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037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3DF14-8196-48D2-BDC8-54ED5FD2CC70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403C2-3C49-4BB4-8587-A84B8546876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9137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403C2-3C49-4BB4-8587-A84B85468765}" type="slidenum">
              <a:rPr lang="cs-CZ" smtClean="0"/>
              <a:t>1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2</a:t>
            </a:fld>
            <a:endParaRPr lang="cs-CZ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3</a:t>
            </a:fld>
            <a:endParaRPr lang="cs-CZ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4</a:t>
            </a:fld>
            <a:endParaRPr lang="cs-CZ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5</a:t>
            </a:fld>
            <a:endParaRPr lang="cs-CZ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6CEF-B2DB-418F-89D0-9009707669DB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F169C-F3BC-475F-A48C-4698914F2F1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6CEF-B2DB-418F-89D0-9009707669DB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F169C-F3BC-475F-A48C-4698914F2F1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6CEF-B2DB-418F-89D0-9009707669DB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F169C-F3BC-475F-A48C-4698914F2F1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6CEF-B2DB-418F-89D0-9009707669DB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F169C-F3BC-475F-A48C-4698914F2F1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6CEF-B2DB-418F-89D0-9009707669DB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F169C-F3BC-475F-A48C-4698914F2F1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6CEF-B2DB-418F-89D0-9009707669DB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F169C-F3BC-475F-A48C-4698914F2F1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6CEF-B2DB-418F-89D0-9009707669DB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F169C-F3BC-475F-A48C-4698914F2F1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6CEF-B2DB-418F-89D0-9009707669DB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F169C-F3BC-475F-A48C-4698914F2F1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6CEF-B2DB-418F-89D0-9009707669DB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F169C-F3BC-475F-A48C-4698914F2F1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6CEF-B2DB-418F-89D0-9009707669DB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F169C-F3BC-475F-A48C-4698914F2F1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56CEF-B2DB-418F-89D0-9009707669DB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F169C-F3BC-475F-A48C-4698914F2F1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56CEF-B2DB-418F-89D0-9009707669DB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F169C-F3BC-475F-A48C-4698914F2F17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14348" y="2285992"/>
            <a:ext cx="7772400" cy="1857388"/>
          </a:xfrm>
        </p:spPr>
        <p:txBody>
          <a:bodyPr>
            <a:noAutofit/>
          </a:bodyPr>
          <a:lstStyle/>
          <a:p>
            <a:r>
              <a:rPr lang="cs-CZ" sz="6000" b="1" dirty="0" smtClean="0"/>
              <a:t>PORANĚNÍ HRUDNÍKU</a:t>
            </a:r>
            <a:br>
              <a:rPr lang="cs-CZ" sz="6000" b="1" dirty="0" smtClean="0"/>
            </a:br>
            <a:r>
              <a:rPr lang="cs-CZ" sz="6000" b="1" dirty="0" smtClean="0"/>
              <a:t>PORANĚNÍ BŘICHA</a:t>
            </a:r>
            <a:endParaRPr lang="cs-CZ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cs-CZ" sz="2000" b="1" dirty="0" smtClean="0"/>
              <a:t>	PORANĚNÍ HRUDNÍKU</a:t>
            </a:r>
          </a:p>
          <a:p>
            <a:pPr>
              <a:buNone/>
            </a:pPr>
            <a:r>
              <a:rPr lang="cs-CZ" sz="2000" b="1" dirty="0" smtClean="0"/>
              <a:t>		</a:t>
            </a:r>
            <a:r>
              <a:rPr lang="cs-CZ" sz="2000" b="1" i="1" dirty="0" smtClean="0">
                <a:solidFill>
                  <a:schemeClr val="accent1"/>
                </a:solidFill>
              </a:rPr>
              <a:t>vznikají působením přímého násilí na hrudní stěnu</a:t>
            </a:r>
          </a:p>
          <a:p>
            <a:pPr>
              <a:buNone/>
            </a:pPr>
            <a:r>
              <a:rPr lang="cs-CZ" sz="2000" b="1" dirty="0" smtClean="0"/>
              <a:t>  </a:t>
            </a:r>
          </a:p>
          <a:p>
            <a:pPr>
              <a:buNone/>
            </a:pPr>
            <a:r>
              <a:rPr lang="cs-CZ" sz="2000" b="1" dirty="0" smtClean="0"/>
              <a:t>	A) ZAVŘENÁ ( nepronikající )</a:t>
            </a:r>
          </a:p>
          <a:p>
            <a:pPr>
              <a:buNone/>
            </a:pPr>
            <a:r>
              <a:rPr lang="cs-CZ" sz="2000" b="1" dirty="0" smtClean="0"/>
              <a:t>		kontuze hrudní stěny</a:t>
            </a:r>
          </a:p>
          <a:p>
            <a:pPr>
              <a:buNone/>
            </a:pPr>
            <a:r>
              <a:rPr lang="cs-CZ" sz="2000" b="1" dirty="0" smtClean="0"/>
              <a:t>		zlomeniny žeber a kosti hrudní</a:t>
            </a:r>
          </a:p>
          <a:p>
            <a:pPr>
              <a:buNone/>
            </a:pPr>
            <a:r>
              <a:rPr lang="cs-CZ" sz="2000" b="1" dirty="0" smtClean="0"/>
              <a:t>		kontuze plic</a:t>
            </a:r>
          </a:p>
          <a:p>
            <a:pPr>
              <a:buNone/>
            </a:pPr>
            <a:r>
              <a:rPr lang="cs-CZ" sz="2000" b="1" dirty="0" smtClean="0"/>
              <a:t>		</a:t>
            </a:r>
            <a:r>
              <a:rPr lang="cs-CZ" sz="2000" b="1" dirty="0" err="1" smtClean="0"/>
              <a:t>komoce</a:t>
            </a:r>
            <a:r>
              <a:rPr lang="cs-CZ" sz="2000" b="1" dirty="0" smtClean="0"/>
              <a:t> srdce</a:t>
            </a:r>
          </a:p>
          <a:p>
            <a:pPr>
              <a:buNone/>
            </a:pPr>
            <a:r>
              <a:rPr lang="cs-CZ" sz="2000" b="1" dirty="0" smtClean="0"/>
              <a:t>		kontuze srdce</a:t>
            </a:r>
          </a:p>
          <a:p>
            <a:pPr>
              <a:buNone/>
            </a:pPr>
            <a:r>
              <a:rPr lang="cs-CZ" sz="2000" b="1" dirty="0" smtClean="0"/>
              <a:t>		</a:t>
            </a:r>
            <a:r>
              <a:rPr lang="cs-CZ" sz="2000" b="1" dirty="0" err="1" smtClean="0"/>
              <a:t>hemothorax</a:t>
            </a: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	pneumotorax uzavřený</a:t>
            </a:r>
          </a:p>
          <a:p>
            <a:pPr>
              <a:buNone/>
            </a:pPr>
            <a:r>
              <a:rPr lang="cs-CZ" sz="2000" b="1" dirty="0" smtClean="0"/>
              <a:t> </a:t>
            </a:r>
          </a:p>
          <a:p>
            <a:pPr>
              <a:buNone/>
            </a:pPr>
            <a:r>
              <a:rPr lang="cs-CZ" sz="2000" b="1" dirty="0" smtClean="0"/>
              <a:t>	B</a:t>
            </a:r>
            <a:r>
              <a:rPr lang="cs-CZ" sz="2400" b="1" dirty="0" smtClean="0"/>
              <a:t>)</a:t>
            </a:r>
            <a:r>
              <a:rPr lang="cs-CZ" sz="2000" b="1" dirty="0" smtClean="0"/>
              <a:t> OTEVŘENÁ ( pronikající )</a:t>
            </a:r>
          </a:p>
          <a:p>
            <a:pPr>
              <a:buNone/>
            </a:pPr>
            <a:r>
              <a:rPr lang="cs-CZ" sz="2000" b="1" dirty="0" smtClean="0"/>
              <a:t> 		pneumotorax otevřený</a:t>
            </a:r>
          </a:p>
          <a:p>
            <a:pPr>
              <a:buNone/>
            </a:pPr>
            <a:r>
              <a:rPr lang="cs-CZ" sz="2000" b="1" dirty="0" smtClean="0"/>
              <a:t>		pneumotorax záklopkový (ventilový</a:t>
            </a:r>
            <a:r>
              <a:rPr lang="cs-CZ" sz="2000" b="1" smtClean="0"/>
              <a:t>, </a:t>
            </a:r>
            <a:r>
              <a:rPr lang="cs-CZ" sz="2000" b="1" smtClean="0"/>
              <a:t>tenzní)</a:t>
            </a: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 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86544"/>
          </a:xfrm>
        </p:spPr>
        <p:txBody>
          <a:bodyPr>
            <a:normAutofit/>
          </a:bodyPr>
          <a:lstStyle/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PNEUMOTORAX (PNO)</a:t>
            </a:r>
          </a:p>
          <a:p>
            <a:pPr>
              <a:buNone/>
            </a:pPr>
            <a:r>
              <a:rPr lang="cs-CZ" sz="2000" b="1" dirty="0" smtClean="0"/>
              <a:t>		</a:t>
            </a:r>
            <a:r>
              <a:rPr lang="cs-CZ" sz="2000" b="1" i="1" dirty="0" smtClean="0">
                <a:solidFill>
                  <a:schemeClr val="accent1"/>
                </a:solidFill>
              </a:rPr>
              <a:t>stav, kdy vzduch proniká do pleurální dutiny</a:t>
            </a:r>
          </a:p>
          <a:p>
            <a:pPr>
              <a:buNone/>
            </a:pPr>
            <a:r>
              <a:rPr lang="cs-CZ" sz="2000" b="1" dirty="0" smtClean="0"/>
              <a:t> </a:t>
            </a:r>
          </a:p>
          <a:p>
            <a:pPr>
              <a:buNone/>
            </a:pPr>
            <a:r>
              <a:rPr lang="cs-CZ" sz="2000" b="1" dirty="0" smtClean="0"/>
              <a:t> </a:t>
            </a:r>
          </a:p>
          <a:p>
            <a:pPr>
              <a:buNone/>
            </a:pPr>
            <a:r>
              <a:rPr lang="cs-CZ" sz="2000" b="1" dirty="0" smtClean="0"/>
              <a:t>	</a:t>
            </a:r>
            <a:r>
              <a:rPr lang="cs-CZ" sz="2000" b="1" smtClean="0"/>
              <a:t>PRVNÍ </a:t>
            </a:r>
            <a:r>
              <a:rPr lang="cs-CZ" sz="2000" b="1" smtClean="0"/>
              <a:t>POMOC</a:t>
            </a: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	1</a:t>
            </a:r>
            <a:r>
              <a:rPr lang="cs-CZ" sz="2000" b="1" smtClean="0"/>
              <a:t>. </a:t>
            </a:r>
            <a:r>
              <a:rPr lang="cs-CZ" sz="2000" b="1" smtClean="0"/>
              <a:t>sterilní krytí rány nebo nechat volně</a:t>
            </a: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	2. Fowlerova </a:t>
            </a:r>
            <a:r>
              <a:rPr lang="cs-CZ" sz="2000" b="1" smtClean="0"/>
              <a:t>poloha </a:t>
            </a:r>
            <a:r>
              <a:rPr lang="cs-CZ" sz="2000" b="1" smtClean="0"/>
              <a:t>v polosedu, </a:t>
            </a:r>
            <a:r>
              <a:rPr lang="cs-CZ" sz="2000" b="1" dirty="0" smtClean="0"/>
              <a:t>pokrčená kolena, opora </a:t>
            </a:r>
            <a:r>
              <a:rPr lang="cs-CZ" sz="2000" b="1" smtClean="0"/>
              <a:t>za </a:t>
            </a:r>
            <a:r>
              <a:rPr lang="cs-CZ" sz="2000" b="1" smtClean="0"/>
              <a:t>zády</a:t>
            </a: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	3. studený obklad na hrudník</a:t>
            </a:r>
          </a:p>
          <a:p>
            <a:pPr>
              <a:buNone/>
            </a:pPr>
            <a:r>
              <a:rPr lang="cs-CZ" sz="2000" b="1" dirty="0" smtClean="0"/>
              <a:t>		4. protišoková opatření</a:t>
            </a:r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</a:t>
            </a:r>
          </a:p>
          <a:p>
            <a:pPr>
              <a:buNone/>
            </a:pPr>
            <a:r>
              <a:rPr lang="cs-CZ" sz="2000" b="1" dirty="0" smtClean="0"/>
              <a:t>	</a:t>
            </a:r>
            <a:r>
              <a:rPr lang="cs-CZ" sz="2000" b="1" smtClean="0"/>
              <a:t>Pneumotorax  </a:t>
            </a:r>
            <a:r>
              <a:rPr lang="cs-CZ" sz="2000" b="1" smtClean="0"/>
              <a:t>tenzní  – nejzávažnější</a:t>
            </a:r>
            <a:r>
              <a:rPr lang="cs-CZ" sz="2000" b="1" dirty="0" smtClean="0"/>
              <a:t>, ohrožuje pacienta na 				životě během velmi krátké doby</a:t>
            </a:r>
          </a:p>
          <a:p>
            <a:pPr>
              <a:buNone/>
            </a:pPr>
            <a:r>
              <a:rPr lang="cs-CZ" sz="2000" b="1" dirty="0" smtClean="0"/>
              <a:t>		</a:t>
            </a:r>
          </a:p>
          <a:p>
            <a:pPr>
              <a:buNone/>
            </a:pPr>
            <a:r>
              <a:rPr lang="cs-CZ" sz="2000" b="1" dirty="0" smtClean="0"/>
              <a:t>		</a:t>
            </a:r>
          </a:p>
          <a:p>
            <a:endParaRPr lang="cs-CZ" sz="2000" dirty="0"/>
          </a:p>
        </p:txBody>
      </p:sp>
      <p:pic>
        <p:nvPicPr>
          <p:cNvPr id="4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988840"/>
            <a:ext cx="889022" cy="666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357982"/>
          </a:xfrm>
        </p:spPr>
        <p:txBody>
          <a:bodyPr>
            <a:normAutofit/>
          </a:bodyPr>
          <a:lstStyle/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NÁHLÉ PŘÍHODY BŘIŠNÍ </a:t>
            </a:r>
            <a:r>
              <a:rPr lang="cs-CZ" sz="2400" b="1" dirty="0" smtClean="0"/>
              <a:t>(</a:t>
            </a:r>
            <a:r>
              <a:rPr lang="cs-CZ" sz="2000" b="1" dirty="0" smtClean="0"/>
              <a:t>NPB)</a:t>
            </a:r>
          </a:p>
          <a:p>
            <a:pPr>
              <a:buNone/>
            </a:pPr>
            <a:r>
              <a:rPr lang="cs-CZ" sz="2000" b="1" dirty="0" smtClean="0"/>
              <a:t>		</a:t>
            </a:r>
            <a:r>
              <a:rPr lang="cs-CZ" sz="2000" b="1" i="1" dirty="0" smtClean="0">
                <a:solidFill>
                  <a:schemeClr val="accent1"/>
                </a:solidFill>
              </a:rPr>
              <a:t>onemocnění, která začínají náhle a ohrožují zdraví a </a:t>
            </a:r>
          </a:p>
          <a:p>
            <a:pPr>
              <a:buNone/>
            </a:pPr>
            <a:r>
              <a:rPr lang="cs-CZ" sz="2000" b="1" i="1" dirty="0" smtClean="0">
                <a:solidFill>
                  <a:schemeClr val="accent1"/>
                </a:solidFill>
              </a:rPr>
              <a:t>		život nemocného</a:t>
            </a:r>
          </a:p>
          <a:p>
            <a:pPr>
              <a:buNone/>
            </a:pPr>
            <a:r>
              <a:rPr lang="cs-CZ" sz="2000" b="1" dirty="0" smtClean="0"/>
              <a:t> </a:t>
            </a:r>
          </a:p>
          <a:p>
            <a:pPr>
              <a:buNone/>
            </a:pPr>
            <a:r>
              <a:rPr lang="cs-CZ" sz="2000" b="1" dirty="0" smtClean="0"/>
              <a:t> </a:t>
            </a:r>
          </a:p>
          <a:p>
            <a:pPr>
              <a:buNone/>
            </a:pPr>
            <a:r>
              <a:rPr lang="cs-CZ" sz="2000" b="1" dirty="0" smtClean="0"/>
              <a:t>	A. NPB ÚRAZOVÉ:	zavřené</a:t>
            </a:r>
          </a:p>
          <a:p>
            <a:pPr>
              <a:buNone/>
            </a:pPr>
            <a:r>
              <a:rPr lang="cs-CZ" sz="2000" b="1" dirty="0" smtClean="0"/>
              <a:t>				otevřené</a:t>
            </a:r>
          </a:p>
          <a:p>
            <a:pPr>
              <a:buNone/>
            </a:pPr>
            <a:r>
              <a:rPr lang="cs-CZ" sz="2000" b="1" dirty="0" smtClean="0"/>
              <a:t> </a:t>
            </a:r>
          </a:p>
          <a:p>
            <a:pPr>
              <a:buNone/>
            </a:pPr>
            <a:r>
              <a:rPr lang="cs-CZ" sz="2000" b="1" dirty="0" smtClean="0"/>
              <a:t>	PRVNÍ POMOC</a:t>
            </a:r>
          </a:p>
          <a:p>
            <a:pPr>
              <a:buNone/>
            </a:pPr>
            <a:r>
              <a:rPr lang="cs-CZ" sz="2000" b="1" dirty="0" smtClean="0"/>
              <a:t> 		1. sterilní krytí rány (nezatlačovat vyhřezlé </a:t>
            </a:r>
          </a:p>
          <a:p>
            <a:pPr>
              <a:buNone/>
            </a:pPr>
            <a:r>
              <a:rPr lang="cs-CZ" sz="2000" b="1" dirty="0" smtClean="0"/>
              <a:t>		    orgány, neodstraňovat cizí tělesa)</a:t>
            </a:r>
          </a:p>
          <a:p>
            <a:pPr>
              <a:buNone/>
            </a:pPr>
            <a:r>
              <a:rPr lang="cs-CZ" sz="2000" b="1" dirty="0" smtClean="0"/>
              <a:t>		2. poloha na zádech, mírně pokrčené nohy</a:t>
            </a:r>
          </a:p>
          <a:p>
            <a:pPr>
              <a:buNone/>
            </a:pPr>
            <a:r>
              <a:rPr lang="cs-CZ" sz="2000" b="1" dirty="0" smtClean="0"/>
              <a:t>		3. studené obklady na břicho (u zavřených)</a:t>
            </a:r>
          </a:p>
          <a:p>
            <a:pPr>
              <a:buNone/>
            </a:pPr>
            <a:r>
              <a:rPr lang="cs-CZ" sz="2000" b="1" dirty="0" smtClean="0"/>
              <a:t>		4. protišoková opatření</a:t>
            </a:r>
          </a:p>
          <a:p>
            <a:pPr>
              <a:buNone/>
            </a:pPr>
            <a:r>
              <a:rPr lang="cs-CZ" sz="2000" b="1" dirty="0" smtClean="0"/>
              <a:t>		    NIC JÍST, NIC PÍT, ŽÁDNÉ LÉKY</a:t>
            </a:r>
            <a:endParaRPr lang="cs-CZ" sz="2000" dirty="0"/>
          </a:p>
        </p:txBody>
      </p:sp>
      <p:pic>
        <p:nvPicPr>
          <p:cNvPr id="4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429000"/>
            <a:ext cx="889022" cy="666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596" y="642918"/>
            <a:ext cx="8229600" cy="5500726"/>
          </a:xfrm>
        </p:spPr>
        <p:txBody>
          <a:bodyPr>
            <a:normAutofit/>
          </a:bodyPr>
          <a:lstStyle/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B. NPB NEÚRAZOVÉ:	perforace  a krvácení</a:t>
            </a:r>
          </a:p>
          <a:p>
            <a:pPr>
              <a:buNone/>
            </a:pPr>
            <a:r>
              <a:rPr lang="cs-CZ" sz="2000" b="1" dirty="0" smtClean="0"/>
              <a:t>				záněty</a:t>
            </a:r>
          </a:p>
          <a:p>
            <a:pPr>
              <a:buNone/>
            </a:pPr>
            <a:r>
              <a:rPr lang="cs-CZ" sz="2000" b="1" dirty="0" smtClean="0"/>
              <a:t>				neprůchodnost střevní</a:t>
            </a:r>
          </a:p>
          <a:p>
            <a:pPr>
              <a:buNone/>
            </a:pPr>
            <a:r>
              <a:rPr lang="cs-CZ" sz="2000" b="1" dirty="0" smtClean="0"/>
              <a:t> </a:t>
            </a:r>
          </a:p>
          <a:p>
            <a:pPr>
              <a:buNone/>
            </a:pPr>
            <a:r>
              <a:rPr lang="cs-CZ" sz="2000" b="1" dirty="0" smtClean="0"/>
              <a:t>    </a:t>
            </a:r>
          </a:p>
          <a:p>
            <a:pPr>
              <a:buNone/>
            </a:pPr>
            <a:r>
              <a:rPr lang="cs-CZ" sz="2000" b="1" dirty="0" smtClean="0"/>
              <a:t>	PRVNÍ POMOC</a:t>
            </a:r>
          </a:p>
          <a:p>
            <a:pPr>
              <a:buNone/>
            </a:pPr>
            <a:r>
              <a:rPr lang="cs-CZ" sz="2000" b="1" dirty="0" smtClean="0"/>
              <a:t> 		1. klid a poloha za zádech s pokrčenými</a:t>
            </a:r>
          </a:p>
          <a:p>
            <a:pPr>
              <a:buNone/>
            </a:pPr>
            <a:r>
              <a:rPr lang="cs-CZ" sz="2000" b="1" dirty="0" smtClean="0"/>
              <a:t>		    končetinami nebo úlevová poloha</a:t>
            </a:r>
          </a:p>
          <a:p>
            <a:pPr>
              <a:buNone/>
            </a:pPr>
            <a:r>
              <a:rPr lang="cs-CZ" sz="2000" b="1" dirty="0" smtClean="0"/>
              <a:t>		2. led na břicho (u zánětů, perforace a krvácení)</a:t>
            </a:r>
          </a:p>
          <a:p>
            <a:pPr>
              <a:buNone/>
            </a:pPr>
            <a:r>
              <a:rPr lang="cs-CZ" sz="2000" b="1" dirty="0" smtClean="0"/>
              <a:t>		3. transport do nemocnice</a:t>
            </a:r>
          </a:p>
          <a:p>
            <a:pPr>
              <a:buNone/>
            </a:pPr>
            <a:r>
              <a:rPr lang="cs-CZ" sz="2000" b="1" dirty="0" smtClean="0"/>
              <a:t>		    NIC JÍST, NIC PÍT, ŽÁDNÉ LÉKY</a:t>
            </a:r>
            <a:endParaRPr lang="cs-CZ" sz="2000" b="1" dirty="0"/>
          </a:p>
        </p:txBody>
      </p:sp>
      <p:pic>
        <p:nvPicPr>
          <p:cNvPr id="4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714620"/>
            <a:ext cx="889022" cy="666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</Words>
  <Application>Microsoft Office PowerPoint</Application>
  <PresentationFormat>Předvádění na obrazovce (4:3)</PresentationFormat>
  <Paragraphs>65</Paragraphs>
  <Slides>5</Slides>
  <Notes>5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6" baseType="lpstr">
      <vt:lpstr>Motiv sady Office</vt:lpstr>
      <vt:lpstr>PORANĚNÍ HRUDNÍKU PORANĚNÍ BŘICHA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PORANĚNÍ HRUDNÍKU PORANĚNÍ BŘICHA</dc:title>
  <dc:creator>Lukáš Malý</dc:creator>
  <cp:lastModifiedBy>M</cp:lastModifiedBy>
  <cp:revision>2</cp:revision>
  <dcterms:created xsi:type="dcterms:W3CDTF">2008-09-18T11:36:48Z</dcterms:created>
  <dcterms:modified xsi:type="dcterms:W3CDTF">2020-09-21T11:47:09Z</dcterms:modified>
</cp:coreProperties>
</file>