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4630400" cy="8229600"/>
  <p:notesSz cx="8229600" cy="14630400"/>
  <p:embeddedFontLst>
    <p:embeddedFont>
      <p:font typeface="Barlow" pitchFamily="2" charset="0"/>
      <p:regular r:id="rId13"/>
      <p:bold r:id="rId14"/>
      <p:italic r:id="rId15"/>
      <p:boldItalic r:id="rId16"/>
    </p:embeddedFont>
    <p:embeddedFont>
      <p:font typeface="Barlow Medium" panose="00000600000000000000"/>
      <p:regular r:id="rId1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0707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0127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2032278"/>
            <a:ext cx="2525435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2106335"/>
            <a:ext cx="222920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BZ – 1. STUPEŇ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595086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Sebeobranné techniky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3651171"/>
            <a:ext cx="12209383" cy="946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450"/>
              </a:lnSpc>
              <a:buNone/>
            </a:pPr>
            <a:r>
              <a:rPr lang="en-US" sz="5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a škrcení zepředu</a:t>
            </a:r>
            <a:endParaRPr lang="en-US" sz="5950" dirty="0"/>
          </a:p>
        </p:txBody>
      </p:sp>
      <p:sp>
        <p:nvSpPr>
          <p:cNvPr id="6" name="Shape 4"/>
          <p:cNvSpPr/>
          <p:nvPr/>
        </p:nvSpPr>
        <p:spPr>
          <a:xfrm>
            <a:off x="864037" y="5091160"/>
            <a:ext cx="12902327" cy="38457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4037" y="5407223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Praktický výukový modul pro instruktory sebeobrany a pokročilé cvičence. Zaměřeno na biomechaniku úchopu, metodiku odpoutání a přechod do protiútoku.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7606" y="686752"/>
            <a:ext cx="2330053" cy="467439"/>
          </a:xfrm>
          <a:prstGeom prst="roundRect">
            <a:avLst>
              <a:gd name="adj" fmla="val 1740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00482" y="767001"/>
            <a:ext cx="2024301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 MODULU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47606" y="1249204"/>
            <a:ext cx="6887528" cy="672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se v tomto modulu naučíte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847606" y="2278142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78086" y="2308622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840361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850" dirty="0"/>
          </a:p>
        </p:txBody>
      </p:sp>
      <p:sp>
        <p:nvSpPr>
          <p:cNvPr id="8" name="Text 6"/>
          <p:cNvSpPr/>
          <p:nvPr/>
        </p:nvSpPr>
        <p:spPr>
          <a:xfrm>
            <a:off x="1120259" y="3272671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úchopu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120259" y="3751540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Postupy uvolnění z držení a škrcení s využitím strukturálních slabin útočníkova úchopu.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433905" y="2278142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64385" y="2308622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426660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850" dirty="0"/>
          </a:p>
        </p:txBody>
      </p:sp>
      <p:sp>
        <p:nvSpPr>
          <p:cNvPr id="13" name="Text 11"/>
          <p:cNvSpPr/>
          <p:nvPr/>
        </p:nvSpPr>
        <p:spPr>
          <a:xfrm>
            <a:off x="7706558" y="3272671"/>
            <a:ext cx="3248858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Pokus vs. realizovaný úchop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706558" y="3751540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Kritický rozdíl mezi obranou ve fázi nápřahu a obranou po uzamčení kontaktu.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47606" y="5029200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78086" y="5059680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3840361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850" dirty="0"/>
          </a:p>
        </p:txBody>
      </p:sp>
      <p:sp>
        <p:nvSpPr>
          <p:cNvPr id="18" name="Text 16"/>
          <p:cNvSpPr/>
          <p:nvPr/>
        </p:nvSpPr>
        <p:spPr>
          <a:xfrm>
            <a:off x="1120259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odpoutání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120259" y="6502598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Systém „odpoutání a protiútoku" dle kapitol 2.1.1–2.1.4 Metodiky 1. stupně BZ.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7433905" y="5029200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464385" y="5059680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426660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850" dirty="0"/>
          </a:p>
        </p:txBody>
      </p:sp>
      <p:sp>
        <p:nvSpPr>
          <p:cNvPr id="23" name="Text 21"/>
          <p:cNvSpPr/>
          <p:nvPr/>
        </p:nvSpPr>
        <p:spPr>
          <a:xfrm>
            <a:off x="7706558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Hodnocení rizik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7706558" y="6502598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Vyhodnocení situací, kdy útočník disponuje zbraní nebo kombinuje úchop s úderem.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127284"/>
            <a:ext cx="2172653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208961"/>
            <a:ext cx="186118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705332"/>
            <a:ext cx="733425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Terminologie a klíčové principy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686276" y="2761417"/>
            <a:ext cx="6505575" cy="4340781"/>
          </a:xfrm>
          <a:prstGeom prst="roundRect">
            <a:avLst>
              <a:gd name="adj" fmla="val 4095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33093" y="300823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Definice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933093" y="3597950"/>
            <a:ext cx="601194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Sebeobranné techniky jsou </a:t>
            </a: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reakce na narušení integrity obránce blízkým kontaktem</a:t>
            </a: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úchopem, škrcením nebo jejich kombinací.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933093" y="5184148"/>
            <a:ext cx="6011942" cy="38457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933093" y="550021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Priorita č. 1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933093" y="6089928"/>
            <a:ext cx="601194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Okamžité uvolnění dýchacích cest při škrcení a obnovení manipulační vzdálenosti.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23929" y="300823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Psychologický aspekt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623929" y="3597950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Moment překvapení vyžaduje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agresivní, výbušné provedení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hesitace prodlužuje ohrožení.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623929" y="463486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Vazba na metodiku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7623929" y="5224582"/>
            <a:ext cx="61500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Vycházíme z kapitol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2.1.1 až 2.1.4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manuálu. Každá technika sleduje schéma: fixace → narušení úchopu → protiútok → distanc.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5453" y="601385"/>
            <a:ext cx="575905" cy="395168"/>
          </a:xfrm>
          <a:prstGeom prst="roundRect">
            <a:avLst>
              <a:gd name="adj" fmla="val 1859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896660" y="666988"/>
            <a:ext cx="313492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2.1.1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65453" y="1073944"/>
            <a:ext cx="8835985" cy="607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pokusu o držení nebo škrcení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65453" y="1972032"/>
            <a:ext cx="13099494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Nejúčinnější obrana nastává </a:t>
            </a:r>
            <a:r>
              <a:rPr lang="en-US" sz="1700" b="1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dříve, než dojde k uzamčení úchopu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ve fázi nápřahu rukou útočníka.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291" y="2519839"/>
            <a:ext cx="7693700" cy="456628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6771" y="3635915"/>
            <a:ext cx="654966" cy="65496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823238" y="5883674"/>
            <a:ext cx="1912499" cy="65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Okamžitá ofenziva</a:t>
            </a:r>
            <a:endParaRPr lang="en-US" sz="2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08983" y="3637143"/>
            <a:ext cx="654966" cy="6549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12965" y="6047416"/>
            <a:ext cx="1912499" cy="327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Aktivní vstup</a:t>
            </a:r>
            <a:endParaRPr lang="en-US" sz="20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98710" y="3637143"/>
            <a:ext cx="654966" cy="65496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963394" y="6047416"/>
            <a:ext cx="1912500" cy="327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Identifikace</a:t>
            </a:r>
            <a:endParaRPr lang="en-US" sz="2050" dirty="0"/>
          </a:p>
        </p:txBody>
      </p:sp>
      <p:sp>
        <p:nvSpPr>
          <p:cNvPr id="13" name="Text 7"/>
          <p:cNvSpPr/>
          <p:nvPr/>
        </p:nvSpPr>
        <p:spPr>
          <a:xfrm>
            <a:off x="765453" y="7304008"/>
            <a:ext cx="13099494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Biomechanický princip: narušení trajektorie útoku předloktím minimalizuje sílu potřebnou k odražení a zachovává iniciativu pro obránce.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810107"/>
            <a:ext cx="1281946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884164"/>
            <a:ext cx="98571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2.1.2 &amp; 2.1.3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372916"/>
            <a:ext cx="645926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za oděv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3429000"/>
            <a:ext cx="12902327" cy="2990374"/>
          </a:xfrm>
          <a:prstGeom prst="roundRect">
            <a:avLst>
              <a:gd name="adj" fmla="val 3468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79277" y="3444240"/>
            <a:ext cx="6435923" cy="2959894"/>
          </a:xfrm>
          <a:prstGeom prst="roundRect">
            <a:avLst>
              <a:gd name="adj" fmla="val 350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126093" y="3691057"/>
            <a:ext cx="274403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Oběma rukama za oděv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126093" y="4182070"/>
            <a:ext cx="5571887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 rukou útočníka k vlastnímu oděvu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zabrání cloumání. Následuje tlak na loketní klouby nebo úder na citlivé body (oči, krk). Využíváme páku na prsty – nejslabší článek úchopu. Taktická vesta omezuje obránci rozsah páky.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315200" y="3444240"/>
            <a:ext cx="6435923" cy="2959894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315200" y="3444240"/>
            <a:ext cx="30480" cy="2959894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932420" y="369105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Jednou rukou + úder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932420" y="4182070"/>
            <a:ext cx="5571887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Priorita: ochrana hlavy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před volnou rukou útočníka. Kryt předloktím a simultánní uvolnění úchopu vytočením nebo pákou. Koordinace dvou pohybů zároveň – obrana i uvolnění v jednom celku. Energie útoku se využívá k vyvedení útočníka z rovnováhy.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006590" y="4615577"/>
            <a:ext cx="617220" cy="617220"/>
          </a:xfrm>
          <a:prstGeom prst="roundRect">
            <a:avLst>
              <a:gd name="adj" fmla="val 1680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0895" y="4769882"/>
            <a:ext cx="308610" cy="3086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752719"/>
            <a:ext cx="689729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826776"/>
            <a:ext cx="393502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2.1.4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315528"/>
            <a:ext cx="738532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za obě ruce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310003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 uvolnění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864037" y="3813215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drží obě ruce – jeho </a:t>
            </a:r>
            <a:r>
              <a:rPr lang="en-US" sz="1900" b="1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palce jsou nejslabším článkem „kleští"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Trhnutí rukama směrem k palcům se současným snížením těžiště přeruší úchop s minimální silou.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497359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864037" y="5686782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Překonání „zmrazení" při úchopu vyžaduje vědomé zahájení pohybu. Trénink akcelerace transformuje pasivní reakci v aktivní odpor.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943570"/>
            <a:ext cx="2256711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770" y="1084540"/>
            <a:ext cx="197406" cy="19740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5879" y="1025247"/>
            <a:ext cx="164913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METODICKÉ CHYBY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864037" y="1521619"/>
            <a:ext cx="6957893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chyby instruktorů</a:t>
            </a:r>
            <a:endParaRPr lang="en-US" sz="4300" dirty="0"/>
          </a:p>
        </p:txBody>
      </p:sp>
      <p:sp>
        <p:nvSpPr>
          <p:cNvPr id="6" name="Shape 3"/>
          <p:cNvSpPr/>
          <p:nvPr/>
        </p:nvSpPr>
        <p:spPr>
          <a:xfrm>
            <a:off x="864037" y="2577703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833557" y="257770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232773" y="285500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Nedostatečná fixace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232773" y="3346013"/>
            <a:ext cx="568166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snaží uvolnit bez předchozí fixace útočníkových rukou – ztrácí kontrolu a cloumání pokračuje.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7438549" y="2577703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7408069" y="257770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7807285" y="285500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Statický nácvik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7807285" y="3346013"/>
            <a:ext cx="568178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Uvolnění bez pohybu nohou a práce s těžištěm. V reálu útočník nestojí v klidu – technika musí fungovat za pohybu.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864037" y="5055275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833557" y="5055275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1232773" y="533257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Ignorování úderů</a:t>
            </a:r>
            <a:endParaRPr lang="en-US" sz="2150" dirty="0"/>
          </a:p>
        </p:txBody>
      </p:sp>
      <p:sp>
        <p:nvSpPr>
          <p:cNvPr id="17" name="Text 14"/>
          <p:cNvSpPr/>
          <p:nvPr/>
        </p:nvSpPr>
        <p:spPr>
          <a:xfrm>
            <a:off x="1232773" y="5823585"/>
            <a:ext cx="568166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Soustředění výhradně na úchop, zatímco útočník simuluje údery hlavou nebo kolenem. Úchop je vždy doprovázen dalšími hrozbami.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7438549" y="5055275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6"/>
          <p:cNvSpPr/>
          <p:nvPr/>
        </p:nvSpPr>
        <p:spPr>
          <a:xfrm>
            <a:off x="7408069" y="5055275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7807285" y="533257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Nereálná síla</a:t>
            </a:r>
            <a:endParaRPr lang="en-US" sz="2150" dirty="0"/>
          </a:p>
        </p:txBody>
      </p:sp>
      <p:sp>
        <p:nvSpPr>
          <p:cNvPr id="21" name="Text 18"/>
          <p:cNvSpPr/>
          <p:nvPr/>
        </p:nvSpPr>
        <p:spPr>
          <a:xfrm>
            <a:off x="7807285" y="5823585"/>
            <a:ext cx="56817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Příliš slabé simulování úchopů vytváří falešný pocit snadnosti. Odpor musí být progresivní a věrohodný.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72" y="980123"/>
            <a:ext cx="2122408" cy="411956"/>
          </a:xfrm>
          <a:prstGeom prst="roundRect">
            <a:avLst>
              <a:gd name="adj" fmla="val 17899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07256" y="1053465"/>
            <a:ext cx="1844040" cy="265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DIDAKTIKA A EVALUACE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68072" y="1470065"/>
            <a:ext cx="6736318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Jak správně trénovat a hodnotit</a:t>
            </a:r>
            <a:endParaRPr lang="en-US" sz="3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323" y="2966918"/>
            <a:ext cx="6213277" cy="3687604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9104" y="3868230"/>
            <a:ext cx="528931" cy="5289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47859" y="5815691"/>
            <a:ext cx="1544481" cy="26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Scénář</a:t>
            </a:r>
            <a:endParaRPr lang="en-US" sz="16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82718" y="3869222"/>
            <a:ext cx="528931" cy="52893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201390" y="5815691"/>
            <a:ext cx="1544480" cy="26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Resistence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36249" y="3869222"/>
            <a:ext cx="528932" cy="52893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23185" y="5815691"/>
            <a:ext cx="1544481" cy="264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Technika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9634895" y="2567226"/>
            <a:ext cx="2468166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 při nácviku</a:t>
            </a:r>
            <a:endParaRPr lang="en-US" sz="1900" dirty="0"/>
          </a:p>
        </p:txBody>
      </p:sp>
      <p:sp>
        <p:nvSpPr>
          <p:cNvPr id="13" name="Text 7"/>
          <p:cNvSpPr/>
          <p:nvPr/>
        </p:nvSpPr>
        <p:spPr>
          <a:xfrm>
            <a:off x="9634895" y="3067050"/>
            <a:ext cx="423493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Pozor na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zranění prstů a zápěstí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nácviku pák. Povinné použití chráničů zubů při scénářovém tréninku.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9634895" y="4390525"/>
            <a:ext cx="4234934" cy="35004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9"/>
          <p:cNvSpPr/>
          <p:nvPr/>
        </p:nvSpPr>
        <p:spPr>
          <a:xfrm>
            <a:off x="9634895" y="4644866"/>
            <a:ext cx="24384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Evaluační kritérium</a:t>
            </a:r>
            <a:endParaRPr lang="en-US" sz="1900" dirty="0"/>
          </a:p>
        </p:txBody>
      </p:sp>
      <p:sp>
        <p:nvSpPr>
          <p:cNvPr id="16" name="Shape 10"/>
          <p:cNvSpPr/>
          <p:nvPr/>
        </p:nvSpPr>
        <p:spPr>
          <a:xfrm>
            <a:off x="9634895" y="5169098"/>
            <a:ext cx="4234934" cy="1860828"/>
          </a:xfrm>
          <a:prstGeom prst="roundRect">
            <a:avLst>
              <a:gd name="adj" fmla="val 4953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4327" y="5502712"/>
            <a:ext cx="274320" cy="21943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0348079" y="5418892"/>
            <a:ext cx="330231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Cíl: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Uvolnění do </a:t>
            </a:r>
            <a:r>
              <a:rPr lang="en-US" sz="1700" b="1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 sekund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od zahájení úchopu, s okamžitým vytvořením distance nebo provedením kontrátaku.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841415"/>
            <a:ext cx="2056805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915472"/>
            <a:ext cx="176057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SHRNUTÍ A DISKUSE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404223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Závěr modulu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1234321" y="2737961"/>
            <a:ext cx="1253204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proti držení začíná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prevencí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včasným blokem ve fázi nápřahu – a končí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úplnou eliminací hrozby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: protiútokem a obnovením bezpečné distance.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2460308"/>
            <a:ext cx="30480" cy="1345406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4037" y="417599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2150" dirty="0"/>
          </a:p>
        </p:txBody>
      </p:sp>
      <p:sp>
        <p:nvSpPr>
          <p:cNvPr id="8" name="Shape 6"/>
          <p:cNvSpPr/>
          <p:nvPr/>
        </p:nvSpPr>
        <p:spPr>
          <a:xfrm>
            <a:off x="864037" y="488918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977146" y="4961096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550" dirty="0"/>
          </a:p>
        </p:txBody>
      </p:sp>
      <p:sp>
        <p:nvSpPr>
          <p:cNvPr id="10" name="Text 8"/>
          <p:cNvSpPr/>
          <p:nvPr/>
        </p:nvSpPr>
        <p:spPr>
          <a:xfrm>
            <a:off x="1666280" y="4973955"/>
            <a:ext cx="292155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Taktické rukavice a páky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1666280" y="5464969"/>
            <a:ext cx="329279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ovlivňují taktické rukavice vaši citlivost při provádění pák na prsty útočníka?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267682" y="488918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5380792" y="4961096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6069925" y="497395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Přitisknutí oděvu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6069925" y="5464969"/>
            <a:ext cx="329279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při držení za oděv zásadní nejdříve „přitisknout" útočníkovy ruce k sobě před zahájením páky?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9671328" y="488918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9784437" y="4961096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0473571" y="4973955"/>
            <a:ext cx="329279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Nevýhoda držení za obě ruce</a:t>
            </a:r>
            <a:endParaRPr lang="en-US" sz="2150" dirty="0"/>
          </a:p>
        </p:txBody>
      </p:sp>
      <p:sp>
        <p:nvSpPr>
          <p:cNvPr id="19" name="Text 17"/>
          <p:cNvSpPr/>
          <p:nvPr/>
        </p:nvSpPr>
        <p:spPr>
          <a:xfrm>
            <a:off x="10473571" y="5807869"/>
            <a:ext cx="329279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Jaká je největší taktická nevýhoda útočníka při držení za obě ruce a jak ji jako obránce využít?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678</Words>
  <Application>Microsoft Macintosh PowerPoint</Application>
  <PresentationFormat>Vlastní</PresentationFormat>
  <Paragraphs>96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2026-02-25T12:20:23Z</dcterms:created>
  <dcterms:modified xsi:type="dcterms:W3CDTF">2026-02-25T12:33:12Z</dcterms:modified>
</cp:coreProperties>
</file>