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7" r:id="rId2"/>
    <p:sldId id="314" r:id="rId3"/>
    <p:sldId id="303" r:id="rId4"/>
    <p:sldId id="317" r:id="rId5"/>
    <p:sldId id="316" r:id="rId6"/>
    <p:sldId id="318" r:id="rId7"/>
    <p:sldId id="315" r:id="rId8"/>
    <p:sldId id="289" r:id="rId9"/>
    <p:sldId id="311" r:id="rId10"/>
    <p:sldId id="319" r:id="rId11"/>
    <p:sldId id="312" r:id="rId12"/>
    <p:sldId id="320" r:id="rId13"/>
    <p:sldId id="273" r:id="rId14"/>
    <p:sldId id="321" r:id="rId15"/>
    <p:sldId id="322" r:id="rId16"/>
    <p:sldId id="290" r:id="rId17"/>
    <p:sldId id="323" r:id="rId18"/>
    <p:sldId id="291" r:id="rId19"/>
    <p:sldId id="324" r:id="rId20"/>
    <p:sldId id="325" r:id="rId21"/>
    <p:sldId id="326" r:id="rId22"/>
    <p:sldId id="329" r:id="rId23"/>
    <p:sldId id="328" r:id="rId24"/>
    <p:sldId id="274" r:id="rId25"/>
    <p:sldId id="327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D40"/>
    <a:srgbClr val="D22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6" autoAdjust="0"/>
    <p:restoredTop sz="86241" autoAdjust="0"/>
  </p:normalViewPr>
  <p:slideViewPr>
    <p:cSldViewPr snapToGrid="0">
      <p:cViewPr varScale="1">
        <p:scale>
          <a:sx n="100" d="100"/>
          <a:sy n="100" d="100"/>
        </p:scale>
        <p:origin x="35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21.02.2023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6264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610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6153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2883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to </a:t>
            </a:r>
            <a:r>
              <a:rPr lang="en-US" dirty="0" err="1">
                <a:cs typeface="Calibri"/>
              </a:rPr>
              <a:t>asi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může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být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Dichotomie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produkce-percepce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Jak </a:t>
            </a:r>
            <a:r>
              <a:rPr lang="en-US" dirty="0" err="1">
                <a:cs typeface="Calibri"/>
              </a:rPr>
              <a:t>byste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řekli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že</a:t>
            </a:r>
            <a:r>
              <a:rPr lang="en-US" dirty="0">
                <a:cs typeface="Calibri"/>
              </a:rPr>
              <a:t> to </a:t>
            </a:r>
            <a:r>
              <a:rPr lang="en-US" dirty="0" err="1">
                <a:cs typeface="Calibri"/>
              </a:rPr>
              <a:t>může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vypadat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laická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lingvistika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Získávání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informací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explicitních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reflexivních</a:t>
            </a:r>
            <a:r>
              <a:rPr lang="en-US" dirty="0">
                <a:cs typeface="Calibri"/>
              </a:rPr>
              <a:t>) o </a:t>
            </a:r>
            <a:r>
              <a:rPr lang="en-US" dirty="0" err="1">
                <a:cs typeface="Calibri"/>
              </a:rPr>
              <a:t>jazyce</a:t>
            </a:r>
            <a:r>
              <a:rPr lang="en-US" dirty="0">
                <a:cs typeface="Calibri"/>
              </a:rPr>
              <a:t> od </a:t>
            </a:r>
            <a:r>
              <a:rPr lang="en-US" dirty="0" err="1">
                <a:cs typeface="Calibri"/>
              </a:rPr>
              <a:t>nelingvistů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výhody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může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mít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percepční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dialektologie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Dostupnost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odlišná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perspektiva</a:t>
            </a:r>
            <a:r>
              <a:rPr lang="en-US" dirty="0">
                <a:cs typeface="Calibri"/>
              </a:rPr>
              <a:t> (co </a:t>
            </a:r>
            <a:r>
              <a:rPr lang="en-US" dirty="0" err="1">
                <a:cs typeface="Calibri"/>
              </a:rPr>
              <a:t>mluvčí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vnímají</a:t>
            </a:r>
            <a:r>
              <a:rPr lang="en-US" dirty="0">
                <a:cs typeface="Calibri"/>
              </a:rPr>
              <a:t>?)</a:t>
            </a:r>
          </a:p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může </a:t>
            </a:r>
            <a:r>
              <a:rPr lang="en-US" dirty="0" err="1">
                <a:cs typeface="Calibri"/>
              </a:rPr>
              <a:t>mít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naopak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nevýhody</a:t>
            </a:r>
            <a:r>
              <a:rPr lang="en-US" dirty="0">
                <a:cs typeface="Calibri"/>
              </a:rPr>
              <a:t>?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625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Co to asi tak může být?</a:t>
            </a:r>
          </a:p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komputační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lingvistika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>
                <a:cs typeface="Calibri"/>
              </a:rPr>
              <a:t>Jak by se daly využít komputační metody a internet ke zkoumání dialektů?</a:t>
            </a:r>
          </a:p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výhody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komputační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dialektologie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>
                <a:cs typeface="Calibri"/>
              </a:rPr>
              <a:t>A </a:t>
            </a:r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nevhody</a:t>
            </a:r>
            <a:r>
              <a:rPr lang="en-US" dirty="0">
                <a:cs typeface="Calibri"/>
              </a:rPr>
              <a:t>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515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Co to asi tak může být?</a:t>
            </a:r>
          </a:p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komputační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lingvistika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>
                <a:cs typeface="Calibri"/>
              </a:rPr>
              <a:t>Jak by se daly využít komputační metody a internet ke zkoumání dialektů?</a:t>
            </a:r>
          </a:p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výhody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komputační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dialektologie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>
                <a:cs typeface="Calibri"/>
              </a:rPr>
              <a:t>A </a:t>
            </a:r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nevhody</a:t>
            </a:r>
            <a:r>
              <a:rPr lang="en-US" dirty="0">
                <a:cs typeface="Calibri"/>
              </a:rPr>
              <a:t>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292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jsou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příklady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fonologické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morfologické</a:t>
            </a:r>
            <a:r>
              <a:rPr lang="en-US" dirty="0">
                <a:cs typeface="Calibri"/>
              </a:rPr>
              <a:t> a </a:t>
            </a:r>
            <a:r>
              <a:rPr lang="en-US" dirty="0" err="1">
                <a:cs typeface="Calibri"/>
              </a:rPr>
              <a:t>lexikální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variace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Schoda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zhoda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uvidíme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budeme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vidět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jetel</a:t>
            </a:r>
            <a:r>
              <a:rPr lang="en-US" dirty="0">
                <a:cs typeface="Calibri"/>
              </a:rPr>
              <a:t> x </a:t>
            </a:r>
            <a:r>
              <a:rPr lang="en-US" dirty="0" err="1">
                <a:cs typeface="Calibri"/>
              </a:rPr>
              <a:t>jetelina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520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3146322"/>
            <a:ext cx="8437659" cy="2234397"/>
          </a:xfrm>
        </p:spPr>
        <p:txBody>
          <a:bodyPr/>
          <a:lstStyle/>
          <a:p>
            <a:r>
              <a:rPr lang="cs-CZ" dirty="0"/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hodina II:	dialektologie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21. ú</a:t>
            </a:r>
            <a:r>
              <a:rPr lang="cs-CZ" noProof="1">
                <a:cs typeface="Arial"/>
              </a:rPr>
              <a:t>nora</a:t>
            </a:r>
            <a:r>
              <a:rPr lang="cs-CZ" dirty="0">
                <a:cs typeface="Arial"/>
              </a:rPr>
              <a:t>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8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F1184-47B5-DFB3-B0D7-57F39085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opakování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B9EB-DFBC-AB8B-B61E-BF26348AF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varieta</a:t>
            </a:r>
          </a:p>
          <a:p>
            <a:r>
              <a:rPr lang="en-CZ" dirty="0"/>
              <a:t>dialekt</a:t>
            </a:r>
          </a:p>
          <a:p>
            <a:r>
              <a:rPr lang="en-CZ" dirty="0"/>
              <a:t>varianta</a:t>
            </a:r>
          </a:p>
        </p:txBody>
      </p:sp>
    </p:spTree>
    <p:extLst>
      <p:ext uri="{BB962C8B-B14F-4D97-AF65-F5344CB8AC3E}">
        <p14:creationId xmlns:p14="http://schemas.microsoft.com/office/powerpoint/2010/main" val="332889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termín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izoglosa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283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termín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izoglosa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E504759-0BCD-09A0-043B-AA9A513E8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194" y="2225332"/>
            <a:ext cx="6587612" cy="463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7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termín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izoglosa</a:t>
            </a:r>
            <a:r>
              <a:rPr lang="cs-CZ" dirty="0"/>
              <a:t>: linie oddělující území výskytu nějakého prostředku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E504759-0BCD-09A0-043B-AA9A513E8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194" y="2225332"/>
            <a:ext cx="6587612" cy="463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0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termín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svazek izoglos</a:t>
            </a:r>
            <a:r>
              <a:rPr lang="cs-CZ" dirty="0"/>
              <a:t>: skupina podobně situovaných izoglos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CE504759-0BCD-09A0-043B-AA9A513E8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91" y="2522605"/>
            <a:ext cx="5196464" cy="365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7D41C0-7608-9C90-9582-E4ACD35A2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39592" y="1662755"/>
            <a:ext cx="3654359" cy="537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3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2355-5403-8687-A8D1-56E2A8A20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čím se liší čeština napříč ČR?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430DBC9-4358-5EC5-FA11-7AE659ED7E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73" y="1825625"/>
            <a:ext cx="716485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140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BBEE12-ADCC-4AF0-AD1F-B110C86B8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noProof="1">
                <a:cs typeface="Arial"/>
              </a:rPr>
              <a:t>percepční</a:t>
            </a:r>
            <a:r>
              <a:rPr lang="cs-CZ" dirty="0">
                <a:cs typeface="Arial"/>
              </a:rPr>
              <a:t> dialektologie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87A512-1E51-FCA8-FE95-EE48B2A09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9328" cy="4351338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např. </a:t>
            </a:r>
            <a:r>
              <a:rPr lang="cs-CZ" dirty="0" err="1">
                <a:cs typeface="Arial"/>
              </a:rPr>
              <a:t>Preston</a:t>
            </a:r>
            <a:r>
              <a:rPr lang="cs-CZ" dirty="0">
                <a:cs typeface="Arial"/>
              </a:rPr>
              <a:t> (2017)</a:t>
            </a:r>
            <a:endParaRPr lang="cs-CZ" dirty="0"/>
          </a:p>
          <a:p>
            <a:r>
              <a:rPr lang="cs-CZ" dirty="0">
                <a:cs typeface="Arial"/>
              </a:rPr>
              <a:t>zaměřená na to, jak běžní mluvčí vnímají nářečí</a:t>
            </a:r>
            <a:endParaRPr lang="cs-CZ" dirty="0"/>
          </a:p>
          <a:p>
            <a:r>
              <a:rPr lang="cs-CZ" dirty="0">
                <a:cs typeface="Arial"/>
              </a:rPr>
              <a:t>odvětví tzv. laické/lidové lingvistiky (</a:t>
            </a:r>
            <a:r>
              <a:rPr lang="cs-CZ" i="1" dirty="0">
                <a:cs typeface="Arial"/>
              </a:rPr>
              <a:t>folk </a:t>
            </a:r>
            <a:r>
              <a:rPr lang="cs-CZ" i="1" dirty="0" err="1">
                <a:cs typeface="Arial"/>
              </a:rPr>
              <a:t>linguistics</a:t>
            </a:r>
            <a:r>
              <a:rPr lang="cs-CZ" dirty="0">
                <a:cs typeface="Arial"/>
              </a:rPr>
              <a:t>)</a:t>
            </a:r>
          </a:p>
          <a:p>
            <a:r>
              <a:rPr lang="cs-CZ" dirty="0">
                <a:cs typeface="Arial"/>
              </a:rPr>
              <a:t>např. metody lokalizace mluvčího (</a:t>
            </a:r>
            <a:r>
              <a:rPr lang="cs-CZ" i="1" dirty="0" err="1">
                <a:cs typeface="Arial"/>
              </a:rPr>
              <a:t>voice</a:t>
            </a:r>
            <a:r>
              <a:rPr lang="cs-CZ" i="1" dirty="0">
                <a:cs typeface="Arial"/>
              </a:rPr>
              <a:t> </a:t>
            </a:r>
            <a:r>
              <a:rPr lang="cs-CZ" i="1" dirty="0" err="1">
                <a:cs typeface="Arial"/>
              </a:rPr>
              <a:t>placement</a:t>
            </a:r>
            <a:r>
              <a:rPr lang="cs-CZ" dirty="0">
                <a:cs typeface="Arial"/>
              </a:rPr>
              <a:t>) nebo "nakresli mapu" ("</a:t>
            </a:r>
            <a:r>
              <a:rPr lang="cs-CZ" dirty="0" err="1">
                <a:cs typeface="Arial"/>
              </a:rPr>
              <a:t>draw</a:t>
            </a:r>
            <a:r>
              <a:rPr lang="cs-CZ" dirty="0">
                <a:cs typeface="Arial"/>
              </a:rPr>
              <a:t>-a-map")</a:t>
            </a:r>
          </a:p>
          <a:p>
            <a:r>
              <a:rPr lang="cs-CZ" dirty="0">
                <a:cs typeface="Arial"/>
              </a:rPr>
              <a:t>výhody: dostupnost, perspektiva z druhé strany</a:t>
            </a:r>
          </a:p>
          <a:p>
            <a:pPr marL="0" indent="0">
              <a:buNone/>
            </a:pPr>
            <a:r>
              <a:rPr lang="cs-CZ" sz="1200" dirty="0">
                <a:cs typeface="Arial"/>
              </a:rPr>
              <a:t>zdroj: https://www.cambridge.org/core/books/abs/language-and-a-sense-of-place</a:t>
            </a:r>
            <a:endParaRPr lang="cs-CZ" sz="1200" dirty="0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5B928292-D397-B624-12B5-3E20F4D9A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8855" y="168645"/>
            <a:ext cx="4671290" cy="653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0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219-D3A7-0908-410A-F5F760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tradiční dialektologie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9D3-C8DE-28AF-FD90-EAECAA0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5DE0D2-3C7E-D1FF-6604-8928FA3A7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6064" y="748009"/>
            <a:ext cx="4579871" cy="673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70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219-D3A7-0908-410A-F5F760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Český jazykový atlas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9D3-C8DE-28AF-FD90-EAECAA0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atlas nářečí češtiny</a:t>
            </a:r>
          </a:p>
          <a:p>
            <a:r>
              <a:rPr lang="cs-CZ" dirty="0"/>
              <a:t>cílem je zachycení (mizející) regionální variace </a:t>
            </a:r>
          </a:p>
          <a:p>
            <a:pPr lvl="1"/>
            <a:r>
              <a:rPr lang="cs-CZ" dirty="0"/>
              <a:t>variace fonologická, morfologická, syntaktická, lexikální</a:t>
            </a:r>
          </a:p>
          <a:p>
            <a:r>
              <a:rPr lang="en-CZ" dirty="0"/>
              <a:t>Jan Balhar, Pavel Jančák a další</a:t>
            </a:r>
          </a:p>
          <a:p>
            <a:r>
              <a:rPr lang="en-CZ" dirty="0"/>
              <a:t>šest dílů (fonologie, morfologie, syntax, lexikum)</a:t>
            </a:r>
          </a:p>
        </p:txBody>
      </p:sp>
    </p:spTree>
    <p:extLst>
      <p:ext uri="{BB962C8B-B14F-4D97-AF65-F5344CB8AC3E}">
        <p14:creationId xmlns:p14="http://schemas.microsoft.com/office/powerpoint/2010/main" val="96741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219-D3A7-0908-410A-F5F760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Český jazykový atlas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9D3-C8DE-28AF-FD90-EAECAA0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cs-CZ" dirty="0"/>
              <a:t>Zjistěte, z jakých dat ČJA čerpá (ze kdy a od koho pocházejí atd.).</a:t>
            </a:r>
          </a:p>
          <a:p>
            <a:pPr marL="514350" indent="-514350">
              <a:buAutoNum type="arabicParenR"/>
            </a:pPr>
            <a:r>
              <a:rPr lang="cs-CZ" dirty="0"/>
              <a:t>Vyberte si území ČR a podívejte se, jaké prostředky (fonetické, fonologické, morfologické, syntaktické a lexikální) jsou pro ně podle atlasu typické.</a:t>
            </a:r>
          </a:p>
          <a:p>
            <a:pPr marL="514350" indent="-514350">
              <a:buAutoNum type="arabicParenR"/>
            </a:pPr>
            <a:r>
              <a:rPr lang="cs-CZ" dirty="0"/>
              <a:t>Vymyslete jazykovou ukázku, na které lze toto nářečí vhodně ilustrovat.</a:t>
            </a:r>
          </a:p>
          <a:p>
            <a:pPr marL="0" indent="0">
              <a:buNone/>
            </a:pPr>
            <a:endParaRPr lang="en-CZ" dirty="0"/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24F51D77-13A0-591D-ABC0-A279C44BF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927" y="4518818"/>
            <a:ext cx="1658145" cy="165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219-D3A7-0908-410A-F5F760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data z ČJA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9D3-C8DE-28AF-FD90-EAECAA0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cílem je zachycení (mizející) regionální variace </a:t>
            </a:r>
          </a:p>
          <a:p>
            <a:pPr lvl="1"/>
            <a:r>
              <a:rPr lang="cs-CZ" dirty="0"/>
              <a:t>variace fonologická, morfologická, syntaktická, lexikální</a:t>
            </a:r>
          </a:p>
          <a:p>
            <a:r>
              <a:rPr lang="en-CZ" dirty="0"/>
              <a:t>jazyková data z 60. a 70. let</a:t>
            </a:r>
          </a:p>
          <a:p>
            <a:r>
              <a:rPr lang="en-CZ" dirty="0"/>
              <a:t>starší mluvčí</a:t>
            </a:r>
          </a:p>
          <a:p>
            <a:pPr lvl="1"/>
            <a:r>
              <a:rPr lang="en-CZ" dirty="0"/>
              <a:t>65+ - generace, která se narodila a vyrůstala před WWI</a:t>
            </a:r>
          </a:p>
          <a:p>
            <a:r>
              <a:rPr lang="en-CZ" dirty="0"/>
              <a:t>hypotéza dobového zakotvení (</a:t>
            </a:r>
            <a:r>
              <a:rPr lang="en-CZ" i="1" dirty="0"/>
              <a:t>apparent time hypothesis</a:t>
            </a:r>
            <a:r>
              <a:rPr lang="en-CZ" dirty="0"/>
              <a:t>)</a:t>
            </a:r>
          </a:p>
          <a:p>
            <a:pPr lvl="1"/>
            <a:r>
              <a:rPr lang="en-CZ" dirty="0"/>
              <a:t>data ČJA  (podle této hypotézy) reprezentují mluvu 20letých zhruba kolem roku 1915</a:t>
            </a:r>
          </a:p>
        </p:txBody>
      </p:sp>
    </p:spTree>
    <p:extLst>
      <p:ext uri="{BB962C8B-B14F-4D97-AF65-F5344CB8AC3E}">
        <p14:creationId xmlns:p14="http://schemas.microsoft.com/office/powerpoint/2010/main" val="52288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19E8692A-F279-4FAC-A74D-B56EAE764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653" y="400664"/>
            <a:ext cx="10186694" cy="605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9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35"/>
    </mc:Choice>
    <mc:Fallback xmlns="">
      <p:transition spd="slow" advTm="3753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509-6E0E-516D-55B7-B4E96C18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aplikace Mapka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AC9A9-E510-C1D5-5829-9AF9F83EE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aplikace ČNK</a:t>
            </a:r>
          </a:p>
          <a:p>
            <a:r>
              <a:rPr lang="en-CZ" dirty="0"/>
              <a:t>data z korpusu DIALEKT</a:t>
            </a:r>
          </a:p>
          <a:p>
            <a:pPr lvl="1"/>
            <a:r>
              <a:rPr lang="en-CZ" dirty="0"/>
              <a:t>nahrávky nasbírané od 50. let 20. stol do současnosti</a:t>
            </a:r>
          </a:p>
          <a:p>
            <a:r>
              <a:rPr lang="en-CZ" dirty="0"/>
              <a:t>pracuje s tradičními nářečními oblastmi</a:t>
            </a:r>
          </a:p>
          <a:p>
            <a:pPr lvl="1"/>
            <a:endParaRPr lang="en-CZ" dirty="0"/>
          </a:p>
          <a:p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3233657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509-6E0E-516D-55B7-B4E96C18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aplikace Mapka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AC9A9-E510-C1D5-5829-9AF9F83EE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CZ" dirty="0"/>
              <a:t>Proklikejte si aplikaci a podívejte se, co umožňuje.</a:t>
            </a:r>
          </a:p>
          <a:p>
            <a:pPr marL="514350" indent="-514350">
              <a:buAutoNum type="arabicParenR"/>
            </a:pPr>
            <a:r>
              <a:rPr lang="en-CZ" dirty="0"/>
              <a:t>Vyberte si jednu z nářečních oblastí a zjistěte, co je pro ni charakteristické.</a:t>
            </a:r>
          </a:p>
          <a:p>
            <a:pPr marL="514350" indent="-514350">
              <a:buAutoNum type="arabicParenR"/>
            </a:pPr>
            <a:r>
              <a:rPr lang="en-CZ" dirty="0"/>
              <a:t>Představte danou nářeční oblast spolužákům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B441235F-E78F-83F7-79ED-8621CBD49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755" y="4238473"/>
            <a:ext cx="1938490" cy="193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87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5609BE-7F63-D9ED-EFA4-916C2FA4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komputační dialektologie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DBDB23-270A-059D-1992-DA7528276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využití komputačních metod a internetu</a:t>
            </a:r>
            <a:endParaRPr lang="cs-CZ" dirty="0"/>
          </a:p>
          <a:p>
            <a:r>
              <a:rPr lang="cs-CZ" dirty="0"/>
              <a:t>např. </a:t>
            </a:r>
            <a:r>
              <a:rPr lang="cs-CZ" dirty="0" err="1"/>
              <a:t>Grieve</a:t>
            </a:r>
            <a:r>
              <a:rPr lang="cs-CZ" dirty="0"/>
              <a:t> et. al. (2019)</a:t>
            </a:r>
            <a:endParaRPr lang="en-US" dirty="0">
              <a:latin typeface="Gentium Plus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0351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5609BE-7F63-D9ED-EFA4-916C2FA4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endParaRPr lang="cs-C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503617-57F1-BF0A-1C1D-B860FD497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20" y="365040"/>
            <a:ext cx="7420966" cy="6127919"/>
          </a:xfrm>
          <a:prstGeom prst="rect">
            <a:avLst/>
          </a:prstGeom>
        </p:spPr>
      </p:pic>
      <p:pic>
        <p:nvPicPr>
          <p:cNvPr id="5" name="Obrázek 5" descr="Obsah obrázku mapa&#10;&#10;Popis se vygeneroval automaticky.">
            <a:extLst>
              <a:ext uri="{FF2B5EF4-FFF2-40B4-BE49-F238E27FC236}">
                <a16:creationId xmlns:a16="http://schemas.microsoft.com/office/drawing/2014/main" id="{CB9259ED-F8E9-9A8A-6768-B8D63B774F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948186" y="364956"/>
            <a:ext cx="3405614" cy="592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5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8D940D-B9F9-4144-D0D5-86C9258A0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4" descr="Obsah obrázku text, snímek obrazovky, dokument&#10;&#10;Popis se vygeneroval automaticky.">
            <a:extLst>
              <a:ext uri="{FF2B5EF4-FFF2-40B4-BE49-F238E27FC236}">
                <a16:creationId xmlns:a16="http://schemas.microsoft.com/office/drawing/2014/main" id="{D03D3077-8096-8F80-8204-630A61535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872" y="186170"/>
            <a:ext cx="7054619" cy="6337156"/>
          </a:xfrm>
        </p:spPr>
      </p:pic>
      <p:pic>
        <p:nvPicPr>
          <p:cNvPr id="5" name="Obrázek 5" descr="Obsah obrázku mapa&#10;&#10;Popis se vygeneroval automaticky.">
            <a:extLst>
              <a:ext uri="{FF2B5EF4-FFF2-40B4-BE49-F238E27FC236}">
                <a16:creationId xmlns:a16="http://schemas.microsoft.com/office/drawing/2014/main" id="{BE88805F-F8CA-665A-7B09-7504053F1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225" y="367145"/>
            <a:ext cx="3590642" cy="622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5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EE87-246D-C779-6088-F5462DE4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dialektologie a znakové jazyky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7AD0A-273C-8D55-E253-2D84AC865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například výzkum na CSL (Chen &amp; Gong, 2020)</a:t>
            </a:r>
          </a:p>
          <a:p>
            <a:pPr marL="0" indent="0">
              <a:buNone/>
            </a:pPr>
            <a:endParaRPr lang="en-C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CD52B1-9571-0F0A-F1D6-0F7129103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83099"/>
            <a:ext cx="7772400" cy="39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18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EE87-246D-C779-6088-F5462DE4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dialektologie a znakové jazyky</a:t>
            </a:r>
            <a:br>
              <a:rPr lang="en-CZ" dirty="0"/>
            </a:br>
            <a:r>
              <a:rPr lang="en-CZ" dirty="0"/>
              <a:t>případová studie Chen &amp; Gong (2020)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7AD0A-273C-8D55-E253-2D84AC865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C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809AA-8957-CD77-CCE5-17D4147FDC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658"/>
          <a:stretch/>
        </p:blipFill>
        <p:spPr>
          <a:xfrm>
            <a:off x="456393" y="2051766"/>
            <a:ext cx="11279213" cy="349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90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EE87-246D-C779-6088-F5462DE4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dialektologie a znakové jazyky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2B3D0-327B-3C1D-735C-C3ACB739A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825624"/>
            <a:ext cx="5441335" cy="43513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5785EB-763D-D5D3-6FCA-CCEBBB9F4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2"/>
          <a:stretch/>
        </p:blipFill>
        <p:spPr bwMode="auto">
          <a:xfrm>
            <a:off x="6279534" y="4659104"/>
            <a:ext cx="5086088" cy="151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9E4409-D12A-2AB2-81CC-13A578D9A1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8"/>
          <a:stretch/>
        </p:blipFill>
        <p:spPr bwMode="auto">
          <a:xfrm>
            <a:off x="6279534" y="2585626"/>
            <a:ext cx="5061312" cy="156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49CDE5-BF3D-BA67-3EFB-74BD3D526FFB}"/>
              </a:ext>
            </a:extLst>
          </p:cNvPr>
          <p:cNvSpPr txBox="1"/>
          <p:nvPr/>
        </p:nvSpPr>
        <p:spPr>
          <a:xfrm>
            <a:off x="3969327" y="1953491"/>
            <a:ext cx="737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parametry: 1) tvar ruky, 2) místo artikulace, 3) pohyb, 4) orientace</a:t>
            </a:r>
          </a:p>
        </p:txBody>
      </p:sp>
    </p:spTree>
    <p:extLst>
      <p:ext uri="{BB962C8B-B14F-4D97-AF65-F5344CB8AC3E}">
        <p14:creationId xmlns:p14="http://schemas.microsoft.com/office/powerpoint/2010/main" val="1962918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EE87-246D-C779-6088-F5462DE4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dialektologie a znakové jazyky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2B3D0-327B-3C1D-735C-C3ACB739A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825624"/>
            <a:ext cx="5441335" cy="43513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5785EB-763D-D5D3-6FCA-CCEBBB9F4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2"/>
          <a:stretch/>
        </p:blipFill>
        <p:spPr bwMode="auto">
          <a:xfrm>
            <a:off x="6279534" y="4659104"/>
            <a:ext cx="5086088" cy="151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9E4409-D12A-2AB2-81CC-13A578D9A1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8"/>
          <a:stretch/>
        </p:blipFill>
        <p:spPr bwMode="auto">
          <a:xfrm>
            <a:off x="6279534" y="2585626"/>
            <a:ext cx="5061312" cy="156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49CDE5-BF3D-BA67-3EFB-74BD3D526FFB}"/>
              </a:ext>
            </a:extLst>
          </p:cNvPr>
          <p:cNvSpPr txBox="1"/>
          <p:nvPr/>
        </p:nvSpPr>
        <p:spPr>
          <a:xfrm>
            <a:off x="3969327" y="1953491"/>
            <a:ext cx="737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parametry: 1) tvar ruky, 2) místo artikulace, 3) pohyb, 4) orientace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43077-E9F5-95BD-A20F-370BF4F2678D}"/>
              </a:ext>
            </a:extLst>
          </p:cNvPr>
          <p:cNvSpPr txBox="1"/>
          <p:nvPr/>
        </p:nvSpPr>
        <p:spPr>
          <a:xfrm>
            <a:off x="6972299" y="4145973"/>
            <a:ext cx="1174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pregnant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9B993C-7452-4D86-4375-DA7E9CE13131}"/>
              </a:ext>
            </a:extLst>
          </p:cNvPr>
          <p:cNvSpPr txBox="1"/>
          <p:nvPr/>
        </p:nvSpPr>
        <p:spPr>
          <a:xfrm>
            <a:off x="7200898" y="6160900"/>
            <a:ext cx="1174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who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0C691-5953-60F1-D83D-E036575E53D0}"/>
              </a:ext>
            </a:extLst>
          </p:cNvPr>
          <p:cNvSpPr txBox="1"/>
          <p:nvPr/>
        </p:nvSpPr>
        <p:spPr>
          <a:xfrm>
            <a:off x="9776827" y="4145973"/>
            <a:ext cx="1174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look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19B3B5-3DD3-21A1-6071-DCF992D4D3B8}"/>
              </a:ext>
            </a:extLst>
          </p:cNvPr>
          <p:cNvSpPr txBox="1"/>
          <p:nvPr/>
        </p:nvSpPr>
        <p:spPr>
          <a:xfrm>
            <a:off x="9607863" y="6160900"/>
            <a:ext cx="1174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mother</a:t>
            </a:r>
          </a:p>
        </p:txBody>
      </p:sp>
    </p:spTree>
    <p:extLst>
      <p:ext uri="{BB962C8B-B14F-4D97-AF65-F5344CB8AC3E}">
        <p14:creationId xmlns:p14="http://schemas.microsoft.com/office/powerpoint/2010/main" val="3950041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EE87-246D-C779-6088-F5462DE4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dialektologie a znakové jazyky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D2B3D0-327B-3C1D-735C-C3ACB739A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825624"/>
            <a:ext cx="5441335" cy="43513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85785EB-763D-D5D3-6FCA-CCEBBB9F4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34" y="4659104"/>
            <a:ext cx="5086088" cy="182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29E4409-D12A-2AB2-81CC-13A578D9A1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34" y="2585626"/>
            <a:ext cx="5061312" cy="182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36D61-DFDD-172C-FB4E-955B221735E6}"/>
              </a:ext>
            </a:extLst>
          </p:cNvPr>
          <p:cNvSpPr txBox="1"/>
          <p:nvPr/>
        </p:nvSpPr>
        <p:spPr>
          <a:xfrm>
            <a:off x="3969327" y="1953491"/>
            <a:ext cx="7371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Z" dirty="0"/>
              <a:t>parametry: 1) tvar ruky, 2) místo artikulace, 3) pohyb, 4) orientace</a:t>
            </a:r>
          </a:p>
        </p:txBody>
      </p:sp>
    </p:spTree>
    <p:extLst>
      <p:ext uri="{BB962C8B-B14F-4D97-AF65-F5344CB8AC3E}">
        <p14:creationId xmlns:p14="http://schemas.microsoft.com/office/powerpoint/2010/main" val="2752913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dialektologie: shrnutí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514350">
              <a:buAutoNum type="arabicParenR"/>
            </a:pPr>
            <a:r>
              <a:rPr lang="cs-CZ" dirty="0"/>
              <a:t>o co dialektologii jde?</a:t>
            </a:r>
          </a:p>
          <a:p>
            <a:pPr marL="742950" indent="-514350">
              <a:buAutoNum type="arabicParenR"/>
            </a:pPr>
            <a:r>
              <a:rPr lang="cs-CZ" dirty="0"/>
              <a:t>o co dialektologii nejde?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914400" lvl="1" indent="-457200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16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176"/>
    </mc:Choice>
    <mc:Fallback xmlns="">
      <p:transition spd="slow" advTm="1631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AA8B1-9695-4417-BA79-4F59788C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091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cs-CZ" sz="8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Konec</a:t>
            </a: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cs-CZ" sz="1200">
              <a:solidFill>
                <a:srgbClr val="000000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16CED72-4C89-79E7-B21D-DB1549C1633E}"/>
              </a:ext>
            </a:extLst>
          </p:cNvPr>
          <p:cNvSpPr txBox="1">
            <a:spLocks/>
          </p:cNvSpPr>
          <p:nvPr/>
        </p:nvSpPr>
        <p:spPr>
          <a:xfrm>
            <a:off x="840509" y="3916218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entium Plus" panose="0200050306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>
              <a:spcBef>
                <a:spcPts val="0"/>
              </a:spcBef>
            </a:pPr>
            <a:r>
              <a:rPr lang="en-GB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Chen, Y., &amp; Gong, Q. (2020). Dialects or languages: a corpus-based quantitative approach to lexical variation in common signs in Chinese Sign Language (CSL). </a:t>
            </a:r>
            <a:r>
              <a:rPr lang="en-GB" sz="1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Lingua</a:t>
            </a:r>
            <a:r>
              <a:rPr lang="en-GB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248</a:t>
            </a:r>
            <a:r>
              <a:rPr lang="en-GB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102944.</a:t>
            </a:r>
            <a:endParaRPr lang="cs-CZ" sz="1800" dirty="0">
              <a:solidFill>
                <a:schemeClr val="bg1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  <a:p>
            <a:pPr marL="457200" indent="-457200">
              <a:spcBef>
                <a:spcPts val="0"/>
              </a:spcBef>
            </a:pP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Grieve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J., Montgomery, C.,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Nini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A.,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Murakami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A., &amp;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Guo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D. (2019).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Mapping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lexical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dialect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variation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in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British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English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using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Twitter.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Frontiers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in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Artificial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Intelligence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2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11.</a:t>
            </a:r>
          </a:p>
          <a:p>
            <a:pPr marL="457200" indent="-457200">
              <a:spcBef>
                <a:spcPts val="0"/>
              </a:spcBef>
            </a:pP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Preston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D. R. (2017).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Perceptual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dialectology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.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The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handbook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of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dialectology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177-203.</a:t>
            </a:r>
            <a:endParaRPr lang="cs-CZ" sz="1800" dirty="0">
              <a:solidFill>
                <a:schemeClr val="bg1"/>
              </a:solidFill>
            </a:endParaRPr>
          </a:p>
          <a:p>
            <a:endParaRPr lang="cs-CZ" sz="1800" i="1" dirty="0">
              <a:solidFill>
                <a:schemeClr val="bg1"/>
              </a:solidFill>
            </a:endParaRPr>
          </a:p>
          <a:p>
            <a:r>
              <a:rPr lang="cs-CZ" sz="1800" i="1" dirty="0">
                <a:solidFill>
                  <a:schemeClr val="bg1"/>
                </a:solidFill>
              </a:rPr>
              <a:t>Český jazykový atlas: </a:t>
            </a:r>
            <a:r>
              <a:rPr lang="cs-CZ" sz="1800" dirty="0">
                <a:solidFill>
                  <a:schemeClr val="bg1"/>
                </a:solidFill>
              </a:rPr>
              <a:t>https://</a:t>
            </a:r>
            <a:r>
              <a:rPr lang="cs-CZ" sz="1800" dirty="0" err="1">
                <a:solidFill>
                  <a:schemeClr val="bg1"/>
                </a:solidFill>
              </a:rPr>
              <a:t>cja.ujc.cas.cz</a:t>
            </a:r>
            <a:r>
              <a:rPr lang="cs-CZ" sz="1800" dirty="0">
                <a:solidFill>
                  <a:schemeClr val="bg1"/>
                </a:solidFill>
              </a:rPr>
              <a:t>/</a:t>
            </a:r>
          </a:p>
          <a:p>
            <a:r>
              <a:rPr lang="cs-CZ" sz="1800" i="1" dirty="0">
                <a:solidFill>
                  <a:schemeClr val="bg1"/>
                </a:solidFill>
              </a:rPr>
              <a:t>Mapka: </a:t>
            </a:r>
            <a:r>
              <a:rPr lang="cs-CZ" sz="1800" dirty="0">
                <a:solidFill>
                  <a:schemeClr val="bg1"/>
                </a:solidFill>
              </a:rPr>
              <a:t>https://</a:t>
            </a:r>
            <a:r>
              <a:rPr lang="cs-CZ" sz="1800" dirty="0" err="1">
                <a:solidFill>
                  <a:schemeClr val="bg1"/>
                </a:solidFill>
              </a:rPr>
              <a:t>www.korpus.cz</a:t>
            </a:r>
            <a:r>
              <a:rPr lang="cs-CZ" sz="1800" dirty="0">
                <a:solidFill>
                  <a:schemeClr val="bg1"/>
                </a:solidFill>
              </a:rPr>
              <a:t>/mapka/</a:t>
            </a:r>
          </a:p>
        </p:txBody>
      </p:sp>
    </p:spTree>
    <p:extLst>
      <p:ext uri="{BB962C8B-B14F-4D97-AF65-F5344CB8AC3E}">
        <p14:creationId xmlns:p14="http://schemas.microsoft.com/office/powerpoint/2010/main" val="201280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81"/>
    </mc:Choice>
    <mc:Fallback xmlns="">
      <p:transition spd="slow" advTm="483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9073</TotalTime>
  <Words>905</Words>
  <Application>Microsoft Macintosh PowerPoint</Application>
  <PresentationFormat>Widescreen</PresentationFormat>
  <Paragraphs>135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Schoolbook</vt:lpstr>
      <vt:lpstr>Gentium Book Plus</vt:lpstr>
      <vt:lpstr>Gentium Plus</vt:lpstr>
      <vt:lpstr>Wingdings</vt:lpstr>
      <vt:lpstr>Motiv Office</vt:lpstr>
      <vt:lpstr>Úvod do sociolingvistiky  hodina II: dialektologie</vt:lpstr>
      <vt:lpstr>opakování</vt:lpstr>
      <vt:lpstr>další termín</vt:lpstr>
      <vt:lpstr>další termín</vt:lpstr>
      <vt:lpstr>další termín</vt:lpstr>
      <vt:lpstr>další termín</vt:lpstr>
      <vt:lpstr>čím se liší čeština napříč ČR?</vt:lpstr>
      <vt:lpstr>percepční dialektologie</vt:lpstr>
      <vt:lpstr>tradiční dialektologie</vt:lpstr>
      <vt:lpstr>Český jazykový atlas</vt:lpstr>
      <vt:lpstr>Český jazykový atlas</vt:lpstr>
      <vt:lpstr>data z ČJA</vt:lpstr>
      <vt:lpstr>PowerPoint Presentation</vt:lpstr>
      <vt:lpstr>aplikace Mapka</vt:lpstr>
      <vt:lpstr>aplikace Mapka</vt:lpstr>
      <vt:lpstr>komputační dialektologie</vt:lpstr>
      <vt:lpstr>PowerPoint Presentation</vt:lpstr>
      <vt:lpstr>PowerPoint Presentation</vt:lpstr>
      <vt:lpstr>dialektologie a znakové jazyky</vt:lpstr>
      <vt:lpstr>dialektologie a znakové jazyky případová studie Chen &amp; Gong (2020)</vt:lpstr>
      <vt:lpstr>dialektologie a znakové jazyky</vt:lpstr>
      <vt:lpstr>dialektologie a znakové jazyky</vt:lpstr>
      <vt:lpstr>dialektologie a znakové jazyky</vt:lpstr>
      <vt:lpstr>dialektologie: shrnutí</vt:lpstr>
      <vt:lpstr>Konec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454</cp:revision>
  <dcterms:created xsi:type="dcterms:W3CDTF">2017-09-17T17:37:04Z</dcterms:created>
  <dcterms:modified xsi:type="dcterms:W3CDTF">2023-02-21T10:48:10Z</dcterms:modified>
</cp:coreProperties>
</file>