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8" r:id="rId7"/>
    <p:sldId id="265" r:id="rId8"/>
    <p:sldId id="269" r:id="rId9"/>
    <p:sldId id="267" r:id="rId10"/>
    <p:sldId id="260" r:id="rId11"/>
    <p:sldId id="259" r:id="rId12"/>
    <p:sldId id="261" r:id="rId13"/>
    <p:sldId id="266"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usek, Daniel" userId="754c433b-72e5-4d2d-9517-242a49ab45f5" providerId="ADAL" clId="{DB8EC70B-FE19-4602-A77F-A5635F80E14D}"/>
    <pc:docChg chg="undo custSel addSld delSld modSld sldOrd">
      <pc:chgData name="Bousek, Daniel" userId="754c433b-72e5-4d2d-9517-242a49ab45f5" providerId="ADAL" clId="{DB8EC70B-FE19-4602-A77F-A5635F80E14D}" dt="2023-03-29T07:41:45.256" v="1094" actId="255"/>
      <pc:docMkLst>
        <pc:docMk/>
      </pc:docMkLst>
      <pc:sldChg chg="modSp mod">
        <pc:chgData name="Bousek, Daniel" userId="754c433b-72e5-4d2d-9517-242a49ab45f5" providerId="ADAL" clId="{DB8EC70B-FE19-4602-A77F-A5635F80E14D}" dt="2023-03-28T17:13:13.442" v="33" actId="20577"/>
        <pc:sldMkLst>
          <pc:docMk/>
          <pc:sldMk cId="3590472664" sldId="257"/>
        </pc:sldMkLst>
        <pc:spChg chg="mod">
          <ac:chgData name="Bousek, Daniel" userId="754c433b-72e5-4d2d-9517-242a49ab45f5" providerId="ADAL" clId="{DB8EC70B-FE19-4602-A77F-A5635F80E14D}" dt="2023-03-28T17:12:34.370" v="25" actId="255"/>
          <ac:spMkLst>
            <pc:docMk/>
            <pc:sldMk cId="3590472664" sldId="257"/>
            <ac:spMk id="2" creationId="{00000000-0000-0000-0000-000000000000}"/>
          </ac:spMkLst>
        </pc:spChg>
        <pc:spChg chg="mod">
          <ac:chgData name="Bousek, Daniel" userId="754c433b-72e5-4d2d-9517-242a49ab45f5" providerId="ADAL" clId="{DB8EC70B-FE19-4602-A77F-A5635F80E14D}" dt="2023-03-28T17:13:13.442" v="33" actId="20577"/>
          <ac:spMkLst>
            <pc:docMk/>
            <pc:sldMk cId="3590472664" sldId="257"/>
            <ac:spMk id="4" creationId="{00000000-0000-0000-0000-000000000000}"/>
          </ac:spMkLst>
        </pc:spChg>
      </pc:sldChg>
      <pc:sldChg chg="modSp mod">
        <pc:chgData name="Bousek, Daniel" userId="754c433b-72e5-4d2d-9517-242a49ab45f5" providerId="ADAL" clId="{DB8EC70B-FE19-4602-A77F-A5635F80E14D}" dt="2023-03-21T19:51:12.338" v="0" actId="14100"/>
        <pc:sldMkLst>
          <pc:docMk/>
          <pc:sldMk cId="1921220154" sldId="258"/>
        </pc:sldMkLst>
        <pc:picChg chg="mod">
          <ac:chgData name="Bousek, Daniel" userId="754c433b-72e5-4d2d-9517-242a49ab45f5" providerId="ADAL" clId="{DB8EC70B-FE19-4602-A77F-A5635F80E14D}" dt="2023-03-21T19:51:12.338" v="0" actId="14100"/>
          <ac:picMkLst>
            <pc:docMk/>
            <pc:sldMk cId="1921220154" sldId="258"/>
            <ac:picMk id="10" creationId="{00000000-0000-0000-0000-000000000000}"/>
          </ac:picMkLst>
        </pc:picChg>
      </pc:sldChg>
      <pc:sldChg chg="delSp modSp mod ord">
        <pc:chgData name="Bousek, Daniel" userId="754c433b-72e5-4d2d-9517-242a49ab45f5" providerId="ADAL" clId="{DB8EC70B-FE19-4602-A77F-A5635F80E14D}" dt="2023-03-29T07:41:45.256" v="1094" actId="255"/>
        <pc:sldMkLst>
          <pc:docMk/>
          <pc:sldMk cId="3430987893" sldId="259"/>
        </pc:sldMkLst>
        <pc:spChg chg="del mod">
          <ac:chgData name="Bousek, Daniel" userId="754c433b-72e5-4d2d-9517-242a49ab45f5" providerId="ADAL" clId="{DB8EC70B-FE19-4602-A77F-A5635F80E14D}" dt="2023-03-27T16:06:59.693" v="19" actId="21"/>
          <ac:spMkLst>
            <pc:docMk/>
            <pc:sldMk cId="3430987893" sldId="259"/>
            <ac:spMk id="5" creationId="{00000000-0000-0000-0000-000000000000}"/>
          </ac:spMkLst>
        </pc:spChg>
        <pc:spChg chg="mod">
          <ac:chgData name="Bousek, Daniel" userId="754c433b-72e5-4d2d-9517-242a49ab45f5" providerId="ADAL" clId="{DB8EC70B-FE19-4602-A77F-A5635F80E14D}" dt="2023-03-29T07:41:45.256" v="1094" actId="255"/>
          <ac:spMkLst>
            <pc:docMk/>
            <pc:sldMk cId="3430987893" sldId="259"/>
            <ac:spMk id="6" creationId="{00000000-0000-0000-0000-000000000000}"/>
          </ac:spMkLst>
        </pc:spChg>
      </pc:sldChg>
      <pc:sldChg chg="addSp delSp modSp mod ord modClrScheme chgLayout">
        <pc:chgData name="Bousek, Daniel" userId="754c433b-72e5-4d2d-9517-242a49ab45f5" providerId="ADAL" clId="{DB8EC70B-FE19-4602-A77F-A5635F80E14D}" dt="2023-03-28T19:39:42.323" v="218" actId="20577"/>
        <pc:sldMkLst>
          <pc:docMk/>
          <pc:sldMk cId="2015183962" sldId="260"/>
        </pc:sldMkLst>
        <pc:spChg chg="add mod ord">
          <ac:chgData name="Bousek, Daniel" userId="754c433b-72e5-4d2d-9517-242a49ab45f5" providerId="ADAL" clId="{DB8EC70B-FE19-4602-A77F-A5635F80E14D}" dt="2023-03-28T19:39:42.323" v="218" actId="20577"/>
          <ac:spMkLst>
            <pc:docMk/>
            <pc:sldMk cId="2015183962" sldId="260"/>
            <ac:spMk id="2" creationId="{E89562EF-E281-42DE-53C7-141CD2927EE4}"/>
          </ac:spMkLst>
        </pc:spChg>
        <pc:spChg chg="add del mod ord">
          <ac:chgData name="Bousek, Daniel" userId="754c433b-72e5-4d2d-9517-242a49ab45f5" providerId="ADAL" clId="{DB8EC70B-FE19-4602-A77F-A5635F80E14D}" dt="2023-03-28T18:26:40.747" v="38" actId="21"/>
          <ac:spMkLst>
            <pc:docMk/>
            <pc:sldMk cId="2015183962" sldId="260"/>
            <ac:spMk id="3" creationId="{2D599C3E-A757-53F0-B138-69D292430E1F}"/>
          </ac:spMkLst>
        </pc:spChg>
        <pc:picChg chg="mod">
          <ac:chgData name="Bousek, Daniel" userId="754c433b-72e5-4d2d-9517-242a49ab45f5" providerId="ADAL" clId="{DB8EC70B-FE19-4602-A77F-A5635F80E14D}" dt="2023-03-28T18:26:16.500" v="35" actId="1076"/>
          <ac:picMkLst>
            <pc:docMk/>
            <pc:sldMk cId="2015183962" sldId="260"/>
            <ac:picMk id="4" creationId="{00000000-0000-0000-0000-000000000000}"/>
          </ac:picMkLst>
        </pc:picChg>
      </pc:sldChg>
      <pc:sldChg chg="modSp mod">
        <pc:chgData name="Bousek, Daniel" userId="754c433b-72e5-4d2d-9517-242a49ab45f5" providerId="ADAL" clId="{DB8EC70B-FE19-4602-A77F-A5635F80E14D}" dt="2023-03-28T21:25:36.458" v="961" actId="2711"/>
        <pc:sldMkLst>
          <pc:docMk/>
          <pc:sldMk cId="686754071" sldId="261"/>
        </pc:sldMkLst>
        <pc:spChg chg="mod">
          <ac:chgData name="Bousek, Daniel" userId="754c433b-72e5-4d2d-9517-242a49ab45f5" providerId="ADAL" clId="{DB8EC70B-FE19-4602-A77F-A5635F80E14D}" dt="2023-03-28T21:25:25.302" v="960" actId="113"/>
          <ac:spMkLst>
            <pc:docMk/>
            <pc:sldMk cId="686754071" sldId="261"/>
            <ac:spMk id="2" creationId="{00000000-0000-0000-0000-000000000000}"/>
          </ac:spMkLst>
        </pc:spChg>
        <pc:spChg chg="mod">
          <ac:chgData name="Bousek, Daniel" userId="754c433b-72e5-4d2d-9517-242a49ab45f5" providerId="ADAL" clId="{DB8EC70B-FE19-4602-A77F-A5635F80E14D}" dt="2023-03-28T21:25:36.458" v="961" actId="2711"/>
          <ac:spMkLst>
            <pc:docMk/>
            <pc:sldMk cId="686754071" sldId="261"/>
            <ac:spMk id="3" creationId="{00000000-0000-0000-0000-000000000000}"/>
          </ac:spMkLst>
        </pc:spChg>
      </pc:sldChg>
      <pc:sldChg chg="modSp del mod">
        <pc:chgData name="Bousek, Daniel" userId="754c433b-72e5-4d2d-9517-242a49ab45f5" providerId="ADAL" clId="{DB8EC70B-FE19-4602-A77F-A5635F80E14D}" dt="2023-03-28T21:48:26.709" v="985" actId="2696"/>
        <pc:sldMkLst>
          <pc:docMk/>
          <pc:sldMk cId="1205297796" sldId="262"/>
        </pc:sldMkLst>
        <pc:picChg chg="mod">
          <ac:chgData name="Bousek, Daniel" userId="754c433b-72e5-4d2d-9517-242a49ab45f5" providerId="ADAL" clId="{DB8EC70B-FE19-4602-A77F-A5635F80E14D}" dt="2023-03-28T21:46:24.882" v="963" actId="1076"/>
          <ac:picMkLst>
            <pc:docMk/>
            <pc:sldMk cId="1205297796" sldId="262"/>
            <ac:picMk id="3" creationId="{00000000-0000-0000-0000-000000000000}"/>
          </ac:picMkLst>
        </pc:picChg>
      </pc:sldChg>
      <pc:sldChg chg="addSp delSp modSp new del mod setBg modClrScheme chgLayout">
        <pc:chgData name="Bousek, Daniel" userId="754c433b-72e5-4d2d-9517-242a49ab45f5" providerId="ADAL" clId="{DB8EC70B-FE19-4602-A77F-A5635F80E14D}" dt="2023-03-27T16:06:40.657" v="16" actId="47"/>
        <pc:sldMkLst>
          <pc:docMk/>
          <pc:sldMk cId="1319571871" sldId="263"/>
        </pc:sldMkLst>
        <pc:spChg chg="del mod ord">
          <ac:chgData name="Bousek, Daniel" userId="754c433b-72e5-4d2d-9517-242a49ab45f5" providerId="ADAL" clId="{DB8EC70B-FE19-4602-A77F-A5635F80E14D}" dt="2023-03-27T16:05:18.040" v="3" actId="700"/>
          <ac:spMkLst>
            <pc:docMk/>
            <pc:sldMk cId="1319571871" sldId="263"/>
            <ac:spMk id="2" creationId="{017776A2-611F-9A00-8083-61F30C297C3C}"/>
          </ac:spMkLst>
        </pc:spChg>
        <pc:spChg chg="del mod ord">
          <ac:chgData name="Bousek, Daniel" userId="754c433b-72e5-4d2d-9517-242a49ab45f5" providerId="ADAL" clId="{DB8EC70B-FE19-4602-A77F-A5635F80E14D}" dt="2023-03-27T16:05:18.040" v="3" actId="700"/>
          <ac:spMkLst>
            <pc:docMk/>
            <pc:sldMk cId="1319571871" sldId="263"/>
            <ac:spMk id="3" creationId="{A468C1BB-FEBB-BCC1-F642-F831275A6326}"/>
          </ac:spMkLst>
        </pc:spChg>
        <pc:spChg chg="del">
          <ac:chgData name="Bousek, Daniel" userId="754c433b-72e5-4d2d-9517-242a49ab45f5" providerId="ADAL" clId="{DB8EC70B-FE19-4602-A77F-A5635F80E14D}" dt="2023-03-27T16:05:18.040" v="3" actId="700"/>
          <ac:spMkLst>
            <pc:docMk/>
            <pc:sldMk cId="1319571871" sldId="263"/>
            <ac:spMk id="4" creationId="{1C206915-810E-4383-86B5-2F6690D839BC}"/>
          </ac:spMkLst>
        </pc:spChg>
        <pc:spChg chg="add del mod ord">
          <ac:chgData name="Bousek, Daniel" userId="754c433b-72e5-4d2d-9517-242a49ab45f5" providerId="ADAL" clId="{DB8EC70B-FE19-4602-A77F-A5635F80E14D}" dt="2023-03-27T16:05:30.209" v="8" actId="21"/>
          <ac:spMkLst>
            <pc:docMk/>
            <pc:sldMk cId="1319571871" sldId="263"/>
            <ac:spMk id="5" creationId="{46786083-2818-4FC5-B0C8-424854F68A8E}"/>
          </ac:spMkLst>
        </pc:spChg>
        <pc:spChg chg="add del mod ord">
          <ac:chgData name="Bousek, Daniel" userId="754c433b-72e5-4d2d-9517-242a49ab45f5" providerId="ADAL" clId="{DB8EC70B-FE19-4602-A77F-A5635F80E14D}" dt="2023-03-27T16:06:36.826" v="15" actId="478"/>
          <ac:spMkLst>
            <pc:docMk/>
            <pc:sldMk cId="1319571871" sldId="263"/>
            <ac:spMk id="6" creationId="{A7A14D69-4029-CE3F-BAB7-6FA68828D1E0}"/>
          </ac:spMkLst>
        </pc:spChg>
        <pc:spChg chg="add del">
          <ac:chgData name="Bousek, Daniel" userId="754c433b-72e5-4d2d-9517-242a49ab45f5" providerId="ADAL" clId="{DB8EC70B-FE19-4602-A77F-A5635F80E14D}" dt="2023-03-27T16:05:22.247" v="5" actId="26606"/>
          <ac:spMkLst>
            <pc:docMk/>
            <pc:sldMk cId="1319571871" sldId="263"/>
            <ac:spMk id="11" creationId="{09588DA8-065E-4F6F-8EFD-43104AB2E0CF}"/>
          </ac:spMkLst>
        </pc:spChg>
        <pc:spChg chg="add del">
          <ac:chgData name="Bousek, Daniel" userId="754c433b-72e5-4d2d-9517-242a49ab45f5" providerId="ADAL" clId="{DB8EC70B-FE19-4602-A77F-A5635F80E14D}" dt="2023-03-27T16:05:22.247" v="5" actId="26606"/>
          <ac:spMkLst>
            <pc:docMk/>
            <pc:sldMk cId="1319571871" sldId="263"/>
            <ac:spMk id="13" creationId="{C4285719-470E-454C-AF62-8323075F1F5B}"/>
          </ac:spMkLst>
        </pc:spChg>
        <pc:spChg chg="add del">
          <ac:chgData name="Bousek, Daniel" userId="754c433b-72e5-4d2d-9517-242a49ab45f5" providerId="ADAL" clId="{DB8EC70B-FE19-4602-A77F-A5635F80E14D}" dt="2023-03-27T16:05:22.247" v="5" actId="26606"/>
          <ac:spMkLst>
            <pc:docMk/>
            <pc:sldMk cId="1319571871" sldId="263"/>
            <ac:spMk id="15" creationId="{CD9FE4EF-C4D8-49A0-B2FF-81D8DB7D8A24}"/>
          </ac:spMkLst>
        </pc:spChg>
        <pc:spChg chg="add del">
          <ac:chgData name="Bousek, Daniel" userId="754c433b-72e5-4d2d-9517-242a49ab45f5" providerId="ADAL" clId="{DB8EC70B-FE19-4602-A77F-A5635F80E14D}" dt="2023-03-27T16:05:22.247" v="5" actId="26606"/>
          <ac:spMkLst>
            <pc:docMk/>
            <pc:sldMk cId="1319571871" sldId="263"/>
            <ac:spMk id="17" creationId="{4300840D-0A0B-4512-BACA-B439D5B9C57C}"/>
          </ac:spMkLst>
        </pc:spChg>
        <pc:spChg chg="add del">
          <ac:chgData name="Bousek, Daniel" userId="754c433b-72e5-4d2d-9517-242a49ab45f5" providerId="ADAL" clId="{DB8EC70B-FE19-4602-A77F-A5635F80E14D}" dt="2023-03-27T16:05:22.247" v="5" actId="26606"/>
          <ac:spMkLst>
            <pc:docMk/>
            <pc:sldMk cId="1319571871" sldId="263"/>
            <ac:spMk id="19" creationId="{D2B78728-A580-49A7-84F9-6EF6F583ADE0}"/>
          </ac:spMkLst>
        </pc:spChg>
        <pc:spChg chg="add del">
          <ac:chgData name="Bousek, Daniel" userId="754c433b-72e5-4d2d-9517-242a49ab45f5" providerId="ADAL" clId="{DB8EC70B-FE19-4602-A77F-A5635F80E14D}" dt="2023-03-27T16:05:22.247" v="5" actId="26606"/>
          <ac:spMkLst>
            <pc:docMk/>
            <pc:sldMk cId="1319571871" sldId="263"/>
            <ac:spMk id="21" creationId="{38FAA1A1-D861-433F-88FA-1E9D6FD31D11}"/>
          </ac:spMkLst>
        </pc:spChg>
        <pc:spChg chg="add del">
          <ac:chgData name="Bousek, Daniel" userId="754c433b-72e5-4d2d-9517-242a49ab45f5" providerId="ADAL" clId="{DB8EC70B-FE19-4602-A77F-A5635F80E14D}" dt="2023-03-27T16:05:22.247" v="5" actId="26606"/>
          <ac:spMkLst>
            <pc:docMk/>
            <pc:sldMk cId="1319571871" sldId="263"/>
            <ac:spMk id="23" creationId="{8D71EDA1-87BF-4D5D-AB79-F346FD19278A}"/>
          </ac:spMkLst>
        </pc:spChg>
        <pc:picChg chg="add del mod ord">
          <ac:chgData name="Bousek, Daniel" userId="754c433b-72e5-4d2d-9517-242a49ab45f5" providerId="ADAL" clId="{DB8EC70B-FE19-4602-A77F-A5635F80E14D}" dt="2023-03-27T16:06:22.218" v="14" actId="22"/>
          <ac:picMkLst>
            <pc:docMk/>
            <pc:sldMk cId="1319571871" sldId="263"/>
            <ac:picMk id="8" creationId="{52FDCDFA-C102-3F5F-E882-EBCF2F9B9CA0}"/>
          </ac:picMkLst>
        </pc:picChg>
      </pc:sldChg>
      <pc:sldChg chg="addSp delSp modSp new mod modClrScheme chgLayout">
        <pc:chgData name="Bousek, Daniel" userId="754c433b-72e5-4d2d-9517-242a49ab45f5" providerId="ADAL" clId="{DB8EC70B-FE19-4602-A77F-A5635F80E14D}" dt="2023-03-28T20:28:44.869" v="272" actId="20577"/>
        <pc:sldMkLst>
          <pc:docMk/>
          <pc:sldMk cId="3479855021" sldId="263"/>
        </pc:sldMkLst>
        <pc:spChg chg="del mod ord">
          <ac:chgData name="Bousek, Daniel" userId="754c433b-72e5-4d2d-9517-242a49ab45f5" providerId="ADAL" clId="{DB8EC70B-FE19-4602-A77F-A5635F80E14D}" dt="2023-03-28T20:25:39.803" v="220" actId="700"/>
          <ac:spMkLst>
            <pc:docMk/>
            <pc:sldMk cId="3479855021" sldId="263"/>
            <ac:spMk id="2" creationId="{42CE1A25-F7E9-D463-CCAD-0FEE7B80D04C}"/>
          </ac:spMkLst>
        </pc:spChg>
        <pc:spChg chg="del mod ord">
          <ac:chgData name="Bousek, Daniel" userId="754c433b-72e5-4d2d-9517-242a49ab45f5" providerId="ADAL" clId="{DB8EC70B-FE19-4602-A77F-A5635F80E14D}" dt="2023-03-28T20:25:39.803" v="220" actId="700"/>
          <ac:spMkLst>
            <pc:docMk/>
            <pc:sldMk cId="3479855021" sldId="263"/>
            <ac:spMk id="3" creationId="{10C367FE-9F0B-B8C4-5F72-F47E05AF562E}"/>
          </ac:spMkLst>
        </pc:spChg>
        <pc:spChg chg="del">
          <ac:chgData name="Bousek, Daniel" userId="754c433b-72e5-4d2d-9517-242a49ab45f5" providerId="ADAL" clId="{DB8EC70B-FE19-4602-A77F-A5635F80E14D}" dt="2023-03-28T20:25:39.803" v="220" actId="700"/>
          <ac:spMkLst>
            <pc:docMk/>
            <pc:sldMk cId="3479855021" sldId="263"/>
            <ac:spMk id="4" creationId="{3C05404E-D3C8-C4E8-AE80-A094F674BEE5}"/>
          </ac:spMkLst>
        </pc:spChg>
        <pc:spChg chg="add del mod ord">
          <ac:chgData name="Bousek, Daniel" userId="754c433b-72e5-4d2d-9517-242a49ab45f5" providerId="ADAL" clId="{DB8EC70B-FE19-4602-A77F-A5635F80E14D}" dt="2023-03-28T20:25:49.213" v="223" actId="21"/>
          <ac:spMkLst>
            <pc:docMk/>
            <pc:sldMk cId="3479855021" sldId="263"/>
            <ac:spMk id="5" creationId="{AF9C4E17-709B-D384-C56D-1E4E2FB0DCAC}"/>
          </ac:spMkLst>
        </pc:spChg>
        <pc:spChg chg="add mod ord">
          <ac:chgData name="Bousek, Daniel" userId="754c433b-72e5-4d2d-9517-242a49ab45f5" providerId="ADAL" clId="{DB8EC70B-FE19-4602-A77F-A5635F80E14D}" dt="2023-03-28T20:28:44.869" v="272" actId="20577"/>
          <ac:spMkLst>
            <pc:docMk/>
            <pc:sldMk cId="3479855021" sldId="263"/>
            <ac:spMk id="6" creationId="{53C78B31-4204-65CA-78C2-7EB57B7E9C65}"/>
          </ac:spMkLst>
        </pc:spChg>
      </pc:sldChg>
      <pc:sldChg chg="modSp new mod">
        <pc:chgData name="Bousek, Daniel" userId="754c433b-72e5-4d2d-9517-242a49ab45f5" providerId="ADAL" clId="{DB8EC70B-FE19-4602-A77F-A5635F80E14D}" dt="2023-03-28T21:09:41.155" v="318" actId="20577"/>
        <pc:sldMkLst>
          <pc:docMk/>
          <pc:sldMk cId="2672049158" sldId="264"/>
        </pc:sldMkLst>
        <pc:spChg chg="mod">
          <ac:chgData name="Bousek, Daniel" userId="754c433b-72e5-4d2d-9517-242a49ab45f5" providerId="ADAL" clId="{DB8EC70B-FE19-4602-A77F-A5635F80E14D}" dt="2023-03-28T21:06:22.921" v="305" actId="2711"/>
          <ac:spMkLst>
            <pc:docMk/>
            <pc:sldMk cId="2672049158" sldId="264"/>
            <ac:spMk id="2" creationId="{01971832-ED39-5E5E-F1C2-DBD67892FBF1}"/>
          </ac:spMkLst>
        </pc:spChg>
        <pc:spChg chg="mod">
          <ac:chgData name="Bousek, Daniel" userId="754c433b-72e5-4d2d-9517-242a49ab45f5" providerId="ADAL" clId="{DB8EC70B-FE19-4602-A77F-A5635F80E14D}" dt="2023-03-28T21:09:41.155" v="318" actId="20577"/>
          <ac:spMkLst>
            <pc:docMk/>
            <pc:sldMk cId="2672049158" sldId="264"/>
            <ac:spMk id="3" creationId="{117AAAE3-3BC4-7282-D9A1-BB49E0484855}"/>
          </ac:spMkLst>
        </pc:spChg>
      </pc:sldChg>
      <pc:sldChg chg="delSp modSp new mod">
        <pc:chgData name="Bousek, Daniel" userId="754c433b-72e5-4d2d-9517-242a49ab45f5" providerId="ADAL" clId="{DB8EC70B-FE19-4602-A77F-A5635F80E14D}" dt="2023-03-29T07:01:46.656" v="1058" actId="255"/>
        <pc:sldMkLst>
          <pc:docMk/>
          <pc:sldMk cId="3563896828" sldId="265"/>
        </pc:sldMkLst>
        <pc:spChg chg="del mod">
          <ac:chgData name="Bousek, Daniel" userId="754c433b-72e5-4d2d-9517-242a49ab45f5" providerId="ADAL" clId="{DB8EC70B-FE19-4602-A77F-A5635F80E14D}" dt="2023-03-28T21:15:31.059" v="323" actId="21"/>
          <ac:spMkLst>
            <pc:docMk/>
            <pc:sldMk cId="3563896828" sldId="265"/>
            <ac:spMk id="2" creationId="{3A262CEB-1DBF-8AA4-8D37-8E8A80261E76}"/>
          </ac:spMkLst>
        </pc:spChg>
        <pc:spChg chg="mod">
          <ac:chgData name="Bousek, Daniel" userId="754c433b-72e5-4d2d-9517-242a49ab45f5" providerId="ADAL" clId="{DB8EC70B-FE19-4602-A77F-A5635F80E14D}" dt="2023-03-29T07:01:46.656" v="1058" actId="255"/>
          <ac:spMkLst>
            <pc:docMk/>
            <pc:sldMk cId="3563896828" sldId="265"/>
            <ac:spMk id="3" creationId="{53F55728-1970-C38A-0356-365BEFD50F8C}"/>
          </ac:spMkLst>
        </pc:spChg>
      </pc:sldChg>
      <pc:sldChg chg="modSp new mod">
        <pc:chgData name="Bousek, Daniel" userId="754c433b-72e5-4d2d-9517-242a49ab45f5" providerId="ADAL" clId="{DB8EC70B-FE19-4602-A77F-A5635F80E14D}" dt="2023-03-28T21:49:59.294" v="991" actId="255"/>
        <pc:sldMkLst>
          <pc:docMk/>
          <pc:sldMk cId="1508013181" sldId="266"/>
        </pc:sldMkLst>
        <pc:spChg chg="mod">
          <ac:chgData name="Bousek, Daniel" userId="754c433b-72e5-4d2d-9517-242a49ab45f5" providerId="ADAL" clId="{DB8EC70B-FE19-4602-A77F-A5635F80E14D}" dt="2023-03-28T21:49:59.294" v="991" actId="255"/>
          <ac:spMkLst>
            <pc:docMk/>
            <pc:sldMk cId="1508013181" sldId="266"/>
            <ac:spMk id="2" creationId="{C6860FE9-3565-828A-0675-0E0A81B339BD}"/>
          </ac:spMkLst>
        </pc:spChg>
      </pc:sldChg>
      <pc:sldChg chg="modSp new mod">
        <pc:chgData name="Bousek, Daniel" userId="754c433b-72e5-4d2d-9517-242a49ab45f5" providerId="ADAL" clId="{DB8EC70B-FE19-4602-A77F-A5635F80E14D}" dt="2023-03-29T06:44:49.175" v="1013" actId="20577"/>
        <pc:sldMkLst>
          <pc:docMk/>
          <pc:sldMk cId="1693679723" sldId="267"/>
        </pc:sldMkLst>
        <pc:spChg chg="mod">
          <ac:chgData name="Bousek, Daniel" userId="754c433b-72e5-4d2d-9517-242a49ab45f5" providerId="ADAL" clId="{DB8EC70B-FE19-4602-A77F-A5635F80E14D}" dt="2023-03-29T06:44:32.363" v="1008" actId="255"/>
          <ac:spMkLst>
            <pc:docMk/>
            <pc:sldMk cId="1693679723" sldId="267"/>
            <ac:spMk id="2" creationId="{2844877F-0803-8E2F-B69F-CFA6C079AD85}"/>
          </ac:spMkLst>
        </pc:spChg>
        <pc:spChg chg="mod">
          <ac:chgData name="Bousek, Daniel" userId="754c433b-72e5-4d2d-9517-242a49ab45f5" providerId="ADAL" clId="{DB8EC70B-FE19-4602-A77F-A5635F80E14D}" dt="2023-03-29T06:44:49.175" v="1013" actId="20577"/>
          <ac:spMkLst>
            <pc:docMk/>
            <pc:sldMk cId="1693679723" sldId="267"/>
            <ac:spMk id="3" creationId="{68B7DD01-49AE-DBC0-CC0F-198A54AE942A}"/>
          </ac:spMkLst>
        </pc:spChg>
      </pc:sldChg>
      <pc:sldChg chg="delSp modSp new mod">
        <pc:chgData name="Bousek, Daniel" userId="754c433b-72e5-4d2d-9517-242a49ab45f5" providerId="ADAL" clId="{DB8EC70B-FE19-4602-A77F-A5635F80E14D}" dt="2023-03-29T07:10:48.418" v="1088" actId="14100"/>
        <pc:sldMkLst>
          <pc:docMk/>
          <pc:sldMk cId="3816937711" sldId="268"/>
        </pc:sldMkLst>
        <pc:spChg chg="del mod">
          <ac:chgData name="Bousek, Daniel" userId="754c433b-72e5-4d2d-9517-242a49ab45f5" providerId="ADAL" clId="{DB8EC70B-FE19-4602-A77F-A5635F80E14D}" dt="2023-03-29T07:10:39.204" v="1086" actId="21"/>
          <ac:spMkLst>
            <pc:docMk/>
            <pc:sldMk cId="3816937711" sldId="268"/>
            <ac:spMk id="2" creationId="{59632F36-A2E6-B44A-F66C-4EF76A682114}"/>
          </ac:spMkLst>
        </pc:spChg>
        <pc:spChg chg="mod">
          <ac:chgData name="Bousek, Daniel" userId="754c433b-72e5-4d2d-9517-242a49ab45f5" providerId="ADAL" clId="{DB8EC70B-FE19-4602-A77F-A5635F80E14D}" dt="2023-03-29T07:10:48.418" v="1088" actId="14100"/>
          <ac:spMkLst>
            <pc:docMk/>
            <pc:sldMk cId="3816937711" sldId="268"/>
            <ac:spMk id="3" creationId="{EE0EEE35-4307-6837-37EE-37C82224CAE5}"/>
          </ac:spMkLst>
        </pc:spChg>
      </pc:sldChg>
      <pc:sldChg chg="modSp new mod ord">
        <pc:chgData name="Bousek, Daniel" userId="754c433b-72e5-4d2d-9517-242a49ab45f5" providerId="ADAL" clId="{DB8EC70B-FE19-4602-A77F-A5635F80E14D}" dt="2023-03-29T07:05:03.229" v="1083" actId="20577"/>
        <pc:sldMkLst>
          <pc:docMk/>
          <pc:sldMk cId="4044607681" sldId="269"/>
        </pc:sldMkLst>
        <pc:spChg chg="mod">
          <ac:chgData name="Bousek, Daniel" userId="754c433b-72e5-4d2d-9517-242a49ab45f5" providerId="ADAL" clId="{DB8EC70B-FE19-4602-A77F-A5635F80E14D}" dt="2023-03-29T07:04:17.710" v="1079" actId="20577"/>
          <ac:spMkLst>
            <pc:docMk/>
            <pc:sldMk cId="4044607681" sldId="269"/>
            <ac:spMk id="2" creationId="{8CBAF6E9-ECCA-66D2-ED38-42E6CC2069CD}"/>
          </ac:spMkLst>
        </pc:spChg>
        <pc:spChg chg="mod">
          <ac:chgData name="Bousek, Daniel" userId="754c433b-72e5-4d2d-9517-242a49ab45f5" providerId="ADAL" clId="{DB8EC70B-FE19-4602-A77F-A5635F80E14D}" dt="2023-03-29T07:05:03.229" v="1083" actId="20577"/>
          <ac:spMkLst>
            <pc:docMk/>
            <pc:sldMk cId="4044607681" sldId="269"/>
            <ac:spMk id="3" creationId="{687B4253-2D65-5659-F503-0F4DC94FC82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A9E68AB5-E8ED-4044-A3DB-18A5C1ACD2F4}" type="datetimeFigureOut">
              <a:rPr lang="cs-CZ" smtClean="0"/>
              <a:t>29.03.2023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970906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9E68AB5-E8ED-4044-A3DB-18A5C1ACD2F4}" type="datetimeFigureOut">
              <a:rPr lang="cs-CZ" smtClean="0"/>
              <a:t>29.03.2023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3537898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9E68AB5-E8ED-4044-A3DB-18A5C1ACD2F4}" type="datetimeFigureOut">
              <a:rPr lang="cs-CZ" smtClean="0"/>
              <a:t>29.03.2023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97448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9E68AB5-E8ED-4044-A3DB-18A5C1ACD2F4}" type="datetimeFigureOut">
              <a:rPr lang="cs-CZ" smtClean="0"/>
              <a:t>29.03.2023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3632631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A9E68AB5-E8ED-4044-A3DB-18A5C1ACD2F4}" type="datetimeFigureOut">
              <a:rPr lang="cs-CZ" smtClean="0"/>
              <a:t>29.03.2023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988662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9E68AB5-E8ED-4044-A3DB-18A5C1ACD2F4}" type="datetimeFigureOut">
              <a:rPr lang="cs-CZ" smtClean="0"/>
              <a:t>29.03.2023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1786985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9E68AB5-E8ED-4044-A3DB-18A5C1ACD2F4}" type="datetimeFigureOut">
              <a:rPr lang="cs-CZ" smtClean="0"/>
              <a:t>29.03.2023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4134184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A9E68AB5-E8ED-4044-A3DB-18A5C1ACD2F4}" type="datetimeFigureOut">
              <a:rPr lang="cs-CZ" smtClean="0"/>
              <a:t>29.03.2023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3148039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9E68AB5-E8ED-4044-A3DB-18A5C1ACD2F4}" type="datetimeFigureOut">
              <a:rPr lang="cs-CZ" smtClean="0"/>
              <a:t>29.03.2023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79150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A9E68AB5-E8ED-4044-A3DB-18A5C1ACD2F4}" type="datetimeFigureOut">
              <a:rPr lang="cs-CZ" smtClean="0"/>
              <a:t>29.03.2023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4005151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A9E68AB5-E8ED-4044-A3DB-18A5C1ACD2F4}" type="datetimeFigureOut">
              <a:rPr lang="cs-CZ" smtClean="0"/>
              <a:t>29.03.2023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285C1D-17A0-418E-A359-677207560F39}" type="slidenum">
              <a:rPr lang="cs-CZ" smtClean="0"/>
              <a:t>‹#›</a:t>
            </a:fld>
            <a:endParaRPr lang="cs-CZ"/>
          </a:p>
        </p:txBody>
      </p:sp>
    </p:spTree>
    <p:extLst>
      <p:ext uri="{BB962C8B-B14F-4D97-AF65-F5344CB8AC3E}">
        <p14:creationId xmlns:p14="http://schemas.microsoft.com/office/powerpoint/2010/main" val="645400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68AB5-E8ED-4044-A3DB-18A5C1ACD2F4}" type="datetimeFigureOut">
              <a:rPr lang="cs-CZ" smtClean="0"/>
              <a:t>29.03.2023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85C1D-17A0-418E-A359-677207560F39}" type="slidenum">
              <a:rPr lang="cs-CZ" smtClean="0"/>
              <a:t>‹#›</a:t>
            </a:fld>
            <a:endParaRPr lang="cs-CZ"/>
          </a:p>
        </p:txBody>
      </p:sp>
    </p:spTree>
    <p:extLst>
      <p:ext uri="{BB962C8B-B14F-4D97-AF65-F5344CB8AC3E}">
        <p14:creationId xmlns:p14="http://schemas.microsoft.com/office/powerpoint/2010/main" val="658445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3600" dirty="0"/>
            </a:br>
            <a:r>
              <a:rPr lang="cs-CZ" sz="3600" dirty="0" err="1"/>
              <a:t>Shelomo</a:t>
            </a:r>
            <a:r>
              <a:rPr lang="cs-CZ" sz="3600" dirty="0"/>
              <a:t> </a:t>
            </a:r>
            <a:r>
              <a:rPr lang="cs-CZ" sz="3600" dirty="0" err="1"/>
              <a:t>ibn</a:t>
            </a:r>
            <a:r>
              <a:rPr lang="cs-CZ" sz="3600" dirty="0"/>
              <a:t> </a:t>
            </a:r>
            <a:r>
              <a:rPr lang="cs-CZ" sz="3600" dirty="0" err="1"/>
              <a:t>Adret’s</a:t>
            </a:r>
            <a:r>
              <a:rPr lang="cs-CZ" sz="3600" dirty="0"/>
              <a:t> </a:t>
            </a:r>
            <a:r>
              <a:rPr lang="cs-CZ" sz="3600" i="1" dirty="0" err="1"/>
              <a:t>Treatise</a:t>
            </a:r>
            <a:r>
              <a:rPr lang="cs-CZ" sz="3600" i="1" dirty="0"/>
              <a:t> </a:t>
            </a:r>
            <a:r>
              <a:rPr lang="cs-CZ" sz="3600" i="1" dirty="0" err="1"/>
              <a:t>against</a:t>
            </a:r>
            <a:r>
              <a:rPr lang="cs-CZ" sz="3600" i="1" dirty="0"/>
              <a:t> </a:t>
            </a:r>
            <a:r>
              <a:rPr lang="cs-CZ" sz="3600" i="1" dirty="0" err="1"/>
              <a:t>the</a:t>
            </a:r>
            <a:r>
              <a:rPr lang="cs-CZ" sz="3600" i="1" dirty="0"/>
              <a:t> Muslim</a:t>
            </a:r>
            <a:r>
              <a:rPr lang="cs-CZ" sz="3600" dirty="0"/>
              <a:t> (</a:t>
            </a:r>
            <a:r>
              <a:rPr lang="cs-CZ" sz="3600" i="1" dirty="0" err="1"/>
              <a:t>Maʾamar</a:t>
            </a:r>
            <a:r>
              <a:rPr lang="cs-CZ" sz="3600" i="1" dirty="0"/>
              <a:t> </a:t>
            </a:r>
            <a:r>
              <a:rPr lang="cs-CZ" sz="3600" i="1" dirty="0" err="1"/>
              <a:t>ʿal</a:t>
            </a:r>
            <a:r>
              <a:rPr lang="cs-CZ" sz="3600" i="1" dirty="0"/>
              <a:t> </a:t>
            </a:r>
            <a:r>
              <a:rPr lang="cs-CZ" sz="3600" i="1" dirty="0" err="1"/>
              <a:t>Yishmaʿel</a:t>
            </a:r>
            <a:r>
              <a:rPr lang="cs-CZ" sz="3600" dirty="0"/>
              <a:t>), 1304.</a:t>
            </a:r>
            <a:br>
              <a:rPr lang="cs-CZ" sz="3600" dirty="0"/>
            </a:br>
            <a:br>
              <a:rPr lang="cs-CZ" sz="3600" dirty="0"/>
            </a:br>
            <a:r>
              <a:rPr lang="cs-CZ" sz="3600" baseline="30000" dirty="0" err="1"/>
              <a:t>ed</a:t>
            </a:r>
            <a:r>
              <a:rPr lang="cs-CZ" sz="3600" baseline="30000" dirty="0"/>
              <a:t>.</a:t>
            </a:r>
            <a:r>
              <a:rPr lang="cs-CZ" sz="3600" dirty="0"/>
              <a:t> </a:t>
            </a:r>
            <a:r>
              <a:rPr lang="cs-CZ" sz="3600" baseline="30000" dirty="0"/>
              <a:t>Joseph </a:t>
            </a:r>
            <a:r>
              <a:rPr lang="cs-CZ" sz="3600" baseline="30000" dirty="0" err="1"/>
              <a:t>Perles</a:t>
            </a:r>
            <a:r>
              <a:rPr lang="cs-CZ" sz="3600" baseline="30000" dirty="0"/>
              <a:t>,</a:t>
            </a:r>
            <a:r>
              <a:rPr lang="de-DE" sz="3600" i="1" baseline="30000" dirty="0"/>
              <a:t> R. Salomo </a:t>
            </a:r>
            <a:r>
              <a:rPr lang="de-DE" sz="3600" i="1" baseline="30000" dirty="0" err="1"/>
              <a:t>ben</a:t>
            </a:r>
            <a:r>
              <a:rPr lang="de-DE" sz="3600" i="1" baseline="30000" dirty="0"/>
              <a:t> Abraham </a:t>
            </a:r>
            <a:r>
              <a:rPr lang="de-DE" sz="3600" i="1" baseline="30000" dirty="0" err="1"/>
              <a:t>ben</a:t>
            </a:r>
            <a:r>
              <a:rPr lang="de-DE" sz="3600" i="1" baseline="30000" dirty="0"/>
              <a:t> </a:t>
            </a:r>
            <a:r>
              <a:rPr lang="de-DE" sz="3600" i="1" baseline="30000" dirty="0" err="1"/>
              <a:t>Adereth</a:t>
            </a:r>
            <a:r>
              <a:rPr lang="de-DE" sz="3600" i="1" baseline="30000" dirty="0"/>
              <a:t>. Sein Leben und seine Schriften, nebst </a:t>
            </a:r>
            <a:r>
              <a:rPr lang="de-DE" sz="3600" i="1" baseline="30000" dirty="0" err="1"/>
              <a:t>handschriften</a:t>
            </a:r>
            <a:r>
              <a:rPr lang="de-DE" sz="3600" i="1" baseline="30000" dirty="0"/>
              <a:t> Beilagen</a:t>
            </a:r>
            <a:r>
              <a:rPr lang="cs-CZ" sz="3600" baseline="30000" dirty="0"/>
              <a:t>, 1863.</a:t>
            </a:r>
            <a:endParaRPr lang="cs-CZ" sz="3600" dirty="0"/>
          </a:p>
        </p:txBody>
      </p:sp>
      <p:pic>
        <p:nvPicPr>
          <p:cNvPr id="5" name="Zástupný symbol pro obsah 4"/>
          <p:cNvPicPr>
            <a:picLocks noGrp="1" noChangeAspect="1"/>
          </p:cNvPicPr>
          <p:nvPr>
            <p:ph idx="1"/>
          </p:nvPr>
        </p:nvPicPr>
        <p:blipFill>
          <a:blip r:embed="rId2"/>
          <a:stretch>
            <a:fillRect/>
          </a:stretch>
        </p:blipFill>
        <p:spPr>
          <a:xfrm>
            <a:off x="3668110" y="2322785"/>
            <a:ext cx="7893269" cy="4629807"/>
          </a:xfrm>
          <a:prstGeom prst="rect">
            <a:avLst/>
          </a:prstGeom>
        </p:spPr>
      </p:pic>
    </p:spTree>
    <p:extLst>
      <p:ext uri="{BB962C8B-B14F-4D97-AF65-F5344CB8AC3E}">
        <p14:creationId xmlns:p14="http://schemas.microsoft.com/office/powerpoint/2010/main" val="1199352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stretch>
            <a:fillRect/>
          </a:stretch>
        </p:blipFill>
        <p:spPr>
          <a:xfrm>
            <a:off x="5196570" y="18474"/>
            <a:ext cx="6043448" cy="6857999"/>
          </a:xfrm>
          <a:prstGeom prst="rect">
            <a:avLst/>
          </a:prstGeom>
        </p:spPr>
      </p:pic>
      <p:sp>
        <p:nvSpPr>
          <p:cNvPr id="2" name="Nadpis 1">
            <a:extLst>
              <a:ext uri="{FF2B5EF4-FFF2-40B4-BE49-F238E27FC236}">
                <a16:creationId xmlns:a16="http://schemas.microsoft.com/office/drawing/2014/main" id="{E89562EF-E281-42DE-53C7-141CD2927EE4}"/>
              </a:ext>
            </a:extLst>
          </p:cNvPr>
          <p:cNvSpPr>
            <a:spLocks noGrp="1"/>
          </p:cNvSpPr>
          <p:nvPr>
            <p:ph type="title"/>
          </p:nvPr>
        </p:nvSpPr>
        <p:spPr>
          <a:xfrm>
            <a:off x="838200" y="365125"/>
            <a:ext cx="3984171" cy="6201930"/>
          </a:xfrm>
        </p:spPr>
        <p:txBody>
          <a:bodyPr>
            <a:normAutofit/>
          </a:bodyPr>
          <a:lstStyle/>
          <a:p>
            <a:r>
              <a:rPr lang="en-GB" sz="2800" dirty="0">
                <a:latin typeface="Times New Roman" panose="02020603050405020304" pitchFamily="18" charset="0"/>
                <a:cs typeface="Times New Roman" panose="02020603050405020304" pitchFamily="18" charset="0"/>
              </a:rPr>
              <a:t>al-</a:t>
            </a:r>
            <a:r>
              <a:rPr lang="en-GB" sz="2800" dirty="0" err="1">
                <a:latin typeface="Times New Roman" panose="02020603050405020304" pitchFamily="18" charset="0"/>
                <a:cs typeface="Times New Roman" panose="02020603050405020304" pitchFamily="18" charset="0"/>
              </a:rPr>
              <a:t>Kindi’s</a:t>
            </a:r>
            <a:r>
              <a:rPr lang="en-GB" sz="2800" dirty="0">
                <a:latin typeface="Times New Roman" panose="02020603050405020304" pitchFamily="18" charset="0"/>
                <a:cs typeface="Times New Roman" panose="02020603050405020304" pitchFamily="18" charset="0"/>
              </a:rPr>
              <a:t> </a:t>
            </a:r>
            <a:r>
              <a:rPr lang="en-GB" sz="2800" i="1" dirty="0" err="1">
                <a:latin typeface="Times New Roman" panose="02020603050405020304" pitchFamily="18" charset="0"/>
                <a:cs typeface="Times New Roman" panose="02020603050405020304" pitchFamily="18" charset="0"/>
              </a:rPr>
              <a:t>Risāla</a:t>
            </a:r>
            <a:r>
              <a:rPr lang="cs-CZ" sz="2800" i="1" dirty="0">
                <a:latin typeface="Times New Roman" panose="02020603050405020304" pitchFamily="18" charset="0"/>
                <a:cs typeface="Times New Roman" panose="02020603050405020304" pitchFamily="18" charset="0"/>
              </a:rPr>
              <a:t> </a:t>
            </a:r>
            <a:r>
              <a:rPr lang="cs-CZ" sz="2800" dirty="0">
                <a:latin typeface="Times New Roman" panose="02020603050405020304" pitchFamily="18" charset="0"/>
                <a:cs typeface="Times New Roman" panose="02020603050405020304" pitchFamily="18" charset="0"/>
              </a:rPr>
              <a:t>(10th </a:t>
            </a:r>
            <a:r>
              <a:rPr lang="cs-CZ" sz="2800" dirty="0" err="1">
                <a:latin typeface="Times New Roman" panose="02020603050405020304" pitchFamily="18" charset="0"/>
                <a:cs typeface="Times New Roman" panose="02020603050405020304" pitchFamily="18" charset="0"/>
              </a:rPr>
              <a:t>century</a:t>
            </a:r>
            <a:r>
              <a:rPr lang="cs-CZ" sz="2800" dirty="0">
                <a:latin typeface="Times New Roman" panose="02020603050405020304" pitchFamily="18" charset="0"/>
                <a:cs typeface="Times New Roman" panose="02020603050405020304" pitchFamily="18" charset="0"/>
              </a:rPr>
              <a:t>)</a:t>
            </a:r>
            <a:br>
              <a:rPr lang="cs-CZ" sz="2800" dirty="0">
                <a:latin typeface="Times New Roman" panose="02020603050405020304" pitchFamily="18" charset="0"/>
                <a:cs typeface="Times New Roman" panose="02020603050405020304" pitchFamily="18" charset="0"/>
              </a:rPr>
            </a:br>
            <a:br>
              <a:rPr lang="cs-CZ" sz="2800" dirty="0">
                <a:latin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Calibri" panose="020F0502020204030204" pitchFamily="34" charset="0"/>
              </a:rPr>
              <a:t>The </a:t>
            </a:r>
            <a:r>
              <a:rPr lang="en-GB" sz="1800" i="1" dirty="0" err="1">
                <a:effectLst/>
                <a:latin typeface="Times New Roman" panose="02020603050405020304" pitchFamily="18" charset="0"/>
                <a:ea typeface="Calibri" panose="020F0502020204030204" pitchFamily="34" charset="0"/>
              </a:rPr>
              <a:t>Risāla</a:t>
            </a:r>
            <a:r>
              <a:rPr lang="en-GB" sz="1800" dirty="0">
                <a:effectLst/>
                <a:latin typeface="Times New Roman" panose="02020603050405020304" pitchFamily="18" charset="0"/>
                <a:ea typeface="Calibri" panose="020F0502020204030204" pitchFamily="34" charset="0"/>
              </a:rPr>
              <a:t> was one of the Arabic texts that Peter the Venerable, the abbot of the Benedictine abbey of Cluny, </a:t>
            </a:r>
            <a:r>
              <a:rPr lang="cs-CZ" sz="1800" dirty="0" err="1">
                <a:effectLst/>
                <a:latin typeface="Times New Roman" panose="02020603050405020304" pitchFamily="18" charset="0"/>
                <a:ea typeface="Calibri" panose="020F0502020204030204" pitchFamily="34" charset="0"/>
              </a:rPr>
              <a:t>selected</a:t>
            </a:r>
            <a:r>
              <a:rPr lang="cs-CZ" sz="1800" dirty="0">
                <a:effectLst/>
                <a:latin typeface="Times New Roman" panose="02020603050405020304" pitchFamily="18" charset="0"/>
                <a:ea typeface="Calibri" panose="020F0502020204030204" pitchFamily="34" charset="0"/>
              </a:rPr>
              <a:t> to </a:t>
            </a:r>
            <a:r>
              <a:rPr lang="en-GB" sz="1800" dirty="0">
                <a:effectLst/>
                <a:latin typeface="Times New Roman" panose="02020603050405020304" pitchFamily="18" charset="0"/>
                <a:ea typeface="Calibri" panose="020F0502020204030204" pitchFamily="34" charset="0"/>
              </a:rPr>
              <a:t>be translated into Latin in 1142, as a result of which it became the most widespread source of information about Islam in medieval Europe.</a:t>
            </a:r>
            <a:endParaRPr lang="cs-C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183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0" y="0"/>
            <a:ext cx="12192000" cy="6858000"/>
          </a:xfrm>
        </p:spPr>
        <p:txBody>
          <a:bodyPr/>
          <a:lstStyle/>
          <a:p>
            <a:r>
              <a:rPr lang="en-GB" i="1" dirty="0" err="1">
                <a:latin typeface="Times New Roman" panose="02020603050405020304" pitchFamily="18" charset="0"/>
                <a:cs typeface="Times New Roman" panose="02020603050405020304" pitchFamily="18" charset="0"/>
              </a:rPr>
              <a:t>Dialogi</a:t>
            </a:r>
            <a:r>
              <a:rPr lang="en-GB" i="1" dirty="0">
                <a:latin typeface="Times New Roman" panose="02020603050405020304" pitchFamily="18" charset="0"/>
                <a:cs typeface="Times New Roman" panose="02020603050405020304" pitchFamily="18" charset="0"/>
              </a:rPr>
              <a:t> contra </a:t>
            </a:r>
            <a:r>
              <a:rPr lang="en-GB" i="1" dirty="0" err="1">
                <a:latin typeface="Times New Roman" panose="02020603050405020304" pitchFamily="18" charset="0"/>
                <a:cs typeface="Times New Roman" panose="02020603050405020304" pitchFamily="18" charset="0"/>
              </a:rPr>
              <a:t>Iudaeos</a:t>
            </a:r>
            <a:r>
              <a:rPr lang="en-GB" dirty="0">
                <a:latin typeface="Times New Roman" panose="02020603050405020304" pitchFamily="18" charset="0"/>
                <a:cs typeface="Times New Roman" panose="02020603050405020304" pitchFamily="18" charset="0"/>
              </a:rPr>
              <a:t> by Petrus Alfonsi</a:t>
            </a:r>
            <a:r>
              <a:rPr lang="cs-CZ" dirty="0">
                <a:latin typeface="Times New Roman" panose="02020603050405020304" pitchFamily="18" charset="0"/>
                <a:cs typeface="Times New Roman" panose="02020603050405020304" pitchFamily="18" charset="0"/>
              </a:rPr>
              <a:t> (1110)</a:t>
            </a:r>
            <a:r>
              <a:rPr lang="en-GB" i="1" dirty="0">
                <a:latin typeface="Times New Roman" panose="02020603050405020304" pitchFamily="18" charset="0"/>
                <a:cs typeface="Times New Roman" panose="02020603050405020304" pitchFamily="18" charset="0"/>
              </a:rPr>
              <a:t>,</a:t>
            </a:r>
            <a:endParaRPr lang="cs-CZ" i="1" dirty="0">
              <a:latin typeface="Times New Roman" panose="02020603050405020304" pitchFamily="18" charset="0"/>
              <a:cs typeface="Times New Roman" panose="02020603050405020304" pitchFamily="18" charset="0"/>
            </a:endParaRPr>
          </a:p>
          <a:p>
            <a:r>
              <a:rPr lang="cs-CZ" i="1" dirty="0" err="1">
                <a:latin typeface="Times New Roman" panose="02020603050405020304" pitchFamily="18" charset="0"/>
                <a:cs typeface="Times New Roman" panose="02020603050405020304" pitchFamily="18" charset="0"/>
              </a:rPr>
              <a:t>Kitáb</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wádih</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bi</a:t>
            </a:r>
            <a:r>
              <a:rPr lang="cs-CZ" i="1" dirty="0">
                <a:latin typeface="Times New Roman" panose="02020603050405020304" pitchFamily="18" charset="0"/>
                <a:cs typeface="Times New Roman" panose="02020603050405020304" pitchFamily="18" charset="0"/>
              </a:rPr>
              <a:t>-l-</a:t>
            </a:r>
            <a:r>
              <a:rPr lang="cs-CZ" i="1" dirty="0" err="1">
                <a:latin typeface="Times New Roman" panose="02020603050405020304" pitchFamily="18" charset="0"/>
                <a:cs typeface="Times New Roman" panose="02020603050405020304" pitchFamily="18" charset="0"/>
              </a:rPr>
              <a:t>haqq</a:t>
            </a:r>
            <a:r>
              <a:rPr lang="cs-CZ" dirty="0">
                <a:latin typeface="Times New Roman" panose="02020603050405020304" pitchFamily="18" charset="0"/>
                <a:cs typeface="Times New Roman" panose="02020603050405020304" pitchFamily="18" charset="0"/>
              </a:rPr>
              <a:t>, Egypt </a:t>
            </a:r>
            <a:r>
              <a:rPr lang="cs-CZ" dirty="0" err="1">
                <a:latin typeface="Times New Roman" panose="02020603050405020304" pitchFamily="18" charset="0"/>
                <a:cs typeface="Times New Roman" panose="02020603050405020304" pitchFamily="18" charset="0"/>
              </a:rPr>
              <a:t>around</a:t>
            </a:r>
            <a:r>
              <a:rPr lang="cs-CZ" dirty="0">
                <a:latin typeface="Times New Roman" panose="02020603050405020304" pitchFamily="18" charset="0"/>
                <a:cs typeface="Times New Roman" panose="02020603050405020304" pitchFamily="18" charset="0"/>
              </a:rPr>
              <a:t> 1010, Latin </a:t>
            </a:r>
            <a:r>
              <a:rPr lang="cs-CZ" dirty="0" err="1">
                <a:latin typeface="Times New Roman" panose="02020603050405020304" pitchFamily="18" charset="0"/>
                <a:cs typeface="Times New Roman" panose="02020603050405020304" pitchFamily="18" charset="0"/>
              </a:rPr>
              <a:t>translation</a:t>
            </a:r>
            <a:r>
              <a:rPr lang="cs-CZ" i="1" dirty="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Liber </a:t>
            </a:r>
            <a:r>
              <a:rPr lang="en-GB" i="1" dirty="0" err="1">
                <a:latin typeface="Times New Roman" panose="02020603050405020304" pitchFamily="18" charset="0"/>
                <a:cs typeface="Times New Roman" panose="02020603050405020304" pitchFamily="18" charset="0"/>
              </a:rPr>
              <a:t>denudationis</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(13th </a:t>
            </a:r>
            <a:r>
              <a:rPr lang="cs-CZ" dirty="0" err="1">
                <a:latin typeface="Times New Roman" panose="02020603050405020304" pitchFamily="18" charset="0"/>
                <a:cs typeface="Times New Roman" panose="02020603050405020304" pitchFamily="18" charset="0"/>
              </a:rPr>
              <a:t>century</a:t>
            </a:r>
            <a:r>
              <a:rPr lang="cs-CZ" dirty="0">
                <a:latin typeface="Times New Roman" panose="02020603050405020304" pitchFamily="18" charset="0"/>
                <a:cs typeface="Times New Roman" panose="02020603050405020304" pitchFamily="18" charset="0"/>
              </a:rPr>
              <a:t>, Toledo)</a:t>
            </a:r>
          </a:p>
          <a:p>
            <a:endParaRPr lang="cs-CZ" dirty="0">
              <a:latin typeface="Times New Roman" panose="02020603050405020304" pitchFamily="18" charset="0"/>
              <a:cs typeface="Times New Roman" panose="02020603050405020304" pitchFamily="18" charset="0"/>
            </a:endParaRPr>
          </a:p>
          <a:p>
            <a:pPr marL="0" indent="0">
              <a:buNone/>
            </a:pP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Burman</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Thomas E.,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Religious</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Polemic</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Intellectual</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History</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Mozarabs</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c. 1050–1200</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Leiden: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Brill</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1994.</a:t>
            </a:r>
          </a:p>
          <a:p>
            <a:pPr marL="0" indent="0" algn="just">
              <a:lnSpc>
                <a:spcPts val="1800"/>
              </a:lnSpc>
              <a:buNone/>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Daniel, Norman,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Islam</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West</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Making</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an</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Image,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Oxford: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Oneworld</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2009.</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ts val="1800"/>
              </a:lnSpc>
              <a:buNone/>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Arabs</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and Medieval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Europe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London: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Longman</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1975.</a:t>
            </a:r>
          </a:p>
          <a:p>
            <a:pPr marL="0" indent="0" algn="just">
              <a:lnSpc>
                <a:spcPts val="1800"/>
              </a:lnSpc>
              <a:buNone/>
            </a:pP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Tolan</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John V.,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Saracens</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Islam</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Medieval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European</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Imagination</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New York: Columbia University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Press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2002.</a:t>
            </a:r>
          </a:p>
          <a:p>
            <a:pPr marL="0" indent="0" algn="just">
              <a:lnSpc>
                <a:spcPts val="1800"/>
              </a:lnSpc>
              <a:buNone/>
            </a:pP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2000" i="1" dirty="0">
                <a:effectLst/>
                <a:latin typeface="Times New Roman" panose="02020603050405020304" pitchFamily="18" charset="0"/>
                <a:ea typeface="Calibri" panose="020F0502020204030204" pitchFamily="34" charset="0"/>
              </a:rPr>
              <a:t>Fortification of Faith</a:t>
            </a:r>
            <a:r>
              <a:rPr lang="en-GB" sz="2000" dirty="0">
                <a:effectLst/>
                <a:latin typeface="Times New Roman" panose="02020603050405020304" pitchFamily="18" charset="0"/>
                <a:ea typeface="Calibri" panose="020F0502020204030204" pitchFamily="34" charset="0"/>
              </a:rPr>
              <a:t> (1360).</a:t>
            </a:r>
            <a:endParaRPr lang="cs-CZ" sz="2000" dirty="0">
              <a:effectLst/>
              <a:latin typeface="Times New Roman" panose="02020603050405020304" pitchFamily="18" charset="0"/>
              <a:ea typeface="Calibri" panose="020F0502020204030204" pitchFamily="34" charset="0"/>
            </a:endParaRPr>
          </a:p>
          <a:p>
            <a:pPr marL="0" indent="0">
              <a:buNone/>
            </a:pPr>
            <a:r>
              <a:rPr lang="en-GB" sz="2000" dirty="0">
                <a:effectLst/>
                <a:latin typeface="Times New Roman" panose="02020603050405020304" pitchFamily="18" charset="0"/>
                <a:ea typeface="Calibri" panose="020F0502020204030204" pitchFamily="34" charset="0"/>
              </a:rPr>
              <a:t> 1. The Jews crucified Jesus; 2. the destruction of Jerusalem is the punishment for this deed; 3. exile and inferiority of the Jews is proof of their rejection; 4. all unfaithful Jews in the Judgment Day will perish. </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0987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6669" y="680436"/>
            <a:ext cx="10515600" cy="1325563"/>
          </a:xfrm>
        </p:spPr>
        <p:txBody>
          <a:bodyPr>
            <a:normAutofit/>
          </a:bodyPr>
          <a:lstStyle/>
          <a:p>
            <a:r>
              <a:rPr lang="en-GB" sz="3200" dirty="0">
                <a:latin typeface="Times New Roman" panose="02020603050405020304" pitchFamily="18" charset="0"/>
                <a:cs typeface="Times New Roman" panose="02020603050405020304" pitchFamily="18" charset="0"/>
              </a:rPr>
              <a:t>Jacob </a:t>
            </a:r>
            <a:r>
              <a:rPr lang="en-GB" sz="3200" dirty="0" err="1">
                <a:latin typeface="Times New Roman" panose="02020603050405020304" pitchFamily="18" charset="0"/>
                <a:cs typeface="Times New Roman" panose="02020603050405020304" pitchFamily="18" charset="0"/>
              </a:rPr>
              <a:t>Lassner</a:t>
            </a:r>
            <a:r>
              <a:rPr lang="en-GB" sz="3200" dirty="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Jews, Christians, and the Abode of Islam. Modern </a:t>
            </a:r>
            <a:r>
              <a:rPr lang="en-US" sz="3200" i="1" dirty="0" err="1">
                <a:latin typeface="Times New Roman" panose="02020603050405020304" pitchFamily="18" charset="0"/>
                <a:cs typeface="Times New Roman" panose="02020603050405020304" pitchFamily="18" charset="0"/>
              </a:rPr>
              <a:t>Scholarschip</a:t>
            </a:r>
            <a:r>
              <a:rPr lang="en-US" sz="3200" i="1" dirty="0">
                <a:latin typeface="Times New Roman" panose="02020603050405020304" pitchFamily="18" charset="0"/>
                <a:cs typeface="Times New Roman" panose="02020603050405020304" pitchFamily="18" charset="0"/>
              </a:rPr>
              <a:t>, Medieval Realities</a:t>
            </a:r>
            <a:endParaRPr lang="cs-CZ" sz="3200" dirty="0">
              <a:latin typeface="Times New Roman" panose="02020603050405020304" pitchFamily="18" charset="0"/>
              <a:cs typeface="Times New Roman" panose="02020603050405020304" pitchFamily="18" charset="0"/>
            </a:endParaRPr>
          </a:p>
        </p:txBody>
      </p:sp>
      <p:sp>
        <p:nvSpPr>
          <p:cNvPr id="3" name="Obdélník 2"/>
          <p:cNvSpPr/>
          <p:nvPr/>
        </p:nvSpPr>
        <p:spPr>
          <a:xfrm>
            <a:off x="806668" y="2551837"/>
            <a:ext cx="10838794" cy="1569660"/>
          </a:xfrm>
          <a:prstGeom prst="rect">
            <a:avLst/>
          </a:prstGeom>
        </p:spPr>
        <p:txBody>
          <a:bodyPr wrap="square">
            <a:spAutoFit/>
          </a:bodyPr>
          <a:lstStyle/>
          <a:p>
            <a:r>
              <a:rPr lang="en-GB" sz="2400" dirty="0">
                <a:latin typeface="Times New Roman" panose="02020603050405020304" pitchFamily="18" charset="0"/>
                <a:ea typeface="Calibri" panose="020F0502020204030204" pitchFamily="34" charset="0"/>
                <a:cs typeface="Times New Roman" panose="02020603050405020304" pitchFamily="18" charset="0"/>
              </a:rPr>
              <a:t>Geiger’s book </a:t>
            </a:r>
            <a:r>
              <a:rPr lang="en-GB" sz="2400" i="1" dirty="0">
                <a:latin typeface="Times New Roman" panose="02020603050405020304" pitchFamily="18" charset="0"/>
                <a:ea typeface="Calibri" panose="020F0502020204030204" pitchFamily="34" charset="0"/>
                <a:cs typeface="Times New Roman" panose="02020603050405020304" pitchFamily="18" charset="0"/>
              </a:rPr>
              <a:t>Was hat Mohammed </a:t>
            </a:r>
            <a:r>
              <a:rPr lang="en-GB" sz="2400" i="1" dirty="0" err="1">
                <a:latin typeface="Times New Roman" panose="02020603050405020304" pitchFamily="18" charset="0"/>
                <a:ea typeface="Calibri" panose="020F0502020204030204" pitchFamily="34" charset="0"/>
                <a:cs typeface="Times New Roman" panose="02020603050405020304" pitchFamily="18" charset="0"/>
              </a:rPr>
              <a:t>aus</a:t>
            </a:r>
            <a:r>
              <a:rPr lang="en-GB" sz="2400" i="1" dirty="0">
                <a:latin typeface="Times New Roman" panose="02020603050405020304" pitchFamily="18" charset="0"/>
                <a:ea typeface="Calibri" panose="020F0502020204030204" pitchFamily="34" charset="0"/>
                <a:cs typeface="Times New Roman" panose="02020603050405020304" pitchFamily="18" charset="0"/>
              </a:rPr>
              <a:t> </a:t>
            </a:r>
            <a:r>
              <a:rPr lang="en-GB" sz="2400" i="1" dirty="0" err="1">
                <a:latin typeface="Times New Roman" panose="02020603050405020304" pitchFamily="18" charset="0"/>
                <a:ea typeface="Calibri" panose="020F0502020204030204" pitchFamily="34" charset="0"/>
                <a:cs typeface="Times New Roman" panose="02020603050405020304" pitchFamily="18" charset="0"/>
              </a:rPr>
              <a:t>dem</a:t>
            </a:r>
            <a:r>
              <a:rPr lang="en-GB" sz="2400" i="1" dirty="0">
                <a:latin typeface="Times New Roman" panose="02020603050405020304" pitchFamily="18" charset="0"/>
                <a:ea typeface="Calibri" panose="020F0502020204030204" pitchFamily="34" charset="0"/>
                <a:cs typeface="Times New Roman" panose="02020603050405020304" pitchFamily="18" charset="0"/>
              </a:rPr>
              <a:t> </a:t>
            </a:r>
            <a:r>
              <a:rPr lang="en-GB" sz="2400" i="1" dirty="0" err="1">
                <a:latin typeface="Times New Roman" panose="02020603050405020304" pitchFamily="18" charset="0"/>
                <a:ea typeface="Calibri" panose="020F0502020204030204" pitchFamily="34" charset="0"/>
                <a:cs typeface="Times New Roman" panose="02020603050405020304" pitchFamily="18" charset="0"/>
              </a:rPr>
              <a:t>Judenthume</a:t>
            </a:r>
            <a:r>
              <a:rPr lang="en-GB" sz="2400" i="1" dirty="0">
                <a:latin typeface="Times New Roman" panose="02020603050405020304" pitchFamily="18" charset="0"/>
                <a:ea typeface="Calibri" panose="020F0502020204030204" pitchFamily="34" charset="0"/>
                <a:cs typeface="Times New Roman" panose="02020603050405020304" pitchFamily="18" charset="0"/>
              </a:rPr>
              <a:t> </a:t>
            </a:r>
            <a:r>
              <a:rPr lang="en-GB" sz="2400" i="1" dirty="0" err="1">
                <a:latin typeface="Times New Roman" panose="02020603050405020304" pitchFamily="18" charset="0"/>
                <a:ea typeface="Calibri" panose="020F0502020204030204" pitchFamily="34" charset="0"/>
                <a:cs typeface="Times New Roman" panose="02020603050405020304" pitchFamily="18" charset="0"/>
              </a:rPr>
              <a:t>aufgenommen</a:t>
            </a:r>
            <a:r>
              <a:rPr lang="en-GB" sz="2400" i="1" dirty="0">
                <a:latin typeface="Times New Roman" panose="02020603050405020304" pitchFamily="18" charset="0"/>
                <a:ea typeface="Calibri" panose="020F0502020204030204" pitchFamily="34" charset="0"/>
                <a:cs typeface="Times New Roman" panose="02020603050405020304" pitchFamily="18" charset="0"/>
              </a:rPr>
              <a:t>? </a:t>
            </a:r>
            <a:r>
              <a:rPr lang="en-GB" sz="2400" dirty="0">
                <a:latin typeface="Times New Roman" panose="02020603050405020304" pitchFamily="18" charset="0"/>
                <a:ea typeface="Calibri" panose="020F0502020204030204" pitchFamily="34" charset="0"/>
                <a:cs typeface="Times New Roman" panose="02020603050405020304" pitchFamily="18" charset="0"/>
              </a:rPr>
              <a:t>(“What did Muhammad borrow from Judaism?”), “marked a break with how Jews were prepared to discuss the life and times of Muhammad, the subsequent history of Islam, and the formation and shaping of Islamic civilisation”.</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6754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860FE9-3565-828A-0675-0E0A81B339BD}"/>
              </a:ext>
            </a:extLst>
          </p:cNvPr>
          <p:cNvSpPr>
            <a:spLocks noGrp="1"/>
          </p:cNvSpPr>
          <p:nvPr>
            <p:ph type="title"/>
          </p:nvPr>
        </p:nvSpPr>
        <p:spPr>
          <a:xfrm>
            <a:off x="838200" y="365125"/>
            <a:ext cx="10515600" cy="6016821"/>
          </a:xfrm>
        </p:spPr>
        <p:txBody>
          <a:bodyPr>
            <a:normAutofit/>
          </a:bodyPr>
          <a:lstStyle/>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Abraham Geiger, </a:t>
            </a:r>
            <a:r>
              <a:rPr lang="en-GB" sz="2400" i="1" dirty="0">
                <a:effectLst/>
                <a:latin typeface="Times New Roman" panose="02020603050405020304" pitchFamily="18" charset="0"/>
                <a:ea typeface="Calibri" panose="020F0502020204030204" pitchFamily="34" charset="0"/>
                <a:cs typeface="Times New Roman" panose="02020603050405020304" pitchFamily="18" charset="0"/>
              </a:rPr>
              <a:t>Judaism and Its History</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truths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which</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Muhammad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anounced</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in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Koran</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unity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God</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impossibility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representing</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Him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by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images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which</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form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basis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Islam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are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taken</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over</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from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Judaism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entire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presentation</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its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truths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wholly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Jewish</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one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principal</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religious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ideas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are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borrowed</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from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Judaism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with</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Hebrew</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words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Shekinna</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Gan</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Eden,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Gehinnom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 and many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other</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comprehensive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ideas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with</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their</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words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have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passed</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over</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from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Judaism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into</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Islam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Arabian</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language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without</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their</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having</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there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an</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independent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root</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are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carried</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over</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bodily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complete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entire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presentation</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which</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he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gives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to his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doctrine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Jewish</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colouring</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and he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verifies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illustrates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his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doctrine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by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examples</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from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Jewish</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bible and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Jewish</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history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a:t>
            </a:r>
            <a:br>
              <a:rPr lang="cs-CZ" sz="2400" dirty="0">
                <a:effectLst/>
                <a:latin typeface="Times New Roman" panose="02020603050405020304" pitchFamily="18" charset="0"/>
                <a:ea typeface="Calibri" panose="020F0502020204030204" pitchFamily="34" charset="0"/>
                <a:cs typeface="Times New Roman" panose="02020603050405020304" pitchFamily="18" charset="0"/>
              </a:rPr>
            </a:b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8013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3200" dirty="0" err="1">
                <a:latin typeface="Times New Roman" panose="02020603050405020304" pitchFamily="18" charset="0"/>
                <a:cs typeface="Times New Roman" panose="02020603050405020304" pitchFamily="18" charset="0"/>
              </a:rPr>
              <a:t>Shimʿon</a:t>
            </a:r>
            <a:r>
              <a:rPr lang="en-GB" sz="3200" dirty="0">
                <a:latin typeface="Times New Roman" panose="02020603050405020304" pitchFamily="18" charset="0"/>
                <a:cs typeface="Times New Roman" panose="02020603050405020304" pitchFamily="18" charset="0"/>
              </a:rPr>
              <a:t> b. </a:t>
            </a:r>
            <a:r>
              <a:rPr lang="en-GB" sz="3200" dirty="0" err="1">
                <a:latin typeface="Times New Roman" panose="02020603050405020304" pitchFamily="18" charset="0"/>
                <a:cs typeface="Times New Roman" panose="02020603050405020304" pitchFamily="18" charset="0"/>
              </a:rPr>
              <a:t>Ṣemaḥ</a:t>
            </a:r>
            <a:r>
              <a:rPr lang="en-GB" sz="3200" dirty="0">
                <a:latin typeface="Times New Roman" panose="02020603050405020304" pitchFamily="18" charset="0"/>
                <a:cs typeface="Times New Roman" panose="02020603050405020304" pitchFamily="18" charset="0"/>
              </a:rPr>
              <a:t> Duran</a:t>
            </a:r>
            <a:r>
              <a:rPr lang="cs-CZ" sz="3200" dirty="0">
                <a:latin typeface="Times New Roman" panose="02020603050405020304" pitchFamily="18" charset="0"/>
                <a:cs typeface="Times New Roman" panose="02020603050405020304" pitchFamily="18" charset="0"/>
              </a:rPr>
              <a:t>, </a:t>
            </a:r>
            <a:r>
              <a:rPr lang="en-GB" sz="3200" i="1" dirty="0" err="1">
                <a:latin typeface="Times New Roman" panose="02020603050405020304" pitchFamily="18" charset="0"/>
                <a:cs typeface="Times New Roman" panose="02020603050405020304" pitchFamily="18" charset="0"/>
              </a:rPr>
              <a:t>Qeshet</a:t>
            </a:r>
            <a:r>
              <a:rPr lang="en-GB" sz="3200" i="1" dirty="0">
                <a:latin typeface="Times New Roman" panose="02020603050405020304" pitchFamily="18" charset="0"/>
                <a:cs typeface="Times New Roman" panose="02020603050405020304" pitchFamily="18" charset="0"/>
              </a:rPr>
              <a:t> u-</a:t>
            </a:r>
            <a:r>
              <a:rPr lang="en-GB" sz="3200" i="1" dirty="0" err="1">
                <a:latin typeface="Times New Roman" panose="02020603050405020304" pitchFamily="18" charset="0"/>
                <a:cs typeface="Times New Roman" panose="02020603050405020304" pitchFamily="18" charset="0"/>
              </a:rPr>
              <a:t>magen</a:t>
            </a:r>
            <a:r>
              <a:rPr lang="en-GB" sz="3200" i="1" dirty="0">
                <a:latin typeface="Times New Roman" panose="02020603050405020304" pitchFamily="18" charset="0"/>
                <a:cs typeface="Times New Roman" panose="02020603050405020304" pitchFamily="18" charset="0"/>
              </a:rPr>
              <a:t> </a:t>
            </a:r>
            <a:r>
              <a:rPr lang="en-GB" sz="3200" dirty="0">
                <a:latin typeface="Times New Roman" panose="02020603050405020304" pitchFamily="18" charset="0"/>
                <a:cs typeface="Times New Roman" panose="02020603050405020304" pitchFamily="18" charset="0"/>
              </a:rPr>
              <a:t>(</a:t>
            </a:r>
            <a:r>
              <a:rPr lang="en-GB" sz="3200" i="1" dirty="0">
                <a:latin typeface="Times New Roman" panose="02020603050405020304" pitchFamily="18" charset="0"/>
                <a:cs typeface="Times New Roman" panose="02020603050405020304" pitchFamily="18" charset="0"/>
              </a:rPr>
              <a:t>Bow and Shield</a:t>
            </a:r>
            <a:r>
              <a:rPr lang="en-GB" sz="3200" dirty="0">
                <a:latin typeface="Times New Roman" panose="02020603050405020304" pitchFamily="18" charset="0"/>
                <a:cs typeface="Times New Roman" panose="02020603050405020304" pitchFamily="18" charset="0"/>
              </a:rPr>
              <a:t>)</a:t>
            </a:r>
            <a:r>
              <a:rPr lang="cs-CZ" sz="3200" dirty="0">
                <a:latin typeface="Times New Roman" panose="02020603050405020304" pitchFamily="18" charset="0"/>
                <a:cs typeface="Times New Roman" panose="02020603050405020304" pitchFamily="18" charset="0"/>
              </a:rPr>
              <a:t>, 1423.</a:t>
            </a:r>
          </a:p>
        </p:txBody>
      </p:sp>
      <p:sp>
        <p:nvSpPr>
          <p:cNvPr id="4" name="Zástupný symbol pro obsah 3"/>
          <p:cNvSpPr>
            <a:spLocks noGrp="1"/>
          </p:cNvSpPr>
          <p:nvPr>
            <p:ph sz="half" idx="1"/>
          </p:nvPr>
        </p:nvSpPr>
        <p:spPr>
          <a:xfrm>
            <a:off x="838200" y="1825625"/>
            <a:ext cx="3376448" cy="4351338"/>
          </a:xfrm>
        </p:spPr>
        <p:txBody>
          <a:bodyPr>
            <a:normAutofit/>
          </a:bodyPr>
          <a:lstStyle/>
          <a:p>
            <a:r>
              <a:rPr lang="cs-CZ" sz="2400" i="1" dirty="0" err="1">
                <a:effectLst/>
                <a:latin typeface="Times New Roman" panose="02020603050405020304" pitchFamily="18" charset="0"/>
                <a:ea typeface="Calibri" panose="020F0502020204030204" pitchFamily="34" charset="0"/>
                <a:cs typeface="Times New Roman" panose="02020603050405020304" pitchFamily="18" charset="0"/>
              </a:rPr>
              <a:t>Magen</a:t>
            </a:r>
            <a:r>
              <a:rPr lang="cs-CZ"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i="1" dirty="0" err="1">
                <a:effectLst/>
                <a:latin typeface="Times New Roman" panose="02020603050405020304" pitchFamily="18" charset="0"/>
                <a:ea typeface="Calibri" panose="020F0502020204030204" pitchFamily="34" charset="0"/>
                <a:cs typeface="Times New Roman" panose="02020603050405020304" pitchFamily="18" charset="0"/>
              </a:rPr>
              <a:t>avot</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Livorno, 1785)</a:t>
            </a:r>
            <a:endParaRPr lang="cs-CZ" sz="2400" dirty="0">
              <a:latin typeface="Times New Roman" panose="02020603050405020304" pitchFamily="18" charset="0"/>
              <a:cs typeface="Times New Roman" panose="02020603050405020304" pitchFamily="18" charset="0"/>
            </a:endParaRPr>
          </a:p>
        </p:txBody>
      </p:sp>
      <p:pic>
        <p:nvPicPr>
          <p:cNvPr id="6" name="Zástupný symbol pro obsah 5"/>
          <p:cNvPicPr>
            <a:picLocks noGrp="1" noChangeAspect="1"/>
          </p:cNvPicPr>
          <p:nvPr>
            <p:ph sz="half" idx="2"/>
          </p:nvPr>
        </p:nvPicPr>
        <p:blipFill>
          <a:blip r:embed="rId2"/>
          <a:stretch>
            <a:fillRect/>
          </a:stretch>
        </p:blipFill>
        <p:spPr>
          <a:xfrm>
            <a:off x="5875283" y="1690688"/>
            <a:ext cx="4938997" cy="5167311"/>
          </a:xfrm>
          <a:prstGeom prst="rect">
            <a:avLst/>
          </a:prstGeom>
        </p:spPr>
      </p:pic>
    </p:spTree>
    <p:extLst>
      <p:ext uri="{BB962C8B-B14F-4D97-AF65-F5344CB8AC3E}">
        <p14:creationId xmlns:p14="http://schemas.microsoft.com/office/powerpoint/2010/main" val="3590472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de-DE" sz="2800" dirty="0"/>
              <a:t>Moritz Steinschneider (</a:t>
            </a:r>
            <a:r>
              <a:rPr lang="de-DE" sz="2800" dirty="0" err="1"/>
              <a:t>ed</a:t>
            </a:r>
            <a:r>
              <a:rPr lang="de-DE" sz="2800" dirty="0"/>
              <a:t>.), </a:t>
            </a:r>
            <a:r>
              <a:rPr lang="de-DE" sz="2800" i="1" dirty="0"/>
              <a:t>Magazin für die Wissenschaft des </a:t>
            </a:r>
            <a:r>
              <a:rPr lang="de-DE" sz="2800" i="1" dirty="0" err="1"/>
              <a:t>Judenthums</a:t>
            </a:r>
            <a:r>
              <a:rPr lang="de-DE" sz="2800" dirty="0"/>
              <a:t> 8 (1881), </a:t>
            </a:r>
            <a:r>
              <a:rPr lang="de-DE" sz="2800" dirty="0" err="1"/>
              <a:t>Hebrew</a:t>
            </a:r>
            <a:r>
              <a:rPr lang="de-DE" sz="2800" dirty="0"/>
              <a:t> </a:t>
            </a:r>
            <a:r>
              <a:rPr lang="de-DE" sz="2800" dirty="0" err="1"/>
              <a:t>part</a:t>
            </a:r>
            <a:r>
              <a:rPr lang="de-DE" sz="2800" dirty="0"/>
              <a:t>, 1–35, </a:t>
            </a:r>
            <a:r>
              <a:rPr lang="de-DE" sz="2800" dirty="0" err="1"/>
              <a:t>and</a:t>
            </a:r>
            <a:r>
              <a:rPr lang="de-DE" sz="2800" dirty="0"/>
              <a:t> </a:t>
            </a:r>
            <a:r>
              <a:rPr lang="de-DE" sz="2800" i="1" dirty="0"/>
              <a:t>Magazin für die Wissenschaft des </a:t>
            </a:r>
            <a:r>
              <a:rPr lang="de-DE" sz="2800" i="1" dirty="0" err="1"/>
              <a:t>Judenthums</a:t>
            </a:r>
            <a:r>
              <a:rPr lang="de-DE" sz="2800" dirty="0"/>
              <a:t> 7 (1880), 1–48. </a:t>
            </a:r>
            <a:endParaRPr lang="cs-CZ" sz="2800" dirty="0"/>
          </a:p>
        </p:txBody>
      </p:sp>
      <p:pic>
        <p:nvPicPr>
          <p:cNvPr id="10" name="Zástupný symbol pro obsah 9"/>
          <p:cNvPicPr>
            <a:picLocks noGrp="1" noChangeAspect="1"/>
          </p:cNvPicPr>
          <p:nvPr>
            <p:ph sz="half" idx="1"/>
          </p:nvPr>
        </p:nvPicPr>
        <p:blipFill>
          <a:blip r:embed="rId2"/>
          <a:stretch>
            <a:fillRect/>
          </a:stretch>
        </p:blipFill>
        <p:spPr>
          <a:xfrm>
            <a:off x="543911" y="2168164"/>
            <a:ext cx="5334000" cy="4689835"/>
          </a:xfrm>
          <a:prstGeom prst="rect">
            <a:avLst/>
          </a:prstGeom>
        </p:spPr>
      </p:pic>
      <p:pic>
        <p:nvPicPr>
          <p:cNvPr id="9" name="Zástupný symbol pro obsah 8"/>
          <p:cNvPicPr>
            <a:picLocks noGrp="1" noChangeAspect="1"/>
          </p:cNvPicPr>
          <p:nvPr>
            <p:ph sz="half" idx="2"/>
          </p:nvPr>
        </p:nvPicPr>
        <p:blipFill>
          <a:blip r:embed="rId3"/>
          <a:stretch>
            <a:fillRect/>
          </a:stretch>
        </p:blipFill>
        <p:spPr>
          <a:xfrm>
            <a:off x="6172200" y="1587062"/>
            <a:ext cx="5893676" cy="5270937"/>
          </a:xfrm>
          <a:prstGeom prst="rect">
            <a:avLst/>
          </a:prstGeom>
        </p:spPr>
      </p:pic>
    </p:spTree>
    <p:extLst>
      <p:ext uri="{BB962C8B-B14F-4D97-AF65-F5344CB8AC3E}">
        <p14:creationId xmlns:p14="http://schemas.microsoft.com/office/powerpoint/2010/main" val="192122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obsah 5">
            <a:extLst>
              <a:ext uri="{FF2B5EF4-FFF2-40B4-BE49-F238E27FC236}">
                <a16:creationId xmlns:a16="http://schemas.microsoft.com/office/drawing/2014/main" id="{53C78B31-4204-65CA-78C2-7EB57B7E9C65}"/>
              </a:ext>
            </a:extLst>
          </p:cNvPr>
          <p:cNvSpPr>
            <a:spLocks noGrp="1"/>
          </p:cNvSpPr>
          <p:nvPr>
            <p:ph idx="1"/>
          </p:nvPr>
        </p:nvSpPr>
        <p:spPr>
          <a:xfrm>
            <a:off x="0" y="0"/>
            <a:ext cx="12192000" cy="6858000"/>
          </a:xfrm>
        </p:spPr>
        <p:txBody>
          <a:bodyPr>
            <a:normAutofit/>
          </a:bodyPr>
          <a:lstStyle/>
          <a:p>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Structure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en-GB" sz="2800" i="1" dirty="0" err="1">
                <a:latin typeface="Times New Roman" panose="02020603050405020304" pitchFamily="18" charset="0"/>
                <a:cs typeface="Times New Roman" panose="02020603050405020304" pitchFamily="18" charset="0"/>
              </a:rPr>
              <a:t>Qeshet</a:t>
            </a:r>
            <a:r>
              <a:rPr lang="en-GB" sz="2800" i="1" dirty="0">
                <a:latin typeface="Times New Roman" panose="02020603050405020304" pitchFamily="18" charset="0"/>
                <a:cs typeface="Times New Roman" panose="02020603050405020304" pitchFamily="18" charset="0"/>
              </a:rPr>
              <a:t> u-</a:t>
            </a:r>
            <a:r>
              <a:rPr lang="en-GB" sz="2800" i="1" dirty="0" err="1">
                <a:latin typeface="Times New Roman" panose="02020603050405020304" pitchFamily="18" charset="0"/>
                <a:cs typeface="Times New Roman" panose="02020603050405020304" pitchFamily="18" charset="0"/>
              </a:rPr>
              <a:t>magen</a:t>
            </a:r>
            <a:r>
              <a:rPr lang="en-GB" sz="2800" i="1" dirty="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p>
            <a:endParaRPr lang="cs-CZ"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 The Qur'an contains statements that contradict the Hebrew Bible and reason (here it presents various legends and traditions and associated ideas, e.g., falsification of the Torah, dreams, pregnancy, angels, jinn). </a:t>
            </a:r>
            <a:endParaRPr lang="cs-CZ"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II. Muslim evidence for the divine origin of the Qur'ān: 1. </a:t>
            </a:r>
            <a:r>
              <a:rPr lang="en-US" sz="2400" dirty="0" err="1">
                <a:latin typeface="Times New Roman" panose="02020603050405020304" pitchFamily="18" charset="0"/>
                <a:cs typeface="Times New Roman" panose="02020603050405020304" pitchFamily="18" charset="0"/>
              </a:rPr>
              <a:t>Muḥammad's</a:t>
            </a:r>
            <a:r>
              <a:rPr lang="en-US" sz="2400" dirty="0">
                <a:latin typeface="Times New Roman" panose="02020603050405020304" pitchFamily="18" charset="0"/>
                <a:cs typeface="Times New Roman" panose="02020603050405020304" pitchFamily="18" charset="0"/>
              </a:rPr>
              <a:t> credibility, 2. the content and 3. the form of the Qur'ān, and 4. Ibn </a:t>
            </a:r>
            <a:r>
              <a:rPr lang="en-US" sz="2400" dirty="0" err="1">
                <a:latin typeface="Times New Roman" panose="02020603050405020304" pitchFamily="18" charset="0"/>
                <a:cs typeface="Times New Roman" panose="02020603050405020304" pitchFamily="18" charset="0"/>
              </a:rPr>
              <a:t>Rushd's</a:t>
            </a:r>
            <a:r>
              <a:rPr lang="en-US" sz="2400" dirty="0">
                <a:latin typeface="Times New Roman" panose="02020603050405020304" pitchFamily="18" charset="0"/>
                <a:cs typeface="Times New Roman" panose="02020603050405020304" pitchFamily="18" charset="0"/>
              </a:rPr>
              <a:t> comparison of the Qur'ān with the Hebrew Bible and the New Testament. </a:t>
            </a:r>
            <a:endParaRPr lang="cs-CZ"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III. The influence of Judaism on Islam: 1. Religious practice: prayers, fasting, wine, Shabbat, prohibition of eating pork and blood, almsgiving, ritual ablution, festivals, retribution, circumcision, pilgrimage, morality, and 2. Dogmatics: a) monotheism, b) God's incorporeality, c) creation of the world, d) free will, e) the next world and retribution. </a:t>
            </a:r>
            <a:endParaRPr lang="cs-CZ"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IV. criticisms of the Qur'an: 1. ambiguities and contradictions, 2. dialectical form, 3. imperfection of proofs and ignorance of the nature of the soul, 4. triviality of the doctrine of nature, 5. incomprehensibility and complication of its statements. </a:t>
            </a:r>
            <a:endParaRPr lang="cs-CZ"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V. the controversy of the Christian with the Moslem.</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985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971832-ED39-5E5E-F1C2-DBD67892FBF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Islam, an imitation of Judaism</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117AAAE3-3BC4-7282-D9A1-BB49E0484855}"/>
              </a:ext>
            </a:extLst>
          </p:cNvPr>
          <p:cNvSpPr>
            <a:spLocks noGrp="1"/>
          </p:cNvSpPr>
          <p:nvPr>
            <p:ph idx="1"/>
          </p:nvPr>
        </p:nvSpPr>
        <p:spPr/>
        <p:txBody>
          <a:bodyPr/>
          <a:lstStyle/>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This founder of Islam saw that the Torah of Moses is perfect and thought to imitate it in an even more perfect way in its details. Since he knew that most distinguished day for prayer and repentance in Judaism is Yom Kippur and there are five prayers recited on it, he (i.e., Muhammad) introduced for them five prayers daily.  And because it (i.e., Yom Kippur) is a day of fasting and repentance he introduced for them thirty days of fasting. And because the drunkard is not allowed to pray, he forbade for them the wine altogether. </a:t>
            </a:r>
            <a:r>
              <a:rPr lang="en-GB" sz="2000" dirty="0">
                <a:effectLst/>
                <a:latin typeface="Times New Roman" panose="02020603050405020304" pitchFamily="18" charset="0"/>
                <a:ea typeface="Calibri" panose="020F0502020204030204" pitchFamily="34" charset="0"/>
              </a:rPr>
              <a:t>The Sabbath, the day of more frequent prayers, was moved by </a:t>
            </a:r>
            <a:r>
              <a:rPr lang="en-GB" sz="2000" dirty="0" err="1">
                <a:effectLst/>
                <a:latin typeface="Times New Roman" panose="02020603050405020304" pitchFamily="18" charset="0"/>
                <a:ea typeface="Calibri" panose="020F0502020204030204" pitchFamily="34" charset="0"/>
              </a:rPr>
              <a:t>Muḥammad</a:t>
            </a:r>
            <a:r>
              <a:rPr lang="en-GB" sz="2000" dirty="0">
                <a:effectLst/>
                <a:latin typeface="Times New Roman" panose="02020603050405020304" pitchFamily="18" charset="0"/>
                <a:ea typeface="Calibri" panose="020F0502020204030204" pitchFamily="34" charset="0"/>
              </a:rPr>
              <a:t> to Friday; and since the Jews abhorred pork and blood, he forbade their consumption also, and, moreover, instituted regulations of ritual slaughter after the manner of the Jews. Islam also imitates Judaism by instituting tithes and offerings, laws of ritual purity, circumcision, religious pilgrimage, etc.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All this is an imitation of the Torah with some alteration.</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672049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E0EEE35-4307-6837-37EE-37C82224CAE5}"/>
              </a:ext>
            </a:extLst>
          </p:cNvPr>
          <p:cNvSpPr>
            <a:spLocks noGrp="1"/>
          </p:cNvSpPr>
          <p:nvPr>
            <p:ph idx="1"/>
          </p:nvPr>
        </p:nvSpPr>
        <p:spPr>
          <a:xfrm>
            <a:off x="0" y="0"/>
            <a:ext cx="12192000" cy="6858000"/>
          </a:xfrm>
        </p:spPr>
        <p:txBody>
          <a:bodyPr/>
          <a:lstStyle/>
          <a:p>
            <a:r>
              <a:rPr lang="en-GB" sz="2400" dirty="0">
                <a:effectLst/>
                <a:latin typeface="Times New Roman" panose="02020603050405020304" pitchFamily="18" charset="0"/>
                <a:ea typeface="Calibri" panose="020F0502020204030204" pitchFamily="34" charset="0"/>
              </a:rPr>
              <a:t>Ibn </a:t>
            </a:r>
            <a:r>
              <a:rPr lang="en-GB" sz="2400" dirty="0" err="1">
                <a:effectLst/>
                <a:latin typeface="Times New Roman" panose="02020603050405020304" pitchFamily="18" charset="0"/>
                <a:ea typeface="Calibri" panose="020F0502020204030204" pitchFamily="34" charset="0"/>
              </a:rPr>
              <a:t>Rushd’s</a:t>
            </a:r>
            <a:r>
              <a:rPr lang="en-GB" sz="2400" dirty="0">
                <a:effectLst/>
                <a:latin typeface="Times New Roman" panose="02020603050405020304" pitchFamily="18" charset="0"/>
                <a:ea typeface="Calibri" panose="020F0502020204030204" pitchFamily="34" charset="0"/>
              </a:rPr>
              <a:t> </a:t>
            </a:r>
            <a:r>
              <a:rPr lang="en-GB" sz="2400" i="1" dirty="0">
                <a:effectLst/>
                <a:latin typeface="Times New Roman" panose="02020603050405020304" pitchFamily="18" charset="0"/>
                <a:ea typeface="Calibri" panose="020F0502020204030204" pitchFamily="34" charset="0"/>
              </a:rPr>
              <a:t>Al-</a:t>
            </a:r>
            <a:r>
              <a:rPr lang="en-GB" sz="2400" i="1" dirty="0" err="1">
                <a:effectLst/>
                <a:latin typeface="Times New Roman" panose="02020603050405020304" pitchFamily="18" charset="0"/>
                <a:ea typeface="Calibri" panose="020F0502020204030204" pitchFamily="34" charset="0"/>
              </a:rPr>
              <a:t>Kashf</a:t>
            </a:r>
            <a:r>
              <a:rPr lang="en-GB" sz="2400" i="1" dirty="0">
                <a:effectLst/>
                <a:latin typeface="Times New Roman" panose="02020603050405020304" pitchFamily="18" charset="0"/>
                <a:ea typeface="Calibri" panose="020F0502020204030204" pitchFamily="34" charset="0"/>
              </a:rPr>
              <a:t> </a:t>
            </a:r>
            <a:r>
              <a:rPr lang="en-GB" sz="2400" i="1" dirty="0" err="1">
                <a:effectLst/>
                <a:latin typeface="Times New Roman" panose="02020603050405020304" pitchFamily="18" charset="0"/>
                <a:ea typeface="Calibri" panose="020F0502020204030204" pitchFamily="34" charset="0"/>
              </a:rPr>
              <a:t>ʿan</a:t>
            </a:r>
            <a:r>
              <a:rPr lang="en-GB" sz="2400" i="1" dirty="0">
                <a:effectLst/>
                <a:latin typeface="Times New Roman" panose="02020603050405020304" pitchFamily="18" charset="0"/>
                <a:ea typeface="Calibri" panose="020F0502020204030204" pitchFamily="34" charset="0"/>
              </a:rPr>
              <a:t> </a:t>
            </a:r>
            <a:r>
              <a:rPr lang="en-GB" sz="2400" i="1" dirty="0" err="1">
                <a:effectLst/>
                <a:latin typeface="Times New Roman" panose="02020603050405020304" pitchFamily="18" charset="0"/>
                <a:ea typeface="Calibri" panose="020F0502020204030204" pitchFamily="34" charset="0"/>
              </a:rPr>
              <a:t>manāhij</a:t>
            </a:r>
            <a:r>
              <a:rPr lang="en-GB" sz="2400" i="1" dirty="0">
                <a:effectLst/>
                <a:latin typeface="Times New Roman" panose="02020603050405020304" pitchFamily="18" charset="0"/>
                <a:ea typeface="Calibri" panose="020F0502020204030204" pitchFamily="34" charset="0"/>
              </a:rPr>
              <a:t> al-</a:t>
            </a:r>
            <a:r>
              <a:rPr lang="en-GB" sz="2400" i="1" dirty="0" err="1">
                <a:effectLst/>
                <a:latin typeface="Times New Roman" panose="02020603050405020304" pitchFamily="18" charset="0"/>
                <a:ea typeface="Calibri" panose="020F0502020204030204" pitchFamily="34" charset="0"/>
              </a:rPr>
              <a:t>adilla</a:t>
            </a:r>
            <a:r>
              <a:rPr lang="en-GB" sz="2400" i="1" dirty="0">
                <a:effectLst/>
                <a:latin typeface="Times New Roman" panose="02020603050405020304" pitchFamily="18" charset="0"/>
                <a:ea typeface="Calibri" panose="020F0502020204030204" pitchFamily="34" charset="0"/>
              </a:rPr>
              <a:t> </a:t>
            </a:r>
            <a:r>
              <a:rPr lang="en-GB" sz="2400" i="1" dirty="0" err="1">
                <a:effectLst/>
                <a:latin typeface="Times New Roman" panose="02020603050405020304" pitchFamily="18" charset="0"/>
                <a:ea typeface="Calibri" panose="020F0502020204030204" pitchFamily="34" charset="0"/>
              </a:rPr>
              <a:t>fī</a:t>
            </a:r>
            <a:r>
              <a:rPr lang="en-GB" sz="2400" i="1" dirty="0">
                <a:effectLst/>
                <a:latin typeface="Times New Roman" panose="02020603050405020304" pitchFamily="18" charset="0"/>
                <a:ea typeface="Calibri" panose="020F0502020204030204" pitchFamily="34" charset="0"/>
              </a:rPr>
              <a:t> </a:t>
            </a:r>
            <a:r>
              <a:rPr lang="en-GB" sz="2400" i="1" dirty="0" err="1">
                <a:effectLst/>
                <a:latin typeface="Times New Roman" panose="02020603050405020304" pitchFamily="18" charset="0"/>
                <a:ea typeface="Calibri" panose="020F0502020204030204" pitchFamily="34" charset="0"/>
              </a:rPr>
              <a:t>ʿaqāʾid</a:t>
            </a:r>
            <a:r>
              <a:rPr lang="en-GB" sz="2400" i="1" dirty="0">
                <a:effectLst/>
                <a:latin typeface="Times New Roman" panose="02020603050405020304" pitchFamily="18" charset="0"/>
                <a:ea typeface="Calibri" panose="020F0502020204030204" pitchFamily="34" charset="0"/>
              </a:rPr>
              <a:t> al-</a:t>
            </a:r>
            <a:r>
              <a:rPr lang="en-GB" sz="2400" i="1" dirty="0" err="1">
                <a:effectLst/>
                <a:latin typeface="Times New Roman" panose="02020603050405020304" pitchFamily="18" charset="0"/>
                <a:ea typeface="Calibri" panose="020F0502020204030204" pitchFamily="34" charset="0"/>
              </a:rPr>
              <a:t>milla</a:t>
            </a:r>
            <a:r>
              <a:rPr lang="en-GB" sz="2400" i="1" dirty="0">
                <a:effectLst/>
                <a:latin typeface="Times New Roman" panose="02020603050405020304" pitchFamily="18" charset="0"/>
                <a:ea typeface="Calibri" panose="020F0502020204030204" pitchFamily="34" charset="0"/>
              </a:rPr>
              <a:t> </a:t>
            </a:r>
            <a:r>
              <a:rPr lang="en-GB" sz="2400" dirty="0">
                <a:effectLst/>
                <a:latin typeface="Times New Roman" panose="02020603050405020304" pitchFamily="18" charset="0"/>
                <a:ea typeface="Calibri" panose="020F0502020204030204" pitchFamily="34" charset="0"/>
              </a:rPr>
              <a:t>(</a:t>
            </a:r>
            <a:r>
              <a:rPr lang="en-GB" sz="2400" i="1" dirty="0">
                <a:effectLst/>
                <a:latin typeface="Times New Roman" panose="02020603050405020304" pitchFamily="18" charset="0"/>
                <a:ea typeface="Calibri" panose="020F0502020204030204" pitchFamily="34" charset="0"/>
              </a:rPr>
              <a:t>the Exposition of the Methods of Proof Concerning the Beliefs of the Community</a:t>
            </a:r>
            <a:r>
              <a:rPr lang="en-GB" sz="2400" dirty="0">
                <a:effectLst/>
                <a:latin typeface="Times New Roman" panose="02020603050405020304" pitchFamily="18" charset="0"/>
                <a:ea typeface="Calibri" panose="020F0502020204030204" pitchFamily="34" charset="0"/>
              </a:rPr>
              <a:t>).</a:t>
            </a:r>
            <a:endParaRPr lang="cs-CZ" sz="24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816937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3F55728-1970-C38A-0356-365BEFD50F8C}"/>
              </a:ext>
            </a:extLst>
          </p:cNvPr>
          <p:cNvSpPr>
            <a:spLocks noGrp="1"/>
          </p:cNvSpPr>
          <p:nvPr>
            <p:ph idx="1"/>
          </p:nvPr>
        </p:nvSpPr>
        <p:spPr>
          <a:xfrm>
            <a:off x="0" y="0"/>
            <a:ext cx="12192000" cy="6858000"/>
          </a:xfrm>
        </p:spPr>
        <p:txBody>
          <a:bodyPr>
            <a:normAutofit/>
          </a:bodyPr>
          <a:lstStyle/>
          <a:p>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2400" dirty="0">
                <a:latin typeface="Times New Roman" panose="02020603050405020304" pitchFamily="18" charset="0"/>
                <a:ea typeface="Calibri" panose="020F0502020204030204" pitchFamily="34" charset="0"/>
              </a:rPr>
              <a:t>T</a:t>
            </a:r>
            <a:r>
              <a:rPr lang="en-GB" sz="2400" dirty="0">
                <a:effectLst/>
                <a:latin typeface="Times New Roman" panose="02020603050405020304" pitchFamily="18" charset="0"/>
                <a:ea typeface="Calibri" panose="020F0502020204030204" pitchFamily="34" charset="0"/>
              </a:rPr>
              <a:t>he </a:t>
            </a:r>
            <a:r>
              <a:rPr lang="en-GB" sz="2400" u="sng" dirty="0">
                <a:effectLst/>
                <a:latin typeface="Times New Roman" panose="02020603050405020304" pitchFamily="18" charset="0"/>
                <a:ea typeface="Calibri" panose="020F0502020204030204" pitchFamily="34" charset="0"/>
              </a:rPr>
              <a:t>posthumous retribution of the soul</a:t>
            </a:r>
            <a:r>
              <a:rPr lang="cs-CZ" sz="2400" u="sng" dirty="0">
                <a:effectLst/>
                <a:latin typeface="Times New Roman" panose="02020603050405020304" pitchFamily="18" charset="0"/>
                <a:ea typeface="Calibri" panose="020F0502020204030204" pitchFamily="34" charset="0"/>
              </a:rPr>
              <a:t>:</a:t>
            </a:r>
            <a:r>
              <a:rPr lang="en-GB" sz="2400" dirty="0">
                <a:effectLst/>
                <a:latin typeface="Times New Roman" panose="02020603050405020304" pitchFamily="18" charset="0"/>
                <a:ea typeface="Calibri" panose="020F0502020204030204" pitchFamily="34" charset="0"/>
              </a:rPr>
              <a:t> the Qur'an presents only carnal ideas</a:t>
            </a:r>
            <a:endParaRPr lang="cs-CZ" sz="2400" dirty="0">
              <a:latin typeface="Times New Roman" panose="02020603050405020304" pitchFamily="18" charset="0"/>
              <a:ea typeface="Calibri" panose="020F0502020204030204" pitchFamily="34" charset="0"/>
              <a:cs typeface="Times New Roman" panose="02020603050405020304" pitchFamily="18" charset="0"/>
            </a:endParaRPr>
          </a:p>
          <a:p>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GB" sz="2400" dirty="0">
                <a:effectLst/>
                <a:latin typeface="Times New Roman" panose="02020603050405020304" pitchFamily="18" charset="0"/>
                <a:ea typeface="Calibri" panose="020F0502020204030204" pitchFamily="34" charset="0"/>
                <a:cs typeface="Times New Roman" panose="02020603050405020304" pitchFamily="18" charset="0"/>
              </a:rPr>
              <a:t>The good will enter paradise, where they will enjoy food and drink and intercourse with [virgins] of lovely forms and so on, while the wicked will remain forever in hell, a place of blazing fire. Most of their religious scholars take these ideas literally, and maintain that paradise is a place in heaven full of fragrant, delicious, and beautiful trees and plants, rivers of flowing honey and milk, and all kinds of pleasures; none of which they doubt at all. The Qur'an makes no mention of spiritual bliss. All this is stolen from what Muhammad heard from the interpretations of the sages on Paradise and Hell.</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3896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BAF6E9-ECCA-66D2-ED38-42E6CC2069CD}"/>
              </a:ext>
            </a:extLst>
          </p:cNvPr>
          <p:cNvSpPr>
            <a:spLocks noGrp="1"/>
          </p:cNvSpPr>
          <p:nvPr>
            <p:ph type="title"/>
          </p:nvPr>
        </p:nvSpPr>
        <p:spPr/>
        <p:txBody>
          <a:bodyPr/>
          <a:lstStyle/>
          <a:p>
            <a:r>
              <a:rPr lang="en-GB" sz="1800" dirty="0">
                <a:effectLst/>
                <a:latin typeface="Times New Roman" panose="02020603050405020304" pitchFamily="18" charset="0"/>
                <a:ea typeface="Calibri" panose="020F0502020204030204" pitchFamily="34" charset="0"/>
              </a:rPr>
              <a:t>"</a:t>
            </a:r>
            <a:r>
              <a:rPr lang="en-GB" sz="2400" dirty="0">
                <a:effectLst/>
                <a:latin typeface="Times New Roman" panose="02020603050405020304" pitchFamily="18" charset="0"/>
                <a:ea typeface="Calibri" panose="020F0502020204030204" pitchFamily="34" charset="0"/>
              </a:rPr>
              <a:t>The Qur'an for the most part consists of incomprehensible rhetorical utterances that need to be interpreted through pleonasms, ellipses, emendation, and analogies with foreign languages and Arabic poets.</a:t>
            </a:r>
            <a:r>
              <a:rPr lang="cs-CZ" sz="2400" dirty="0">
                <a:latin typeface="Times New Roman" panose="02020603050405020304" pitchFamily="18" charset="0"/>
                <a:ea typeface="Calibri" panose="020F0502020204030204" pitchFamily="34" charset="0"/>
              </a:rPr>
              <a:t>“</a:t>
            </a:r>
            <a:endParaRPr lang="cs-CZ" sz="2400" dirty="0"/>
          </a:p>
        </p:txBody>
      </p:sp>
      <p:sp>
        <p:nvSpPr>
          <p:cNvPr id="3" name="Zástupný obsah 2">
            <a:extLst>
              <a:ext uri="{FF2B5EF4-FFF2-40B4-BE49-F238E27FC236}">
                <a16:creationId xmlns:a16="http://schemas.microsoft.com/office/drawing/2014/main" id="{687B4253-2D65-5659-F503-0F4DC94FC829}"/>
              </a:ext>
            </a:extLst>
          </p:cNvPr>
          <p:cNvSpPr>
            <a:spLocks noGrp="1"/>
          </p:cNvSpPr>
          <p:nvPr>
            <p:ph idx="1"/>
          </p:nvPr>
        </p:nvSpPr>
        <p:spPr/>
        <p:txBody>
          <a:bodyPr>
            <a:normAutofit fontScale="92500" lnSpcReduction="10000"/>
          </a:bodyPr>
          <a:lstStyle/>
          <a:p>
            <a:pPr marL="0" indent="0">
              <a:buNone/>
            </a:pPr>
            <a:r>
              <a:rPr lang="en-US" sz="2800" dirty="0">
                <a:latin typeface="Times New Roman" panose="02020603050405020304" pitchFamily="18" charset="0"/>
                <a:cs typeface="Times New Roman" panose="02020603050405020304" pitchFamily="18" charset="0"/>
              </a:rPr>
              <a:t>The Qur’an, a composition full of confusion and contradictions</a:t>
            </a:r>
          </a:p>
          <a:p>
            <a:pPr marL="0" indent="0">
              <a:buNone/>
            </a:pPr>
            <a:r>
              <a:rPr lang="en-US" sz="2800" dirty="0">
                <a:latin typeface="Times New Roman" panose="02020603050405020304" pitchFamily="18" charset="0"/>
                <a:cs typeface="Times New Roman" panose="02020603050405020304" pitchFamily="18" charset="0"/>
              </a:rPr>
              <a:t>We have some other specific arguments against the Muslims as I will mention:</a:t>
            </a:r>
          </a:p>
          <a:p>
            <a:pPr marL="0" indent="0">
              <a:buNone/>
            </a:pPr>
            <a:r>
              <a:rPr lang="en-US" sz="2800" dirty="0">
                <a:latin typeface="Times New Roman" panose="02020603050405020304" pitchFamily="18" charset="0"/>
                <a:cs typeface="Times New Roman" panose="02020603050405020304" pitchFamily="18" charset="0"/>
              </a:rPr>
              <a:t>First, they say things contradicting the Torah and logic.</a:t>
            </a:r>
          </a:p>
          <a:p>
            <a:pPr marL="0" indent="0">
              <a:buNone/>
            </a:pPr>
            <a:r>
              <a:rPr lang="en-US" sz="2800" dirty="0">
                <a:latin typeface="Times New Roman" panose="02020603050405020304" pitchFamily="18" charset="0"/>
                <a:cs typeface="Times New Roman" panose="02020603050405020304" pitchFamily="18" charset="0"/>
              </a:rPr>
              <a:t>Secondly, they have no proof that his prophecy or his book are revealed.</a:t>
            </a:r>
          </a:p>
          <a:p>
            <a:pPr marL="0" indent="0">
              <a:buNone/>
            </a:pPr>
            <a:r>
              <a:rPr lang="en-US" sz="2800" dirty="0">
                <a:latin typeface="Times New Roman" panose="02020603050405020304" pitchFamily="18" charset="0"/>
                <a:cs typeface="Times New Roman" panose="02020603050405020304" pitchFamily="18" charset="0"/>
              </a:rPr>
              <a:t>Thirdly, the Qur’an itself does not seem to be revealed, since whoever tries to understand it gets confused and therefore it does not qualify to be a divine</a:t>
            </a:r>
            <a:r>
              <a:rPr lang="cs-CZ" sz="2800" dirty="0">
                <a:latin typeface="Times New Roman" panose="02020603050405020304" pitchFamily="18" charset="0"/>
                <a:cs typeface="Times New Roman" panose="02020603050405020304" pitchFamily="18" charset="0"/>
              </a:rPr>
              <a:t>l</a:t>
            </a:r>
            <a:r>
              <a:rPr lang="en-US" sz="2800" dirty="0">
                <a:latin typeface="Times New Roman" panose="02020603050405020304" pitchFamily="18" charset="0"/>
                <a:cs typeface="Times New Roman" panose="02020603050405020304" pitchFamily="18" charset="0"/>
              </a:rPr>
              <a:t>y inspired book.</a:t>
            </a:r>
          </a:p>
          <a:p>
            <a:pPr marL="0" indent="0">
              <a:buNone/>
            </a:pPr>
            <a:r>
              <a:rPr lang="en-US" sz="2800" dirty="0">
                <a:latin typeface="Times New Roman" panose="02020603050405020304" pitchFamily="18" charset="0"/>
                <a:cs typeface="Times New Roman" panose="02020603050405020304" pitchFamily="18" charset="0"/>
              </a:rPr>
              <a:t>Fourthly, that it contains ideas contradicting logical reasoning.</a:t>
            </a:r>
          </a:p>
          <a:p>
            <a:pPr marL="0" indent="0">
              <a:buNone/>
            </a:pPr>
            <a:r>
              <a:rPr lang="en-US" sz="2800" dirty="0">
                <a:latin typeface="Times New Roman" panose="02020603050405020304" pitchFamily="18" charset="0"/>
                <a:cs typeface="Times New Roman" panose="02020603050405020304" pitchFamily="18" charset="0"/>
              </a:rPr>
              <a:t>Fifthly, it is a confused composition without hands or feet (i.e., incoherent).</a:t>
            </a:r>
          </a:p>
          <a:p>
            <a:endParaRPr lang="cs-CZ" dirty="0"/>
          </a:p>
        </p:txBody>
      </p:sp>
    </p:spTree>
    <p:extLst>
      <p:ext uri="{BB962C8B-B14F-4D97-AF65-F5344CB8AC3E}">
        <p14:creationId xmlns:p14="http://schemas.microsoft.com/office/powerpoint/2010/main" val="404460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44877F-0803-8E2F-B69F-CFA6C079AD85}"/>
              </a:ext>
            </a:extLst>
          </p:cNvPr>
          <p:cNvSpPr>
            <a:spLocks noGrp="1"/>
          </p:cNvSpPr>
          <p:nvPr>
            <p:ph type="title"/>
          </p:nvPr>
        </p:nvSpPr>
        <p:spPr/>
        <p:txBody>
          <a:bodyPr>
            <a:normAutofit/>
          </a:bodyPr>
          <a:lstStyle/>
          <a:p>
            <a:r>
              <a:rPr lang="cs-CZ" sz="3600" dirty="0" err="1">
                <a:latin typeface="Times New Roman" panose="02020603050405020304" pitchFamily="18" charset="0"/>
                <a:cs typeface="Times New Roman" panose="02020603050405020304" pitchFamily="18" charset="0"/>
              </a:rPr>
              <a:t>Reception</a:t>
            </a:r>
            <a:endParaRPr lang="cs-CZ" sz="3600"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68B7DD01-49AE-DBC0-CC0F-198A54AE942A}"/>
              </a:ext>
            </a:extLst>
          </p:cNvPr>
          <p:cNvSpPr>
            <a:spLocks noGrp="1"/>
          </p:cNvSpPr>
          <p:nvPr>
            <p:ph idx="1"/>
          </p:nvPr>
        </p:nvSpPr>
        <p:spPr/>
        <p:txBody>
          <a:bodyPr>
            <a:normAutofit/>
          </a:bodyPr>
          <a:lstStyle/>
          <a:p>
            <a:r>
              <a:rPr lang="cs-CZ" sz="2400" dirty="0">
                <a:effectLst/>
                <a:latin typeface="Times New Roman" panose="02020603050405020304" pitchFamily="18" charset="0"/>
                <a:ea typeface="Calibri" panose="020F0502020204030204" pitchFamily="34" charset="0"/>
              </a:rPr>
              <a:t>Abraham </a:t>
            </a:r>
            <a:r>
              <a:rPr lang="cs-CZ" sz="2400" dirty="0" err="1">
                <a:effectLst/>
                <a:latin typeface="Times New Roman" panose="02020603050405020304" pitchFamily="18" charset="0"/>
                <a:ea typeface="Calibri" panose="020F0502020204030204" pitchFamily="34" charset="0"/>
              </a:rPr>
              <a:t>Farissol’s</a:t>
            </a:r>
            <a:r>
              <a:rPr lang="cs-CZ" sz="2400" dirty="0">
                <a:effectLst/>
                <a:latin typeface="Times New Roman" panose="02020603050405020304" pitchFamily="18" charset="0"/>
                <a:ea typeface="Calibri" panose="020F0502020204030204" pitchFamily="34" charset="0"/>
              </a:rPr>
              <a:t> (1452–ca. 1528) anti-Christian </a:t>
            </a:r>
            <a:r>
              <a:rPr lang="cs-CZ" sz="2400" dirty="0" err="1">
                <a:effectLst/>
                <a:latin typeface="Times New Roman" panose="02020603050405020304" pitchFamily="18" charset="0"/>
                <a:ea typeface="Calibri" panose="020F0502020204030204" pitchFamily="34" charset="0"/>
              </a:rPr>
              <a:t>polemical</a:t>
            </a:r>
            <a:r>
              <a:rPr lang="cs-CZ" sz="2400" dirty="0">
                <a:effectLst/>
                <a:latin typeface="Times New Roman" panose="02020603050405020304" pitchFamily="18" charset="0"/>
                <a:ea typeface="Calibri" panose="020F0502020204030204" pitchFamily="34" charset="0"/>
              </a:rPr>
              <a:t> </a:t>
            </a:r>
            <a:r>
              <a:rPr lang="cs-CZ" sz="2400" dirty="0" err="1">
                <a:effectLst/>
                <a:latin typeface="Times New Roman" panose="02020603050405020304" pitchFamily="18" charset="0"/>
                <a:ea typeface="Calibri" panose="020F0502020204030204" pitchFamily="34" charset="0"/>
              </a:rPr>
              <a:t>treatise</a:t>
            </a:r>
            <a:r>
              <a:rPr lang="cs-CZ" sz="2400" dirty="0">
                <a:effectLst/>
                <a:latin typeface="Times New Roman" panose="02020603050405020304" pitchFamily="18" charset="0"/>
                <a:ea typeface="Calibri" panose="020F0502020204030204" pitchFamily="34" charset="0"/>
              </a:rPr>
              <a:t>, </a:t>
            </a:r>
            <a:r>
              <a:rPr lang="cs-CZ" sz="2400" i="1" dirty="0" err="1">
                <a:effectLst/>
                <a:latin typeface="Times New Roman" panose="02020603050405020304" pitchFamily="18" charset="0"/>
                <a:ea typeface="Calibri" panose="020F0502020204030204" pitchFamily="34" charset="0"/>
              </a:rPr>
              <a:t>Shield</a:t>
            </a:r>
            <a:r>
              <a:rPr lang="cs-CZ" sz="2400" i="1" dirty="0">
                <a:effectLst/>
                <a:latin typeface="Times New Roman" panose="02020603050405020304" pitchFamily="18" charset="0"/>
                <a:ea typeface="Calibri" panose="020F0502020204030204" pitchFamily="34" charset="0"/>
              </a:rPr>
              <a:t> </a:t>
            </a:r>
            <a:r>
              <a:rPr lang="cs-CZ" sz="2400" i="1" dirty="0" err="1">
                <a:effectLst/>
                <a:latin typeface="Times New Roman" panose="02020603050405020304" pitchFamily="18" charset="0"/>
                <a:ea typeface="Calibri" panose="020F0502020204030204" pitchFamily="34" charset="0"/>
              </a:rPr>
              <a:t>of</a:t>
            </a:r>
            <a:r>
              <a:rPr lang="cs-CZ" sz="2400" i="1" dirty="0">
                <a:effectLst/>
                <a:latin typeface="Times New Roman" panose="02020603050405020304" pitchFamily="18" charset="0"/>
                <a:ea typeface="Calibri" panose="020F0502020204030204" pitchFamily="34" charset="0"/>
              </a:rPr>
              <a:t> Abraham</a:t>
            </a:r>
            <a:r>
              <a:rPr lang="cs-CZ" sz="2400" dirty="0">
                <a:effectLst/>
                <a:latin typeface="Times New Roman" panose="02020603050405020304" pitchFamily="18" charset="0"/>
                <a:ea typeface="Calibri" panose="020F0502020204030204" pitchFamily="34" charset="0"/>
              </a:rPr>
              <a:t> (</a:t>
            </a:r>
            <a:r>
              <a:rPr lang="cs-CZ" sz="2400" i="1" dirty="0" err="1">
                <a:effectLst/>
                <a:latin typeface="Times New Roman" panose="02020603050405020304" pitchFamily="18" charset="0"/>
                <a:ea typeface="Calibri" panose="020F0502020204030204" pitchFamily="34" charset="0"/>
              </a:rPr>
              <a:t>Magen</a:t>
            </a:r>
            <a:r>
              <a:rPr lang="cs-CZ" sz="2400" i="1" dirty="0">
                <a:effectLst/>
                <a:latin typeface="Times New Roman" panose="02020603050405020304" pitchFamily="18" charset="0"/>
                <a:ea typeface="Calibri" panose="020F0502020204030204" pitchFamily="34" charset="0"/>
              </a:rPr>
              <a:t> </a:t>
            </a:r>
            <a:r>
              <a:rPr lang="cs-CZ" sz="2400" i="1" dirty="0" err="1">
                <a:effectLst/>
                <a:latin typeface="Times New Roman" panose="02020603050405020304" pitchFamily="18" charset="0"/>
                <a:ea typeface="Calibri" panose="020F0502020204030204" pitchFamily="34" charset="0"/>
              </a:rPr>
              <a:t>Avraham</a:t>
            </a:r>
            <a:r>
              <a:rPr lang="cs-CZ" sz="2400" dirty="0">
                <a:effectLst/>
                <a:latin typeface="Times New Roman" panose="02020603050405020304" pitchFamily="18" charset="0"/>
                <a:ea typeface="Calibri" panose="020F0502020204030204" pitchFamily="34" charset="0"/>
              </a:rPr>
              <a:t>);</a:t>
            </a:r>
          </a:p>
          <a:p>
            <a:r>
              <a:rPr lang="cs-CZ" sz="2400" i="1" dirty="0" err="1">
                <a:effectLst/>
                <a:latin typeface="Times New Roman" panose="02020603050405020304" pitchFamily="18" charset="0"/>
                <a:ea typeface="Calibri" panose="020F0502020204030204" pitchFamily="34" charset="0"/>
              </a:rPr>
              <a:t>Sefer</a:t>
            </a:r>
            <a:r>
              <a:rPr lang="cs-CZ" sz="2400" i="1" dirty="0">
                <a:effectLst/>
                <a:latin typeface="Times New Roman" panose="02020603050405020304" pitchFamily="18" charset="0"/>
                <a:ea typeface="Calibri" panose="020F0502020204030204" pitchFamily="34" charset="0"/>
              </a:rPr>
              <a:t> </a:t>
            </a:r>
            <a:r>
              <a:rPr lang="cs-CZ" sz="2400" i="1" dirty="0" err="1">
                <a:effectLst/>
                <a:latin typeface="Times New Roman" panose="02020603050405020304" pitchFamily="18" charset="0"/>
                <a:ea typeface="Calibri" panose="020F0502020204030204" pitchFamily="34" charset="0"/>
              </a:rPr>
              <a:t>Divrei</a:t>
            </a:r>
            <a:r>
              <a:rPr lang="cs-CZ" sz="2400" i="1" dirty="0">
                <a:effectLst/>
                <a:latin typeface="Times New Roman" panose="02020603050405020304" pitchFamily="18" charset="0"/>
                <a:ea typeface="Calibri" panose="020F0502020204030204" pitchFamily="34" charset="0"/>
              </a:rPr>
              <a:t> </a:t>
            </a:r>
            <a:r>
              <a:rPr lang="cs-CZ" sz="2400" i="1" dirty="0" err="1">
                <a:effectLst/>
                <a:latin typeface="Times New Roman" panose="02020603050405020304" pitchFamily="18" charset="0"/>
                <a:ea typeface="Calibri" panose="020F0502020204030204" pitchFamily="34" charset="0"/>
              </a:rPr>
              <a:t>Yosef</a:t>
            </a:r>
            <a:r>
              <a:rPr lang="cs-CZ" sz="2400" dirty="0">
                <a:effectLst/>
                <a:latin typeface="Times New Roman" panose="02020603050405020304" pitchFamily="18" charset="0"/>
                <a:ea typeface="Calibri" panose="020F0502020204030204" pitchFamily="34" charset="0"/>
              </a:rPr>
              <a:t> (1672/3), by </a:t>
            </a:r>
            <a:r>
              <a:rPr lang="cs-CZ" sz="2400" dirty="0" err="1">
                <a:effectLst/>
                <a:latin typeface="Times New Roman" panose="02020603050405020304" pitchFamily="18" charset="0"/>
                <a:ea typeface="Calibri" panose="020F0502020204030204" pitchFamily="34" charset="0"/>
              </a:rPr>
              <a:t>the</a:t>
            </a:r>
            <a:r>
              <a:rPr lang="cs-CZ" sz="2400" dirty="0">
                <a:effectLst/>
                <a:latin typeface="Times New Roman" panose="02020603050405020304" pitchFamily="18" charset="0"/>
                <a:ea typeface="Calibri" panose="020F0502020204030204" pitchFamily="34" charset="0"/>
              </a:rPr>
              <a:t> </a:t>
            </a:r>
            <a:r>
              <a:rPr lang="cs-CZ" sz="2400" dirty="0" err="1">
                <a:effectLst/>
                <a:latin typeface="Times New Roman" panose="02020603050405020304" pitchFamily="18" charset="0"/>
                <a:ea typeface="Calibri" panose="020F0502020204030204" pitchFamily="34" charset="0"/>
              </a:rPr>
              <a:t>Egyptian</a:t>
            </a:r>
            <a:r>
              <a:rPr lang="cs-CZ" sz="2400" dirty="0">
                <a:effectLst/>
                <a:latin typeface="Times New Roman" panose="02020603050405020304" pitchFamily="18" charset="0"/>
                <a:ea typeface="Calibri" panose="020F0502020204030204" pitchFamily="34" charset="0"/>
              </a:rPr>
              <a:t> </a:t>
            </a:r>
            <a:r>
              <a:rPr lang="cs-CZ" sz="2400" dirty="0" err="1">
                <a:effectLst/>
                <a:latin typeface="Times New Roman" panose="02020603050405020304" pitchFamily="18" charset="0"/>
                <a:ea typeface="Calibri" panose="020F0502020204030204" pitchFamily="34" charset="0"/>
              </a:rPr>
              <a:t>historian</a:t>
            </a:r>
            <a:r>
              <a:rPr lang="cs-CZ" sz="2400" dirty="0">
                <a:effectLst/>
                <a:latin typeface="Times New Roman" panose="02020603050405020304" pitchFamily="18" charset="0"/>
                <a:ea typeface="Calibri" panose="020F0502020204030204" pitchFamily="34" charset="0"/>
              </a:rPr>
              <a:t> Joseph </a:t>
            </a:r>
            <a:r>
              <a:rPr lang="cs-CZ" sz="2400" dirty="0" err="1">
                <a:effectLst/>
                <a:latin typeface="Times New Roman" panose="02020603050405020304" pitchFamily="18" charset="0"/>
                <a:ea typeface="Calibri" panose="020F0502020204030204" pitchFamily="34" charset="0"/>
              </a:rPr>
              <a:t>Sambari</a:t>
            </a:r>
            <a:r>
              <a:rPr lang="cs-CZ" sz="2400" dirty="0">
                <a:effectLst/>
                <a:latin typeface="Times New Roman" panose="02020603050405020304" pitchFamily="18" charset="0"/>
                <a:ea typeface="Calibri" panose="020F0502020204030204" pitchFamily="34" charset="0"/>
              </a:rPr>
              <a:t>.</a:t>
            </a:r>
            <a:endParaRPr lang="cs-CZ" sz="2400" dirty="0"/>
          </a:p>
        </p:txBody>
      </p:sp>
    </p:spTree>
    <p:extLst>
      <p:ext uri="{BB962C8B-B14F-4D97-AF65-F5344CB8AC3E}">
        <p14:creationId xmlns:p14="http://schemas.microsoft.com/office/powerpoint/2010/main" val="169367972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766</TotalTime>
  <Words>1309</Words>
  <Application>Microsoft Office PowerPoint</Application>
  <PresentationFormat>Širokoúhlá obrazovka</PresentationFormat>
  <Paragraphs>43</Paragraphs>
  <Slides>13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Arial</vt:lpstr>
      <vt:lpstr>Calibri</vt:lpstr>
      <vt:lpstr>Calibri Light</vt:lpstr>
      <vt:lpstr>Times New Roman</vt:lpstr>
      <vt:lpstr>Motiv Office</vt:lpstr>
      <vt:lpstr> Shelomo ibn Adret’s Treatise against the Muslim (Maʾamar ʿal Yishmaʿel), 1304.  ed. Joseph Perles, R. Salomo ben Abraham ben Adereth. Sein Leben und seine Schriften, nebst handschriften Beilagen, 1863.</vt:lpstr>
      <vt:lpstr>Shimʿon b. Ṣemaḥ Duran, Qeshet u-magen (Bow and Shield), 1423.</vt:lpstr>
      <vt:lpstr>Moritz Steinschneider (ed.), Magazin für die Wissenschaft des Judenthums 8 (1881), Hebrew part, 1–35, and Magazin für die Wissenschaft des Judenthums 7 (1880), 1–48. </vt:lpstr>
      <vt:lpstr>Prezentace aplikace PowerPoint</vt:lpstr>
      <vt:lpstr>Islam, an imitation of Judaism</vt:lpstr>
      <vt:lpstr>Prezentace aplikace PowerPoint</vt:lpstr>
      <vt:lpstr>Prezentace aplikace PowerPoint</vt:lpstr>
      <vt:lpstr>"The Qur'an for the most part consists of incomprehensible rhetorical utterances that need to be interpreted through pleonasms, ellipses, emendation, and analogies with foreign languages and Arabic poets.“</vt:lpstr>
      <vt:lpstr>Reception</vt:lpstr>
      <vt:lpstr>al-Kindi’s Risāla (10th century)  The Risāla was one of the Arabic texts that Peter the Venerable, the abbot of the Benedictine abbey of Cluny, selected to be translated into Latin in 1142, as a result of which it became the most widespread source of information about Islam in medieval Europe.</vt:lpstr>
      <vt:lpstr>Prezentace aplikace PowerPoint</vt:lpstr>
      <vt:lpstr>Jacob Lassner, Jews, Christians, and the Abode of Islam. Modern Scholarschip, Medieval Realities</vt:lpstr>
      <vt:lpstr>Abraham Geiger, Judaism and Its History  … the truths which Muhammad anounced in the Koran. […] the unity of God and the impossibility of representing Him by images, which form the basis of Islam, are taken over from Judaism, and the entire presentation of its truths is a wholly Jewish one. The principal religious ideas are borrowed from Judaism with the Hebrew words: Shekinna, Gan Eden, Gehinnom … and many other comprehensive ideas with their words have passed over from Judaism into Islam and the Arabian language without their having there an independent root; they are carried over bodily and complete. The entire presentation which he gives to his doctrine is of Jewish colouring, and he verifies and illustrates his doctrine by examples from the Jewish bible and the Jewish history.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Shelomo Ibn Adret’s Treatise against the Muslim (Maʾamar ʿal Yishmaʿel), 1304.</dc:title>
  <dc:creator>Bousek, Daniel</dc:creator>
  <cp:lastModifiedBy>Bousek, Daniel</cp:lastModifiedBy>
  <cp:revision>11</cp:revision>
  <dcterms:created xsi:type="dcterms:W3CDTF">2021-03-30T18:55:24Z</dcterms:created>
  <dcterms:modified xsi:type="dcterms:W3CDTF">2023-03-29T07:41:46Z</dcterms:modified>
</cp:coreProperties>
</file>