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03" r:id="rId2"/>
    <p:sldId id="291" r:id="rId3"/>
    <p:sldId id="319" r:id="rId4"/>
    <p:sldId id="290" r:id="rId5"/>
    <p:sldId id="258" r:id="rId6"/>
    <p:sldId id="315" r:id="rId7"/>
    <p:sldId id="304" r:id="rId8"/>
    <p:sldId id="305" r:id="rId9"/>
    <p:sldId id="316" r:id="rId10"/>
    <p:sldId id="317" r:id="rId11"/>
    <p:sldId id="318" r:id="rId12"/>
    <p:sldId id="320" r:id="rId13"/>
    <p:sldId id="256" r:id="rId14"/>
    <p:sldId id="263" r:id="rId15"/>
    <p:sldId id="314" r:id="rId16"/>
    <p:sldId id="297" r:id="rId17"/>
    <p:sldId id="313" r:id="rId18"/>
    <p:sldId id="296" r:id="rId19"/>
    <p:sldId id="321" r:id="rId20"/>
    <p:sldId id="257" r:id="rId21"/>
    <p:sldId id="322" r:id="rId22"/>
    <p:sldId id="292" r:id="rId23"/>
    <p:sldId id="267" r:id="rId24"/>
    <p:sldId id="293" r:id="rId25"/>
    <p:sldId id="307" r:id="rId26"/>
    <p:sldId id="308" r:id="rId27"/>
    <p:sldId id="309" r:id="rId28"/>
    <p:sldId id="310" r:id="rId29"/>
    <p:sldId id="311" r:id="rId30"/>
    <p:sldId id="312" r:id="rId31"/>
    <p:sldId id="299" r:id="rId32"/>
    <p:sldId id="300" r:id="rId33"/>
    <p:sldId id="301" r:id="rId3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CEE7"/>
    <a:srgbClr val="8AD7E6"/>
    <a:srgbClr val="8DC6E3"/>
    <a:srgbClr val="FCAAAA"/>
    <a:srgbClr val="FC5910"/>
    <a:srgbClr val="FD9477"/>
    <a:srgbClr val="FD8A6B"/>
    <a:srgbClr val="F9906F"/>
    <a:srgbClr val="F99A6F"/>
    <a:srgbClr val="F9A2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4" d="100"/>
          <a:sy n="134" d="100"/>
        </p:scale>
        <p:origin x="-95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779D5D-2AA0-494F-975E-AE2B9A7958C5}" type="datetimeFigureOut">
              <a:rPr lang="cs-CZ" smtClean="0"/>
              <a:t>6.10.2025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6D67DE-A417-40F9-B4A6-5EAF4AAA8C0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4929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202AE-274A-466B-8A00-58C66E6D70C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74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320724" indent="-210975" eaLnBrk="0" fontAlgn="base" hangingPunct="0">
              <a:lnSpc>
                <a:spcPct val="93000"/>
              </a:lnSpc>
              <a:spcBef>
                <a:spcPts val="12"/>
              </a:spcBef>
              <a:spcAft>
                <a:spcPts val="12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742674" indent="-210975" eaLnBrk="0" fontAlgn="base" hangingPunct="0">
              <a:lnSpc>
                <a:spcPct val="93000"/>
              </a:lnSpc>
              <a:spcBef>
                <a:spcPts val="12"/>
              </a:spcBef>
              <a:spcAft>
                <a:spcPts val="12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164624" indent="-210975" eaLnBrk="0" fontAlgn="base" hangingPunct="0">
              <a:lnSpc>
                <a:spcPct val="93000"/>
              </a:lnSpc>
              <a:spcBef>
                <a:spcPts val="12"/>
              </a:spcBef>
              <a:spcAft>
                <a:spcPts val="12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586574" indent="-210975" eaLnBrk="0" fontAlgn="base" hangingPunct="0">
              <a:lnSpc>
                <a:spcPct val="93000"/>
              </a:lnSpc>
              <a:spcBef>
                <a:spcPts val="12"/>
              </a:spcBef>
              <a:spcAft>
                <a:spcPts val="12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>
              <a:buFont typeface="Times New Roman" charset="0"/>
              <a:buNone/>
            </a:pPr>
            <a:fld id="{D34F3D78-88E3-41B6-9BF3-E02ACB3A9152}" type="slidenum">
              <a:rPr lang="cs-CZ" altLang="cs-CZ" smtClean="0">
                <a:solidFill>
                  <a:srgbClr val="000000"/>
                </a:solidFill>
                <a:latin typeface="Times New Roman" charset="0"/>
              </a:rPr>
              <a:pPr eaLnBrk="1">
                <a:buFont typeface="Times New Roman" charset="0"/>
                <a:buNone/>
              </a:pPr>
              <a:t>25</a:t>
            </a:fld>
            <a:endParaRPr lang="cs-CZ" altLang="cs-CZ" smtClean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17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034" y="4401091"/>
            <a:ext cx="5486400" cy="359973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 altLang="cs-CZ" smtClean="0">
              <a:latin typeface="Times New Roman" charset="0"/>
            </a:endParaRP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6258787" y="8525607"/>
            <a:ext cx="599213" cy="458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367" tIns="45850" rIns="91367" bIns="45850" anchor="b"/>
          <a:lstStyle/>
          <a:p>
            <a:pPr algn="r" hangingPunct="1">
              <a:lnSpc>
                <a:spcPct val="100000"/>
              </a:lnSpc>
              <a:buFont typeface="Times New Roman" pitchFamily="16" charset="0"/>
              <a:buNone/>
              <a:defRPr/>
            </a:pPr>
            <a:fld id="{4DD7C176-828B-4C4B-AA1A-A88C74DFC856}" type="slidenum">
              <a:rPr lang="en-US" altLang="cs-CZ" sz="1200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100000"/>
                </a:lnSpc>
                <a:buFont typeface="Times New Roman" pitchFamily="16" charset="0"/>
                <a:buNone/>
                <a:defRPr/>
              </a:pPr>
              <a:t>25</a:t>
            </a:fld>
            <a:endParaRPr lang="en-US" altLang="cs-CZ" sz="1200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320724" indent="-210975" eaLnBrk="0" fontAlgn="base" hangingPunct="0">
              <a:lnSpc>
                <a:spcPct val="93000"/>
              </a:lnSpc>
              <a:spcBef>
                <a:spcPts val="12"/>
              </a:spcBef>
              <a:spcAft>
                <a:spcPts val="12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742674" indent="-210975" eaLnBrk="0" fontAlgn="base" hangingPunct="0">
              <a:lnSpc>
                <a:spcPct val="93000"/>
              </a:lnSpc>
              <a:spcBef>
                <a:spcPts val="12"/>
              </a:spcBef>
              <a:spcAft>
                <a:spcPts val="12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164624" indent="-210975" eaLnBrk="0" fontAlgn="base" hangingPunct="0">
              <a:lnSpc>
                <a:spcPct val="93000"/>
              </a:lnSpc>
              <a:spcBef>
                <a:spcPts val="12"/>
              </a:spcBef>
              <a:spcAft>
                <a:spcPts val="12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586574" indent="-210975" eaLnBrk="0" fontAlgn="base" hangingPunct="0">
              <a:lnSpc>
                <a:spcPct val="93000"/>
              </a:lnSpc>
              <a:spcBef>
                <a:spcPts val="12"/>
              </a:spcBef>
              <a:spcAft>
                <a:spcPts val="12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>
              <a:buFont typeface="Times New Roman" charset="0"/>
              <a:buNone/>
            </a:pPr>
            <a:fld id="{8BE7B54A-ADF8-4624-8C4D-F5309B506406}" type="slidenum">
              <a:rPr lang="cs-CZ" altLang="cs-CZ" smtClean="0">
                <a:solidFill>
                  <a:srgbClr val="000000"/>
                </a:solidFill>
                <a:latin typeface="Times New Roman" charset="0"/>
              </a:rPr>
              <a:pPr eaLnBrk="1">
                <a:buFont typeface="Times New Roman" charset="0"/>
                <a:buNone/>
              </a:pPr>
              <a:t>26</a:t>
            </a:fld>
            <a:endParaRPr lang="cs-CZ" altLang="cs-CZ" smtClean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37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034" y="4401091"/>
            <a:ext cx="5486400" cy="359973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 altLang="cs-CZ" smtClean="0">
              <a:latin typeface="Times New Roman" charset="0"/>
            </a:endParaRP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6258787" y="8525607"/>
            <a:ext cx="599213" cy="458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367" tIns="45850" rIns="91367" bIns="45850" anchor="b"/>
          <a:lstStyle/>
          <a:p>
            <a:pPr algn="r" hangingPunct="1">
              <a:lnSpc>
                <a:spcPct val="100000"/>
              </a:lnSpc>
              <a:buFont typeface="Times New Roman" pitchFamily="16" charset="0"/>
              <a:buNone/>
              <a:defRPr/>
            </a:pPr>
            <a:fld id="{3790DFE1-E125-4D4C-B942-07A77B26DD9C}" type="slidenum">
              <a:rPr lang="en-US" altLang="cs-CZ" sz="1200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100000"/>
                </a:lnSpc>
                <a:buFont typeface="Times New Roman" pitchFamily="16" charset="0"/>
                <a:buNone/>
                <a:defRPr/>
              </a:pPr>
              <a:t>26</a:t>
            </a:fld>
            <a:endParaRPr lang="en-US" altLang="cs-CZ" sz="1200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320724" indent="-210975" eaLnBrk="0" fontAlgn="base" hangingPunct="0">
              <a:lnSpc>
                <a:spcPct val="93000"/>
              </a:lnSpc>
              <a:spcBef>
                <a:spcPts val="12"/>
              </a:spcBef>
              <a:spcAft>
                <a:spcPts val="12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742674" indent="-210975" eaLnBrk="0" fontAlgn="base" hangingPunct="0">
              <a:lnSpc>
                <a:spcPct val="93000"/>
              </a:lnSpc>
              <a:spcBef>
                <a:spcPts val="12"/>
              </a:spcBef>
              <a:spcAft>
                <a:spcPts val="12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164624" indent="-210975" eaLnBrk="0" fontAlgn="base" hangingPunct="0">
              <a:lnSpc>
                <a:spcPct val="93000"/>
              </a:lnSpc>
              <a:spcBef>
                <a:spcPts val="12"/>
              </a:spcBef>
              <a:spcAft>
                <a:spcPts val="12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586574" indent="-210975" eaLnBrk="0" fontAlgn="base" hangingPunct="0">
              <a:lnSpc>
                <a:spcPct val="93000"/>
              </a:lnSpc>
              <a:spcBef>
                <a:spcPts val="12"/>
              </a:spcBef>
              <a:spcAft>
                <a:spcPts val="12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>
              <a:buFont typeface="Times New Roman" charset="0"/>
              <a:buNone/>
            </a:pPr>
            <a:fld id="{055782BA-D9AA-41D6-B194-1B85B03A0BBC}" type="slidenum">
              <a:rPr lang="cs-CZ" altLang="cs-CZ" smtClean="0">
                <a:solidFill>
                  <a:srgbClr val="000000"/>
                </a:solidFill>
                <a:latin typeface="Times New Roman" charset="0"/>
              </a:rPr>
              <a:pPr eaLnBrk="1">
                <a:buFont typeface="Times New Roman" charset="0"/>
                <a:buNone/>
              </a:pPr>
              <a:t>28</a:t>
            </a:fld>
            <a:endParaRPr lang="cs-CZ" altLang="cs-CZ" smtClean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68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034" y="4401091"/>
            <a:ext cx="5486400" cy="359973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 altLang="cs-CZ" smtClean="0">
              <a:latin typeface="Times New Roman" charset="0"/>
            </a:endParaRP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6258787" y="8525607"/>
            <a:ext cx="599213" cy="458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367" tIns="45850" rIns="91367" bIns="45850" anchor="b"/>
          <a:lstStyle/>
          <a:p>
            <a:pPr algn="r" hangingPunct="1">
              <a:lnSpc>
                <a:spcPct val="100000"/>
              </a:lnSpc>
              <a:buFont typeface="Times New Roman" pitchFamily="16" charset="0"/>
              <a:buNone/>
              <a:defRPr/>
            </a:pPr>
            <a:fld id="{2AE26AEF-8439-4AED-ABA0-30A3E8C4AA2E}" type="slidenum">
              <a:rPr lang="en-US" altLang="cs-CZ" sz="1200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100000"/>
                </a:lnSpc>
                <a:buFont typeface="Times New Roman" pitchFamily="16" charset="0"/>
                <a:buNone/>
                <a:defRPr/>
              </a:pPr>
              <a:t>28</a:t>
            </a:fld>
            <a:endParaRPr lang="en-US" altLang="cs-CZ" sz="1200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320724" indent="-210975" eaLnBrk="0" fontAlgn="base" hangingPunct="0">
              <a:lnSpc>
                <a:spcPct val="93000"/>
              </a:lnSpc>
              <a:spcBef>
                <a:spcPts val="12"/>
              </a:spcBef>
              <a:spcAft>
                <a:spcPts val="12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742674" indent="-210975" eaLnBrk="0" fontAlgn="base" hangingPunct="0">
              <a:lnSpc>
                <a:spcPct val="93000"/>
              </a:lnSpc>
              <a:spcBef>
                <a:spcPts val="12"/>
              </a:spcBef>
              <a:spcAft>
                <a:spcPts val="12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164624" indent="-210975" eaLnBrk="0" fontAlgn="base" hangingPunct="0">
              <a:lnSpc>
                <a:spcPct val="93000"/>
              </a:lnSpc>
              <a:spcBef>
                <a:spcPts val="12"/>
              </a:spcBef>
              <a:spcAft>
                <a:spcPts val="12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586574" indent="-210975" eaLnBrk="0" fontAlgn="base" hangingPunct="0">
              <a:lnSpc>
                <a:spcPct val="93000"/>
              </a:lnSpc>
              <a:spcBef>
                <a:spcPts val="12"/>
              </a:spcBef>
              <a:spcAft>
                <a:spcPts val="12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>
              <a:buFont typeface="Times New Roman" charset="0"/>
              <a:buNone/>
            </a:pPr>
            <a:fld id="{572C3929-C7F4-4BAC-944A-6A270315BA45}" type="slidenum">
              <a:rPr lang="cs-CZ" altLang="cs-CZ" smtClean="0">
                <a:solidFill>
                  <a:srgbClr val="000000"/>
                </a:solidFill>
                <a:latin typeface="Times New Roman" charset="0"/>
              </a:rPr>
              <a:pPr eaLnBrk="1">
                <a:buFont typeface="Times New Roman" charset="0"/>
                <a:buNone/>
              </a:pPr>
              <a:t>29</a:t>
            </a:fld>
            <a:endParaRPr lang="cs-CZ" altLang="cs-CZ" smtClean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58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034" y="4401091"/>
            <a:ext cx="5486400" cy="359973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 altLang="cs-CZ" smtClean="0">
              <a:latin typeface="Times New Roman" charset="0"/>
            </a:endParaRP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6258787" y="8525607"/>
            <a:ext cx="599213" cy="458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367" tIns="45850" rIns="91367" bIns="45850" anchor="b"/>
          <a:lstStyle/>
          <a:p>
            <a:pPr algn="r" hangingPunct="1">
              <a:lnSpc>
                <a:spcPct val="100000"/>
              </a:lnSpc>
              <a:buFont typeface="Times New Roman" pitchFamily="16" charset="0"/>
              <a:buNone/>
              <a:defRPr/>
            </a:pPr>
            <a:fld id="{F5E51835-93CD-4205-BDA3-B5793BFF85F9}" type="slidenum">
              <a:rPr lang="en-US" altLang="cs-CZ" sz="1200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100000"/>
                </a:lnSpc>
                <a:buFont typeface="Times New Roman" pitchFamily="16" charset="0"/>
                <a:buNone/>
                <a:defRPr/>
              </a:pPr>
              <a:t>29</a:t>
            </a:fld>
            <a:endParaRPr lang="en-US" altLang="cs-CZ" sz="1200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320724" indent="-210975" eaLnBrk="0" fontAlgn="base" hangingPunct="0">
              <a:lnSpc>
                <a:spcPct val="93000"/>
              </a:lnSpc>
              <a:spcBef>
                <a:spcPts val="12"/>
              </a:spcBef>
              <a:spcAft>
                <a:spcPts val="12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742674" indent="-210975" eaLnBrk="0" fontAlgn="base" hangingPunct="0">
              <a:lnSpc>
                <a:spcPct val="93000"/>
              </a:lnSpc>
              <a:spcBef>
                <a:spcPts val="12"/>
              </a:spcBef>
              <a:spcAft>
                <a:spcPts val="12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164624" indent="-210975" eaLnBrk="0" fontAlgn="base" hangingPunct="0">
              <a:lnSpc>
                <a:spcPct val="93000"/>
              </a:lnSpc>
              <a:spcBef>
                <a:spcPts val="12"/>
              </a:spcBef>
              <a:spcAft>
                <a:spcPts val="12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586574" indent="-210975" eaLnBrk="0" fontAlgn="base" hangingPunct="0">
              <a:lnSpc>
                <a:spcPct val="93000"/>
              </a:lnSpc>
              <a:spcBef>
                <a:spcPts val="12"/>
              </a:spcBef>
              <a:spcAft>
                <a:spcPts val="12"/>
              </a:spcAft>
              <a:buClr>
                <a:srgbClr val="000000"/>
              </a:buClr>
              <a:buSzPct val="100000"/>
              <a:buFont typeface="Times New Roman" charset="0"/>
              <a:tabLst>
                <a:tab pos="843900" algn="l"/>
                <a:tab pos="1687800" algn="l"/>
                <a:tab pos="2531699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>
              <a:buFont typeface="Times New Roman" charset="0"/>
              <a:buNone/>
            </a:pPr>
            <a:fld id="{DAFD46B5-2FEB-407A-B0AB-646CA7679EAF}" type="slidenum">
              <a:rPr lang="cs-CZ" altLang="cs-CZ" smtClean="0">
                <a:solidFill>
                  <a:srgbClr val="000000"/>
                </a:solidFill>
                <a:latin typeface="Times New Roman" charset="0"/>
              </a:rPr>
              <a:pPr eaLnBrk="1">
                <a:buFont typeface="Times New Roman" charset="0"/>
                <a:buNone/>
              </a:pPr>
              <a:t>30</a:t>
            </a:fld>
            <a:endParaRPr lang="cs-CZ" altLang="cs-CZ" smtClean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99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034" y="4401091"/>
            <a:ext cx="5486400" cy="359973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 altLang="cs-CZ" smtClean="0">
              <a:latin typeface="Times New Roman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6258787" y="8525607"/>
            <a:ext cx="599213" cy="458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367" tIns="45850" rIns="91367" bIns="45850" anchor="b"/>
          <a:lstStyle/>
          <a:p>
            <a:pPr algn="r" hangingPunct="1">
              <a:lnSpc>
                <a:spcPct val="100000"/>
              </a:lnSpc>
              <a:buFont typeface="Times New Roman" pitchFamily="16" charset="0"/>
              <a:buNone/>
              <a:defRPr/>
            </a:pPr>
            <a:fld id="{A4BA902E-C8FC-4A9F-AD12-4A64D7CF0E8A}" type="slidenum">
              <a:rPr lang="en-US" altLang="cs-CZ" sz="1200">
                <a:solidFill>
                  <a:srgbClr val="000000"/>
                </a:solidFill>
                <a:latin typeface="+mn-lt" charset="0"/>
              </a:rPr>
              <a:pPr algn="r" hangingPunct="1">
                <a:lnSpc>
                  <a:spcPct val="100000"/>
                </a:lnSpc>
                <a:buFont typeface="Times New Roman" pitchFamily="16" charset="0"/>
                <a:buNone/>
                <a:defRPr/>
              </a:pPr>
              <a:t>30</a:t>
            </a:fld>
            <a:endParaRPr lang="en-US" altLang="cs-CZ" sz="1200">
              <a:solidFill>
                <a:srgbClr val="000000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9E2C-57CC-436D-9809-C35C292EE72E}" type="datetimeFigureOut">
              <a:rPr lang="cs-CZ" smtClean="0"/>
              <a:pPr/>
              <a:t>6.10.2025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5B71-06BD-42D5-9B19-B0FD247953C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9E2C-57CC-436D-9809-C35C292EE72E}" type="datetimeFigureOut">
              <a:rPr lang="cs-CZ" smtClean="0"/>
              <a:pPr/>
              <a:t>6.10.2025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5B71-06BD-42D5-9B19-B0FD247953C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9E2C-57CC-436D-9809-C35C292EE72E}" type="datetimeFigureOut">
              <a:rPr lang="cs-CZ" smtClean="0"/>
              <a:pPr/>
              <a:t>6.10.2025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5B71-06BD-42D5-9B19-B0FD247953C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9E2C-57CC-436D-9809-C35C292EE72E}" type="datetimeFigureOut">
              <a:rPr lang="cs-CZ" smtClean="0"/>
              <a:pPr/>
              <a:t>6.10.2025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5B71-06BD-42D5-9B19-B0FD247953C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9E2C-57CC-436D-9809-C35C292EE72E}" type="datetimeFigureOut">
              <a:rPr lang="cs-CZ" smtClean="0"/>
              <a:pPr/>
              <a:t>6.10.2025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5B71-06BD-42D5-9B19-B0FD247953C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9E2C-57CC-436D-9809-C35C292EE72E}" type="datetimeFigureOut">
              <a:rPr lang="cs-CZ" smtClean="0"/>
              <a:pPr/>
              <a:t>6.10.2025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5B71-06BD-42D5-9B19-B0FD247953C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9E2C-57CC-436D-9809-C35C292EE72E}" type="datetimeFigureOut">
              <a:rPr lang="cs-CZ" smtClean="0"/>
              <a:pPr/>
              <a:t>6.10.2025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5B71-06BD-42D5-9B19-B0FD247953C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9E2C-57CC-436D-9809-C35C292EE72E}" type="datetimeFigureOut">
              <a:rPr lang="cs-CZ" smtClean="0"/>
              <a:pPr/>
              <a:t>6.10.2025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5B71-06BD-42D5-9B19-B0FD247953C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9E2C-57CC-436D-9809-C35C292EE72E}" type="datetimeFigureOut">
              <a:rPr lang="cs-CZ" smtClean="0"/>
              <a:pPr/>
              <a:t>6.10.2025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5B71-06BD-42D5-9B19-B0FD247953C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9E2C-57CC-436D-9809-C35C292EE72E}" type="datetimeFigureOut">
              <a:rPr lang="cs-CZ" smtClean="0"/>
              <a:pPr/>
              <a:t>6.10.2025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5B71-06BD-42D5-9B19-B0FD247953C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9E2C-57CC-436D-9809-C35C292EE72E}" type="datetimeFigureOut">
              <a:rPr lang="cs-CZ" smtClean="0"/>
              <a:pPr/>
              <a:t>6.10.2025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5B71-06BD-42D5-9B19-B0FD247953C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19E2C-57CC-436D-9809-C35C292EE72E}" type="datetimeFigureOut">
              <a:rPr lang="cs-CZ" smtClean="0"/>
              <a:pPr/>
              <a:t>6.10.2025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85B71-06BD-42D5-9B19-B0FD247953C2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androme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-43200"/>
            <a:ext cx="7272808" cy="6901200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2339752" y="2517576"/>
            <a:ext cx="49398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400" dirty="0" smtClean="0">
                <a:solidFill>
                  <a:schemeClr val="bg1"/>
                </a:solidFill>
              </a:rPr>
              <a:t>OBECNÁ FYZIOLOGIE</a:t>
            </a:r>
            <a:endParaRPr lang="cs-CZ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3347864" y="620688"/>
            <a:ext cx="2298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/>
              <a:t>HOMEOSTÁZA</a:t>
            </a:r>
            <a:endParaRPr lang="cs-CZ" sz="2800" b="1" dirty="0"/>
          </a:p>
        </p:txBody>
      </p:sp>
      <p:sp>
        <p:nvSpPr>
          <p:cNvPr id="4" name="TextovéPole 3"/>
          <p:cNvSpPr txBox="1"/>
          <p:nvPr/>
        </p:nvSpPr>
        <p:spPr>
          <a:xfrm>
            <a:off x="1259632" y="1484784"/>
            <a:ext cx="7192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stálost vnitřního prostředí </a:t>
            </a:r>
            <a:r>
              <a:rPr lang="cs-CZ" dirty="0" smtClean="0"/>
              <a:t>→</a:t>
            </a:r>
            <a:r>
              <a:rPr lang="cs-CZ" dirty="0" smtClean="0">
                <a:solidFill>
                  <a:srgbClr val="FF0000"/>
                </a:solidFill>
              </a:rPr>
              <a:t> zajišťuje správné fungování tělesných procesů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779912" y="1988840"/>
            <a:ext cx="176022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Parametry:</a:t>
            </a:r>
            <a:endParaRPr lang="cs-CZ" dirty="0" smtClean="0"/>
          </a:p>
          <a:p>
            <a:r>
              <a:rPr lang="cs-CZ" dirty="0" smtClean="0"/>
              <a:t>- objem a složení</a:t>
            </a:r>
          </a:p>
          <a:p>
            <a:pPr>
              <a:buFontTx/>
              <a:buChar char="-"/>
            </a:pPr>
            <a:r>
              <a:rPr lang="cs-CZ" dirty="0" smtClean="0"/>
              <a:t> pH</a:t>
            </a:r>
          </a:p>
          <a:p>
            <a:r>
              <a:rPr lang="cs-CZ" dirty="0" smtClean="0"/>
              <a:t>- teplota</a:t>
            </a:r>
          </a:p>
          <a:p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1752683" y="4146921"/>
            <a:ext cx="5489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↑ nebo ↓ množství různých látek v některém z prostorů</a:t>
            </a:r>
            <a:endParaRPr lang="cs-CZ" dirty="0"/>
          </a:p>
        </p:txBody>
      </p:sp>
      <p:cxnSp>
        <p:nvCxnSpPr>
          <p:cNvPr id="10" name="Přímá spojovací šipka 9"/>
          <p:cNvCxnSpPr/>
          <p:nvPr/>
        </p:nvCxnSpPr>
        <p:spPr>
          <a:xfrm flipH="1">
            <a:off x="2843808" y="4725144"/>
            <a:ext cx="648072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šipka 11"/>
          <p:cNvCxnSpPr/>
          <p:nvPr/>
        </p:nvCxnSpPr>
        <p:spPr>
          <a:xfrm>
            <a:off x="5216101" y="4725144"/>
            <a:ext cx="648072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ovéPole 16"/>
          <p:cNvSpPr txBox="1"/>
          <p:nvPr/>
        </p:nvSpPr>
        <p:spPr>
          <a:xfrm>
            <a:off x="2195736" y="5373216"/>
            <a:ext cx="7938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příjem</a:t>
            </a:r>
          </a:p>
          <a:p>
            <a:r>
              <a:rPr lang="cs-CZ" dirty="0" smtClean="0"/>
              <a:t>tvorba</a:t>
            </a:r>
            <a:endParaRPr lang="cs-CZ" dirty="0"/>
          </a:p>
        </p:txBody>
      </p:sp>
      <p:sp>
        <p:nvSpPr>
          <p:cNvPr id="18" name="TextovéPole 17"/>
          <p:cNvSpPr txBox="1"/>
          <p:nvPr/>
        </p:nvSpPr>
        <p:spPr>
          <a:xfrm>
            <a:off x="5436096" y="5373215"/>
            <a:ext cx="1020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odtok</a:t>
            </a:r>
          </a:p>
          <a:p>
            <a:r>
              <a:rPr lang="cs-CZ" dirty="0" smtClean="0"/>
              <a:t>spotřeba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2267744" y="548680"/>
            <a:ext cx="4362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/>
              <a:t>OBJEM TĚLESNÝCH TEKUTIN</a:t>
            </a:r>
            <a:endParaRPr lang="cs-CZ" sz="2800" b="1" dirty="0"/>
          </a:p>
        </p:txBody>
      </p:sp>
      <p:pic>
        <p:nvPicPr>
          <p:cNvPr id="4" name="Picture 5" descr="Výsledek obrázku pro ict ect plazm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24" r="705"/>
          <a:stretch/>
        </p:blipFill>
        <p:spPr bwMode="auto">
          <a:xfrm>
            <a:off x="3347864" y="1772816"/>
            <a:ext cx="5314484" cy="3139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6398523" y="2708920"/>
            <a:ext cx="2304256" cy="935236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6" name="Zástupný obsah 2">
            <a:extLst>
              <a:ext uri="{FF2B5EF4-FFF2-40B4-BE49-F238E27FC236}">
                <a16:creationId xmlns="" xmlns:a16="http://schemas.microsoft.com/office/drawing/2014/main" id="{6F4C9AF6-B799-4A01-8097-EBC3225C7315}"/>
              </a:ext>
            </a:extLst>
          </p:cNvPr>
          <p:cNvSpPr txBox="1">
            <a:spLocks/>
          </p:cNvSpPr>
          <p:nvPr/>
        </p:nvSpPr>
        <p:spPr>
          <a:xfrm>
            <a:off x="539552" y="1448329"/>
            <a:ext cx="3157736" cy="440414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cs-CZ" sz="2400" b="1" dirty="0" smtClean="0">
                <a:solidFill>
                  <a:srgbClr val="FF0000"/>
                </a:solidFill>
              </a:rPr>
              <a:t>Voda</a:t>
            </a:r>
          </a:p>
          <a:p>
            <a:pPr lvl="1"/>
            <a:r>
              <a:rPr lang="cs-CZ" sz="2400" dirty="0" smtClean="0"/>
              <a:t>Vysoký bod varu a nízká teplota při které zmrzne </a:t>
            </a:r>
          </a:p>
          <a:p>
            <a:pPr lvl="1"/>
            <a:r>
              <a:rPr lang="cs-CZ" sz="2400" dirty="0" smtClean="0"/>
              <a:t>Výborné rozpouštědlo </a:t>
            </a:r>
          </a:p>
          <a:p>
            <a:pPr lvl="1"/>
            <a:r>
              <a:rPr lang="cs-CZ" sz="2400" dirty="0" smtClean="0"/>
              <a:t>Redoxní činidlo </a:t>
            </a:r>
            <a:endParaRPr lang="en-GB" sz="2400" dirty="0" smtClean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08730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Skupina 49"/>
          <p:cNvGrpSpPr/>
          <p:nvPr/>
        </p:nvGrpSpPr>
        <p:grpSpPr>
          <a:xfrm>
            <a:off x="1187624" y="404664"/>
            <a:ext cx="6177212" cy="6453336"/>
            <a:chOff x="1187624" y="404664"/>
            <a:chExt cx="6177212" cy="6453336"/>
          </a:xfrm>
        </p:grpSpPr>
        <p:grpSp>
          <p:nvGrpSpPr>
            <p:cNvPr id="47" name="Skupina 46"/>
            <p:cNvGrpSpPr/>
            <p:nvPr/>
          </p:nvGrpSpPr>
          <p:grpSpPr>
            <a:xfrm>
              <a:off x="1187624" y="1243117"/>
              <a:ext cx="6177212" cy="5614883"/>
              <a:chOff x="1043608" y="908720"/>
              <a:chExt cx="6177212" cy="5614883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979712" y="980728"/>
                <a:ext cx="5153025" cy="4876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" name="TextovéPole 3"/>
              <p:cNvSpPr txBox="1"/>
              <p:nvPr/>
            </p:nvSpPr>
            <p:spPr>
              <a:xfrm>
                <a:off x="1691680" y="5661248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cs-CZ" dirty="0" smtClean="0"/>
                  <a:t>0</a:t>
                </a:r>
                <a:endParaRPr lang="cs-CZ" dirty="0"/>
              </a:p>
            </p:txBody>
          </p:sp>
          <p:cxnSp>
            <p:nvCxnSpPr>
              <p:cNvPr id="6" name="Přímá spojovací čára 5"/>
              <p:cNvCxnSpPr>
                <a:stCxn id="1026" idx="1"/>
                <a:endCxn id="1026" idx="1"/>
              </p:cNvCxnSpPr>
              <p:nvPr/>
            </p:nvCxnSpPr>
            <p:spPr>
              <a:xfrm>
                <a:off x="1979712" y="3419128"/>
                <a:ext cx="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Přímá spojovací čára 7"/>
              <p:cNvCxnSpPr/>
              <p:nvPr/>
            </p:nvCxnSpPr>
            <p:spPr>
              <a:xfrm>
                <a:off x="1979712" y="3573016"/>
                <a:ext cx="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Přímá spojovací čára 9"/>
              <p:cNvCxnSpPr/>
              <p:nvPr/>
            </p:nvCxnSpPr>
            <p:spPr>
              <a:xfrm>
                <a:off x="1907704" y="3573016"/>
                <a:ext cx="7200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ovéPole 12"/>
              <p:cNvSpPr txBox="1"/>
              <p:nvPr/>
            </p:nvSpPr>
            <p:spPr>
              <a:xfrm>
                <a:off x="1382496" y="3372928"/>
                <a:ext cx="5357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cs-CZ" dirty="0" smtClean="0"/>
                  <a:t>100</a:t>
                </a:r>
                <a:endParaRPr lang="cs-CZ" dirty="0"/>
              </a:p>
            </p:txBody>
          </p:sp>
          <p:cxnSp>
            <p:nvCxnSpPr>
              <p:cNvPr id="14" name="Přímá spojovací čára 13"/>
              <p:cNvCxnSpPr/>
              <p:nvPr/>
            </p:nvCxnSpPr>
            <p:spPr>
              <a:xfrm flipH="1">
                <a:off x="1907704" y="1124744"/>
                <a:ext cx="64648" cy="232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ovéPole 22"/>
              <p:cNvSpPr txBox="1"/>
              <p:nvPr/>
            </p:nvSpPr>
            <p:spPr>
              <a:xfrm>
                <a:off x="1403648" y="908720"/>
                <a:ext cx="5357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cs-CZ" dirty="0" smtClean="0"/>
                  <a:t>200</a:t>
                </a:r>
                <a:endParaRPr lang="cs-CZ" dirty="0"/>
              </a:p>
            </p:txBody>
          </p:sp>
          <p:cxnSp>
            <p:nvCxnSpPr>
              <p:cNvPr id="25" name="Přímá spojovací čára 24"/>
              <p:cNvCxnSpPr>
                <a:stCxn id="4" idx="3"/>
              </p:cNvCxnSpPr>
              <p:nvPr/>
            </p:nvCxnSpPr>
            <p:spPr>
              <a:xfrm>
                <a:off x="1993366" y="5845914"/>
                <a:ext cx="5201064" cy="200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Obdélník 29"/>
              <p:cNvSpPr/>
              <p:nvPr/>
            </p:nvSpPr>
            <p:spPr>
              <a:xfrm>
                <a:off x="3347864" y="1052736"/>
                <a:ext cx="504056" cy="482453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1" name="Obdélník 30"/>
              <p:cNvSpPr/>
              <p:nvPr/>
            </p:nvSpPr>
            <p:spPr>
              <a:xfrm>
                <a:off x="5322499" y="980728"/>
                <a:ext cx="473637" cy="321170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3" name="Obdélník 32"/>
              <p:cNvSpPr/>
              <p:nvPr/>
            </p:nvSpPr>
            <p:spPr>
              <a:xfrm>
                <a:off x="5327765" y="4651907"/>
                <a:ext cx="490250" cy="121282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4" name="Obdélník 33"/>
              <p:cNvSpPr/>
              <p:nvPr/>
            </p:nvSpPr>
            <p:spPr>
              <a:xfrm>
                <a:off x="5940152" y="1268760"/>
                <a:ext cx="576064" cy="720080"/>
              </a:xfrm>
              <a:prstGeom prst="rect">
                <a:avLst/>
              </a:prstGeom>
              <a:solidFill>
                <a:srgbClr val="B2DC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5" name="Obdélník 34"/>
              <p:cNvSpPr/>
              <p:nvPr/>
            </p:nvSpPr>
            <p:spPr>
              <a:xfrm>
                <a:off x="6531825" y="1323703"/>
                <a:ext cx="595586" cy="720080"/>
              </a:xfrm>
              <a:prstGeom prst="rect">
                <a:avLst/>
              </a:prstGeom>
              <a:solidFill>
                <a:srgbClr val="FD94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6" name="TextovéPole 35"/>
              <p:cNvSpPr txBox="1"/>
              <p:nvPr/>
            </p:nvSpPr>
            <p:spPr>
              <a:xfrm rot="16200000">
                <a:off x="2563515" y="2917206"/>
                <a:ext cx="20820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dirty="0" smtClean="0">
                    <a:solidFill>
                      <a:schemeClr val="bg1"/>
                    </a:solidFill>
                  </a:rPr>
                  <a:t>kapilární membrána</a:t>
                </a:r>
                <a:endParaRPr lang="cs-CZ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TextovéPole 38"/>
              <p:cNvSpPr txBox="1"/>
              <p:nvPr/>
            </p:nvSpPr>
            <p:spPr>
              <a:xfrm rot="16200000">
                <a:off x="4507732" y="2917204"/>
                <a:ext cx="20820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dirty="0" smtClean="0">
                    <a:solidFill>
                      <a:schemeClr val="bg1"/>
                    </a:solidFill>
                  </a:rPr>
                  <a:t>buněčná membrána</a:t>
                </a:r>
                <a:endParaRPr lang="cs-CZ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TextovéPole 39"/>
              <p:cNvSpPr txBox="1"/>
              <p:nvPr/>
            </p:nvSpPr>
            <p:spPr>
              <a:xfrm rot="16200000">
                <a:off x="525549" y="3226978"/>
                <a:ext cx="14054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cs-CZ" dirty="0" err="1" smtClean="0"/>
                  <a:t>mEq</a:t>
                </a:r>
                <a:r>
                  <a:rPr lang="cs-CZ" dirty="0" smtClean="0"/>
                  <a:t>/kg vody</a:t>
                </a:r>
                <a:endParaRPr lang="cs-CZ" dirty="0"/>
              </a:p>
            </p:txBody>
          </p:sp>
          <p:sp>
            <p:nvSpPr>
              <p:cNvPr id="41" name="TextovéPole 40"/>
              <p:cNvSpPr txBox="1"/>
              <p:nvPr/>
            </p:nvSpPr>
            <p:spPr>
              <a:xfrm>
                <a:off x="2267744" y="5949280"/>
                <a:ext cx="8563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cs-CZ" dirty="0" smtClean="0"/>
                  <a:t>plazma</a:t>
                </a:r>
                <a:endParaRPr lang="cs-CZ" dirty="0"/>
              </a:p>
            </p:txBody>
          </p:sp>
          <p:sp>
            <p:nvSpPr>
              <p:cNvPr id="42" name="TextovéPole 41"/>
              <p:cNvSpPr txBox="1"/>
              <p:nvPr/>
            </p:nvSpPr>
            <p:spPr>
              <a:xfrm>
                <a:off x="3851920" y="5877272"/>
                <a:ext cx="158417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cs-CZ" dirty="0" smtClean="0"/>
                  <a:t>intersticiální tekutina</a:t>
                </a:r>
                <a:endParaRPr lang="cs-CZ" dirty="0"/>
              </a:p>
            </p:txBody>
          </p:sp>
          <p:sp>
            <p:nvSpPr>
              <p:cNvPr id="46" name="TextovéPole 45"/>
              <p:cNvSpPr txBox="1"/>
              <p:nvPr/>
            </p:nvSpPr>
            <p:spPr>
              <a:xfrm>
                <a:off x="5724128" y="5877272"/>
                <a:ext cx="14966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cs-CZ" dirty="0" smtClean="0"/>
                  <a:t>svalová buňka</a:t>
                </a:r>
                <a:endParaRPr lang="cs-CZ" dirty="0"/>
              </a:p>
            </p:txBody>
          </p:sp>
        </p:grpSp>
        <p:sp>
          <p:nvSpPr>
            <p:cNvPr id="48" name="TextovéPole 47"/>
            <p:cNvSpPr txBox="1"/>
            <p:nvPr/>
          </p:nvSpPr>
          <p:spPr>
            <a:xfrm>
              <a:off x="2267744" y="404664"/>
              <a:ext cx="48960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800" b="1" dirty="0" smtClean="0"/>
                <a:t>SLOŽENÍ TĚLESNÝCH PROSTORŮ</a:t>
              </a:r>
              <a:endParaRPr lang="cs-CZ" sz="2800" b="1" dirty="0"/>
            </a:p>
          </p:txBody>
        </p:sp>
        <p:sp>
          <p:nvSpPr>
            <p:cNvPr id="49" name="TextovéPole 48"/>
            <p:cNvSpPr txBox="1"/>
            <p:nvPr/>
          </p:nvSpPr>
          <p:spPr>
            <a:xfrm>
              <a:off x="6748126" y="5426015"/>
              <a:ext cx="4828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dirty="0" err="1" smtClean="0"/>
                <a:t>Pr</a:t>
              </a:r>
              <a:r>
                <a:rPr lang="cs-CZ" dirty="0" smtClean="0"/>
                <a:t> </a:t>
              </a:r>
              <a:r>
                <a:rPr lang="cs-CZ" baseline="30000" dirty="0" smtClean="0"/>
                <a:t>-</a:t>
              </a:r>
              <a:endParaRPr lang="cs-CZ" baseline="30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2281026" y="332656"/>
            <a:ext cx="47856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/>
              <a:t>STAVBA BUNĚČNÉ MEMBRÁNY</a:t>
            </a:r>
            <a:endParaRPr lang="cs-CZ" sz="2800" b="1" dirty="0"/>
          </a:p>
        </p:txBody>
      </p:sp>
      <p:pic>
        <p:nvPicPr>
          <p:cNvPr id="6" name="Picture 2" descr="cell membrane | Definition, Function, &amp; Structure | Britannica">
            <a:extLst>
              <a:ext uri="{FF2B5EF4-FFF2-40B4-BE49-F238E27FC236}">
                <a16:creationId xmlns="" xmlns:a16="http://schemas.microsoft.com/office/drawing/2014/main" id="{2CE9A227-F4C7-40C5-A6AA-288503BFA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365104"/>
            <a:ext cx="5202390" cy="2458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ástupný obsah 2">
            <a:extLst>
              <a:ext uri="{FF2B5EF4-FFF2-40B4-BE49-F238E27FC236}">
                <a16:creationId xmlns="" xmlns:a16="http://schemas.microsoft.com/office/drawing/2014/main" id="{6F4C9AF6-B799-4A01-8097-EBC3225C7315}"/>
              </a:ext>
            </a:extLst>
          </p:cNvPr>
          <p:cNvSpPr txBox="1">
            <a:spLocks/>
          </p:cNvSpPr>
          <p:nvPr/>
        </p:nvSpPr>
        <p:spPr>
          <a:xfrm>
            <a:off x="598005" y="1484784"/>
            <a:ext cx="3541947" cy="35984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dirty="0" smtClean="0"/>
              <a:t>dvojvrstva fosfolipidů </a:t>
            </a:r>
          </a:p>
          <a:p>
            <a:pPr lvl="1"/>
            <a:r>
              <a:rPr lang="cs-CZ" sz="2000" dirty="0" smtClean="0"/>
              <a:t>uvnitř vrstva odpuzující vodu</a:t>
            </a:r>
          </a:p>
          <a:p>
            <a:r>
              <a:rPr lang="cs-CZ" sz="2000" dirty="0" smtClean="0"/>
              <a:t>membránové bílkoviny</a:t>
            </a:r>
          </a:p>
          <a:p>
            <a:r>
              <a:rPr lang="cs-CZ" sz="2000" dirty="0" smtClean="0"/>
              <a:t>polopropustná </a:t>
            </a:r>
          </a:p>
          <a:p>
            <a:pPr lvl="1"/>
            <a:r>
              <a:rPr lang="cs-CZ" sz="2000" dirty="0" smtClean="0"/>
              <a:t>propustná pro malé nenabité látky </a:t>
            </a:r>
          </a:p>
          <a:p>
            <a:pPr lvl="1"/>
            <a:r>
              <a:rPr lang="cs-CZ" sz="2000" dirty="0" smtClean="0"/>
              <a:t>nepropustná pro velké a nabité látky </a:t>
            </a:r>
            <a:endParaRPr lang="en-GB" sz="2000" dirty="0"/>
          </a:p>
        </p:txBody>
      </p:sp>
      <p:pic>
        <p:nvPicPr>
          <p:cNvPr id="8" name="Picture 2" descr="Phospholipids - Structure, Functions, &amp; Examples - GeeksforGeeks">
            <a:extLst>
              <a:ext uri="{FF2B5EF4-FFF2-40B4-BE49-F238E27FC236}">
                <a16:creationId xmlns="" xmlns:a16="http://schemas.microsoft.com/office/drawing/2014/main" id="{E18E1061-E438-0438-A435-8C959534F5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" r="45976"/>
          <a:stretch/>
        </p:blipFill>
        <p:spPr bwMode="auto">
          <a:xfrm>
            <a:off x="5436096" y="855876"/>
            <a:ext cx="2863857" cy="2530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pojnice: zakřivená 4">
            <a:extLst>
              <a:ext uri="{FF2B5EF4-FFF2-40B4-BE49-F238E27FC236}">
                <a16:creationId xmlns="" xmlns:a16="http://schemas.microsoft.com/office/drawing/2014/main" id="{6560E20D-93F0-08F3-1B6C-0786710E6A47}"/>
              </a:ext>
            </a:extLst>
          </p:cNvPr>
          <p:cNvCxnSpPr>
            <a:cxnSpLocks/>
          </p:cNvCxnSpPr>
          <p:nvPr/>
        </p:nvCxnSpPr>
        <p:spPr>
          <a:xfrm flipV="1">
            <a:off x="3615659" y="1268759"/>
            <a:ext cx="2540517" cy="426440"/>
          </a:xfrm>
          <a:prstGeom prst="curvedConnector3">
            <a:avLst>
              <a:gd name="adj1" fmla="val 50000"/>
            </a:avLst>
          </a:prstGeom>
          <a:ln w="57150">
            <a:solidFill>
              <a:srgbClr val="D2A0B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>
                <a:latin typeface="+mn-lt"/>
              </a:rPr>
              <a:t>PROPUSTNOST MEMBRÁNY</a:t>
            </a:r>
            <a:endParaRPr lang="cs-CZ" sz="2800" b="1" dirty="0">
              <a:latin typeface="+mn-lt"/>
            </a:endParaRPr>
          </a:p>
        </p:txBody>
      </p:sp>
      <p:pic>
        <p:nvPicPr>
          <p:cNvPr id="14338" name="Picture 2" descr="Přednášky z lékařské biofyziky Masarykova univerzita v Brně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246" y="1484784"/>
            <a:ext cx="5976664" cy="437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45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892" y="1268760"/>
            <a:ext cx="6480720" cy="4870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1043608" y="476672"/>
            <a:ext cx="76753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/>
              <a:t>TYPY TRANSPORTŮ PŘES BUNĚČNOU MEMBRÁNU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3315116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xmlns="" id="{D43868AD-28E4-466C-8F62-2CA6CCEC22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83568" y="1484784"/>
            <a:ext cx="7843736" cy="3998069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882328" y="499923"/>
            <a:ext cx="76753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/>
              <a:t>TYPY TRANSPORTŮ PŘES BUNĚČNOU MEMBRÁNU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2976261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>
                <a:latin typeface="+mn-lt"/>
              </a:rPr>
              <a:t>DIFÚZE</a:t>
            </a:r>
            <a:endParaRPr lang="cs-CZ" sz="2800" b="1" dirty="0">
              <a:latin typeface="+mn-lt"/>
            </a:endParaRPr>
          </a:p>
        </p:txBody>
      </p:sp>
      <p:sp>
        <p:nvSpPr>
          <p:cNvPr id="4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4030663" cy="4495800"/>
          </a:xfrm>
        </p:spPr>
        <p:txBody>
          <a:bodyPr>
            <a:normAutofit fontScale="850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cs-CZ" dirty="0" smtClean="0"/>
              <a:t>- Druh pasivního transportu.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cs-CZ" dirty="0" smtClean="0"/>
              <a:t>- Transport látky na základě náhodného termického pohybu jejích molekul nebo iontů.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cs-CZ" dirty="0" smtClean="0"/>
              <a:t>- Směrovaný pohyb pouze v přítomnosti koncentračního spádu.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cs-CZ" dirty="0" smtClean="0"/>
              <a:t>- Bez koncentračního spádu je netto difuze</a:t>
            </a:r>
            <a:r>
              <a:rPr lang="cs-CZ" dirty="0" smtClean="0">
                <a:latin typeface="Times New Roman"/>
                <a:cs typeface="Times New Roman"/>
              </a:rPr>
              <a:t> </a:t>
            </a:r>
            <a:r>
              <a:rPr lang="cs-CZ" dirty="0" smtClean="0"/>
              <a:t>=</a:t>
            </a:r>
            <a:r>
              <a:rPr lang="cs-CZ" dirty="0" smtClean="0">
                <a:latin typeface="Times New Roman"/>
                <a:cs typeface="Times New Roman"/>
              </a:rPr>
              <a:t> </a:t>
            </a:r>
            <a:r>
              <a:rPr lang="cs-CZ" dirty="0" smtClean="0"/>
              <a:t>0.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cs-CZ" dirty="0"/>
          </a:p>
        </p:txBody>
      </p:sp>
      <p:pic>
        <p:nvPicPr>
          <p:cNvPr id="5" name="Obrázek 3" descr="brownův pohy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1571625"/>
            <a:ext cx="2857500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6"/>
          <p:cNvSpPr txBox="1">
            <a:spLocks noChangeArrowheads="1"/>
          </p:cNvSpPr>
          <p:nvPr/>
        </p:nvSpPr>
        <p:spPr bwMode="auto">
          <a:xfrm>
            <a:off x="5500688" y="5214938"/>
            <a:ext cx="257175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900">
                <a:latin typeface="Tw Cen MT" pitchFamily="34" charset="-18"/>
              </a:rPr>
              <a:t>Stefan Silbernagl, Agamemnon Despopulos: Color Atlas of Physiology, 5th edition, Thieme, 2003, pg. 21, upraveno</a:t>
            </a:r>
          </a:p>
          <a:p>
            <a:pPr eaLnBrk="1" hangingPunct="1"/>
            <a:endParaRPr lang="cs-CZ" altLang="cs-CZ">
              <a:latin typeface="Tw Cen MT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962558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>
                <a:latin typeface="+mn-lt"/>
              </a:rPr>
              <a:t>SPECIÁLNÍ PŘÍPAD – DIFÚZE VODY - OSMÓZA</a:t>
            </a:r>
            <a:endParaRPr lang="cs-CZ" sz="2800" b="1" dirty="0">
              <a:latin typeface="+mn-lt"/>
            </a:endParaRPr>
          </a:p>
        </p:txBody>
      </p:sp>
      <p:sp>
        <p:nvSpPr>
          <p:cNvPr id="4" name="AutoShape 2" descr="Více než 4.000 stock fotografií, snímků a obrázků bez autorských poplatků  na téma Osmóza - i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5" name="AutoShape 4" descr="Více než 4.000 stock fotografií, snímků a obrázků bez autorských poplatků  na téma Osmóza - iStoc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556792"/>
            <a:ext cx="582930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9187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cs-CZ" sz="2800" b="1" dirty="0" smtClean="0">
                <a:latin typeface="+mn-lt"/>
              </a:rPr>
              <a:t>SPECIÁLNÍ PŘÍPAD – DIFÚZE VODY - OSMÓZA</a:t>
            </a:r>
            <a:endParaRPr lang="cs-CZ" sz="2800" b="1" dirty="0">
              <a:latin typeface="+mn-lt"/>
            </a:endParaRPr>
          </a:p>
        </p:txBody>
      </p:sp>
      <p:sp>
        <p:nvSpPr>
          <p:cNvPr id="5" name="AutoShape 2" descr="osmóza – 10 tisíc snímků, stock fotografií a obrázků bez autorských  poplatků | Shutter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66" b="7615"/>
          <a:stretch/>
        </p:blipFill>
        <p:spPr bwMode="auto">
          <a:xfrm>
            <a:off x="1403648" y="1844824"/>
            <a:ext cx="6338887" cy="3340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1266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2051720" y="548680"/>
            <a:ext cx="57565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/>
              <a:t>USNADNĚNÁ (FACILITOVANÁ) DIFÚZE</a:t>
            </a:r>
            <a:endParaRPr lang="cs-CZ" sz="2800" b="1" dirty="0"/>
          </a:p>
        </p:txBody>
      </p:sp>
      <p:pic>
        <p:nvPicPr>
          <p:cNvPr id="5" name="Zástupný symbol pro obsah 3" descr="facilitovaná difuze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5" y="1571625"/>
            <a:ext cx="5076825" cy="2609850"/>
          </a:xfrm>
        </p:spPr>
      </p:pic>
      <p:pic>
        <p:nvPicPr>
          <p:cNvPr id="6" name="Obrázek 4" descr="saturac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2928938"/>
            <a:ext cx="3429000" cy="321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ovéPole 11"/>
          <p:cNvSpPr txBox="1">
            <a:spLocks noChangeArrowheads="1"/>
          </p:cNvSpPr>
          <p:nvPr/>
        </p:nvSpPr>
        <p:spPr bwMode="auto">
          <a:xfrm>
            <a:off x="5572125" y="1643063"/>
            <a:ext cx="3286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altLang="cs-CZ">
                <a:latin typeface="Tw Cen MT" pitchFamily="34" charset="-18"/>
              </a:rPr>
              <a:t>Saturovatelnost! Nasycení nosičů – umožňuje kompetitivní inhibici.</a:t>
            </a:r>
          </a:p>
        </p:txBody>
      </p:sp>
      <p:sp>
        <p:nvSpPr>
          <p:cNvPr id="8" name="TextovéPole 12"/>
          <p:cNvSpPr txBox="1">
            <a:spLocks noChangeArrowheads="1"/>
          </p:cNvSpPr>
          <p:nvPr/>
        </p:nvSpPr>
        <p:spPr bwMode="auto">
          <a:xfrm>
            <a:off x="214313" y="4071938"/>
            <a:ext cx="50006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900">
                <a:latin typeface="Tw Cen MT" pitchFamily="34" charset="-18"/>
              </a:rPr>
              <a:t>http://www.williamsclass.com/SeventhScienceWork/ImagesCellBricks/facilitatedDiffusion.jpg</a:t>
            </a:r>
          </a:p>
        </p:txBody>
      </p:sp>
      <p:sp>
        <p:nvSpPr>
          <p:cNvPr id="9" name="TextovéPole 13"/>
          <p:cNvSpPr txBox="1">
            <a:spLocks noChangeArrowheads="1"/>
          </p:cNvSpPr>
          <p:nvPr/>
        </p:nvSpPr>
        <p:spPr bwMode="auto">
          <a:xfrm>
            <a:off x="5572125" y="6215063"/>
            <a:ext cx="33575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900">
                <a:latin typeface="Tw Cen MT" pitchFamily="34" charset="-18"/>
              </a:rPr>
              <a:t>Stefan Silbernagl, Agamemnon Despopulos: Color Atlas of Physiology, 5th edition, Thieme, 2003, pg. 21, upraveno</a:t>
            </a:r>
          </a:p>
          <a:p>
            <a:pPr eaLnBrk="1" hangingPunct="1"/>
            <a:endParaRPr lang="cs-CZ" altLang="cs-CZ">
              <a:latin typeface="Tw Cen MT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06059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transport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1052736"/>
            <a:ext cx="5524500" cy="55626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1043608" y="476672"/>
            <a:ext cx="76753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/>
              <a:t>TYPY TRANSPORTŮ PŘES BUNĚČNOU MEMBRÁNU</a:t>
            </a:r>
            <a:endParaRPr lang="cs-CZ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cs-CZ" sz="2800" b="1" dirty="0" smtClean="0"/>
              <a:t>MEMBRÁNOVÝ POTENCIÁL</a:t>
            </a:r>
            <a:endParaRPr lang="cs-CZ" sz="2800" b="1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0208" y="3521224"/>
            <a:ext cx="364807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1987" y="1104528"/>
            <a:ext cx="36099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5013176"/>
            <a:ext cx="36195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755576" y="692696"/>
            <a:ext cx="7772400" cy="137160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3 hlavní předpoklady pro vznik KMP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4644008" y="1844824"/>
            <a:ext cx="41148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sz="2400" b="1"/>
              <a:t>(1) difúze iontů z místa vyšší koncentrace do místa nižší koncentrace</a:t>
            </a:r>
          </a:p>
          <a:p>
            <a:pPr>
              <a:spcBef>
                <a:spcPct val="50000"/>
              </a:spcBef>
            </a:pPr>
            <a:endParaRPr lang="cs-CZ" sz="2400" b="1"/>
          </a:p>
          <a:p>
            <a:pPr>
              <a:spcBef>
                <a:spcPct val="50000"/>
              </a:spcBef>
            </a:pPr>
            <a:r>
              <a:rPr lang="cs-CZ" sz="2400" b="1"/>
              <a:t>(2) selektivní permeabilita                                membrány pro různé ionty</a:t>
            </a:r>
          </a:p>
          <a:p>
            <a:pPr>
              <a:spcBef>
                <a:spcPct val="50000"/>
              </a:spcBef>
            </a:pPr>
            <a:endParaRPr lang="cs-CZ" sz="2400" b="1"/>
          </a:p>
          <a:p>
            <a:pPr>
              <a:spcBef>
                <a:spcPct val="50000"/>
              </a:spcBef>
            </a:pPr>
            <a:r>
              <a:rPr lang="cs-CZ" sz="2400" b="1"/>
              <a:t>(3) působení             elektrostatických sil mezi ionty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dirty="0" smtClean="0">
                <a:latin typeface="+mn-lt"/>
              </a:rPr>
              <a:t>MEMRÁNOVÝ POTENCIÁL</a:t>
            </a:r>
            <a:endParaRPr lang="cs-CZ" sz="3200" b="1" dirty="0">
              <a:latin typeface="+mn-lt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779633" y="990600"/>
            <a:ext cx="7772400" cy="8382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altLang="cs-CZ" b="1" dirty="0" smtClean="0">
                <a:latin typeface="Arial" charset="0"/>
              </a:rPr>
              <a:t>Předpoklady pro vznik KMP</a:t>
            </a:r>
            <a:br>
              <a:rPr lang="cs-CZ" altLang="cs-CZ" b="1" dirty="0" smtClean="0">
                <a:latin typeface="Arial" charset="0"/>
              </a:rPr>
            </a:br>
            <a:r>
              <a:rPr lang="cs-CZ" altLang="cs-CZ" sz="4500" b="1" dirty="0" smtClean="0">
                <a:latin typeface="Arial" charset="0"/>
              </a:rPr>
              <a:t>ad (2) Selektivní permeabilita buněčné membrány pro různé ionty</a:t>
            </a:r>
            <a:br>
              <a:rPr lang="cs-CZ" altLang="cs-CZ" sz="4500" b="1" dirty="0" smtClean="0">
                <a:latin typeface="Arial" charset="0"/>
              </a:rPr>
            </a:br>
            <a:endParaRPr lang="cs-CZ" altLang="cs-CZ" sz="4500" dirty="0" smtClean="0"/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1008233" y="3505200"/>
            <a:ext cx="1371600" cy="1219200"/>
          </a:xfrm>
          <a:prstGeom prst="ellipse">
            <a:avLst/>
          </a:prstGeom>
          <a:solidFill>
            <a:srgbClr val="00CC00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cs-CZ" altLang="cs-CZ"/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3903833" y="3429000"/>
            <a:ext cx="1371600" cy="1371600"/>
          </a:xfrm>
          <a:prstGeom prst="ellipse">
            <a:avLst/>
          </a:prstGeom>
          <a:solidFill>
            <a:srgbClr val="FF0066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cs-CZ" altLang="cs-CZ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6951833" y="1676400"/>
            <a:ext cx="1600200" cy="1600200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cs-CZ" altLang="cs-CZ"/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389233" y="3810000"/>
            <a:ext cx="1066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altLang="cs-CZ" sz="4000">
                <a:latin typeface="Arial Black" pitchFamily="34" charset="0"/>
              </a:rPr>
              <a:t>K</a:t>
            </a:r>
            <a:r>
              <a:rPr lang="cs-CZ" altLang="cs-CZ" sz="4000" baseline="30000">
                <a:latin typeface="Arial Black" pitchFamily="34" charset="0"/>
              </a:rPr>
              <a:t>+</a:t>
            </a:r>
            <a:endParaRPr lang="cs-CZ" altLang="cs-CZ" sz="2400">
              <a:latin typeface="Arial Black" pitchFamily="34" charset="0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4208633" y="3733800"/>
            <a:ext cx="1066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altLang="cs-CZ" sz="4000">
                <a:latin typeface="Arial Black" pitchFamily="34" charset="0"/>
              </a:rPr>
              <a:t>Cl</a:t>
            </a:r>
            <a:r>
              <a:rPr lang="cs-CZ" altLang="cs-CZ" sz="4000" baseline="30000">
                <a:latin typeface="Arial Black" pitchFamily="34" charset="0"/>
              </a:rPr>
              <a:t>-</a:t>
            </a:r>
            <a:endParaRPr lang="cs-CZ" altLang="cs-CZ" sz="2400">
              <a:latin typeface="Arial Black" pitchFamily="34" charset="0"/>
            </a:endParaRP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7332833" y="1981200"/>
            <a:ext cx="1066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altLang="cs-CZ" sz="4400">
                <a:latin typeface="Arial Black" pitchFamily="34" charset="0"/>
              </a:rPr>
              <a:t>A</a:t>
            </a:r>
            <a:r>
              <a:rPr lang="cs-CZ" altLang="cs-CZ" sz="4400" baseline="30000">
                <a:latin typeface="Arial Black" pitchFamily="34" charset="0"/>
              </a:rPr>
              <a:t>-</a:t>
            </a:r>
            <a:endParaRPr lang="cs-CZ" altLang="cs-CZ" sz="4400">
              <a:latin typeface="Arial Black" pitchFamily="34" charset="0"/>
            </a:endParaRPr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 flipH="1">
            <a:off x="932033" y="6248400"/>
            <a:ext cx="75438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1008233" y="6248400"/>
            <a:ext cx="746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altLang="cs-CZ" sz="2400"/>
              <a:t>relativní klidová permeabilita membrány pro daný iont</a:t>
            </a:r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 flipV="1">
            <a:off x="7104233" y="6019800"/>
            <a:ext cx="0" cy="228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3" name="Line 20"/>
          <p:cNvSpPr>
            <a:spLocks noChangeShapeType="1"/>
          </p:cNvSpPr>
          <p:nvPr/>
        </p:nvSpPr>
        <p:spPr bwMode="auto">
          <a:xfrm flipV="1">
            <a:off x="1617833" y="6019800"/>
            <a:ext cx="0" cy="228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4" name="Line 21"/>
          <p:cNvSpPr>
            <a:spLocks noChangeShapeType="1"/>
          </p:cNvSpPr>
          <p:nvPr/>
        </p:nvSpPr>
        <p:spPr bwMode="auto">
          <a:xfrm flipV="1">
            <a:off x="4589633" y="6019800"/>
            <a:ext cx="0" cy="228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5" name="Text Box 22"/>
          <p:cNvSpPr txBox="1">
            <a:spLocks noChangeArrowheads="1"/>
          </p:cNvSpPr>
          <p:nvPr/>
        </p:nvSpPr>
        <p:spPr bwMode="auto">
          <a:xfrm>
            <a:off x="1008233" y="4800600"/>
            <a:ext cx="121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altLang="cs-CZ" sz="2400"/>
              <a:t>vysoká</a:t>
            </a:r>
            <a:endParaRPr lang="cs-CZ" altLang="cs-CZ" sz="2400">
              <a:latin typeface="Times New Roman" charset="0"/>
            </a:endParaRPr>
          </a:p>
        </p:txBody>
      </p:sp>
      <p:sp>
        <p:nvSpPr>
          <p:cNvPr id="16" name="Text Box 26"/>
          <p:cNvSpPr txBox="1">
            <a:spLocks noChangeArrowheads="1"/>
          </p:cNvSpPr>
          <p:nvPr/>
        </p:nvSpPr>
        <p:spPr bwMode="auto">
          <a:xfrm>
            <a:off x="3370433" y="4800600"/>
            <a:ext cx="2514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altLang="cs-CZ" sz="2400"/>
              <a:t>         menší</a:t>
            </a:r>
          </a:p>
        </p:txBody>
      </p:sp>
      <p:sp>
        <p:nvSpPr>
          <p:cNvPr id="17" name="Text Box 27"/>
          <p:cNvSpPr txBox="1">
            <a:spLocks noChangeArrowheads="1"/>
          </p:cNvSpPr>
          <p:nvPr/>
        </p:nvSpPr>
        <p:spPr bwMode="auto">
          <a:xfrm>
            <a:off x="6342233" y="4724400"/>
            <a:ext cx="1752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altLang="cs-CZ" sz="2400"/>
              <a:t>velmi malá</a:t>
            </a:r>
            <a:endParaRPr lang="cs-CZ" altLang="cs-CZ" sz="2400">
              <a:latin typeface="Times New Roman" charset="0"/>
            </a:endParaRPr>
          </a:p>
        </p:txBody>
      </p:sp>
      <p:sp>
        <p:nvSpPr>
          <p:cNvPr id="18" name="Text Box 28"/>
          <p:cNvSpPr txBox="1">
            <a:spLocks noChangeArrowheads="1"/>
          </p:cNvSpPr>
          <p:nvPr/>
        </p:nvSpPr>
        <p:spPr bwMode="auto">
          <a:xfrm>
            <a:off x="1389233" y="5486400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altLang="cs-CZ" sz="2400"/>
              <a:t>1</a:t>
            </a:r>
            <a:endParaRPr lang="cs-CZ" altLang="cs-CZ" sz="2400">
              <a:latin typeface="Times New Roman" charset="0"/>
            </a:endParaRPr>
          </a:p>
        </p:txBody>
      </p:sp>
      <p:sp>
        <p:nvSpPr>
          <p:cNvPr id="19" name="Text Box 29"/>
          <p:cNvSpPr txBox="1">
            <a:spLocks noChangeArrowheads="1"/>
          </p:cNvSpPr>
          <p:nvPr/>
        </p:nvSpPr>
        <p:spPr bwMode="auto">
          <a:xfrm>
            <a:off x="4208633" y="54864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altLang="cs-CZ" sz="2400"/>
              <a:t>0,45</a:t>
            </a:r>
          </a:p>
        </p:txBody>
      </p:sp>
      <p:sp>
        <p:nvSpPr>
          <p:cNvPr id="20" name="Oval 30"/>
          <p:cNvSpPr>
            <a:spLocks noChangeArrowheads="1"/>
          </p:cNvSpPr>
          <p:nvPr/>
        </p:nvSpPr>
        <p:spPr bwMode="auto">
          <a:xfrm>
            <a:off x="6342233" y="2667000"/>
            <a:ext cx="2209800" cy="205740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cs-CZ" altLang="cs-CZ"/>
          </a:p>
        </p:txBody>
      </p: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6875633" y="3124200"/>
            <a:ext cx="16002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altLang="cs-CZ" sz="4800">
                <a:latin typeface="Arial Black" pitchFamily="34" charset="0"/>
              </a:rPr>
              <a:t>Na</a:t>
            </a:r>
            <a:r>
              <a:rPr lang="cs-CZ" altLang="cs-CZ" sz="4800" baseline="30000">
                <a:latin typeface="Arial Black" pitchFamily="34" charset="0"/>
              </a:rPr>
              <a:t>+</a:t>
            </a:r>
            <a:endParaRPr lang="cs-CZ" altLang="cs-CZ" sz="4800">
              <a:latin typeface="Arial Black" pitchFamily="34" charset="0"/>
            </a:endParaRPr>
          </a:p>
        </p:txBody>
      </p:sp>
      <p:sp>
        <p:nvSpPr>
          <p:cNvPr id="22" name="Text Box 32"/>
          <p:cNvSpPr txBox="1">
            <a:spLocks noChangeArrowheads="1"/>
          </p:cNvSpPr>
          <p:nvPr/>
        </p:nvSpPr>
        <p:spPr bwMode="auto">
          <a:xfrm>
            <a:off x="6723233" y="54864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altLang="cs-CZ" sz="2400"/>
              <a:t>0,04</a:t>
            </a:r>
          </a:p>
        </p:txBody>
      </p:sp>
      <p:sp>
        <p:nvSpPr>
          <p:cNvPr id="23" name="Text Box 33"/>
          <p:cNvSpPr txBox="1">
            <a:spLocks noChangeArrowheads="1"/>
          </p:cNvSpPr>
          <p:nvPr/>
        </p:nvSpPr>
        <p:spPr bwMode="auto">
          <a:xfrm>
            <a:off x="7028033" y="1752600"/>
            <a:ext cx="1447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altLang="cs-CZ" sz="1000"/>
              <a:t>fosfáty, bílkoviny</a:t>
            </a:r>
          </a:p>
        </p:txBody>
      </p:sp>
    </p:spTree>
    <p:extLst>
      <p:ext uri="{BB962C8B-B14F-4D97-AF65-F5344CB8AC3E}">
        <p14:creationId xmlns:p14="http://schemas.microsoft.com/office/powerpoint/2010/main" val="1688870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2301793" y="476672"/>
            <a:ext cx="48125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 smtClean="0"/>
              <a:t>MEMBRÁNOVÝ POTENCIÁL</a:t>
            </a:r>
            <a:endParaRPr lang="cs-CZ" sz="3200" dirty="0"/>
          </a:p>
        </p:txBody>
      </p:sp>
      <p:pic>
        <p:nvPicPr>
          <p:cNvPr id="4" name="Obrázek 3" descr="gradienty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1844824"/>
            <a:ext cx="4767783" cy="320616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83849861-70CD-4F98-BA3D-B4771FE75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265068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 smtClean="0">
                <a:latin typeface="+mn-lt"/>
              </a:rPr>
              <a:t>KLIDOVÝ MEMBRÁNOVÝ POTENCIÁL</a:t>
            </a:r>
            <a:endParaRPr lang="en-US" sz="3200" b="1" dirty="0">
              <a:latin typeface="+mn-lt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6770077" y="5978770"/>
            <a:ext cx="2309447" cy="8049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513" y="1556792"/>
            <a:ext cx="4073128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32856"/>
            <a:ext cx="4151794" cy="2373635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108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Ohnutá šipka 21"/>
          <p:cNvSpPr/>
          <p:nvPr/>
        </p:nvSpPr>
        <p:spPr>
          <a:xfrm rot="10800000">
            <a:off x="1187624" y="3793423"/>
            <a:ext cx="3168352" cy="1728192"/>
          </a:xfrm>
          <a:prstGeom prst="bentArrow">
            <a:avLst/>
          </a:prstGeom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633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1476559" y="5703966"/>
            <a:ext cx="6192688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1619672" y="2060848"/>
            <a:ext cx="6120680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3635896" y="1268760"/>
            <a:ext cx="936104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Na</a:t>
            </a:r>
            <a:endParaRPr lang="cs-CZ" dirty="0"/>
          </a:p>
        </p:txBody>
      </p:sp>
      <p:sp>
        <p:nvSpPr>
          <p:cNvPr id="8" name="Obdélník 7"/>
          <p:cNvSpPr/>
          <p:nvPr/>
        </p:nvSpPr>
        <p:spPr>
          <a:xfrm>
            <a:off x="5436096" y="1340768"/>
            <a:ext cx="93610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7092280" y="1340768"/>
            <a:ext cx="72008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1691680" y="1052736"/>
            <a:ext cx="36004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/>
          <p:cNvSpPr/>
          <p:nvPr/>
        </p:nvSpPr>
        <p:spPr>
          <a:xfrm>
            <a:off x="3139652" y="416363"/>
            <a:ext cx="28646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 smtClean="0"/>
              <a:t>AKČNÍ POTENCIÁL</a:t>
            </a:r>
            <a:endParaRPr lang="cs-CZ" sz="2800" dirty="0"/>
          </a:p>
        </p:txBody>
      </p:sp>
      <p:pic>
        <p:nvPicPr>
          <p:cNvPr id="11" name="Picture 2" descr="File:Action potential cs.png - Wikimedia Commons">
            <a:extLst>
              <a:ext uri="{FF2B5EF4-FFF2-40B4-BE49-F238E27FC236}">
                <a16:creationId xmlns="" xmlns:a16="http://schemas.microsoft.com/office/drawing/2014/main" id="{2D0A09E6-79E3-4343-B1D3-BF8BD6FE59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4" b="55732"/>
          <a:stretch/>
        </p:blipFill>
        <p:spPr bwMode="auto">
          <a:xfrm>
            <a:off x="992505" y="1452061"/>
            <a:ext cx="7160795" cy="425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2"/>
          <p:cNvSpPr txBox="1">
            <a:spLocks/>
          </p:cNvSpPr>
          <p:nvPr/>
        </p:nvSpPr>
        <p:spPr>
          <a:xfrm>
            <a:off x="323528" y="1628800"/>
            <a:ext cx="5634740" cy="112565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itchFamily="34" charset="0"/>
              <a:buAutoNum type="arabicParenR"/>
            </a:pPr>
            <a:r>
              <a:rPr lang="cs-CZ" sz="1800" b="1" dirty="0" smtClean="0">
                <a:solidFill>
                  <a:srgbClr val="FF0000"/>
                </a:solidFill>
              </a:rPr>
              <a:t>Depolarizace </a:t>
            </a:r>
            <a:r>
              <a:rPr lang="cs-CZ" sz="1800" dirty="0" smtClean="0">
                <a:solidFill>
                  <a:srgbClr val="FF0000"/>
                </a:solidFill>
              </a:rPr>
              <a:t>membrány</a:t>
            </a:r>
          </a:p>
          <a:p>
            <a:pPr>
              <a:buFontTx/>
              <a:buChar char="-"/>
            </a:pPr>
            <a:r>
              <a:rPr lang="cs-CZ" sz="1800" dirty="0" smtClean="0">
                <a:solidFill>
                  <a:srgbClr val="FF0000"/>
                </a:solidFill>
              </a:rPr>
              <a:t>příchod signálu</a:t>
            </a:r>
          </a:p>
          <a:p>
            <a:pPr>
              <a:buFontTx/>
              <a:buChar char="-"/>
            </a:pPr>
            <a:r>
              <a:rPr lang="cs-CZ" sz="1800" dirty="0" smtClean="0">
                <a:solidFill>
                  <a:srgbClr val="FF0000"/>
                </a:solidFill>
              </a:rPr>
              <a:t>prahový potenciál </a:t>
            </a:r>
          </a:p>
          <a:p>
            <a:pPr>
              <a:buFontTx/>
              <a:buChar char="-"/>
            </a:pPr>
            <a:r>
              <a:rPr lang="en-US" sz="1800" dirty="0" smtClean="0">
                <a:solidFill>
                  <a:srgbClr val="FF0000"/>
                </a:solidFill>
              </a:rPr>
              <a:t>o</a:t>
            </a:r>
            <a:r>
              <a:rPr lang="cs-CZ" sz="1800" dirty="0" err="1" smtClean="0">
                <a:solidFill>
                  <a:srgbClr val="FF0000"/>
                </a:solidFill>
              </a:rPr>
              <a:t>tevření</a:t>
            </a:r>
            <a:r>
              <a:rPr lang="cs-CZ" sz="1800" dirty="0" smtClean="0">
                <a:solidFill>
                  <a:srgbClr val="FF0000"/>
                </a:solidFill>
              </a:rPr>
              <a:t> kanálů pro sodík Na+</a:t>
            </a:r>
          </a:p>
          <a:p>
            <a:pPr>
              <a:buFontTx/>
              <a:buChar char="-"/>
            </a:pPr>
            <a:r>
              <a:rPr lang="cs-CZ" sz="1800" dirty="0" smtClean="0">
                <a:solidFill>
                  <a:srgbClr val="FF0000"/>
                </a:solidFill>
              </a:rPr>
              <a:t>sodík jde do buňky</a:t>
            </a:r>
            <a:endParaRPr lang="cs-CZ" sz="1800" dirty="0">
              <a:solidFill>
                <a:srgbClr val="FF0000"/>
              </a:solidFill>
            </a:endParaRPr>
          </a:p>
        </p:txBody>
      </p:sp>
      <p:pic>
        <p:nvPicPr>
          <p:cNvPr id="5" name="Picture 2" descr="File:Action potential cs.png - Wikimedia Commons">
            <a:extLst>
              <a:ext uri="{FF2B5EF4-FFF2-40B4-BE49-F238E27FC236}">
                <a16:creationId xmlns="" xmlns:a16="http://schemas.microsoft.com/office/drawing/2014/main" id="{2D0A09E6-79E3-4343-B1D3-BF8BD6FE59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6" b="55732"/>
          <a:stretch/>
        </p:blipFill>
        <p:spPr bwMode="auto">
          <a:xfrm>
            <a:off x="467544" y="3833540"/>
            <a:ext cx="3563156" cy="211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ál 6"/>
          <p:cNvSpPr/>
          <p:nvPr/>
        </p:nvSpPr>
        <p:spPr>
          <a:xfrm rot="817909">
            <a:off x="1870737" y="3839932"/>
            <a:ext cx="216024" cy="1403617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Picture 2" descr="File:Action potential cs.png - Wikimedia Commons">
            <a:extLst>
              <a:ext uri="{FF2B5EF4-FFF2-40B4-BE49-F238E27FC236}">
                <a16:creationId xmlns="" xmlns:a16="http://schemas.microsoft.com/office/drawing/2014/main" id="{2D0A09E6-79E3-4343-B1D3-BF8BD6FE59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6" b="55732"/>
          <a:stretch/>
        </p:blipFill>
        <p:spPr bwMode="auto">
          <a:xfrm>
            <a:off x="4716016" y="3800364"/>
            <a:ext cx="3826845" cy="227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ástupný symbol pro obsah 2"/>
          <p:cNvSpPr txBox="1">
            <a:spLocks/>
          </p:cNvSpPr>
          <p:nvPr/>
        </p:nvSpPr>
        <p:spPr>
          <a:xfrm>
            <a:off x="4617728" y="1556792"/>
            <a:ext cx="3925133" cy="192843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cs-CZ" sz="2000" dirty="0" smtClean="0">
                <a:solidFill>
                  <a:srgbClr val="00B050"/>
                </a:solidFill>
              </a:rPr>
              <a:t>2) </a:t>
            </a:r>
            <a:r>
              <a:rPr lang="cs-CZ" sz="2000" b="1" dirty="0" err="1" smtClean="0">
                <a:solidFill>
                  <a:srgbClr val="00B050"/>
                </a:solidFill>
              </a:rPr>
              <a:t>Repolarizace</a:t>
            </a:r>
            <a:r>
              <a:rPr lang="cs-CZ" sz="2000" b="1" dirty="0" smtClean="0">
                <a:solidFill>
                  <a:srgbClr val="00B050"/>
                </a:solidFill>
              </a:rPr>
              <a:t> </a:t>
            </a:r>
            <a:r>
              <a:rPr lang="cs-CZ" sz="2000" dirty="0" smtClean="0">
                <a:solidFill>
                  <a:srgbClr val="00B050"/>
                </a:solidFill>
              </a:rPr>
              <a:t>membrány</a:t>
            </a:r>
          </a:p>
          <a:p>
            <a:pPr marL="0" indent="0">
              <a:buFont typeface="Arial" pitchFamily="34" charset="0"/>
              <a:buNone/>
            </a:pPr>
            <a:r>
              <a:rPr lang="cs-CZ" sz="2000" dirty="0" smtClean="0">
                <a:solidFill>
                  <a:srgbClr val="00B050"/>
                </a:solidFill>
              </a:rPr>
              <a:t>- </a:t>
            </a:r>
            <a:r>
              <a:rPr lang="en-US" sz="2000" dirty="0" smtClean="0">
                <a:solidFill>
                  <a:srgbClr val="00B050"/>
                </a:solidFill>
              </a:rPr>
              <a:t>o</a:t>
            </a:r>
            <a:r>
              <a:rPr lang="cs-CZ" sz="2000" dirty="0" err="1" smtClean="0">
                <a:solidFill>
                  <a:srgbClr val="00B050"/>
                </a:solidFill>
              </a:rPr>
              <a:t>tevření</a:t>
            </a:r>
            <a:r>
              <a:rPr lang="cs-CZ" sz="2000" dirty="0" smtClean="0">
                <a:solidFill>
                  <a:srgbClr val="00B050"/>
                </a:solidFill>
              </a:rPr>
              <a:t> kanálů pro draslík</a:t>
            </a:r>
          </a:p>
          <a:p>
            <a:pPr>
              <a:buFontTx/>
              <a:buChar char="-"/>
            </a:pPr>
            <a:r>
              <a:rPr lang="cs-CZ" sz="2000" dirty="0" smtClean="0">
                <a:solidFill>
                  <a:srgbClr val="00B050"/>
                </a:solidFill>
              </a:rPr>
              <a:t>draslík jde do buňky</a:t>
            </a:r>
          </a:p>
          <a:p>
            <a:pPr>
              <a:buFontTx/>
              <a:buChar char="-"/>
            </a:pPr>
            <a:r>
              <a:rPr lang="en-US" sz="2000" dirty="0" smtClean="0">
                <a:solidFill>
                  <a:srgbClr val="00B050"/>
                </a:solidFill>
              </a:rPr>
              <a:t>r</a:t>
            </a:r>
            <a:r>
              <a:rPr lang="cs-CZ" sz="2000" dirty="0" err="1" smtClean="0">
                <a:solidFill>
                  <a:srgbClr val="00B050"/>
                </a:solidFill>
              </a:rPr>
              <a:t>epolarizace</a:t>
            </a:r>
            <a:r>
              <a:rPr lang="cs-CZ" sz="2000" dirty="0" smtClean="0">
                <a:solidFill>
                  <a:srgbClr val="00B050"/>
                </a:solidFill>
              </a:rPr>
              <a:t> a </a:t>
            </a:r>
            <a:r>
              <a:rPr lang="cs-CZ" sz="2000" dirty="0" err="1" smtClean="0">
                <a:solidFill>
                  <a:srgbClr val="00B050"/>
                </a:solidFill>
              </a:rPr>
              <a:t>hyperpolarizace</a:t>
            </a:r>
            <a:r>
              <a:rPr lang="cs-CZ" sz="2000" dirty="0" smtClean="0">
                <a:solidFill>
                  <a:srgbClr val="00B050"/>
                </a:solidFill>
              </a:rPr>
              <a:t> </a:t>
            </a:r>
          </a:p>
          <a:p>
            <a:pPr>
              <a:buFontTx/>
              <a:buChar char="-"/>
            </a:pPr>
            <a:r>
              <a:rPr lang="en-US" sz="2000" dirty="0" smtClean="0">
                <a:solidFill>
                  <a:srgbClr val="00B050"/>
                </a:solidFill>
              </a:rPr>
              <a:t>n</a:t>
            </a:r>
            <a:r>
              <a:rPr lang="cs-CZ" sz="2000" dirty="0" err="1" smtClean="0">
                <a:solidFill>
                  <a:srgbClr val="00B050"/>
                </a:solidFill>
              </a:rPr>
              <a:t>ávrat</a:t>
            </a:r>
            <a:r>
              <a:rPr lang="cs-CZ" sz="2000" dirty="0" smtClean="0">
                <a:solidFill>
                  <a:srgbClr val="00B050"/>
                </a:solidFill>
              </a:rPr>
              <a:t> na klidový MP</a:t>
            </a:r>
          </a:p>
          <a:p>
            <a:endParaRPr lang="en-GB" sz="2000" dirty="0">
              <a:solidFill>
                <a:srgbClr val="00B050"/>
              </a:solidFill>
            </a:endParaRPr>
          </a:p>
        </p:txBody>
      </p:sp>
      <p:sp>
        <p:nvSpPr>
          <p:cNvPr id="11" name="Ovál 10"/>
          <p:cNvSpPr/>
          <p:nvPr/>
        </p:nvSpPr>
        <p:spPr>
          <a:xfrm rot="21071344">
            <a:off x="6513355" y="4015753"/>
            <a:ext cx="252599" cy="1467029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3" name="Přímá spojnice se šipkou 12"/>
          <p:cNvCxnSpPr/>
          <p:nvPr/>
        </p:nvCxnSpPr>
        <p:spPr>
          <a:xfrm flipH="1">
            <a:off x="6677668" y="3356992"/>
            <a:ext cx="558628" cy="879877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se šipkou 15"/>
          <p:cNvCxnSpPr/>
          <p:nvPr/>
        </p:nvCxnSpPr>
        <p:spPr>
          <a:xfrm>
            <a:off x="1619672" y="3429000"/>
            <a:ext cx="288032" cy="72008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bdélník 16"/>
          <p:cNvSpPr/>
          <p:nvPr/>
        </p:nvSpPr>
        <p:spPr>
          <a:xfrm>
            <a:off x="3139652" y="416363"/>
            <a:ext cx="28646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 smtClean="0"/>
              <a:t>AKČNÍ POTENCIÁL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351519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/>
          <p:cNvSpPr/>
          <p:nvPr/>
        </p:nvSpPr>
        <p:spPr>
          <a:xfrm>
            <a:off x="2052443" y="476672"/>
            <a:ext cx="51116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cs-CZ" sz="3200" b="1" dirty="0" smtClean="0"/>
              <a:t>ACIDOBAZICKÁ ROVNOVÁHA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563888" y="980728"/>
            <a:ext cx="22079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hlavní veličina: </a:t>
            </a:r>
            <a:r>
              <a:rPr lang="cs-CZ" sz="4000" b="1" dirty="0" smtClean="0">
                <a:solidFill>
                  <a:srgbClr val="FF0000"/>
                </a:solidFill>
              </a:rPr>
              <a:t>pH</a:t>
            </a:r>
            <a:endParaRPr lang="cs-CZ" sz="4000" b="1" dirty="0">
              <a:solidFill>
                <a:srgbClr val="FF0000"/>
              </a:solidFill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3779912" y="1700808"/>
            <a:ext cx="1713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pH = -log10 </a:t>
            </a:r>
            <a:r>
              <a:rPr lang="cs-CZ" dirty="0" smtClean="0">
                <a:solidFill>
                  <a:srgbClr val="FF0000"/>
                </a:solidFill>
              </a:rPr>
              <a:t>[H</a:t>
            </a:r>
            <a:r>
              <a:rPr lang="cs-CZ" baseline="30000" dirty="0" smtClean="0">
                <a:solidFill>
                  <a:srgbClr val="FF0000"/>
                </a:solidFill>
              </a:rPr>
              <a:t>+</a:t>
            </a:r>
            <a:r>
              <a:rPr lang="cs-CZ" dirty="0" smtClean="0">
                <a:solidFill>
                  <a:srgbClr val="FF0000"/>
                </a:solidFill>
              </a:rPr>
              <a:t>]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1115616" y="2996952"/>
            <a:ext cx="72880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/>
              <a:t>Acidobazická rovnováha (ABR) je klíčová pro fungování organismu, udržuje stabilní rovnováhu mezi kyselými a zásaditými látkami v těle, především prostřednictvím </a:t>
            </a:r>
            <a:r>
              <a:rPr lang="cs-CZ" sz="2800" dirty="0" err="1">
                <a:solidFill>
                  <a:srgbClr val="FF0000"/>
                </a:solidFill>
              </a:rPr>
              <a:t>pufračních</a:t>
            </a:r>
            <a:r>
              <a:rPr lang="cs-CZ" sz="2800" dirty="0">
                <a:solidFill>
                  <a:srgbClr val="FF0000"/>
                </a:solidFill>
              </a:rPr>
              <a:t> systémů</a:t>
            </a:r>
            <a:r>
              <a:rPr lang="cs-CZ" sz="2800" dirty="0"/>
              <a:t>, </a:t>
            </a:r>
            <a:r>
              <a:rPr lang="cs-CZ" sz="2800" dirty="0">
                <a:solidFill>
                  <a:srgbClr val="FF0000"/>
                </a:solidFill>
              </a:rPr>
              <a:t>plic</a:t>
            </a:r>
            <a:r>
              <a:rPr lang="cs-CZ" sz="2800" dirty="0"/>
              <a:t> a </a:t>
            </a:r>
            <a:r>
              <a:rPr lang="cs-CZ" sz="2800" dirty="0">
                <a:solidFill>
                  <a:srgbClr val="FF0000"/>
                </a:solidFill>
              </a:rPr>
              <a:t>ledvin</a:t>
            </a:r>
            <a:r>
              <a:rPr lang="cs-CZ" sz="28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cidobazická rovnováha - OrgP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8784976" cy="494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8102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431032" y="1052736"/>
            <a:ext cx="810140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/>
              <a:t>Pufry </a:t>
            </a:r>
            <a:r>
              <a:rPr lang="cs-CZ" sz="2000" b="1" dirty="0"/>
              <a:t>zpomalují změnu pH </a:t>
            </a:r>
            <a:r>
              <a:rPr lang="cs-CZ" sz="2000" b="1" dirty="0" smtClean="0"/>
              <a:t>tím, že na sebe </a:t>
            </a:r>
            <a:r>
              <a:rPr lang="cs-CZ" sz="2000" b="1" dirty="0"/>
              <a:t>váží H+ při </a:t>
            </a:r>
            <a:r>
              <a:rPr lang="cs-CZ" sz="2000" b="1" dirty="0" smtClean="0"/>
              <a:t>rostoucí koncentraci </a:t>
            </a:r>
            <a:r>
              <a:rPr lang="cs-CZ" sz="2000" b="1" dirty="0"/>
              <a:t>H+ (pokud pH klesá</a:t>
            </a:r>
            <a:r>
              <a:rPr lang="cs-CZ" sz="2000" b="1" dirty="0" smtClean="0"/>
              <a:t>), a </a:t>
            </a:r>
            <a:r>
              <a:rPr lang="cs-CZ" sz="2000" b="1" dirty="0"/>
              <a:t>uvolňují H+ při klesající [H+] </a:t>
            </a:r>
            <a:r>
              <a:rPr lang="cs-CZ" sz="2000" b="1" dirty="0" smtClean="0"/>
              <a:t>(pH stoupá</a:t>
            </a:r>
            <a:r>
              <a:rPr lang="cs-CZ" sz="2000" b="1" dirty="0"/>
              <a:t>).</a:t>
            </a:r>
          </a:p>
          <a:p>
            <a:endParaRPr lang="cs-CZ" sz="2000" b="1" dirty="0"/>
          </a:p>
          <a:p>
            <a:r>
              <a:rPr lang="cs-CZ" sz="2000" b="1" dirty="0" smtClean="0"/>
              <a:t>Pro </a:t>
            </a:r>
            <a:r>
              <a:rPr lang="cs-CZ" sz="2000" b="1" dirty="0"/>
              <a:t>stabilizaci pH v </a:t>
            </a:r>
            <a:r>
              <a:rPr lang="cs-CZ" sz="2000" b="1" dirty="0" smtClean="0"/>
              <a:t>určitých mezích </a:t>
            </a:r>
            <a:r>
              <a:rPr lang="cs-CZ" sz="2000" b="1" dirty="0"/>
              <a:t>jsou klíčové</a:t>
            </a:r>
            <a:r>
              <a:rPr lang="cs-CZ" sz="2000" b="1" dirty="0" smtClean="0"/>
              <a:t>!</a:t>
            </a:r>
          </a:p>
          <a:p>
            <a:endParaRPr lang="cs-CZ" sz="2000" b="1" dirty="0"/>
          </a:p>
          <a:p>
            <a:r>
              <a:rPr lang="cs-CZ" sz="2000" b="1" dirty="0" smtClean="0">
                <a:solidFill>
                  <a:srgbClr val="FF0000"/>
                </a:solidFill>
              </a:rPr>
              <a:t>Anorganické: </a:t>
            </a:r>
          </a:p>
          <a:p>
            <a:r>
              <a:rPr lang="cs-CZ" sz="2000" b="1" dirty="0" smtClean="0"/>
              <a:t>1. </a:t>
            </a:r>
            <a:r>
              <a:rPr lang="cs-CZ" sz="2000" b="1" dirty="0" err="1" smtClean="0"/>
              <a:t>Bikarbonátový</a:t>
            </a:r>
            <a:r>
              <a:rPr lang="cs-CZ" sz="2000" b="1" dirty="0" smtClean="0"/>
              <a:t> – největší kapacita, extracelulární, rychlý</a:t>
            </a:r>
          </a:p>
          <a:p>
            <a:r>
              <a:rPr lang="cs-CZ" sz="2000" dirty="0"/>
              <a:t>H</a:t>
            </a:r>
            <a:r>
              <a:rPr lang="cs-CZ" sz="2000" baseline="-25000" dirty="0"/>
              <a:t>2</a:t>
            </a:r>
            <a:r>
              <a:rPr lang="cs-CZ" sz="2000" dirty="0"/>
              <a:t>O + CO</a:t>
            </a:r>
            <a:r>
              <a:rPr lang="cs-CZ" sz="2000" baseline="-25000" dirty="0"/>
              <a:t>2</a:t>
            </a:r>
            <a:r>
              <a:rPr lang="cs-CZ" sz="2000" dirty="0"/>
              <a:t> →H</a:t>
            </a:r>
            <a:r>
              <a:rPr lang="cs-CZ" sz="2000" baseline="-25000" dirty="0"/>
              <a:t>2</a:t>
            </a:r>
            <a:r>
              <a:rPr lang="cs-CZ" sz="2000" dirty="0"/>
              <a:t>CO</a:t>
            </a:r>
            <a:r>
              <a:rPr lang="cs-CZ" sz="2000" baseline="-25000" dirty="0"/>
              <a:t>3</a:t>
            </a:r>
            <a:r>
              <a:rPr lang="cs-CZ" sz="2000" dirty="0"/>
              <a:t>→ H</a:t>
            </a:r>
            <a:r>
              <a:rPr lang="cs-CZ" sz="2000" baseline="30000" dirty="0"/>
              <a:t>+</a:t>
            </a:r>
            <a:r>
              <a:rPr lang="cs-CZ" sz="2000" dirty="0"/>
              <a:t> + HCO</a:t>
            </a:r>
            <a:r>
              <a:rPr lang="cs-CZ" sz="2000" baseline="-25000" dirty="0"/>
              <a:t>3</a:t>
            </a:r>
            <a:r>
              <a:rPr lang="cs-CZ" sz="2000" baseline="30000" dirty="0"/>
              <a:t>-</a:t>
            </a:r>
          </a:p>
          <a:p>
            <a:r>
              <a:rPr lang="cs-CZ" sz="2000" b="1" dirty="0" smtClean="0"/>
              <a:t>2. Fosfátový – hlavní anorganický intracelulární </a:t>
            </a:r>
          </a:p>
          <a:p>
            <a:endParaRPr lang="cs-CZ" sz="2000" b="1" dirty="0"/>
          </a:p>
          <a:p>
            <a:r>
              <a:rPr lang="cs-CZ" sz="2000" b="1" dirty="0" smtClean="0">
                <a:solidFill>
                  <a:srgbClr val="FF0000"/>
                </a:solidFill>
              </a:rPr>
              <a:t>Organické, převážně proteinové pufry:</a:t>
            </a:r>
            <a:endParaRPr lang="cs-CZ" sz="2000" b="1" dirty="0">
              <a:solidFill>
                <a:srgbClr val="FF0000"/>
              </a:solidFill>
            </a:endParaRPr>
          </a:p>
          <a:p>
            <a:r>
              <a:rPr lang="cs-CZ" sz="2000" b="1" dirty="0" smtClean="0"/>
              <a:t>V </a:t>
            </a:r>
            <a:r>
              <a:rPr lang="cs-CZ" sz="2000" b="1" dirty="0"/>
              <a:t>krvi jsou klíčovými pufry:</a:t>
            </a:r>
          </a:p>
          <a:p>
            <a:r>
              <a:rPr lang="cs-CZ" sz="2000" b="1" dirty="0" smtClean="0"/>
              <a:t>1. Hemoglobin! – veliká kapacita</a:t>
            </a:r>
            <a:endParaRPr lang="cs-CZ" sz="2000" b="1" dirty="0"/>
          </a:p>
          <a:p>
            <a:r>
              <a:rPr lang="cs-CZ" sz="2000" b="1" dirty="0" smtClean="0"/>
              <a:t>2. Albumin</a:t>
            </a:r>
            <a:r>
              <a:rPr lang="cs-CZ" sz="2000" b="1" dirty="0"/>
              <a:t>, popř. další </a:t>
            </a:r>
            <a:r>
              <a:rPr lang="cs-CZ" sz="2000" b="1" dirty="0" smtClean="0"/>
              <a:t>proteiny krevní </a:t>
            </a:r>
            <a:r>
              <a:rPr lang="cs-CZ" sz="2000" b="1" dirty="0"/>
              <a:t>plazmy</a:t>
            </a:r>
          </a:p>
        </p:txBody>
      </p:sp>
      <p:sp>
        <p:nvSpPr>
          <p:cNvPr id="2" name="Obdélník 1"/>
          <p:cNvSpPr/>
          <p:nvPr/>
        </p:nvSpPr>
        <p:spPr>
          <a:xfrm>
            <a:off x="4067944" y="404664"/>
            <a:ext cx="11558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/>
              <a:t>PUFRY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kupina 9"/>
          <p:cNvGrpSpPr/>
          <p:nvPr/>
        </p:nvGrpSpPr>
        <p:grpSpPr>
          <a:xfrm>
            <a:off x="251520" y="764704"/>
            <a:ext cx="9036496" cy="4154984"/>
            <a:chOff x="251520" y="836712"/>
            <a:chExt cx="9036496" cy="4154984"/>
          </a:xfrm>
        </p:grpSpPr>
        <p:sp>
          <p:nvSpPr>
            <p:cNvPr id="5" name="Obdélník 4"/>
            <p:cNvSpPr/>
            <p:nvPr/>
          </p:nvSpPr>
          <p:spPr>
            <a:xfrm>
              <a:off x="251520" y="836712"/>
              <a:ext cx="9036496" cy="41549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cs-CZ" sz="2800" b="1" dirty="0" smtClean="0">
                  <a:solidFill>
                    <a:schemeClr val="tx2"/>
                  </a:solidFill>
                </a:rPr>
                <a:t>Proč je pH tak důležité?</a:t>
              </a:r>
            </a:p>
            <a:p>
              <a:pPr algn="ctr">
                <a:buNone/>
              </a:pPr>
              <a:endParaRPr lang="cs-CZ" sz="2800" b="1" dirty="0" smtClean="0">
                <a:solidFill>
                  <a:schemeClr val="tx2"/>
                </a:solidFill>
              </a:endParaRPr>
            </a:p>
            <a:p>
              <a:pPr algn="ctr">
                <a:buNone/>
              </a:pPr>
              <a:endParaRPr lang="cs-CZ" sz="2400" b="1" dirty="0" smtClean="0"/>
            </a:p>
            <a:p>
              <a:pPr algn="ctr">
                <a:buNone/>
              </a:pPr>
              <a:r>
                <a:rPr lang="cs-CZ" sz="2400" b="1" dirty="0" smtClean="0"/>
                <a:t>stabilita </a:t>
              </a:r>
              <a:r>
                <a:rPr lang="cs-CZ" sz="2400" b="1" dirty="0" smtClean="0">
                  <a:solidFill>
                    <a:srgbClr val="FF0000"/>
                  </a:solidFill>
                </a:rPr>
                <a:t>intracelulární</a:t>
              </a:r>
              <a:r>
                <a:rPr lang="cs-CZ" sz="2400" b="1" dirty="0" smtClean="0"/>
                <a:t> [H</a:t>
              </a:r>
              <a:r>
                <a:rPr lang="cs-CZ" sz="2400" b="1" baseline="30000" dirty="0" smtClean="0"/>
                <a:t>+</a:t>
              </a:r>
              <a:r>
                <a:rPr lang="cs-CZ" sz="2400" b="1" dirty="0" smtClean="0"/>
                <a:t>] → pH je zásadní pro chod metabolizmu!!!</a:t>
              </a:r>
            </a:p>
            <a:p>
              <a:pPr algn="ctr">
                <a:buNone/>
              </a:pPr>
              <a:endParaRPr lang="cs-CZ" sz="2000" b="1" dirty="0" smtClean="0"/>
            </a:p>
            <a:p>
              <a:pPr algn="ctr">
                <a:buNone/>
              </a:pPr>
              <a:r>
                <a:rPr lang="cs-CZ" sz="2000" dirty="0" smtClean="0"/>
                <a:t>na pH závisí </a:t>
              </a:r>
              <a:r>
                <a:rPr lang="cs-CZ" sz="2000" dirty="0" smtClean="0">
                  <a:solidFill>
                    <a:srgbClr val="FF0000"/>
                  </a:solidFill>
                </a:rPr>
                <a:t>rozložení iontů </a:t>
              </a:r>
              <a:r>
                <a:rPr lang="cs-CZ" sz="2000" dirty="0" smtClean="0"/>
                <a:t>v intracelulárním/extracelulárním prostředí</a:t>
              </a:r>
            </a:p>
            <a:p>
              <a:pPr algn="ctr">
                <a:buNone/>
              </a:pPr>
              <a:endParaRPr lang="cs-CZ" sz="2000" dirty="0" smtClean="0"/>
            </a:p>
            <a:p>
              <a:pPr algn="ctr">
                <a:buNone/>
              </a:pPr>
              <a:endParaRPr lang="cs-CZ" sz="2000" dirty="0" smtClean="0"/>
            </a:p>
            <a:p>
              <a:pPr algn="ctr">
                <a:buNone/>
              </a:pPr>
              <a:r>
                <a:rPr lang="cs-CZ" sz="2000" dirty="0" smtClean="0"/>
                <a:t>Ovlivňuje membránové </a:t>
              </a:r>
              <a:r>
                <a:rPr lang="cs-CZ" sz="2000" dirty="0" smtClean="0">
                  <a:solidFill>
                    <a:srgbClr val="FF0000"/>
                  </a:solidFill>
                </a:rPr>
                <a:t>napětí</a:t>
              </a:r>
            </a:p>
            <a:p>
              <a:pPr algn="ctr">
                <a:buNone/>
              </a:pPr>
              <a:endParaRPr lang="cs-CZ" sz="2000" dirty="0" smtClean="0"/>
            </a:p>
            <a:p>
              <a:pPr algn="ctr">
                <a:buNone/>
              </a:pPr>
              <a:endParaRPr lang="cs-CZ" sz="2000" dirty="0" smtClean="0"/>
            </a:p>
            <a:p>
              <a:pPr algn="ctr">
                <a:buNone/>
              </a:pPr>
              <a:r>
                <a:rPr lang="cs-CZ" sz="2000" dirty="0" smtClean="0"/>
                <a:t>Ovlivňuje funkci </a:t>
              </a:r>
              <a:r>
                <a:rPr lang="cs-CZ" sz="2000" dirty="0" smtClean="0">
                  <a:solidFill>
                    <a:srgbClr val="FF0000"/>
                  </a:solidFill>
                </a:rPr>
                <a:t>proteinů</a:t>
              </a:r>
              <a:endParaRPr lang="cs-CZ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Přímá spojovací šipka 6"/>
            <p:cNvCxnSpPr/>
            <p:nvPr/>
          </p:nvCxnSpPr>
          <p:spPr>
            <a:xfrm>
              <a:off x="4572000" y="3140968"/>
              <a:ext cx="0" cy="576064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Přímá spojovací šipka 7"/>
            <p:cNvCxnSpPr/>
            <p:nvPr/>
          </p:nvCxnSpPr>
          <p:spPr>
            <a:xfrm>
              <a:off x="4572000" y="4005064"/>
              <a:ext cx="0" cy="576064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2123728" y="548680"/>
            <a:ext cx="5127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smtClean="0"/>
              <a:t>ORGÁNY ÚČASTNÍCÍ SE REGULACE ABR</a:t>
            </a:r>
            <a:endParaRPr lang="cs-CZ" sz="2400" b="1" dirty="0"/>
          </a:p>
        </p:txBody>
      </p:sp>
      <p:sp>
        <p:nvSpPr>
          <p:cNvPr id="5" name="TextovéPole 4"/>
          <p:cNvSpPr txBox="1"/>
          <p:nvPr/>
        </p:nvSpPr>
        <p:spPr>
          <a:xfrm>
            <a:off x="1187624" y="1124744"/>
            <a:ext cx="842493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>
                <a:solidFill>
                  <a:srgbClr val="FF0000"/>
                </a:solidFill>
              </a:rPr>
              <a:t>ERYTROCYTY – navazují, ale NEODSTRAŇUJÍ H</a:t>
            </a:r>
            <a:r>
              <a:rPr lang="cs-CZ" sz="2000" b="1" baseline="30000" dirty="0" smtClean="0">
                <a:solidFill>
                  <a:srgbClr val="FF0000"/>
                </a:solidFill>
              </a:rPr>
              <a:t>+</a:t>
            </a:r>
            <a:endParaRPr lang="cs-CZ" sz="2000" b="1" dirty="0" smtClean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cs-CZ" dirty="0" smtClean="0"/>
              <a:t>hemoglobin – vazba H</a:t>
            </a:r>
            <a:r>
              <a:rPr lang="cs-CZ" baseline="30000" dirty="0" smtClean="0"/>
              <a:t>+ </a:t>
            </a:r>
            <a:r>
              <a:rPr lang="cs-CZ" dirty="0" smtClean="0"/>
              <a:t>na HB závisí na saturaci </a:t>
            </a:r>
            <a:r>
              <a:rPr lang="cs-CZ" dirty="0" err="1" smtClean="0"/>
              <a:t>Hb</a:t>
            </a:r>
            <a:r>
              <a:rPr lang="cs-CZ" dirty="0" smtClean="0"/>
              <a:t> </a:t>
            </a:r>
          </a:p>
          <a:p>
            <a:r>
              <a:rPr lang="cs-CZ" sz="2000" b="1" dirty="0" smtClean="0">
                <a:solidFill>
                  <a:srgbClr val="FF0000"/>
                </a:solidFill>
              </a:rPr>
              <a:t>PLÍCE – NEODSTRAŇUJÍ H</a:t>
            </a:r>
            <a:r>
              <a:rPr lang="cs-CZ" sz="2000" b="1" baseline="30000" dirty="0" smtClean="0">
                <a:solidFill>
                  <a:srgbClr val="FF0000"/>
                </a:solidFill>
              </a:rPr>
              <a:t>+</a:t>
            </a:r>
          </a:p>
          <a:p>
            <a:pPr>
              <a:buFontTx/>
              <a:buChar char="-"/>
            </a:pPr>
            <a:r>
              <a:rPr lang="cs-CZ" dirty="0" smtClean="0"/>
              <a:t>exkrece CO</a:t>
            </a:r>
            <a:r>
              <a:rPr lang="cs-CZ" baseline="-25000" dirty="0" smtClean="0"/>
              <a:t>2</a:t>
            </a:r>
            <a:r>
              <a:rPr lang="cs-CZ" dirty="0" smtClean="0"/>
              <a:t> alveolární ventilací</a:t>
            </a:r>
          </a:p>
          <a:p>
            <a:r>
              <a:rPr lang="cs-CZ" sz="2000" b="1" dirty="0" smtClean="0">
                <a:solidFill>
                  <a:srgbClr val="FF0000"/>
                </a:solidFill>
              </a:rPr>
              <a:t>LEDVINY – ODSTRAŇUJÍ H</a:t>
            </a:r>
            <a:r>
              <a:rPr lang="cs-CZ" sz="2000" b="1" baseline="30000" dirty="0" smtClean="0">
                <a:solidFill>
                  <a:srgbClr val="FF0000"/>
                </a:solidFill>
              </a:rPr>
              <a:t>+</a:t>
            </a:r>
            <a:endParaRPr lang="cs-CZ" sz="2000" b="1" dirty="0" smtClean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cs-CZ" dirty="0" smtClean="0"/>
              <a:t> </a:t>
            </a:r>
            <a:r>
              <a:rPr lang="cs-CZ" dirty="0" err="1" smtClean="0"/>
              <a:t>reabsorpce</a:t>
            </a:r>
            <a:r>
              <a:rPr lang="cs-CZ" dirty="0" smtClean="0"/>
              <a:t> filtrovaného bikarbonátu a jeho tvorba</a:t>
            </a:r>
          </a:p>
          <a:p>
            <a:pPr>
              <a:buFontTx/>
              <a:buChar char="-"/>
            </a:pPr>
            <a:r>
              <a:rPr lang="cs-CZ" dirty="0" smtClean="0"/>
              <a:t> </a:t>
            </a:r>
            <a:r>
              <a:rPr lang="en-US" dirty="0" err="1" smtClean="0"/>
              <a:t>exkrece</a:t>
            </a:r>
            <a:r>
              <a:rPr lang="en-US" dirty="0" smtClean="0"/>
              <a:t> </a:t>
            </a:r>
            <a:r>
              <a:rPr lang="en-US" dirty="0" err="1" smtClean="0"/>
              <a:t>fixních</a:t>
            </a:r>
            <a:r>
              <a:rPr lang="en-US" dirty="0" smtClean="0"/>
              <a:t> </a:t>
            </a:r>
            <a:r>
              <a:rPr lang="en-US" dirty="0" err="1" smtClean="0"/>
              <a:t>kyselin</a:t>
            </a:r>
            <a:r>
              <a:rPr lang="en-US" dirty="0" smtClean="0"/>
              <a:t> (</a:t>
            </a:r>
            <a:r>
              <a:rPr lang="en-US" dirty="0" err="1" smtClean="0"/>
              <a:t>aniont</a:t>
            </a:r>
            <a:r>
              <a:rPr lang="en-US" dirty="0" smtClean="0"/>
              <a:t> a </a:t>
            </a:r>
            <a:r>
              <a:rPr lang="en-US" dirty="0" err="1" smtClean="0"/>
              <a:t>příslušný</a:t>
            </a:r>
            <a:r>
              <a:rPr lang="en-US" dirty="0" smtClean="0"/>
              <a:t> H</a:t>
            </a:r>
            <a:r>
              <a:rPr lang="en-US" baseline="30000" dirty="0" smtClean="0"/>
              <a:t>+</a:t>
            </a:r>
            <a:r>
              <a:rPr lang="en-US" dirty="0" smtClean="0"/>
              <a:t>)</a:t>
            </a:r>
            <a:endParaRPr lang="cs-CZ" dirty="0" smtClean="0"/>
          </a:p>
          <a:p>
            <a:r>
              <a:rPr lang="cs-CZ" sz="2000" b="1" dirty="0" smtClean="0">
                <a:solidFill>
                  <a:srgbClr val="FF0000"/>
                </a:solidFill>
              </a:rPr>
              <a:t>JÁTRA – VYVAZUJÍ ale i TVOŘÍ</a:t>
            </a:r>
          </a:p>
          <a:p>
            <a:r>
              <a:rPr lang="pl-PL" dirty="0" smtClean="0"/>
              <a:t>- CO</a:t>
            </a:r>
            <a:r>
              <a:rPr lang="pl-PL" baseline="-25000" dirty="0" smtClean="0"/>
              <a:t>2</a:t>
            </a:r>
            <a:r>
              <a:rPr lang="pl-PL" dirty="0" smtClean="0"/>
              <a:t> produkce kompletní oxidací substrátů</a:t>
            </a:r>
          </a:p>
          <a:p>
            <a:r>
              <a:rPr lang="cs-CZ" dirty="0" smtClean="0"/>
              <a:t>- metabolismus organických kyselin </a:t>
            </a:r>
            <a:r>
              <a:rPr lang="pl-PL" dirty="0" smtClean="0"/>
              <a:t>(laktát, ketony, aminokyseliny)</a:t>
            </a:r>
            <a:endParaRPr lang="cs-CZ" dirty="0" smtClean="0"/>
          </a:p>
          <a:p>
            <a:r>
              <a:rPr lang="cs-CZ" dirty="0" smtClean="0"/>
              <a:t>- metabolismus amoniaku (přeměna NH</a:t>
            </a:r>
            <a:r>
              <a:rPr lang="cs-CZ" baseline="-25000" dirty="0" smtClean="0"/>
              <a:t>4</a:t>
            </a:r>
            <a:r>
              <a:rPr lang="cs-CZ" baseline="30000" dirty="0" smtClean="0"/>
              <a:t>+ </a:t>
            </a:r>
            <a:r>
              <a:rPr lang="cs-CZ" dirty="0" smtClean="0"/>
              <a:t>na ureu - spotřebovává HCO</a:t>
            </a:r>
            <a:r>
              <a:rPr lang="cs-CZ" baseline="-25000" dirty="0" smtClean="0"/>
              <a:t>3</a:t>
            </a:r>
            <a:r>
              <a:rPr lang="cs-CZ" baseline="30000" dirty="0" smtClean="0"/>
              <a:t>-</a:t>
            </a:r>
            <a:r>
              <a:rPr lang="cs-CZ" dirty="0" smtClean="0"/>
              <a:t>)</a:t>
            </a:r>
            <a:endParaRPr lang="cs-CZ" baseline="30000" dirty="0" smtClean="0"/>
          </a:p>
          <a:p>
            <a:r>
              <a:rPr lang="cs-CZ" dirty="0" smtClean="0"/>
              <a:t>- produkce plazmatických proteinů</a:t>
            </a:r>
          </a:p>
          <a:p>
            <a:r>
              <a:rPr lang="cs-CZ" sz="2000" b="1" dirty="0" smtClean="0">
                <a:solidFill>
                  <a:srgbClr val="FF0000"/>
                </a:solidFill>
              </a:rPr>
              <a:t>KOSTI</a:t>
            </a:r>
          </a:p>
          <a:p>
            <a:r>
              <a:rPr lang="cs-CZ" dirty="0" smtClean="0"/>
              <a:t>- příjem H</a:t>
            </a:r>
            <a:r>
              <a:rPr lang="cs-CZ" baseline="30000" dirty="0" smtClean="0"/>
              <a:t>+</a:t>
            </a:r>
            <a:r>
              <a:rPr lang="cs-CZ" dirty="0" smtClean="0"/>
              <a:t> výměnou za Ca</a:t>
            </a:r>
            <a:r>
              <a:rPr lang="cs-CZ" baseline="30000" dirty="0" smtClean="0"/>
              <a:t>2+</a:t>
            </a:r>
            <a:r>
              <a:rPr lang="cs-CZ" dirty="0" smtClean="0"/>
              <a:t>, Na</a:t>
            </a:r>
            <a:r>
              <a:rPr lang="cs-CZ" baseline="30000" dirty="0" smtClean="0"/>
              <a:t>+</a:t>
            </a:r>
            <a:r>
              <a:rPr lang="cs-CZ" dirty="0" smtClean="0"/>
              <a:t> a K</a:t>
            </a:r>
            <a:r>
              <a:rPr lang="cs-CZ" baseline="30000" dirty="0" smtClean="0"/>
              <a:t>+</a:t>
            </a:r>
          </a:p>
          <a:p>
            <a:r>
              <a:rPr lang="cs-CZ" dirty="0" smtClean="0"/>
              <a:t>- při dlouhodobé acidóze (např. urémie) uvolňování HCO</a:t>
            </a:r>
            <a:r>
              <a:rPr lang="cs-CZ" baseline="-25000" dirty="0" smtClean="0"/>
              <a:t>3</a:t>
            </a:r>
            <a:r>
              <a:rPr lang="cs-CZ" baseline="30000" dirty="0" smtClean="0"/>
              <a:t>-</a:t>
            </a:r>
            <a:r>
              <a:rPr lang="cs-CZ" dirty="0" smtClean="0"/>
              <a:t>, CO</a:t>
            </a:r>
            <a:r>
              <a:rPr lang="cs-CZ" baseline="-25000" dirty="0" smtClean="0"/>
              <a:t>3</a:t>
            </a:r>
            <a:r>
              <a:rPr lang="cs-CZ" baseline="30000" dirty="0" smtClean="0"/>
              <a:t>-</a:t>
            </a:r>
            <a:r>
              <a:rPr lang="cs-CZ" dirty="0" smtClean="0"/>
              <a:t> a HPO</a:t>
            </a:r>
            <a:r>
              <a:rPr lang="cs-CZ" baseline="-25000" dirty="0" smtClean="0"/>
              <a:t>4</a:t>
            </a:r>
            <a:r>
              <a:rPr lang="cs-CZ" baseline="30000" dirty="0" smtClean="0"/>
              <a:t>2-</a:t>
            </a:r>
            <a:endParaRPr lang="en-US" baseline="30000" dirty="0" smtClean="0">
              <a:solidFill>
                <a:srgbClr val="FF0000"/>
              </a:solidFill>
            </a:endParaRP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Group 2"/>
          <p:cNvGrpSpPr>
            <a:grpSpLocks/>
          </p:cNvGrpSpPr>
          <p:nvPr/>
        </p:nvGrpSpPr>
        <p:grpSpPr bwMode="auto">
          <a:xfrm>
            <a:off x="1547664" y="1340768"/>
            <a:ext cx="6212061" cy="5049837"/>
            <a:chOff x="1501" y="796"/>
            <a:chExt cx="4585" cy="3181"/>
          </a:xfrm>
        </p:grpSpPr>
        <p:pic>
          <p:nvPicPr>
            <p:cNvPr id="5124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" t="21452"/>
            <a:stretch>
              <a:fillRect/>
            </a:stretch>
          </p:blipFill>
          <p:spPr bwMode="auto">
            <a:xfrm>
              <a:off x="1518" y="815"/>
              <a:ext cx="4568" cy="3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 l="136" t="21452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5125" name="Rectangle 4"/>
            <p:cNvSpPr>
              <a:spLocks noChangeArrowheads="1"/>
            </p:cNvSpPr>
            <p:nvPr/>
          </p:nvSpPr>
          <p:spPr bwMode="auto">
            <a:xfrm>
              <a:off x="4777" y="2635"/>
              <a:ext cx="587" cy="289"/>
            </a:xfrm>
            <a:prstGeom prst="rect">
              <a:avLst/>
            </a:prstGeom>
            <a:solidFill>
              <a:srgbClr val="72CF7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57600" rIns="90000" bIns="45000"/>
            <a:lstStyle>
              <a:lvl1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1pPr>
              <a:lvl2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2pPr>
              <a:lvl3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3pPr>
              <a:lvl4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4pPr>
              <a:lvl5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5pPr>
              <a:lvl6pPr marL="25146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6pPr>
              <a:lvl7pPr marL="29718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7pPr>
              <a:lvl8pPr marL="34290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8pPr>
              <a:lvl9pPr marL="38862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9pPr>
            </a:lstStyle>
            <a:p>
              <a:pPr eaLnBrk="1" hangingPunct="1">
                <a:lnSpc>
                  <a:spcPct val="100000"/>
                </a:lnSpc>
              </a:pPr>
              <a:r>
                <a:rPr lang="cs-CZ" altLang="cs-CZ" sz="1400">
                  <a:solidFill>
                    <a:srgbClr val="FCFBFB"/>
                  </a:solidFill>
                </a:rPr>
                <a:t>ztráty</a:t>
              </a:r>
            </a:p>
          </p:txBody>
        </p:sp>
        <p:pic>
          <p:nvPicPr>
            <p:cNvPr id="5126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" t="21452"/>
            <a:stretch>
              <a:fillRect/>
            </a:stretch>
          </p:blipFill>
          <p:spPr bwMode="auto">
            <a:xfrm>
              <a:off x="1512" y="809"/>
              <a:ext cx="4568" cy="3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 l="136" t="21452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5127" name="Rectangle 6"/>
            <p:cNvSpPr>
              <a:spLocks noChangeArrowheads="1"/>
            </p:cNvSpPr>
            <p:nvPr/>
          </p:nvSpPr>
          <p:spPr bwMode="auto">
            <a:xfrm>
              <a:off x="4777" y="2635"/>
              <a:ext cx="587" cy="289"/>
            </a:xfrm>
            <a:prstGeom prst="rect">
              <a:avLst/>
            </a:prstGeom>
            <a:solidFill>
              <a:srgbClr val="72CF7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57600" rIns="90000" bIns="45000"/>
            <a:lstStyle>
              <a:lvl1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1pPr>
              <a:lvl2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2pPr>
              <a:lvl3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3pPr>
              <a:lvl4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4pPr>
              <a:lvl5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5pPr>
              <a:lvl6pPr marL="25146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6pPr>
              <a:lvl7pPr marL="29718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7pPr>
              <a:lvl8pPr marL="34290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8pPr>
              <a:lvl9pPr marL="38862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9pPr>
            </a:lstStyle>
            <a:p>
              <a:pPr eaLnBrk="1" hangingPunct="1">
                <a:lnSpc>
                  <a:spcPct val="100000"/>
                </a:lnSpc>
              </a:pPr>
              <a:r>
                <a:rPr lang="cs-CZ" altLang="cs-CZ" sz="1400">
                  <a:solidFill>
                    <a:srgbClr val="FCFBFB"/>
                  </a:solidFill>
                </a:rPr>
                <a:t>ztráty</a:t>
              </a:r>
            </a:p>
          </p:txBody>
        </p:sp>
        <p:pic>
          <p:nvPicPr>
            <p:cNvPr id="5128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" t="21452"/>
            <a:stretch>
              <a:fillRect/>
            </a:stretch>
          </p:blipFill>
          <p:spPr bwMode="auto">
            <a:xfrm>
              <a:off x="1501" y="796"/>
              <a:ext cx="4568" cy="3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 l="136" t="21452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5129" name="Rectangle 8"/>
            <p:cNvSpPr>
              <a:spLocks noChangeArrowheads="1"/>
            </p:cNvSpPr>
            <p:nvPr/>
          </p:nvSpPr>
          <p:spPr bwMode="auto">
            <a:xfrm>
              <a:off x="2349" y="2633"/>
              <a:ext cx="587" cy="289"/>
            </a:xfrm>
            <a:prstGeom prst="rect">
              <a:avLst/>
            </a:prstGeom>
            <a:solidFill>
              <a:srgbClr val="72CF7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57600" rIns="90000" bIns="45000"/>
            <a:lstStyle>
              <a:lvl1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1pPr>
              <a:lvl2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2pPr>
              <a:lvl3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3pPr>
              <a:lvl4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4pPr>
              <a:lvl5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5pPr>
              <a:lvl6pPr marL="25146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6pPr>
              <a:lvl7pPr marL="29718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7pPr>
              <a:lvl8pPr marL="34290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8pPr>
              <a:lvl9pPr marL="38862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9pPr>
            </a:lstStyle>
            <a:p>
              <a:pPr eaLnBrk="1" hangingPunct="1">
                <a:lnSpc>
                  <a:spcPct val="100000"/>
                </a:lnSpc>
              </a:pPr>
              <a:r>
                <a:rPr lang="cs-CZ" altLang="cs-CZ" sz="1400">
                  <a:solidFill>
                    <a:srgbClr val="FCFBFB"/>
                  </a:solidFill>
                </a:rPr>
                <a:t>zisky</a:t>
              </a:r>
            </a:p>
          </p:txBody>
        </p:sp>
        <p:sp>
          <p:nvSpPr>
            <p:cNvPr id="5130" name="Rectangle 9"/>
            <p:cNvSpPr>
              <a:spLocks noChangeArrowheads="1"/>
            </p:cNvSpPr>
            <p:nvPr/>
          </p:nvSpPr>
          <p:spPr bwMode="auto">
            <a:xfrm>
              <a:off x="4777" y="2635"/>
              <a:ext cx="587" cy="289"/>
            </a:xfrm>
            <a:prstGeom prst="rect">
              <a:avLst/>
            </a:prstGeom>
            <a:solidFill>
              <a:srgbClr val="72CF7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57600" rIns="90000" bIns="45000"/>
            <a:lstStyle>
              <a:lvl1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1pPr>
              <a:lvl2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2pPr>
              <a:lvl3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3pPr>
              <a:lvl4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4pPr>
              <a:lvl5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5pPr>
              <a:lvl6pPr marL="25146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6pPr>
              <a:lvl7pPr marL="29718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7pPr>
              <a:lvl8pPr marL="34290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8pPr>
              <a:lvl9pPr marL="38862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9pPr>
            </a:lstStyle>
            <a:p>
              <a:pPr eaLnBrk="1" hangingPunct="1">
                <a:lnSpc>
                  <a:spcPct val="100000"/>
                </a:lnSpc>
              </a:pPr>
              <a:r>
                <a:rPr lang="cs-CZ" altLang="cs-CZ" sz="1400">
                  <a:solidFill>
                    <a:srgbClr val="FCFBFB"/>
                  </a:solidFill>
                </a:rPr>
                <a:t>ztráty</a:t>
              </a:r>
            </a:p>
          </p:txBody>
        </p:sp>
        <p:sp>
          <p:nvSpPr>
            <p:cNvPr id="5131" name="Rectangle 10"/>
            <p:cNvSpPr>
              <a:spLocks noChangeArrowheads="1"/>
            </p:cNvSpPr>
            <p:nvPr/>
          </p:nvSpPr>
          <p:spPr bwMode="auto">
            <a:xfrm>
              <a:off x="3306" y="3353"/>
              <a:ext cx="1164" cy="289"/>
            </a:xfrm>
            <a:prstGeom prst="rect">
              <a:avLst/>
            </a:prstGeom>
            <a:solidFill>
              <a:srgbClr val="3465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57600" rIns="90000" bIns="45000"/>
            <a:lstStyle>
              <a:lvl1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  <a:tab pos="9882188" algn="l"/>
                  <a:tab pos="10331450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1pPr>
              <a:lvl2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  <a:tab pos="9882188" algn="l"/>
                  <a:tab pos="10331450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2pPr>
              <a:lvl3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  <a:tab pos="9882188" algn="l"/>
                  <a:tab pos="10331450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3pPr>
              <a:lvl4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  <a:tab pos="9882188" algn="l"/>
                  <a:tab pos="10331450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4pPr>
              <a:lvl5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  <a:tab pos="9882188" algn="l"/>
                  <a:tab pos="10331450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5pPr>
              <a:lvl6pPr marL="25146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  <a:tab pos="9882188" algn="l"/>
                  <a:tab pos="10331450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6pPr>
              <a:lvl7pPr marL="29718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  <a:tab pos="9882188" algn="l"/>
                  <a:tab pos="10331450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7pPr>
              <a:lvl8pPr marL="34290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  <a:tab pos="9882188" algn="l"/>
                  <a:tab pos="10331450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8pPr>
              <a:lvl9pPr marL="38862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  <a:tab pos="9882188" algn="l"/>
                  <a:tab pos="10331450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9pPr>
            </a:lstStyle>
            <a:p>
              <a:pPr eaLnBrk="1" hangingPunct="1">
                <a:lnSpc>
                  <a:spcPct val="100000"/>
                </a:lnSpc>
              </a:pPr>
              <a:r>
                <a:rPr lang="cs-CZ" altLang="cs-CZ" sz="1400">
                  <a:solidFill>
                    <a:srgbClr val="FCFBFB"/>
                  </a:solidFill>
                </a:rPr>
                <a:t>denní bilance</a:t>
              </a:r>
            </a:p>
          </p:txBody>
        </p:sp>
        <p:sp>
          <p:nvSpPr>
            <p:cNvPr id="5132" name="Rectangle 11"/>
            <p:cNvSpPr>
              <a:spLocks noChangeArrowheads="1"/>
            </p:cNvSpPr>
            <p:nvPr/>
          </p:nvSpPr>
          <p:spPr bwMode="auto">
            <a:xfrm>
              <a:off x="4654" y="1413"/>
              <a:ext cx="737" cy="928"/>
            </a:xfrm>
            <a:prstGeom prst="rect">
              <a:avLst/>
            </a:prstGeom>
            <a:solidFill>
              <a:srgbClr val="729F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54000" rIns="90000" bIns="45000"/>
            <a:lstStyle>
              <a:lvl1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1pPr>
              <a:lvl2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2pPr>
              <a:lvl3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3pPr>
              <a:lvl4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4pPr>
              <a:lvl5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5pPr>
              <a:lvl6pPr marL="25146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6pPr>
              <a:lvl7pPr marL="29718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7pPr>
              <a:lvl8pPr marL="34290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8pPr>
              <a:lvl9pPr marL="38862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9pPr>
            </a:lstStyle>
            <a:p>
              <a:pPr eaLnBrk="1" hangingPunct="1">
                <a:lnSpc>
                  <a:spcPct val="100000"/>
                </a:lnSpc>
              </a:pPr>
              <a:r>
                <a:rPr lang="cs-CZ" altLang="cs-CZ" sz="1000">
                  <a:solidFill>
                    <a:srgbClr val="FCFBFB"/>
                  </a:solidFill>
                </a:rPr>
                <a:t>radiace</a:t>
              </a:r>
            </a:p>
            <a:p>
              <a:pPr eaLnBrk="1" hangingPunct="1">
                <a:lnSpc>
                  <a:spcPct val="100000"/>
                </a:lnSpc>
              </a:pPr>
              <a:r>
                <a:rPr lang="cs-CZ" altLang="cs-CZ" sz="1000">
                  <a:solidFill>
                    <a:srgbClr val="FCFBFB"/>
                  </a:solidFill>
                </a:rPr>
                <a:t>kondukce </a:t>
              </a:r>
            </a:p>
            <a:p>
              <a:pPr eaLnBrk="1" hangingPunct="1">
                <a:lnSpc>
                  <a:spcPct val="100000"/>
                </a:lnSpc>
              </a:pPr>
              <a:r>
                <a:rPr lang="cs-CZ" altLang="cs-CZ" sz="1000">
                  <a:solidFill>
                    <a:srgbClr val="FCFBFB"/>
                  </a:solidFill>
                </a:rPr>
                <a:t>konvekce</a:t>
              </a:r>
            </a:p>
            <a:p>
              <a:pPr eaLnBrk="1" hangingPunct="1">
                <a:lnSpc>
                  <a:spcPct val="100000"/>
                </a:lnSpc>
              </a:pPr>
              <a:r>
                <a:rPr lang="cs-CZ" altLang="cs-CZ" sz="1000">
                  <a:solidFill>
                    <a:srgbClr val="FCFBFB"/>
                  </a:solidFill>
                </a:rPr>
                <a:t>vypařování</a:t>
              </a:r>
            </a:p>
          </p:txBody>
        </p:sp>
        <p:sp>
          <p:nvSpPr>
            <p:cNvPr id="5133" name="Rectangle 12"/>
            <p:cNvSpPr>
              <a:spLocks noChangeArrowheads="1"/>
            </p:cNvSpPr>
            <p:nvPr/>
          </p:nvSpPr>
          <p:spPr bwMode="auto">
            <a:xfrm>
              <a:off x="2261" y="1405"/>
              <a:ext cx="737" cy="936"/>
            </a:xfrm>
            <a:prstGeom prst="rect">
              <a:avLst/>
            </a:prstGeom>
            <a:solidFill>
              <a:srgbClr val="729F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54000" rIns="90000" bIns="45000"/>
            <a:lstStyle>
              <a:lvl1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1pPr>
              <a:lvl2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2pPr>
              <a:lvl3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3pPr>
              <a:lvl4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4pPr>
              <a:lvl5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5pPr>
              <a:lvl6pPr marL="25146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6pPr>
              <a:lvl7pPr marL="29718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7pPr>
              <a:lvl8pPr marL="34290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8pPr>
              <a:lvl9pPr marL="38862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9pPr>
            </a:lstStyle>
            <a:p>
              <a:pPr eaLnBrk="1" hangingPunct="1">
                <a:lnSpc>
                  <a:spcPct val="100000"/>
                </a:lnSpc>
              </a:pPr>
              <a:r>
                <a:rPr lang="cs-CZ" altLang="cs-CZ" sz="1000">
                  <a:solidFill>
                    <a:srgbClr val="FCFBFB"/>
                  </a:solidFill>
                </a:rPr>
                <a:t>BM</a:t>
              </a:r>
            </a:p>
            <a:p>
              <a:pPr eaLnBrk="1" hangingPunct="1">
                <a:lnSpc>
                  <a:spcPct val="100000"/>
                </a:lnSpc>
              </a:pPr>
              <a:r>
                <a:rPr lang="cs-CZ" altLang="cs-CZ" sz="1000">
                  <a:solidFill>
                    <a:srgbClr val="FCFBFB"/>
                  </a:solidFill>
                </a:rPr>
                <a:t>fce svalů</a:t>
              </a:r>
            </a:p>
            <a:p>
              <a:pPr eaLnBrk="1" hangingPunct="1">
                <a:lnSpc>
                  <a:spcPct val="100000"/>
                </a:lnSpc>
              </a:pPr>
              <a:r>
                <a:rPr lang="cs-CZ" altLang="cs-CZ" sz="1000">
                  <a:solidFill>
                    <a:srgbClr val="FCFBFB"/>
                  </a:solidFill>
                </a:rPr>
                <a:t>hormony </a:t>
              </a:r>
            </a:p>
            <a:p>
              <a:pPr eaLnBrk="1" hangingPunct="1">
                <a:lnSpc>
                  <a:spcPct val="100000"/>
                </a:lnSpc>
              </a:pPr>
              <a:r>
                <a:rPr lang="cs-CZ" altLang="cs-CZ" sz="1000">
                  <a:solidFill>
                    <a:srgbClr val="FCFBFB"/>
                  </a:solidFill>
                </a:rPr>
                <a:t>trávení</a:t>
              </a:r>
            </a:p>
            <a:p>
              <a:pPr eaLnBrk="1" hangingPunct="1">
                <a:lnSpc>
                  <a:spcPct val="100000"/>
                </a:lnSpc>
              </a:pPr>
              <a:r>
                <a:rPr lang="cs-CZ" altLang="cs-CZ" sz="1000">
                  <a:solidFill>
                    <a:srgbClr val="FCFBFB"/>
                  </a:solidFill>
                </a:rPr>
                <a:t>prostředí</a:t>
              </a:r>
            </a:p>
          </p:txBody>
        </p:sp>
        <p:sp>
          <p:nvSpPr>
            <p:cNvPr id="5134" name="Rectangle 13"/>
            <p:cNvSpPr>
              <a:spLocks noChangeArrowheads="1"/>
            </p:cNvSpPr>
            <p:nvPr/>
          </p:nvSpPr>
          <p:spPr bwMode="auto">
            <a:xfrm>
              <a:off x="3459" y="1869"/>
              <a:ext cx="758" cy="512"/>
            </a:xfrm>
            <a:prstGeom prst="rect">
              <a:avLst/>
            </a:prstGeom>
            <a:gradFill rotWithShape="0">
              <a:gsLst>
                <a:gs pos="0">
                  <a:srgbClr val="F4EE1E"/>
                </a:gs>
                <a:gs pos="100000">
                  <a:srgbClr val="C924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58320" rIns="90000" bIns="45000"/>
            <a:lstStyle>
              <a:lvl1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1pPr>
              <a:lvl2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2pPr>
              <a:lvl3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3pPr>
              <a:lvl4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4pPr>
              <a:lvl5pPr eaLnBrk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5pPr>
              <a:lvl6pPr marL="25146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6pPr>
              <a:lvl7pPr marL="29718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7pPr>
              <a:lvl8pPr marL="34290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8pPr>
              <a:lvl9pPr marL="3886200" indent="-228600" eaLnBrk="0" fontAlgn="base" hangingPunct="0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32925" algn="l"/>
                </a:tabLst>
                <a:defRPr>
                  <a:solidFill>
                    <a:schemeClr val="tx1"/>
                  </a:solidFill>
                  <a:latin typeface="Arial" charset="0"/>
                  <a:ea typeface="Microsoft YaHei" charset="-122"/>
                </a:defRPr>
              </a:lvl9pPr>
            </a:lstStyle>
            <a:p>
              <a:pPr eaLnBrk="1" hangingPunct="1">
                <a:lnSpc>
                  <a:spcPct val="100000"/>
                </a:lnSpc>
              </a:pPr>
              <a:r>
                <a:rPr lang="cs-CZ" altLang="cs-CZ" sz="1500">
                  <a:solidFill>
                    <a:srgbClr val="FCFBFB"/>
                  </a:solidFill>
                </a:rPr>
                <a:t>Tělesné</a:t>
              </a:r>
            </a:p>
            <a:p>
              <a:pPr eaLnBrk="1" hangingPunct="1">
                <a:lnSpc>
                  <a:spcPct val="100000"/>
                </a:lnSpc>
              </a:pPr>
              <a:r>
                <a:rPr lang="cs-CZ" altLang="cs-CZ" sz="1500">
                  <a:solidFill>
                    <a:srgbClr val="FCFBFB"/>
                  </a:solidFill>
                </a:rPr>
                <a:t> teplo</a:t>
              </a:r>
            </a:p>
          </p:txBody>
        </p:sp>
      </p:grpSp>
      <p:sp>
        <p:nvSpPr>
          <p:cNvPr id="2" name="TextovéPole 1"/>
          <p:cNvSpPr txBox="1"/>
          <p:nvPr/>
        </p:nvSpPr>
        <p:spPr>
          <a:xfrm>
            <a:off x="3211273" y="692696"/>
            <a:ext cx="2861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/>
              <a:t>TERMOREGULACE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294018763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628650" y="338138"/>
            <a:ext cx="7886700" cy="925512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90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altLang="cs-CZ" sz="4400" b="1" dirty="0" smtClean="0"/>
              <a:t>Porovnání teploty různých zón těla v prostředí s měnící se teplotou </a:t>
            </a: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79614"/>
            <a:ext cx="3793233" cy="398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157" y="2155825"/>
            <a:ext cx="3781275" cy="336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133618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379664"/>
            <a:ext cx="4629150" cy="332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5" name="Oval 3"/>
          <p:cNvSpPr>
            <a:spLocks noChangeArrowheads="1"/>
          </p:cNvSpPr>
          <p:nvPr/>
        </p:nvSpPr>
        <p:spPr bwMode="auto">
          <a:xfrm>
            <a:off x="2158604" y="2112964"/>
            <a:ext cx="2645569" cy="1152525"/>
          </a:xfrm>
          <a:prstGeom prst="ellipse">
            <a:avLst/>
          </a:prstGeom>
          <a:solidFill>
            <a:srgbClr val="3465A4">
              <a:alpha val="0"/>
            </a:srgbClr>
          </a:solidFill>
          <a:ln w="36000">
            <a:solidFill>
              <a:srgbClr val="C924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 altLang="cs-CZ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1779985" y="1825625"/>
            <a:ext cx="485775" cy="431800"/>
          </a:xfrm>
          <a:prstGeom prst="line">
            <a:avLst/>
          </a:prstGeom>
          <a:noFill/>
          <a:ln w="9360">
            <a:solidFill>
              <a:srgbClr val="3465A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 flipV="1">
            <a:off x="1779985" y="5781675"/>
            <a:ext cx="485775" cy="438150"/>
          </a:xfrm>
          <a:prstGeom prst="line">
            <a:avLst/>
          </a:prstGeom>
          <a:noFill/>
          <a:ln w="9360">
            <a:solidFill>
              <a:srgbClr val="3465A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1185863" y="1249364"/>
            <a:ext cx="1791891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76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cs-CZ" altLang="cs-CZ" sz="1400">
                <a:solidFill>
                  <a:srgbClr val="000000"/>
                </a:solidFill>
              </a:rPr>
              <a:t>Centrální termorecepce – důležitější v horku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1339454" y="6216651"/>
            <a:ext cx="297180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576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>
              <a:buClrTx/>
              <a:buFontTx/>
              <a:buNone/>
            </a:pPr>
            <a:r>
              <a:rPr lang="cs-CZ" altLang="cs-CZ" sz="1400">
                <a:solidFill>
                  <a:srgbClr val="000000"/>
                </a:solidFill>
              </a:rPr>
              <a:t>Periferni termorecepce – důležitější v chladu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2428876" y="5064125"/>
            <a:ext cx="1079897" cy="6175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4000" rIns="90000" bIns="45000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cs-CZ" altLang="cs-CZ" sz="1000">
                <a:solidFill>
                  <a:srgbClr val="000000"/>
                </a:solidFill>
              </a:rPr>
              <a:t>Chladové Rc</a:t>
            </a:r>
          </a:p>
          <a:p>
            <a:pPr algn="ctr" eaLnBrk="1">
              <a:buClrTx/>
              <a:buFontTx/>
              <a:buNone/>
            </a:pPr>
            <a:r>
              <a:rPr lang="cs-CZ" altLang="cs-CZ" sz="1000">
                <a:solidFill>
                  <a:srgbClr val="000000"/>
                </a:solidFill>
              </a:rPr>
              <a:t>zvláště v epidermis a podkožních tkáních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2752725" y="4400551"/>
            <a:ext cx="1475185" cy="2317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54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>
              <a:buClrTx/>
              <a:buFontTx/>
              <a:buNone/>
            </a:pPr>
            <a:r>
              <a:rPr lang="cs-CZ" altLang="cs-CZ" sz="1000">
                <a:solidFill>
                  <a:srgbClr val="000000"/>
                </a:solidFill>
              </a:rPr>
              <a:t>Laterální spinotalamický trakt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2752725" y="3408364"/>
            <a:ext cx="1458516" cy="5302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4000" rIns="90000" bIns="45000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cs-CZ" altLang="cs-CZ" sz="1000">
                <a:solidFill>
                  <a:srgbClr val="000000"/>
                </a:solidFill>
              </a:rPr>
              <a:t>Přední hypotalamus</a:t>
            </a:r>
          </a:p>
          <a:p>
            <a:pPr algn="ctr" eaLnBrk="1">
              <a:buClrTx/>
              <a:buFontTx/>
              <a:buNone/>
            </a:pPr>
            <a:r>
              <a:rPr lang="cs-CZ" altLang="cs-CZ" sz="1000">
                <a:solidFill>
                  <a:srgbClr val="000000"/>
                </a:solidFill>
              </a:rPr>
              <a:t>integrace aferentních informací, centrální receptory</a:t>
            </a: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3508772" y="5051425"/>
            <a:ext cx="1079897" cy="5905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4000" rIns="90000" bIns="45000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cs-CZ" altLang="cs-CZ" sz="1000">
                <a:solidFill>
                  <a:srgbClr val="000000"/>
                </a:solidFill>
              </a:rPr>
              <a:t>Tepelné Rc</a:t>
            </a:r>
          </a:p>
          <a:p>
            <a:pPr algn="ctr" eaLnBrk="1">
              <a:buClrTx/>
              <a:buFontTx/>
              <a:buNone/>
            </a:pPr>
            <a:r>
              <a:rPr lang="cs-CZ" altLang="cs-CZ" sz="1000">
                <a:solidFill>
                  <a:srgbClr val="000000"/>
                </a:solidFill>
              </a:rPr>
              <a:t>zvláště v hlubších vrstvách kůže </a:t>
            </a: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2476500" y="2397126"/>
            <a:ext cx="971550" cy="5762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4000" rIns="90000" bIns="45000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cs-CZ" altLang="cs-CZ" sz="1000">
                <a:solidFill>
                  <a:srgbClr val="000000"/>
                </a:solidFill>
              </a:rPr>
              <a:t>Hluboké Rc</a:t>
            </a:r>
          </a:p>
          <a:p>
            <a:pPr algn="ctr" eaLnBrk="1">
              <a:buClrTx/>
              <a:buFontTx/>
              <a:buNone/>
            </a:pPr>
            <a:r>
              <a:rPr lang="cs-CZ" altLang="cs-CZ" sz="1000">
                <a:solidFill>
                  <a:srgbClr val="000000"/>
                </a:solidFill>
              </a:rPr>
              <a:t>zvláště v hrudníku a břiše</a:t>
            </a:r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3449241" y="2382839"/>
            <a:ext cx="1079897" cy="5937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4000" rIns="90000" bIns="45000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cs-CZ" altLang="cs-CZ" sz="1000">
                <a:solidFill>
                  <a:srgbClr val="000000"/>
                </a:solidFill>
              </a:rPr>
              <a:t>Mícha a mozek </a:t>
            </a: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5242323" y="3435351"/>
            <a:ext cx="1350169" cy="5572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4000" rIns="90000" bIns="45000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cs-CZ" altLang="cs-CZ" sz="1000">
                <a:solidFill>
                  <a:srgbClr val="000000"/>
                </a:solidFill>
              </a:rPr>
              <a:t> Zadní hypotalamus</a:t>
            </a:r>
          </a:p>
          <a:p>
            <a:pPr algn="ctr" eaLnBrk="1">
              <a:buClrTx/>
              <a:buFontTx/>
              <a:buNone/>
            </a:pPr>
            <a:r>
              <a:rPr lang="cs-CZ" altLang="cs-CZ" sz="1000">
                <a:solidFill>
                  <a:srgbClr val="000000"/>
                </a:solidFill>
              </a:rPr>
              <a:t>řízení termoregulačních efektorů</a:t>
            </a:r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4674394" y="5064126"/>
            <a:ext cx="1156097" cy="6572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4000" rIns="90000" bIns="45000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cs-CZ" altLang="cs-CZ" sz="1000">
                <a:solidFill>
                  <a:srgbClr val="000000"/>
                </a:solidFill>
              </a:rPr>
              <a:t>Odpověď na chlad</a:t>
            </a:r>
          </a:p>
          <a:p>
            <a:pPr algn="ctr" eaLnBrk="1">
              <a:buClrTx/>
              <a:buFontTx/>
              <a:buNone/>
            </a:pPr>
            <a:r>
              <a:rPr lang="cs-CZ" altLang="cs-CZ" sz="1000">
                <a:solidFill>
                  <a:srgbClr val="000000"/>
                </a:solidFill>
              </a:rPr>
              <a:t>změna chování</a:t>
            </a:r>
          </a:p>
          <a:p>
            <a:pPr algn="ctr" eaLnBrk="1">
              <a:buClrTx/>
              <a:buFontTx/>
              <a:buNone/>
            </a:pPr>
            <a:r>
              <a:rPr lang="cs-CZ" altLang="cs-CZ" sz="1000">
                <a:solidFill>
                  <a:srgbClr val="000000"/>
                </a:solidFill>
              </a:rPr>
              <a:t>kožní vazokonstrikce</a:t>
            </a:r>
          </a:p>
          <a:p>
            <a:pPr algn="ctr" eaLnBrk="1">
              <a:buClrTx/>
              <a:buFontTx/>
              <a:buNone/>
            </a:pPr>
            <a:r>
              <a:rPr lang="cs-CZ" altLang="cs-CZ" sz="1000">
                <a:solidFill>
                  <a:srgbClr val="000000"/>
                </a:solidFill>
              </a:rPr>
              <a:t>třesová termogeneze</a:t>
            </a:r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5900738" y="5045076"/>
            <a:ext cx="1156097" cy="6572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4000" rIns="90000" bIns="45000" anchor="ctr" anchorCtr="1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cs-CZ" altLang="cs-CZ" sz="1000">
                <a:solidFill>
                  <a:srgbClr val="000000"/>
                </a:solidFill>
              </a:rPr>
              <a:t>Odpověď na teplo</a:t>
            </a:r>
          </a:p>
          <a:p>
            <a:pPr algn="ctr" eaLnBrk="1">
              <a:buClrTx/>
              <a:buFontTx/>
              <a:buNone/>
            </a:pPr>
            <a:r>
              <a:rPr lang="cs-CZ" altLang="cs-CZ" sz="1000">
                <a:solidFill>
                  <a:srgbClr val="000000"/>
                </a:solidFill>
              </a:rPr>
              <a:t>změna chování</a:t>
            </a:r>
          </a:p>
          <a:p>
            <a:pPr algn="ctr" eaLnBrk="1">
              <a:buClrTx/>
              <a:buFontTx/>
              <a:buNone/>
            </a:pPr>
            <a:r>
              <a:rPr lang="cs-CZ" altLang="cs-CZ" sz="1000">
                <a:solidFill>
                  <a:srgbClr val="000000"/>
                </a:solidFill>
              </a:rPr>
              <a:t>kožní vazodilatace</a:t>
            </a:r>
          </a:p>
          <a:p>
            <a:pPr algn="ctr" eaLnBrk="1">
              <a:buClrTx/>
              <a:buFontTx/>
              <a:buNone/>
            </a:pPr>
            <a:r>
              <a:rPr lang="cs-CZ" altLang="cs-CZ" sz="1000">
                <a:solidFill>
                  <a:srgbClr val="000000"/>
                </a:solidFill>
              </a:rPr>
              <a:t>pocení</a:t>
            </a:r>
          </a:p>
        </p:txBody>
      </p:sp>
      <p:sp>
        <p:nvSpPr>
          <p:cNvPr id="13329" name="Oval 17"/>
          <p:cNvSpPr>
            <a:spLocks noChangeArrowheads="1"/>
          </p:cNvSpPr>
          <p:nvPr/>
        </p:nvSpPr>
        <p:spPr bwMode="auto">
          <a:xfrm>
            <a:off x="2266950" y="4632326"/>
            <a:ext cx="2430066" cy="1439863"/>
          </a:xfrm>
          <a:prstGeom prst="ellipse">
            <a:avLst/>
          </a:prstGeom>
          <a:solidFill>
            <a:srgbClr val="3465A4">
              <a:alpha val="0"/>
            </a:srgbClr>
          </a:solidFill>
          <a:ln w="36000">
            <a:solidFill>
              <a:srgbClr val="C924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 altLang="cs-CZ"/>
          </a:p>
        </p:txBody>
      </p:sp>
      <p:sp>
        <p:nvSpPr>
          <p:cNvPr id="19" name="TextovéPole 18"/>
          <p:cNvSpPr txBox="1"/>
          <p:nvPr/>
        </p:nvSpPr>
        <p:spPr>
          <a:xfrm>
            <a:off x="3211273" y="692696"/>
            <a:ext cx="2861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/>
              <a:t>TERMOREGULACE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27687709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2988469" y="357189"/>
            <a:ext cx="303728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084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cs-CZ" altLang="cs-CZ" sz="2800" b="1" dirty="0" smtClean="0">
                <a:latin typeface="Calibri" pitchFamily="34" charset="0"/>
              </a:rPr>
              <a:t>SET-POINT SYSTÉM HYPOTALAMU</a:t>
            </a:r>
            <a:endParaRPr lang="cs-CZ" altLang="cs-CZ" sz="2800" b="1" dirty="0">
              <a:latin typeface="Calibri" pitchFamily="34" charset="0"/>
            </a:endParaRP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" t="54707" r="29918"/>
          <a:stretch>
            <a:fillRect/>
          </a:stretch>
        </p:blipFill>
        <p:spPr bwMode="auto">
          <a:xfrm>
            <a:off x="1868091" y="1511301"/>
            <a:ext cx="5276850" cy="313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705" t="54707" r="2991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1545431" y="5008563"/>
            <a:ext cx="6210300" cy="95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76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cs-CZ" altLang="cs-CZ" sz="2400" b="1">
                <a:solidFill>
                  <a:srgbClr val="000000"/>
                </a:solidFill>
                <a:latin typeface="Calibri" pitchFamily="34" charset="0"/>
              </a:rPr>
              <a:t>! Signály z periferních termoreceptorů ovlivňují práh hypothalamického integračního centra !</a:t>
            </a:r>
          </a:p>
        </p:txBody>
      </p:sp>
    </p:spTree>
    <p:extLst>
      <p:ext uri="{BB962C8B-B14F-4D97-AF65-F5344CB8AC3E}">
        <p14:creationId xmlns:p14="http://schemas.microsoft.com/office/powerpoint/2010/main" val="191117240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28650" y="338138"/>
            <a:ext cx="7886700" cy="925512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altLang="cs-CZ" sz="2800" b="1" dirty="0" smtClean="0"/>
              <a:t>ZTRÁTY TEPELNÉ ENERGIE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4896544" cy="3118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079354"/>
            <a:ext cx="2839032" cy="2490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Šipka doprava 1"/>
          <p:cNvSpPr/>
          <p:nvPr/>
        </p:nvSpPr>
        <p:spPr>
          <a:xfrm rot="1824358">
            <a:off x="4908637" y="3444006"/>
            <a:ext cx="3197971" cy="2074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Ovál 2"/>
          <p:cNvSpPr/>
          <p:nvPr/>
        </p:nvSpPr>
        <p:spPr>
          <a:xfrm>
            <a:off x="7380312" y="4797152"/>
            <a:ext cx="864096" cy="2880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441738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9" t="2876" r="3244" b="4929"/>
          <a:stretch>
            <a:fillRect/>
          </a:stretch>
        </p:blipFill>
        <p:spPr bwMode="auto">
          <a:xfrm>
            <a:off x="827584" y="1203909"/>
            <a:ext cx="7038255" cy="5135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759" t="2876" r="3244" b="492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3211273" y="548680"/>
            <a:ext cx="2861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/>
              <a:t>TERMOREGULACE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382380749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2267744" y="548680"/>
            <a:ext cx="4836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 smtClean="0"/>
              <a:t>Metabolismus Na</a:t>
            </a:r>
            <a:r>
              <a:rPr lang="cs-CZ" sz="3200" b="1" baseline="30000" dirty="0" smtClean="0"/>
              <a:t>+</a:t>
            </a:r>
            <a:r>
              <a:rPr lang="cs-CZ" sz="3200" b="1" dirty="0" smtClean="0"/>
              <a:t>, K</a:t>
            </a:r>
            <a:r>
              <a:rPr lang="cs-CZ" sz="3200" b="1" baseline="30000" dirty="0" smtClean="0"/>
              <a:t>+</a:t>
            </a:r>
            <a:r>
              <a:rPr lang="cs-CZ" sz="3200" b="1" dirty="0" smtClean="0"/>
              <a:t>, Ca</a:t>
            </a:r>
            <a:r>
              <a:rPr lang="cs-CZ" sz="3200" b="1" baseline="30000" dirty="0" smtClean="0"/>
              <a:t>2+</a:t>
            </a:r>
            <a:endParaRPr lang="cs-CZ" sz="3200" b="1" baseline="300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755576" y="1196752"/>
            <a:ext cx="5368393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>
                <a:solidFill>
                  <a:srgbClr val="FF0000"/>
                </a:solidFill>
              </a:rPr>
              <a:t>Na</a:t>
            </a:r>
            <a:r>
              <a:rPr lang="cs-CZ" sz="2800" b="1" baseline="30000" dirty="0" smtClean="0">
                <a:solidFill>
                  <a:srgbClr val="FF0000"/>
                </a:solidFill>
              </a:rPr>
              <a:t>+</a:t>
            </a:r>
            <a:r>
              <a:rPr lang="cs-CZ" sz="2800" b="1" dirty="0" smtClean="0"/>
              <a:t> </a:t>
            </a:r>
          </a:p>
          <a:p>
            <a:endParaRPr lang="cs-CZ" sz="2400" b="1" dirty="0" smtClean="0"/>
          </a:p>
          <a:p>
            <a:pPr>
              <a:buFont typeface="Arial" pitchFamily="34" charset="0"/>
              <a:buChar char="•"/>
            </a:pPr>
            <a:r>
              <a:rPr lang="cs-CZ" sz="2000" b="1" dirty="0" smtClean="0"/>
              <a:t> hlavni </a:t>
            </a:r>
            <a:r>
              <a:rPr lang="cs-CZ" sz="2000" b="1" dirty="0" smtClean="0">
                <a:solidFill>
                  <a:srgbClr val="FF0000"/>
                </a:solidFill>
              </a:rPr>
              <a:t>extracelulární</a:t>
            </a:r>
            <a:r>
              <a:rPr lang="cs-CZ" sz="2000" b="1" dirty="0" smtClean="0"/>
              <a:t> kationt</a:t>
            </a:r>
          </a:p>
          <a:p>
            <a:pPr>
              <a:buFont typeface="Arial" pitchFamily="34" charset="0"/>
              <a:buChar char="•"/>
            </a:pPr>
            <a:r>
              <a:rPr lang="cs-CZ" sz="2000" b="1" dirty="0" smtClean="0"/>
              <a:t> osmotická aktivita – udržuje vodu v těle</a:t>
            </a:r>
          </a:p>
          <a:p>
            <a:pPr>
              <a:buFont typeface="Arial" pitchFamily="34" charset="0"/>
              <a:buChar char="•"/>
            </a:pPr>
            <a:r>
              <a:rPr lang="cs-CZ" sz="2000" b="1" dirty="0" smtClean="0"/>
              <a:t> příjem x výdej – retenční mechanismy – </a:t>
            </a:r>
            <a:r>
              <a:rPr lang="cs-CZ" sz="2000" b="1" dirty="0" smtClean="0">
                <a:solidFill>
                  <a:srgbClr val="FF0000"/>
                </a:solidFill>
              </a:rPr>
              <a:t>ledviny</a:t>
            </a:r>
          </a:p>
          <a:p>
            <a:pPr>
              <a:buFont typeface="Arial" pitchFamily="34" charset="0"/>
              <a:buChar char="•"/>
            </a:pPr>
            <a:r>
              <a:rPr lang="cs-CZ" sz="2000" b="1" dirty="0" smtClean="0"/>
              <a:t> regulace pomocí RAS a sympatiku</a:t>
            </a:r>
          </a:p>
          <a:p>
            <a:pPr>
              <a:buFont typeface="Arial" pitchFamily="34" charset="0"/>
              <a:buChar char="•"/>
            </a:pPr>
            <a:r>
              <a:rPr lang="cs-CZ" sz="2000" b="1" dirty="0" smtClean="0"/>
              <a:t> funkce:</a:t>
            </a:r>
            <a:endParaRPr lang="cs-CZ" sz="2000" b="1" dirty="0"/>
          </a:p>
        </p:txBody>
      </p:sp>
      <p:sp>
        <p:nvSpPr>
          <p:cNvPr id="5" name="TextovéPole 4"/>
          <p:cNvSpPr txBox="1"/>
          <p:nvPr/>
        </p:nvSpPr>
        <p:spPr>
          <a:xfrm>
            <a:off x="1826619" y="3227094"/>
            <a:ext cx="59766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cs-CZ" dirty="0" smtClean="0">
                <a:solidFill>
                  <a:srgbClr val="FF0000"/>
                </a:solidFill>
              </a:rPr>
              <a:t>regulace tonicity a objemu ECT → ICT</a:t>
            </a:r>
          </a:p>
          <a:p>
            <a:pPr>
              <a:buFontTx/>
              <a:buChar char="-"/>
            </a:pPr>
            <a:r>
              <a:rPr lang="cs-CZ" dirty="0" smtClean="0"/>
              <a:t>elektrická aktivita svalů a nervů</a:t>
            </a:r>
          </a:p>
          <a:p>
            <a:pPr>
              <a:buFontTx/>
              <a:buChar char="-"/>
            </a:pPr>
            <a:r>
              <a:rPr lang="cs-CZ" dirty="0" err="1" smtClean="0"/>
              <a:t>acidobazická</a:t>
            </a:r>
            <a:r>
              <a:rPr lang="cs-CZ" dirty="0" smtClean="0"/>
              <a:t> rovnováha</a:t>
            </a:r>
          </a:p>
          <a:p>
            <a:pPr>
              <a:buFontTx/>
              <a:buChar char="-"/>
            </a:pPr>
            <a:r>
              <a:rPr lang="cs-CZ" dirty="0" smtClean="0"/>
              <a:t>sekundárně aktivní transporty</a:t>
            </a:r>
            <a:endParaRPr lang="cs-CZ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1187624" y="1556792"/>
            <a:ext cx="7125284" cy="3272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>
                <a:solidFill>
                  <a:srgbClr val="FF0000"/>
                </a:solidFill>
              </a:rPr>
              <a:t>K</a:t>
            </a:r>
            <a:r>
              <a:rPr lang="cs-CZ" sz="2800" b="1" baseline="30000" dirty="0" smtClean="0">
                <a:solidFill>
                  <a:srgbClr val="FF0000"/>
                </a:solidFill>
              </a:rPr>
              <a:t>+</a:t>
            </a:r>
          </a:p>
          <a:p>
            <a:endParaRPr lang="cs-CZ" sz="2800" b="1" baseline="30000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sz="2000" b="1" dirty="0" smtClean="0"/>
              <a:t> hlavní </a:t>
            </a:r>
            <a:r>
              <a:rPr lang="cs-CZ" sz="2000" b="1" dirty="0" smtClean="0">
                <a:solidFill>
                  <a:srgbClr val="FF0000"/>
                </a:solidFill>
              </a:rPr>
              <a:t>intracelulární</a:t>
            </a:r>
            <a:r>
              <a:rPr lang="cs-CZ" sz="2000" b="1" dirty="0" smtClean="0"/>
              <a:t> kationt</a:t>
            </a:r>
            <a:endParaRPr lang="cs-CZ" sz="2000" b="1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sz="2000" b="1" dirty="0" smtClean="0"/>
              <a:t> střevo – ledviny – svaly</a:t>
            </a:r>
          </a:p>
          <a:p>
            <a:pPr>
              <a:buFont typeface="Arial" pitchFamily="34" charset="0"/>
              <a:buChar char="•"/>
            </a:pPr>
            <a:r>
              <a:rPr lang="cs-CZ" sz="2000" b="1" dirty="0" smtClean="0"/>
              <a:t> inzulin, katecholaminy, aldosteron - ↑ vstup draslíku DO BUNĚK</a:t>
            </a:r>
          </a:p>
          <a:p>
            <a:pPr>
              <a:buFont typeface="Arial" pitchFamily="34" charset="0"/>
              <a:buChar char="•"/>
            </a:pPr>
            <a:r>
              <a:rPr lang="cs-CZ" sz="2000" b="1" dirty="0" smtClean="0"/>
              <a:t> vylučování – ledviny: filtrace + tubulární zpětná resorpce</a:t>
            </a:r>
          </a:p>
          <a:p>
            <a:pPr>
              <a:buFont typeface="Arial" pitchFamily="34" charset="0"/>
              <a:buChar char="•"/>
            </a:pPr>
            <a:r>
              <a:rPr lang="cs-CZ" sz="2000" b="1" dirty="0" smtClean="0"/>
              <a:t> funkce: klidový membránový potenciál</a:t>
            </a:r>
          </a:p>
          <a:p>
            <a:r>
              <a:rPr lang="cs-CZ" sz="2000" b="1" dirty="0" smtClean="0"/>
              <a:t>                 akční potenciál vzrušivých tkání</a:t>
            </a:r>
          </a:p>
          <a:p>
            <a:r>
              <a:rPr lang="cs-CZ" sz="2000" b="1" dirty="0" smtClean="0"/>
              <a:t>                 intracelulární osmolarita</a:t>
            </a:r>
          </a:p>
          <a:p>
            <a:r>
              <a:rPr lang="cs-CZ" sz="2000" b="1" dirty="0" smtClean="0"/>
              <a:t>                 </a:t>
            </a:r>
            <a:r>
              <a:rPr lang="cs-CZ" sz="2000" b="1" dirty="0" err="1" smtClean="0"/>
              <a:t>acidobazická</a:t>
            </a:r>
            <a:r>
              <a:rPr lang="cs-CZ" sz="2000" b="1" dirty="0" smtClean="0"/>
              <a:t> rovnováha – výměna H</a:t>
            </a:r>
            <a:r>
              <a:rPr lang="cs-CZ" sz="2000" b="1" baseline="30000" dirty="0" smtClean="0"/>
              <a:t>+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2267744" y="548680"/>
            <a:ext cx="4836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 smtClean="0"/>
              <a:t>Metabolismus Na</a:t>
            </a:r>
            <a:r>
              <a:rPr lang="cs-CZ" sz="3200" b="1" baseline="30000" dirty="0" smtClean="0"/>
              <a:t>+</a:t>
            </a:r>
            <a:r>
              <a:rPr lang="cs-CZ" sz="3200" b="1" dirty="0" smtClean="0"/>
              <a:t>, K</a:t>
            </a:r>
            <a:r>
              <a:rPr lang="cs-CZ" sz="3200" b="1" baseline="30000" dirty="0" smtClean="0"/>
              <a:t>+</a:t>
            </a:r>
            <a:r>
              <a:rPr lang="cs-CZ" sz="3200" b="1" dirty="0" smtClean="0"/>
              <a:t>, Ca</a:t>
            </a:r>
            <a:r>
              <a:rPr lang="cs-CZ" sz="3200" b="1" baseline="30000" dirty="0" smtClean="0"/>
              <a:t>2+</a:t>
            </a:r>
            <a:endParaRPr lang="cs-CZ" sz="3200" b="1" baseline="30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2267744" y="548680"/>
            <a:ext cx="4836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 smtClean="0"/>
              <a:t>Metabolismus Na</a:t>
            </a:r>
            <a:r>
              <a:rPr lang="cs-CZ" sz="3200" b="1" baseline="30000" dirty="0" smtClean="0"/>
              <a:t>+</a:t>
            </a:r>
            <a:r>
              <a:rPr lang="cs-CZ" sz="3200" b="1" dirty="0" smtClean="0"/>
              <a:t>, K</a:t>
            </a:r>
            <a:r>
              <a:rPr lang="cs-CZ" sz="3200" b="1" baseline="30000" dirty="0" smtClean="0"/>
              <a:t>+</a:t>
            </a:r>
            <a:r>
              <a:rPr lang="cs-CZ" sz="3200" b="1" dirty="0" smtClean="0"/>
              <a:t>, Ca</a:t>
            </a:r>
            <a:r>
              <a:rPr lang="cs-CZ" sz="3200" b="1" baseline="30000" dirty="0" smtClean="0"/>
              <a:t>2+</a:t>
            </a:r>
            <a:endParaRPr lang="cs-CZ" sz="3200" b="1" baseline="300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107504" y="1196752"/>
            <a:ext cx="8885381" cy="5529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>
                <a:solidFill>
                  <a:srgbClr val="FF0000"/>
                </a:solidFill>
              </a:rPr>
              <a:t>Ca</a:t>
            </a:r>
            <a:r>
              <a:rPr lang="cs-CZ" sz="2800" b="1" baseline="30000" dirty="0" smtClean="0">
                <a:solidFill>
                  <a:srgbClr val="FF0000"/>
                </a:solidFill>
              </a:rPr>
              <a:t>2+</a:t>
            </a:r>
          </a:p>
          <a:p>
            <a:endParaRPr lang="cs-CZ" sz="2800" b="1" baseline="30000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sz="2000" b="1" dirty="0" smtClean="0"/>
              <a:t> 3 formy: volné (ionizované) x vázané na proteiny x vázané v rozpust. komplexech</a:t>
            </a:r>
          </a:p>
          <a:p>
            <a:pPr>
              <a:buFont typeface="Arial" pitchFamily="34" charset="0"/>
              <a:buChar char="•"/>
            </a:pPr>
            <a:r>
              <a:rPr lang="cs-CZ" sz="2000" b="1" dirty="0" smtClean="0"/>
              <a:t> funkce: nervosvalová dráždivost</a:t>
            </a:r>
          </a:p>
          <a:p>
            <a:r>
              <a:rPr lang="cs-CZ" sz="2000" b="1" dirty="0" smtClean="0"/>
              <a:t>                 stavební kámen kostí a zubů</a:t>
            </a:r>
          </a:p>
          <a:p>
            <a:r>
              <a:rPr lang="cs-CZ" sz="2000" b="1" dirty="0" smtClean="0"/>
              <a:t>                 svalová kontrakce</a:t>
            </a:r>
          </a:p>
          <a:p>
            <a:r>
              <a:rPr lang="cs-CZ" sz="2000" b="1" dirty="0" smtClean="0"/>
              <a:t>                 akční potenciál myokardu</a:t>
            </a:r>
          </a:p>
          <a:p>
            <a:r>
              <a:rPr lang="cs-CZ" sz="2000" b="1" dirty="0" smtClean="0"/>
              <a:t>                 kalciový signál</a:t>
            </a:r>
          </a:p>
          <a:p>
            <a:r>
              <a:rPr lang="cs-CZ" sz="2000" b="1" dirty="0" smtClean="0"/>
              <a:t>                 koagulace</a:t>
            </a:r>
          </a:p>
          <a:p>
            <a:r>
              <a:rPr lang="cs-CZ" sz="2000" b="1" dirty="0" smtClean="0"/>
              <a:t>                 laktace</a:t>
            </a:r>
          </a:p>
          <a:p>
            <a:r>
              <a:rPr lang="cs-CZ" sz="2000" b="1" dirty="0" smtClean="0"/>
              <a:t>                 vestibulární aparát</a:t>
            </a:r>
          </a:p>
          <a:p>
            <a:pPr>
              <a:buFont typeface="Arial" pitchFamily="34" charset="0"/>
              <a:buChar char="•"/>
            </a:pPr>
            <a:r>
              <a:rPr lang="cs-CZ" sz="2000" b="1" dirty="0" smtClean="0"/>
              <a:t> </a:t>
            </a:r>
            <a:r>
              <a:rPr lang="cs-CZ" sz="2000" b="1" dirty="0" err="1" smtClean="0"/>
              <a:t>homeostáza</a:t>
            </a:r>
            <a:r>
              <a:rPr lang="cs-CZ" sz="2000" b="1" dirty="0" smtClean="0"/>
              <a:t>: vstřebávání z GIT x ukládání do kosti x vylučování ledvinami</a:t>
            </a:r>
          </a:p>
          <a:p>
            <a:pPr>
              <a:buFont typeface="Arial" pitchFamily="34" charset="0"/>
              <a:buChar char="•"/>
            </a:pPr>
            <a:r>
              <a:rPr lang="cs-CZ" sz="2000" b="1" dirty="0" smtClean="0"/>
              <a:t> řízení: parathormon, kalcitonin, </a:t>
            </a:r>
            <a:r>
              <a:rPr lang="cs-CZ" sz="2000" b="1" dirty="0" err="1" smtClean="0"/>
              <a:t>kalcitriol</a:t>
            </a:r>
            <a:r>
              <a:rPr lang="cs-CZ" sz="2000" b="1" dirty="0" smtClean="0"/>
              <a:t>, </a:t>
            </a:r>
            <a:r>
              <a:rPr lang="cs-CZ" sz="2000" b="1" dirty="0" smtClean="0">
                <a:solidFill>
                  <a:srgbClr val="FF0000"/>
                </a:solidFill>
              </a:rPr>
              <a:t>pH – hladina volného!</a:t>
            </a:r>
          </a:p>
          <a:p>
            <a:endParaRPr lang="cs-CZ" sz="2000" b="1" dirty="0" smtClean="0"/>
          </a:p>
          <a:p>
            <a:endParaRPr lang="cs-CZ" sz="2000" dirty="0" smtClean="0">
              <a:solidFill>
                <a:srgbClr val="FF0000"/>
              </a:solidFill>
            </a:endParaRPr>
          </a:p>
          <a:p>
            <a:endParaRPr lang="cs-CZ" sz="2800" b="1" dirty="0" smtClean="0">
              <a:solidFill>
                <a:srgbClr val="FF0000"/>
              </a:solidFill>
            </a:endParaRPr>
          </a:p>
          <a:p>
            <a:endParaRPr lang="cs-CZ" sz="2800" b="1" baseline="30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1134</TotalTime>
  <Words>978</Words>
  <Application>Microsoft Office PowerPoint</Application>
  <PresentationFormat>Předvádění na obrazovce (4:3)</PresentationFormat>
  <Paragraphs>228</Paragraphs>
  <Slides>33</Slides>
  <Notes>6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33</vt:i4>
      </vt:variant>
    </vt:vector>
  </HeadingPairs>
  <TitlesOfParts>
    <vt:vector size="34" baseType="lpstr"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PROPUSTNOST MEMBRÁNY</vt:lpstr>
      <vt:lpstr>Prezentace aplikace PowerPoint</vt:lpstr>
      <vt:lpstr>Prezentace aplikace PowerPoint</vt:lpstr>
      <vt:lpstr>DIFÚZE</vt:lpstr>
      <vt:lpstr>SPECIÁLNÍ PŘÍPAD – DIFÚZE VODY - OSMÓZA</vt:lpstr>
      <vt:lpstr>SPECIÁLNÍ PŘÍPAD – DIFÚZE VODY - OSMÓZA</vt:lpstr>
      <vt:lpstr>Prezentace aplikace PowerPoint</vt:lpstr>
      <vt:lpstr>Prezentace aplikace PowerPoint</vt:lpstr>
      <vt:lpstr>MEMBRÁNOVÝ POTENCIÁL</vt:lpstr>
      <vt:lpstr>MEMRÁNOVÝ POTENCIÁL</vt:lpstr>
      <vt:lpstr>Prezentace aplikace PowerPoint</vt:lpstr>
      <vt:lpstr>KLIDOVÝ MEMBRÁNOVÝ POTENCIÁL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Porovnání teploty různých zón těla v prostředí s měnící se teplotou </vt:lpstr>
      <vt:lpstr>Prezentace aplikace PowerPoint</vt:lpstr>
      <vt:lpstr>Prezentace aplikace PowerPoint</vt:lpstr>
      <vt:lpstr>ZTRÁTY TEPELNÉ ENERGIE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FN Motol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Marie</dc:creator>
  <cp:lastModifiedBy>Marie</cp:lastModifiedBy>
  <cp:revision>105</cp:revision>
  <dcterms:created xsi:type="dcterms:W3CDTF">2013-01-16T09:50:59Z</dcterms:created>
  <dcterms:modified xsi:type="dcterms:W3CDTF">2025-10-06T09:08:38Z</dcterms:modified>
</cp:coreProperties>
</file>