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9" r:id="rId2"/>
    <p:sldId id="298" r:id="rId3"/>
    <p:sldId id="299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247" autoAdjust="0"/>
  </p:normalViewPr>
  <p:slideViewPr>
    <p:cSldViewPr snapToGrid="0" snapToObjects="1">
      <p:cViewPr varScale="1">
        <p:scale>
          <a:sx n="98" d="100"/>
          <a:sy n="98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84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SYSTÉM VÝCVIKU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Pohybová připravenost pro STP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457200" y="3931920"/>
            <a:ext cx="2743200" cy="91440"/>
          </a:xfrm>
          <a:prstGeom prst="rect">
            <a:avLst/>
          </a:prstGeom>
          <a:solidFill>
            <a:srgbClr val="F97316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457200" y="502920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 err="1">
                <a:solidFill>
                  <a:srgbClr val="CBD5E1"/>
                </a:solidFill>
              </a:rPr>
              <a:t>plk</a:t>
            </a:r>
            <a:r>
              <a:rPr lang="en-US" sz="2400" dirty="0">
                <a:solidFill>
                  <a:srgbClr val="CBD5E1"/>
                </a:solidFill>
              </a:rPr>
              <a:t>. doc. PhDr. Michal Vágner, Ph.D.</a:t>
            </a:r>
            <a:endParaRPr lang="en-US" sz="2400" dirty="0"/>
          </a:p>
        </p:txBody>
      </p:sp>
      <p:pic>
        <p:nvPicPr>
          <p:cNvPr id="7" name="Graphic 7" descr="Soldier icon representing military traini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9000" y="16510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0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ZAČLENĚNÍ STP - CÍLE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Card0Bg"/>
          <p:cNvSpPr/>
          <p:nvPr/>
        </p:nvSpPr>
        <p:spPr>
          <a:xfrm>
            <a:off x="508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1" name="Card0Line"/>
          <p:cNvSpPr/>
          <p:nvPr/>
        </p:nvSpPr>
        <p:spPr>
          <a:xfrm>
            <a:off x="508000" y="1778000"/>
            <a:ext cx="3429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2" name="Card0Num"/>
          <p:cNvSpPr/>
          <p:nvPr/>
        </p:nvSpPr>
        <p:spPr>
          <a:xfrm>
            <a:off x="812800" y="1930400"/>
            <a:ext cx="508000" cy="5080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4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13" name="Card0Text"/>
          <p:cNvSpPr/>
          <p:nvPr/>
        </p:nvSpPr>
        <p:spPr>
          <a:xfrm>
            <a:off x="698500" y="2540000"/>
            <a:ext cx="3048000" cy="203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CÍL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Zakotvení STP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Systémové pojetí pohybu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Ovlivňující činitelé</a:t>
            </a:r>
            <a:endParaRPr lang="cs-CZ" sz="1400" dirty="0">
              <a:solidFill>
                <a:srgbClr val="CBD5E1"/>
              </a:solidFill>
            </a:endParaRPr>
          </a:p>
        </p:txBody>
      </p:sp>
      <p:sp>
        <p:nvSpPr>
          <p:cNvPr id="14" name="Card1Bg"/>
          <p:cNvSpPr/>
          <p:nvPr/>
        </p:nvSpPr>
        <p:spPr>
          <a:xfrm>
            <a:off x="4191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5" name="Card1Line"/>
          <p:cNvSpPr/>
          <p:nvPr/>
        </p:nvSpPr>
        <p:spPr>
          <a:xfrm>
            <a:off x="4191000" y="1778000"/>
            <a:ext cx="3429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6" name="Card1Num"/>
          <p:cNvSpPr/>
          <p:nvPr/>
        </p:nvSpPr>
        <p:spPr>
          <a:xfrm>
            <a:off x="4495800" y="1930400"/>
            <a:ext cx="508000" cy="5080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4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17" name="Card1Text"/>
          <p:cNvSpPr/>
          <p:nvPr/>
        </p:nvSpPr>
        <p:spPr>
          <a:xfrm>
            <a:off x="4381500" y="2540000"/>
            <a:ext cx="3048000" cy="203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PRŮBĚH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Taxonomie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Struktura výkonu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Motorické učení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Energetické krytí</a:t>
            </a:r>
            <a:endParaRPr lang="cs-CZ" sz="1400" dirty="0">
              <a:solidFill>
                <a:srgbClr val="CBD5E1"/>
              </a:solidFill>
            </a:endParaRPr>
          </a:p>
        </p:txBody>
      </p:sp>
      <p:sp>
        <p:nvSpPr>
          <p:cNvPr id="18" name="Card2Bg"/>
          <p:cNvSpPr/>
          <p:nvPr/>
        </p:nvSpPr>
        <p:spPr>
          <a:xfrm>
            <a:off x="7874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9" name="Card2Line"/>
          <p:cNvSpPr/>
          <p:nvPr/>
        </p:nvSpPr>
        <p:spPr>
          <a:xfrm>
            <a:off x="7874000" y="1778000"/>
            <a:ext cx="3429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0" name="Card2Num"/>
          <p:cNvSpPr/>
          <p:nvPr/>
        </p:nvSpPr>
        <p:spPr>
          <a:xfrm>
            <a:off x="8178800" y="1930400"/>
            <a:ext cx="508000" cy="5080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4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21" name="Card2Text"/>
          <p:cNvSpPr/>
          <p:nvPr/>
        </p:nvSpPr>
        <p:spPr>
          <a:xfrm>
            <a:off x="8064500" y="2540000"/>
            <a:ext cx="3048000" cy="203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PROVĚŘENÍ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Motorika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Energetické zabezpečení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Struktura výkonu</a:t>
            </a:r>
          </a:p>
        </p:txBody>
      </p:sp>
    </p:spTree>
    <p:extLst>
      <p:ext uri="{BB962C8B-B14F-4D97-AF65-F5344CB8AC3E}">
        <p14:creationId xmlns:p14="http://schemas.microsoft.com/office/powerpoint/2010/main" val="2221418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SYSTÉM VŠEVOJSKOVÉHO VÝCVIKU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508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508000" y="1778000"/>
            <a:ext cx="3429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762000" y="1905000"/>
            <a:ext cx="457200" cy="4572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698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ZTP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Základní tělesná příprava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Kondiční fundament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Zdatnost a výkonnost</a:t>
            </a:r>
          </a:p>
        </p:txBody>
      </p:sp>
      <p:sp>
        <p:nvSpPr>
          <p:cNvPr id="40" name="C1Bg"/>
          <p:cNvSpPr/>
          <p:nvPr/>
        </p:nvSpPr>
        <p:spPr>
          <a:xfrm>
            <a:off x="4191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4191000" y="1778000"/>
            <a:ext cx="3429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4445000" y="1905000"/>
            <a:ext cx="457200" cy="4572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4381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STP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Speciální tělesná příprava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Aplikační nadstavba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Speciální výkonnost</a:t>
            </a:r>
          </a:p>
        </p:txBody>
      </p:sp>
      <p:sp>
        <p:nvSpPr>
          <p:cNvPr id="50" name="C2Bg"/>
          <p:cNvSpPr/>
          <p:nvPr/>
        </p:nvSpPr>
        <p:spPr>
          <a:xfrm>
            <a:off x="7874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7874000" y="1778000"/>
            <a:ext cx="3429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8128000" y="190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6" name="C2Txt">
            <a:extLst>
              <a:ext uri="{FF2B5EF4-FFF2-40B4-BE49-F238E27FC236}">
                <a16:creationId xmlns:a16="http://schemas.microsoft.com/office/drawing/2014/main" id="{201E4437-4F1D-6F9C-4279-49EE719C617F}"/>
              </a:ext>
            </a:extLst>
          </p:cNvPr>
          <p:cNvSpPr/>
          <p:nvPr/>
        </p:nvSpPr>
        <p:spPr>
          <a:xfrm>
            <a:off x="8064500" y="2454453"/>
            <a:ext cx="3048000" cy="13312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TACTICAL READINESS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NSCA: Progresivní integrace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obou složek tvoří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Tactical Readiness</a:t>
            </a:r>
          </a:p>
        </p:txBody>
      </p:sp>
    </p:spTree>
    <p:extLst>
      <p:ext uri="{BB962C8B-B14F-4D97-AF65-F5344CB8AC3E}">
        <p14:creationId xmlns:p14="http://schemas.microsoft.com/office/powerpoint/2010/main" val="249997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OBSAH STP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508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508000" y="1778000"/>
            <a:ext cx="3429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762000" y="1905000"/>
            <a:ext cx="457200" cy="4572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698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PŘESUNY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Překonávání překážek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Házení granátů</a:t>
            </a:r>
          </a:p>
        </p:txBody>
      </p:sp>
      <p:sp>
        <p:nvSpPr>
          <p:cNvPr id="40" name="C1Bg"/>
          <p:cNvSpPr/>
          <p:nvPr/>
        </p:nvSpPr>
        <p:spPr>
          <a:xfrm>
            <a:off x="4191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4191000" y="1778000"/>
            <a:ext cx="3429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4445000" y="190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4381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BOJ A PŘEŽITÍ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Základy přežití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Boj zblízka</a:t>
            </a:r>
          </a:p>
        </p:txBody>
      </p:sp>
      <p:sp>
        <p:nvSpPr>
          <p:cNvPr id="50" name="C2Bg"/>
          <p:cNvSpPr/>
          <p:nvPr/>
        </p:nvSpPr>
        <p:spPr>
          <a:xfrm>
            <a:off x="7874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7874000" y="1778000"/>
            <a:ext cx="3429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8128000" y="1905000"/>
            <a:ext cx="457200" cy="4572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8064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SPECIÁLNÍ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Vojenské plavání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Vojenské lezení</a:t>
            </a:r>
          </a:p>
        </p:txBody>
      </p:sp>
    </p:spTree>
    <p:extLst>
      <p:ext uri="{BB962C8B-B14F-4D97-AF65-F5344CB8AC3E}">
        <p14:creationId xmlns:p14="http://schemas.microsoft.com/office/powerpoint/2010/main" val="51251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OVLIVŇUJÍCÍ ČINITELÉ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444500" y="1777999"/>
            <a:ext cx="2540000" cy="229322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444500" y="1778000"/>
            <a:ext cx="2540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635000" y="1905000"/>
            <a:ext cx="406400" cy="4064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5969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PŘEDPOKLADY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Motivace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Schopnosti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Vnímavost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Učební modely</a:t>
            </a:r>
            <a:endParaRPr lang="cs-CZ" sz="1400" dirty="0">
              <a:solidFill>
                <a:srgbClr val="CBD5E1"/>
              </a:solidFill>
            </a:endParaRPr>
          </a:p>
        </p:txBody>
      </p:sp>
      <p:sp>
        <p:nvSpPr>
          <p:cNvPr id="40" name="C1Bg"/>
          <p:cNvSpPr/>
          <p:nvPr/>
        </p:nvSpPr>
        <p:spPr>
          <a:xfrm>
            <a:off x="3213100" y="1778000"/>
            <a:ext cx="2540000" cy="200606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3213100" y="1778000"/>
            <a:ext cx="2540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3403600" y="1905000"/>
            <a:ext cx="406400" cy="4064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33655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PODMÍNKY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Vnější podmínky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Vnitřní nastavení</a:t>
            </a:r>
          </a:p>
        </p:txBody>
      </p:sp>
      <p:sp>
        <p:nvSpPr>
          <p:cNvPr id="50" name="C2Bg"/>
          <p:cNvSpPr/>
          <p:nvPr/>
        </p:nvSpPr>
        <p:spPr>
          <a:xfrm>
            <a:off x="5981700" y="1778000"/>
            <a:ext cx="2540000" cy="200606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5981700" y="1778000"/>
            <a:ext cx="2540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6172200" y="1905000"/>
            <a:ext cx="406400" cy="4064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61341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PROJEVY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Základní pohyby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Dovednosti</a:t>
            </a:r>
          </a:p>
        </p:txBody>
      </p:sp>
      <p:sp>
        <p:nvSpPr>
          <p:cNvPr id="60" name="C3Bg"/>
          <p:cNvSpPr/>
          <p:nvPr/>
        </p:nvSpPr>
        <p:spPr>
          <a:xfrm>
            <a:off x="8750300" y="1778000"/>
            <a:ext cx="2540000" cy="200606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1" name="C3Line"/>
          <p:cNvSpPr/>
          <p:nvPr/>
        </p:nvSpPr>
        <p:spPr>
          <a:xfrm>
            <a:off x="8750300" y="1778000"/>
            <a:ext cx="2540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2" name="C3Num"/>
          <p:cNvSpPr/>
          <p:nvPr/>
        </p:nvSpPr>
        <p:spPr>
          <a:xfrm>
            <a:off x="8940800" y="1905000"/>
            <a:ext cx="406400" cy="4064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4</a:t>
            </a:r>
          </a:p>
        </p:txBody>
      </p:sp>
      <p:sp>
        <p:nvSpPr>
          <p:cNvPr id="63" name="C3Txt"/>
          <p:cNvSpPr/>
          <p:nvPr/>
        </p:nvSpPr>
        <p:spPr>
          <a:xfrm>
            <a:off x="8940800" y="242556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UČENÍ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Rozvoj dovedností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učením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D068C927-62E2-C79C-4001-EA9815596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5300" y="3929520"/>
            <a:ext cx="3124200" cy="557212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800">
                <a:solidFill>
                  <a:schemeClr val="bg1"/>
                </a:solidFill>
                <a:latin typeface="Times New Roman" panose="02020603050405020304" pitchFamily="18" charset="0"/>
              </a:rPr>
              <a:t>Motivace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96BCDBA3-C0A4-1C26-1B1D-1BAB11F71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4680828"/>
            <a:ext cx="3124200" cy="461963"/>
          </a:xfrm>
          <a:prstGeom prst="rect">
            <a:avLst/>
          </a:prstGeom>
          <a:solidFill>
            <a:srgbClr val="FFFF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400">
                <a:latin typeface="Times New Roman" panose="02020603050405020304" pitchFamily="18" charset="0"/>
              </a:rPr>
              <a:t>Pohybové předpoklady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9F237534-BCC5-E8DC-63EF-AA79D24F9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7321" y="4630052"/>
            <a:ext cx="3124200" cy="495300"/>
          </a:xfrm>
          <a:prstGeom prst="rect">
            <a:avLst/>
          </a:prstGeom>
          <a:solidFill>
            <a:srgbClr val="FFFF6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400" dirty="0">
                <a:latin typeface="Times New Roman" panose="02020603050405020304" pitchFamily="18" charset="0"/>
              </a:rPr>
              <a:t>Pohybové projevy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8CB4DAE6-3362-2558-78B4-FD4CFC3BD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5161672"/>
            <a:ext cx="3124200" cy="4000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000">
                <a:solidFill>
                  <a:schemeClr val="bg1"/>
                </a:solidFill>
                <a:latin typeface="Times New Roman" panose="02020603050405020304" pitchFamily="18" charset="0"/>
              </a:rPr>
              <a:t>Schopnosti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24B7AA65-07AB-980F-1468-2295FA6E1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7321" y="5110896"/>
            <a:ext cx="3124200" cy="4000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000">
                <a:solidFill>
                  <a:schemeClr val="bg1"/>
                </a:solidFill>
                <a:latin typeface="Times New Roman" panose="02020603050405020304" pitchFamily="18" charset="0"/>
              </a:rPr>
              <a:t>Dovednosti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CFC34267-CB81-21B8-41F1-8ED92A4A8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5749403"/>
            <a:ext cx="3124200" cy="495300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Informace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876E02AA-A982-096D-1B92-282D2D68C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39946"/>
            <a:ext cx="3124200" cy="495300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chemeClr val="bg1"/>
                </a:solidFill>
                <a:latin typeface="Times New Roman" panose="02020603050405020304" pitchFamily="18" charset="0"/>
              </a:rPr>
              <a:t>Vnější podmínky</a:t>
            </a:r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B979C938-F847-485B-D516-4341287E8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6327438"/>
            <a:ext cx="3124200" cy="495300"/>
          </a:xfrm>
          <a:prstGeom prst="rect">
            <a:avLst/>
          </a:prstGeom>
          <a:solidFill>
            <a:schemeClr val="hlink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cs-CZ" altLang="cs-CZ" sz="2400" b="1">
                <a:solidFill>
                  <a:schemeClr val="bg1"/>
                </a:solidFill>
                <a:latin typeface="Times New Roman" panose="02020603050405020304" pitchFamily="18" charset="0"/>
              </a:rPr>
              <a:t>Učební modely</a:t>
            </a:r>
          </a:p>
        </p:txBody>
      </p:sp>
    </p:spTree>
    <p:extLst>
      <p:ext uri="{BB962C8B-B14F-4D97-AF65-F5344CB8AC3E}">
        <p14:creationId xmlns:p14="http://schemas.microsoft.com/office/powerpoint/2010/main" val="403619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STRUKTURA VÝKONU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4445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444500" y="1778000"/>
            <a:ext cx="2540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635000" y="1905000"/>
            <a:ext cx="406400" cy="4064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5969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KONDIČNÍ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Síla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Vytrvalost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Rychlost</a:t>
            </a:r>
            <a:endParaRPr lang="cs-CZ" sz="1400" dirty="0">
              <a:solidFill>
                <a:srgbClr val="CBD5E1"/>
              </a:solidFill>
            </a:endParaRPr>
          </a:p>
        </p:txBody>
      </p:sp>
      <p:sp>
        <p:nvSpPr>
          <p:cNvPr id="40" name="C1Bg"/>
          <p:cNvSpPr/>
          <p:nvPr/>
        </p:nvSpPr>
        <p:spPr>
          <a:xfrm>
            <a:off x="32131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3213100" y="1778000"/>
            <a:ext cx="2540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3403600" y="1905000"/>
            <a:ext cx="406400" cy="4064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33655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KOORDINAČNÍ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Rychlost reakce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Diferenciace pohybů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Spojování pohybů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Rovnováha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Rytmizace</a:t>
            </a:r>
          </a:p>
          <a:p>
            <a:pPr marL="0" indent="0">
              <a:spcBef>
                <a:spcPts val="400"/>
              </a:spcBef>
              <a:buNone/>
            </a:pPr>
            <a:endParaRPr lang="cs-CZ" sz="1400" dirty="0">
              <a:solidFill>
                <a:srgbClr val="CBD5E1"/>
              </a:solidFill>
            </a:endParaRPr>
          </a:p>
        </p:txBody>
      </p:sp>
      <p:sp>
        <p:nvSpPr>
          <p:cNvPr id="50" name="C2Bg"/>
          <p:cNvSpPr/>
          <p:nvPr/>
        </p:nvSpPr>
        <p:spPr>
          <a:xfrm>
            <a:off x="59817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5981700" y="1778000"/>
            <a:ext cx="2540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6172200" y="1905000"/>
            <a:ext cx="406400" cy="4064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61341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SOMATICKÉ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Výška, hmotnost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Tělesné páky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Segmenty</a:t>
            </a:r>
          </a:p>
        </p:txBody>
      </p:sp>
      <p:sp>
        <p:nvSpPr>
          <p:cNvPr id="60" name="C3Bg"/>
          <p:cNvSpPr/>
          <p:nvPr/>
        </p:nvSpPr>
        <p:spPr>
          <a:xfrm>
            <a:off x="87503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1" name="C3Line"/>
          <p:cNvSpPr/>
          <p:nvPr/>
        </p:nvSpPr>
        <p:spPr>
          <a:xfrm>
            <a:off x="8750300" y="1778000"/>
            <a:ext cx="2540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2" name="C3Num"/>
          <p:cNvSpPr/>
          <p:nvPr/>
        </p:nvSpPr>
        <p:spPr>
          <a:xfrm>
            <a:off x="8940800" y="1905000"/>
            <a:ext cx="406400" cy="4064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4</a:t>
            </a:r>
          </a:p>
        </p:txBody>
      </p:sp>
      <p:sp>
        <p:nvSpPr>
          <p:cNvPr id="63" name="C3Txt"/>
          <p:cNvSpPr/>
          <p:nvPr/>
        </p:nvSpPr>
        <p:spPr>
          <a:xfrm>
            <a:off x="89027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TAKTICKÉ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Mobilizace funkcí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Adaptace na změny</a:t>
            </a:r>
          </a:p>
        </p:txBody>
      </p:sp>
    </p:spTree>
    <p:extLst>
      <p:ext uri="{BB962C8B-B14F-4D97-AF65-F5344CB8AC3E}">
        <p14:creationId xmlns:p14="http://schemas.microsoft.com/office/powerpoint/2010/main" val="3271201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199"/>
            <a:ext cx="10972800" cy="457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PSYCHOMOTORICKÉ DETERMINANTY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4445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444500" y="1778000"/>
            <a:ext cx="2540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635000" y="1905000"/>
            <a:ext cx="406400" cy="4064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5969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2000" b="1" dirty="0">
                <a:solidFill>
                  <a:srgbClr val="F97316"/>
                </a:solidFill>
                <a:latin typeface="Arial Black"/>
              </a:rPr>
              <a:t>CNS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Centrální nervová soustava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Mozek a mícha</a:t>
            </a:r>
          </a:p>
        </p:txBody>
      </p:sp>
      <p:sp>
        <p:nvSpPr>
          <p:cNvPr id="40" name="C1Bg"/>
          <p:cNvSpPr/>
          <p:nvPr/>
        </p:nvSpPr>
        <p:spPr>
          <a:xfrm>
            <a:off x="3213100" y="1778000"/>
            <a:ext cx="2540000" cy="227997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3213100" y="1778000"/>
            <a:ext cx="2540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3403600" y="1905000"/>
            <a:ext cx="406400" cy="4064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33655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NERVOVÉ DRÁHY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Aferentní (přívodná)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Eferentní (odvodná</a:t>
            </a:r>
            <a:r>
              <a:rPr lang="cs-CZ" sz="1400" dirty="0">
                <a:solidFill>
                  <a:srgbClr val="CBD5E1"/>
                </a:solidFill>
              </a:rPr>
              <a:t>)</a:t>
            </a:r>
          </a:p>
        </p:txBody>
      </p:sp>
      <p:sp>
        <p:nvSpPr>
          <p:cNvPr id="50" name="C2Bg"/>
          <p:cNvSpPr/>
          <p:nvPr/>
        </p:nvSpPr>
        <p:spPr>
          <a:xfrm>
            <a:off x="5981700" y="1778000"/>
            <a:ext cx="2540000" cy="2349067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5981700" y="1778000"/>
            <a:ext cx="2540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6172200" y="1905000"/>
            <a:ext cx="406400" cy="4064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61341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SYNAPSE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Chemické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Elektrické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Smíšené kontakty</a:t>
            </a:r>
          </a:p>
        </p:txBody>
      </p:sp>
      <p:sp>
        <p:nvSpPr>
          <p:cNvPr id="60" name="C3Bg"/>
          <p:cNvSpPr/>
          <p:nvPr/>
        </p:nvSpPr>
        <p:spPr>
          <a:xfrm>
            <a:off x="87503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1" name="C3Line"/>
          <p:cNvSpPr/>
          <p:nvPr/>
        </p:nvSpPr>
        <p:spPr>
          <a:xfrm>
            <a:off x="8750300" y="1778000"/>
            <a:ext cx="2540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2" name="C3Num"/>
          <p:cNvSpPr/>
          <p:nvPr/>
        </p:nvSpPr>
        <p:spPr>
          <a:xfrm>
            <a:off x="8940800" y="1905000"/>
            <a:ext cx="406400" cy="4064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4</a:t>
            </a:r>
          </a:p>
        </p:txBody>
      </p:sp>
      <p:sp>
        <p:nvSpPr>
          <p:cNvPr id="63" name="C3Txt"/>
          <p:cNvSpPr/>
          <p:nvPr/>
        </p:nvSpPr>
        <p:spPr>
          <a:xfrm>
            <a:off x="89027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RECEPTORY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Svalová vřeténka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Šlachová tělíska</a:t>
            </a:r>
          </a:p>
        </p:txBody>
      </p:sp>
      <p:pic>
        <p:nvPicPr>
          <p:cNvPr id="56" name="Obrázek 55">
            <a:extLst>
              <a:ext uri="{FF2B5EF4-FFF2-40B4-BE49-F238E27FC236}">
                <a16:creationId xmlns:a16="http://schemas.microsoft.com/office/drawing/2014/main" id="{2D3256FA-EC8F-4072-1D9F-61468FAC31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493"/>
          <a:stretch>
            <a:fillRect/>
          </a:stretch>
        </p:blipFill>
        <p:spPr>
          <a:xfrm>
            <a:off x="2901815" y="4127067"/>
            <a:ext cx="5924685" cy="2650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7003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MOTORICKÉ UČENÍ - DRUHY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508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508000" y="1778000"/>
            <a:ext cx="3429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762000" y="1905000"/>
            <a:ext cx="457200" cy="4572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698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ZÁKLADNÍ TYPY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Nápodobou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Instrukční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Zpětnovazební</a:t>
            </a:r>
          </a:p>
        </p:txBody>
      </p:sp>
      <p:sp>
        <p:nvSpPr>
          <p:cNvPr id="40" name="C1Bg"/>
          <p:cNvSpPr/>
          <p:nvPr/>
        </p:nvSpPr>
        <p:spPr>
          <a:xfrm>
            <a:off x="4191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4191000" y="1778000"/>
            <a:ext cx="3429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4445000" y="190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4381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POKROČILÉ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Problémové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Ideomotorické</a:t>
            </a:r>
            <a:endParaRPr lang="cs-CZ" sz="1400" dirty="0">
              <a:solidFill>
                <a:srgbClr val="CBD5E1"/>
              </a:solidFill>
            </a:endParaRPr>
          </a:p>
        </p:txBody>
      </p:sp>
      <p:sp>
        <p:nvSpPr>
          <p:cNvPr id="50" name="C2Bg"/>
          <p:cNvSpPr/>
          <p:nvPr/>
        </p:nvSpPr>
        <p:spPr>
          <a:xfrm>
            <a:off x="7874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7874000" y="1778000"/>
            <a:ext cx="3429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8128000" y="1905000"/>
            <a:ext cx="457200" cy="4572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8064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PROCESY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Vnímání → Rozhodnutí → Vyprodukování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 err="1">
                <a:solidFill>
                  <a:srgbClr val="CBD5E1"/>
                </a:solidFill>
              </a:rPr>
              <a:t>Tactical</a:t>
            </a:r>
            <a:r>
              <a:rPr lang="cs-CZ" dirty="0">
                <a:solidFill>
                  <a:srgbClr val="CBD5E1"/>
                </a:solidFill>
              </a:rPr>
              <a:t>: Pod fyzickým vyčerpáním</a:t>
            </a:r>
          </a:p>
        </p:txBody>
      </p:sp>
    </p:spTree>
    <p:extLst>
      <p:ext uri="{BB962C8B-B14F-4D97-AF65-F5344CB8AC3E}">
        <p14:creationId xmlns:p14="http://schemas.microsoft.com/office/powerpoint/2010/main" val="196368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FÁZE MOTORICKÉHO UČENÍ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457200" y="1759712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444500" y="1778000"/>
            <a:ext cx="2540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635000" y="1905000"/>
            <a:ext cx="406400" cy="4064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5969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HRUBÁ KOORDINACE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Nácvik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Stádium objevu</a:t>
            </a:r>
          </a:p>
        </p:txBody>
      </p:sp>
      <p:sp>
        <p:nvSpPr>
          <p:cNvPr id="40" name="C1Bg"/>
          <p:cNvSpPr/>
          <p:nvPr/>
        </p:nvSpPr>
        <p:spPr>
          <a:xfrm>
            <a:off x="3213100" y="1778000"/>
            <a:ext cx="2540000" cy="2090076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3213100" y="1778000"/>
            <a:ext cx="2540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3403600" y="1905000"/>
            <a:ext cx="406400" cy="4064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33655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JEMNÁ KOORDINACE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Zdokonalovací výcvik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Výkyvy výkonu</a:t>
            </a:r>
          </a:p>
        </p:txBody>
      </p:sp>
      <p:sp>
        <p:nvSpPr>
          <p:cNvPr id="50" name="C2Bg"/>
          <p:cNvSpPr/>
          <p:nvPr/>
        </p:nvSpPr>
        <p:spPr>
          <a:xfrm>
            <a:off x="5981700" y="1778000"/>
            <a:ext cx="2540000" cy="2090076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5981700" y="1778000"/>
            <a:ext cx="2540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6172200" y="1905000"/>
            <a:ext cx="406400" cy="4064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61341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AUTOMATIZACE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Otevřená dovednost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Plateau výkonu</a:t>
            </a:r>
          </a:p>
        </p:txBody>
      </p:sp>
      <p:sp>
        <p:nvSpPr>
          <p:cNvPr id="60" name="C3Bg"/>
          <p:cNvSpPr/>
          <p:nvPr/>
        </p:nvSpPr>
        <p:spPr>
          <a:xfrm>
            <a:off x="87503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1" name="C3Line"/>
          <p:cNvSpPr/>
          <p:nvPr/>
        </p:nvSpPr>
        <p:spPr>
          <a:xfrm>
            <a:off x="8750300" y="1778000"/>
            <a:ext cx="2540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2" name="C3Num"/>
          <p:cNvSpPr/>
          <p:nvPr/>
        </p:nvSpPr>
        <p:spPr>
          <a:xfrm>
            <a:off x="8940800" y="1905000"/>
            <a:ext cx="406400" cy="4064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→</a:t>
            </a:r>
          </a:p>
        </p:txBody>
      </p:sp>
      <p:sp>
        <p:nvSpPr>
          <p:cNvPr id="63" name="C3Txt"/>
          <p:cNvSpPr/>
          <p:nvPr/>
        </p:nvSpPr>
        <p:spPr>
          <a:xfrm>
            <a:off x="89027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KŘIVKA UČENÍ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Objev → Výkyvy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Plateau → Výkon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1806061-3682-5C38-6883-4AADE8874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7874" y="3987964"/>
            <a:ext cx="5538126" cy="2870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9969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ENERGETICKÉ ZABEZPEČENÍ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508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508000" y="1778000"/>
            <a:ext cx="3429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762000" y="1905000"/>
            <a:ext cx="457200" cy="4572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698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ATP-CP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Anaerobní systém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Krátkodobý, vysoký výkon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0-10 sekund</a:t>
            </a:r>
          </a:p>
        </p:txBody>
      </p:sp>
      <p:sp>
        <p:nvSpPr>
          <p:cNvPr id="40" name="C1Bg"/>
          <p:cNvSpPr/>
          <p:nvPr/>
        </p:nvSpPr>
        <p:spPr>
          <a:xfrm>
            <a:off x="4191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4191000" y="1778000"/>
            <a:ext cx="3429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4445000" y="1905000"/>
            <a:ext cx="457200" cy="4572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4381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LA SYSTÉM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Anaerobní glykolýza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Produkce laktátu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10-120 sekund</a:t>
            </a:r>
          </a:p>
        </p:txBody>
      </p:sp>
      <p:sp>
        <p:nvSpPr>
          <p:cNvPr id="50" name="C2Bg"/>
          <p:cNvSpPr/>
          <p:nvPr/>
        </p:nvSpPr>
        <p:spPr>
          <a:xfrm>
            <a:off x="7874000" y="1778000"/>
            <a:ext cx="3429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7874000" y="1778000"/>
            <a:ext cx="3429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8128000" y="1905000"/>
            <a:ext cx="457200" cy="4572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2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8064500" y="2489200"/>
            <a:ext cx="3048000" cy="309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800" b="1" dirty="0">
                <a:solidFill>
                  <a:srgbClr val="F97316"/>
                </a:solidFill>
                <a:latin typeface="Arial Black"/>
              </a:rPr>
              <a:t>O₂ SYSTÉM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Aerobní (oxidativní)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Dlouhodobý výkon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cs-CZ" dirty="0">
                <a:solidFill>
                  <a:srgbClr val="CBD5E1"/>
                </a:solidFill>
              </a:rPr>
              <a:t>3+ minut</a:t>
            </a:r>
          </a:p>
        </p:txBody>
      </p:sp>
    </p:spTree>
    <p:extLst>
      <p:ext uri="{BB962C8B-B14F-4D97-AF65-F5344CB8AC3E}">
        <p14:creationId xmlns:p14="http://schemas.microsoft.com/office/powerpoint/2010/main" val="255613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ENERGETICKÉ KRYTÍ V PRAXI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4445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444500" y="1778000"/>
            <a:ext cx="2540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635000" y="1905000"/>
            <a:ext cx="406400" cy="4064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1</a:t>
            </a:r>
          </a:p>
        </p:txBody>
      </p:sp>
      <p:sp>
        <p:nvSpPr>
          <p:cNvPr id="33" name="C0Txt"/>
          <p:cNvSpPr/>
          <p:nvPr/>
        </p:nvSpPr>
        <p:spPr>
          <a:xfrm>
            <a:off x="5969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SPOTŘEBA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Rychlost, obtížnost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Technika, zkušenost</a:t>
            </a:r>
          </a:p>
        </p:txBody>
      </p:sp>
      <p:sp>
        <p:nvSpPr>
          <p:cNvPr id="40" name="C1Bg"/>
          <p:cNvSpPr/>
          <p:nvPr/>
        </p:nvSpPr>
        <p:spPr>
          <a:xfrm>
            <a:off x="32131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3213100" y="1778000"/>
            <a:ext cx="2540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3403600" y="1905000"/>
            <a:ext cx="406400" cy="4064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2</a:t>
            </a:r>
          </a:p>
        </p:txBody>
      </p:sp>
      <p:sp>
        <p:nvSpPr>
          <p:cNvPr id="43" name="C1Txt"/>
          <p:cNvSpPr/>
          <p:nvPr/>
        </p:nvSpPr>
        <p:spPr>
          <a:xfrm>
            <a:off x="33655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SRDEČNÍ FREKVENCE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Sport: 140–170 bpm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Krátkodobý: až 190 bpm</a:t>
            </a:r>
          </a:p>
        </p:txBody>
      </p:sp>
      <p:sp>
        <p:nvSpPr>
          <p:cNvPr id="50" name="C2Bg"/>
          <p:cNvSpPr/>
          <p:nvPr/>
        </p:nvSpPr>
        <p:spPr>
          <a:xfrm>
            <a:off x="59817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5981700" y="1778000"/>
            <a:ext cx="2540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6172200" y="1905000"/>
            <a:ext cx="406400" cy="4064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3</a:t>
            </a:r>
          </a:p>
        </p:txBody>
      </p:sp>
      <p:sp>
        <p:nvSpPr>
          <p:cNvPr id="53" name="C2Txt"/>
          <p:cNvSpPr/>
          <p:nvPr/>
        </p:nvSpPr>
        <p:spPr>
          <a:xfrm>
            <a:off x="61341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STRESORY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Strach, stres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Extrémní zátěž</a:t>
            </a:r>
          </a:p>
        </p:txBody>
      </p:sp>
      <p:sp>
        <p:nvSpPr>
          <p:cNvPr id="60" name="C3Bg"/>
          <p:cNvSpPr/>
          <p:nvPr/>
        </p:nvSpPr>
        <p:spPr>
          <a:xfrm>
            <a:off x="87503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1" name="C3Line"/>
          <p:cNvSpPr/>
          <p:nvPr/>
        </p:nvSpPr>
        <p:spPr>
          <a:xfrm>
            <a:off x="8750300" y="1778000"/>
            <a:ext cx="2540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2" name="C3Num"/>
          <p:cNvSpPr/>
          <p:nvPr/>
        </p:nvSpPr>
        <p:spPr>
          <a:xfrm>
            <a:off x="8940800" y="1905000"/>
            <a:ext cx="406400" cy="4064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4</a:t>
            </a:r>
          </a:p>
        </p:txBody>
      </p:sp>
      <p:sp>
        <p:nvSpPr>
          <p:cNvPr id="63" name="C3Txt"/>
          <p:cNvSpPr/>
          <p:nvPr/>
        </p:nvSpPr>
        <p:spPr>
          <a:xfrm>
            <a:off x="89027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sz="1600" b="1" dirty="0">
                <a:solidFill>
                  <a:srgbClr val="F97316"/>
                </a:solidFill>
                <a:latin typeface="Arial Black"/>
              </a:rPr>
              <a:t>LAKTÁT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Velké svalové skupiny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cs-CZ" sz="1400" dirty="0">
                <a:solidFill>
                  <a:srgbClr val="CBD5E1"/>
                </a:solidFill>
              </a:rPr>
              <a:t>8–13 mmol/l</a:t>
            </a:r>
          </a:p>
        </p:txBody>
      </p:sp>
    </p:spTree>
    <p:extLst>
      <p:ext uri="{BB962C8B-B14F-4D97-AF65-F5344CB8AC3E}">
        <p14:creationId xmlns:p14="http://schemas.microsoft.com/office/powerpoint/2010/main" val="494744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058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9731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OTÁZKY K PROVĚŘENÍ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0972800" cy="18288"/>
          </a:xfrm>
          <a:prstGeom prst="rect">
            <a:avLst/>
          </a:prstGeom>
          <a:solidFill>
            <a:srgbClr val="33415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C0Bg"/>
          <p:cNvSpPr/>
          <p:nvPr/>
        </p:nvSpPr>
        <p:spPr>
          <a:xfrm>
            <a:off x="4445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31" name="C0Line"/>
          <p:cNvSpPr/>
          <p:nvPr/>
        </p:nvSpPr>
        <p:spPr>
          <a:xfrm>
            <a:off x="444500" y="1778000"/>
            <a:ext cx="2540000" cy="508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32" name="C0Num"/>
          <p:cNvSpPr/>
          <p:nvPr/>
        </p:nvSpPr>
        <p:spPr>
          <a:xfrm>
            <a:off x="635000" y="1905000"/>
            <a:ext cx="406400" cy="40640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33" name="C0Txt"/>
          <p:cNvSpPr/>
          <p:nvPr/>
        </p:nvSpPr>
        <p:spPr>
          <a:xfrm>
            <a:off x="5969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Co je vševojskový výcvik?</a:t>
            </a:r>
          </a:p>
        </p:txBody>
      </p:sp>
      <p:sp>
        <p:nvSpPr>
          <p:cNvPr id="40" name="C1Bg"/>
          <p:cNvSpPr/>
          <p:nvPr/>
        </p:nvSpPr>
        <p:spPr>
          <a:xfrm>
            <a:off x="32131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41" name="C1Line"/>
          <p:cNvSpPr/>
          <p:nvPr/>
        </p:nvSpPr>
        <p:spPr>
          <a:xfrm>
            <a:off x="3213100" y="1778000"/>
            <a:ext cx="2540000" cy="508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2" name="C1Num"/>
          <p:cNvSpPr/>
          <p:nvPr/>
        </p:nvSpPr>
        <p:spPr>
          <a:xfrm>
            <a:off x="3403600" y="1905000"/>
            <a:ext cx="406400" cy="4064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43" name="C1Txt"/>
          <p:cNvSpPr/>
          <p:nvPr/>
        </p:nvSpPr>
        <p:spPr>
          <a:xfrm>
            <a:off x="33655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Vyjmenujte faktory ovlivňující pohybový výkon.</a:t>
            </a:r>
          </a:p>
        </p:txBody>
      </p:sp>
      <p:sp>
        <p:nvSpPr>
          <p:cNvPr id="50" name="C2Bg"/>
          <p:cNvSpPr/>
          <p:nvPr/>
        </p:nvSpPr>
        <p:spPr>
          <a:xfrm>
            <a:off x="59817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1" name="C2Line"/>
          <p:cNvSpPr/>
          <p:nvPr/>
        </p:nvSpPr>
        <p:spPr>
          <a:xfrm>
            <a:off x="5981700" y="1778000"/>
            <a:ext cx="2540000" cy="508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2" name="C2Num"/>
          <p:cNvSpPr/>
          <p:nvPr/>
        </p:nvSpPr>
        <p:spPr>
          <a:xfrm>
            <a:off x="6172200" y="1905000"/>
            <a:ext cx="406400" cy="40640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53" name="C2Txt"/>
          <p:cNvSpPr/>
          <p:nvPr/>
        </p:nvSpPr>
        <p:spPr>
          <a:xfrm>
            <a:off x="61341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Jaké jsou fáze motorického učení?</a:t>
            </a:r>
          </a:p>
        </p:txBody>
      </p:sp>
      <p:sp>
        <p:nvSpPr>
          <p:cNvPr id="60" name="C3Bg"/>
          <p:cNvSpPr/>
          <p:nvPr/>
        </p:nvSpPr>
        <p:spPr>
          <a:xfrm>
            <a:off x="8750300" y="1778000"/>
            <a:ext cx="2540000" cy="39370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1" name="C3Line"/>
          <p:cNvSpPr/>
          <p:nvPr/>
        </p:nvSpPr>
        <p:spPr>
          <a:xfrm>
            <a:off x="8750300" y="1778000"/>
            <a:ext cx="2540000" cy="508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2" name="C3Num"/>
          <p:cNvSpPr/>
          <p:nvPr/>
        </p:nvSpPr>
        <p:spPr>
          <a:xfrm>
            <a:off x="8940800" y="1905000"/>
            <a:ext cx="406400" cy="4064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lIns="0" tIns="0" rIns="0" bIns="0" anchor="ctr" anchorCtr="1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Arial Black"/>
              </a:rPr>
              <a:t>?</a:t>
            </a:r>
          </a:p>
        </p:txBody>
      </p:sp>
      <p:sp>
        <p:nvSpPr>
          <p:cNvPr id="63" name="C3Txt"/>
          <p:cNvSpPr/>
          <p:nvPr/>
        </p:nvSpPr>
        <p:spPr>
          <a:xfrm>
            <a:off x="8902700" y="2438400"/>
            <a:ext cx="22352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0" indent="0">
              <a:buNone/>
            </a:pPr>
            <a:r>
              <a:rPr lang="cs-CZ" dirty="0">
                <a:solidFill>
                  <a:srgbClr val="FFFFFF"/>
                </a:solidFill>
              </a:rPr>
              <a:t>Popište druhy energetického zabezpečení dle doby činnosti.</a:t>
            </a:r>
          </a:p>
        </p:txBody>
      </p:sp>
    </p:spTree>
    <p:extLst>
      <p:ext uri="{BB962C8B-B14F-4D97-AF65-F5344CB8AC3E}">
        <p14:creationId xmlns:p14="http://schemas.microsoft.com/office/powerpoint/2010/main" val="210779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B8C5F19-BCE9-43E6-BDC1-E6E1E9C3F177}">
  <we:reference id="WA200010001" version="1.0.0.1" store="Omex" storeType="OMEX"/>
  <we:alternateReferences>
    <we:reference id="WA200010001" version="1.0.0.1" store="WA20001000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381</Words>
  <Application>Microsoft Office PowerPoint</Application>
  <PresentationFormat>Širokoúhlá obrazovka</PresentationFormat>
  <Paragraphs>201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Times New Roman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Michal Vágner</cp:lastModifiedBy>
  <cp:revision>3</cp:revision>
  <dcterms:created xsi:type="dcterms:W3CDTF">2026-03-22T14:19:45Z</dcterms:created>
  <dcterms:modified xsi:type="dcterms:W3CDTF">2026-03-22T15:47:07Z</dcterms:modified>
</cp:coreProperties>
</file>