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ti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56" r:id="rId2"/>
    <p:sldId id="311" r:id="rId3"/>
    <p:sldId id="327" r:id="rId4"/>
    <p:sldId id="328" r:id="rId5"/>
    <p:sldId id="345" r:id="rId6"/>
    <p:sldId id="330" r:id="rId7"/>
    <p:sldId id="259" r:id="rId8"/>
    <p:sldId id="265" r:id="rId9"/>
    <p:sldId id="267" r:id="rId10"/>
    <p:sldId id="331" r:id="rId11"/>
    <p:sldId id="332" r:id="rId12"/>
    <p:sldId id="333" r:id="rId13"/>
    <p:sldId id="264" r:id="rId14"/>
    <p:sldId id="334" r:id="rId15"/>
    <p:sldId id="335" r:id="rId16"/>
    <p:sldId id="271" r:id="rId17"/>
    <p:sldId id="272" r:id="rId18"/>
    <p:sldId id="336" r:id="rId19"/>
    <p:sldId id="337" r:id="rId20"/>
    <p:sldId id="266" r:id="rId21"/>
    <p:sldId id="268" r:id="rId22"/>
    <p:sldId id="338" r:id="rId23"/>
    <p:sldId id="270" r:id="rId24"/>
    <p:sldId id="260" r:id="rId25"/>
    <p:sldId id="340" r:id="rId26"/>
    <p:sldId id="341" r:id="rId27"/>
    <p:sldId id="342" r:id="rId28"/>
    <p:sldId id="343" r:id="rId29"/>
    <p:sldId id="262" r:id="rId30"/>
    <p:sldId id="274" r:id="rId31"/>
    <p:sldId id="273" r:id="rId32"/>
    <p:sldId id="276" r:id="rId33"/>
    <p:sldId id="313" r:id="rId34"/>
    <p:sldId id="314" r:id="rId35"/>
    <p:sldId id="277" r:id="rId36"/>
    <p:sldId id="309" r:id="rId37"/>
    <p:sldId id="310" r:id="rId38"/>
    <p:sldId id="279" r:id="rId39"/>
    <p:sldId id="280" r:id="rId40"/>
    <p:sldId id="287" r:id="rId41"/>
    <p:sldId id="290" r:id="rId42"/>
    <p:sldId id="282" r:id="rId43"/>
    <p:sldId id="283" r:id="rId44"/>
    <p:sldId id="346" r:id="rId45"/>
    <p:sldId id="347" r:id="rId46"/>
    <p:sldId id="284" r:id="rId47"/>
    <p:sldId id="285" r:id="rId48"/>
    <p:sldId id="349" r:id="rId49"/>
    <p:sldId id="350" r:id="rId50"/>
    <p:sldId id="320" r:id="rId51"/>
    <p:sldId id="319" r:id="rId52"/>
    <p:sldId id="351" r:id="rId53"/>
    <p:sldId id="352" r:id="rId54"/>
    <p:sldId id="317" r:id="rId55"/>
    <p:sldId id="321" r:id="rId56"/>
    <p:sldId id="292" r:id="rId57"/>
    <p:sldId id="293" r:id="rId58"/>
    <p:sldId id="294" r:id="rId59"/>
    <p:sldId id="356" r:id="rId60"/>
    <p:sldId id="295" r:id="rId61"/>
    <p:sldId id="357" r:id="rId62"/>
    <p:sldId id="354" r:id="rId63"/>
    <p:sldId id="298" r:id="rId64"/>
    <p:sldId id="299" r:id="rId65"/>
    <p:sldId id="358" r:id="rId66"/>
    <p:sldId id="359" r:id="rId67"/>
    <p:sldId id="360" r:id="rId68"/>
    <p:sldId id="361" r:id="rId69"/>
    <p:sldId id="362" r:id="rId70"/>
    <p:sldId id="363" r:id="rId71"/>
    <p:sldId id="324" r:id="rId72"/>
    <p:sldId id="306" r:id="rId73"/>
    <p:sldId id="318" r:id="rId74"/>
    <p:sldId id="325" r:id="rId75"/>
    <p:sldId id="316" r:id="rId76"/>
    <p:sldId id="326" r:id="rId77"/>
  </p:sldIdLst>
  <p:sldSz cx="12192000" cy="6858000"/>
  <p:notesSz cx="6797675" cy="987266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1" d="100"/>
          <a:sy n="91" d="100"/>
        </p:scale>
        <p:origin x="135"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10/20/2026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6658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10/20/2026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826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10/20/2026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4247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10/20/2026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1893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10/20/2026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02544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10/20/2026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68444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10/20/2026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70504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10/20/2026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86865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10/20/2026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98647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10/20/2026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75091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10/20/2026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11057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10/20/2026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772680"/>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62" r:id="rId5"/>
    <p:sldLayoutId id="2147483756" r:id="rId6"/>
    <p:sldLayoutId id="2147483757" r:id="rId7"/>
    <p:sldLayoutId id="2147483758" r:id="rId8"/>
    <p:sldLayoutId id="2147483761" r:id="rId9"/>
    <p:sldLayoutId id="2147483759" r:id="rId10"/>
    <p:sldLayoutId id="2147483760" r:id="rId1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l.cuni.cz/" TargetMode="External"/><Relationship Id="rId2" Type="http://schemas.openxmlformats.org/officeDocument/2006/relationships/hyperlink" Target="https://dl1.cuni.cz/course/view.php?id=11195" TargetMode="External"/><Relationship Id="rId1" Type="http://schemas.openxmlformats.org/officeDocument/2006/relationships/slideLayout" Target="../slideLayouts/slideLayout2.xml"/><Relationship Id="rId5" Type="http://schemas.openxmlformats.org/officeDocument/2006/relationships/hyperlink" Target="http://slovnik.slu.cas.cz/slovnik/main/index_crs.html" TargetMode="External"/><Relationship Id="rId4" Type="http://schemas.openxmlformats.org/officeDocument/2006/relationships/hyperlink" Target="http://slovnik.slu.cas.cz/slovnik/main/index_rcs.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4.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microsoft.com/office/2007/relationships/media" Target="../media/media5.wav"/><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7.png"/><Relationship Id="rId5" Type="http://schemas.openxmlformats.org/officeDocument/2006/relationships/slideLayout" Target="../slideLayouts/slideLayout7.xml"/><Relationship Id="rId4" Type="http://schemas.openxmlformats.org/officeDocument/2006/relationships/audio" Target="../media/media5.wav"/></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0.mp3"/><Relationship Id="rId7" Type="http://schemas.openxmlformats.org/officeDocument/2006/relationships/slideLayout" Target="../slideLayouts/slideLayout7.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audio" Target="../media/media11.mp3"/><Relationship Id="rId5" Type="http://schemas.microsoft.com/office/2007/relationships/media" Target="../media/media11.mp3"/><Relationship Id="rId4" Type="http://schemas.openxmlformats.org/officeDocument/2006/relationships/audio" Target="../media/media10.mp3"/></Relationships>
</file>

<file path=ppt/slides/_rels/slide36.xml.rels><?xml version="1.0" encoding="UTF-8" standalone="yes"?>
<Relationships xmlns="http://schemas.openxmlformats.org/package/2006/relationships"><Relationship Id="rId2" Type="http://schemas.openxmlformats.org/officeDocument/2006/relationships/image" Target="../media/image15.t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7.png"/><Relationship Id="rId4" Type="http://schemas.openxmlformats.org/officeDocument/2006/relationships/image" Target="../media/image25.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google.ru/imgres?imgurl=https%3A%2F%2Fkpfu.ru%2Fportal%2Fdocs%2FF4354432%2FIMG_4629.JPG&amp;imgrefurl=https%3A%2F%2Fkpfu.ru%2Fchelny%2Fsostoyalos-znakomstvo-inostrannyh-studentov-drug.html&amp;docid=BbrlnAZ0tmJRMM&amp;tbnid=kanicB4StczZBM%3A&amp;vet=10ahUKEwiRsMXBjvjkAhUKEBQKHeyHClkQMwhNKAkwCQ..i&amp;w=980&amp;h=653&amp;bih=514&amp;biw=1097&amp;q=%D0%B7%D0%BD%D0%B0%D0%BA%D0%BE%D0%BC%D1%81%D1%82%D0%B2%D0%BE%20%D1%81%D1%82%D1%83%D0%B4%D0%B5%D0%BD%D1%82%D0%BE%D0%B2&amp;ved=0ahUKEwiRsMXBjvjkAhUKEBQKHeyHClkQMwhNKAkwCQ&amp;iact=mrc&amp;uact=8" TargetMode="Externa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dpis 1">
            <a:extLst>
              <a:ext uri="{FF2B5EF4-FFF2-40B4-BE49-F238E27FC236}">
                <a16:creationId xmlns:a16="http://schemas.microsoft.com/office/drawing/2014/main" id="{5CCE88AB-B154-44ED-B699-9A0518A7A3AA}"/>
              </a:ext>
            </a:extLst>
          </p:cNvPr>
          <p:cNvSpPr>
            <a:spLocks noGrp="1"/>
          </p:cNvSpPr>
          <p:nvPr>
            <p:ph type="ctrTitle"/>
          </p:nvPr>
        </p:nvSpPr>
        <p:spPr>
          <a:xfrm>
            <a:off x="6730000" y="639097"/>
            <a:ext cx="4813072" cy="3494791"/>
          </a:xfrm>
        </p:spPr>
        <p:txBody>
          <a:bodyPr>
            <a:normAutofit/>
          </a:bodyPr>
          <a:lstStyle/>
          <a:p>
            <a:r>
              <a:rPr lang="ru-RU" dirty="0"/>
              <a:t>РУССКИЙ ЯЗЫК</a:t>
            </a:r>
            <a:br>
              <a:rPr lang="ru-RU" dirty="0"/>
            </a:br>
            <a:r>
              <a:rPr lang="ru-RU" dirty="0"/>
              <a:t>практика</a:t>
            </a:r>
            <a:endParaRPr lang="cs-CZ" dirty="0"/>
          </a:p>
        </p:txBody>
      </p:sp>
      <p:sp>
        <p:nvSpPr>
          <p:cNvPr id="3" name="Podnadpis 2">
            <a:extLst>
              <a:ext uri="{FF2B5EF4-FFF2-40B4-BE49-F238E27FC236}">
                <a16:creationId xmlns:a16="http://schemas.microsoft.com/office/drawing/2014/main" id="{93A8B2A7-7396-49C5-986A-2F1BB7BF56D4}"/>
              </a:ext>
            </a:extLst>
          </p:cNvPr>
          <p:cNvSpPr>
            <a:spLocks noGrp="1"/>
          </p:cNvSpPr>
          <p:nvPr>
            <p:ph type="subTitle" idx="1"/>
          </p:nvPr>
        </p:nvSpPr>
        <p:spPr>
          <a:xfrm>
            <a:off x="6729999" y="4455620"/>
            <a:ext cx="4829101" cy="2200809"/>
          </a:xfrm>
        </p:spPr>
        <p:txBody>
          <a:bodyPr>
            <a:normAutofit fontScale="47500" lnSpcReduction="20000"/>
          </a:bodyPr>
          <a:lstStyle/>
          <a:p>
            <a:r>
              <a:rPr lang="cs-CZ" sz="5100" b="1" cap="none" dirty="0"/>
              <a:t>Veronika Stranz-Nikitina Ph.D.</a:t>
            </a:r>
            <a:endParaRPr lang="cs-CZ" sz="5100" cap="none" dirty="0"/>
          </a:p>
          <a:p>
            <a:r>
              <a:rPr lang="ru-RU" sz="5100" b="1" cap="none" dirty="0"/>
              <a:t>Вероника Петровна </a:t>
            </a:r>
            <a:endParaRPr lang="cs-CZ" sz="5100" b="1" cap="none" dirty="0"/>
          </a:p>
          <a:p>
            <a:r>
              <a:rPr lang="ru-RU" sz="5100" b="1" cap="none" dirty="0" err="1"/>
              <a:t>Штранц</a:t>
            </a:r>
            <a:r>
              <a:rPr lang="ru-RU" sz="5100" b="1" cap="none" dirty="0"/>
              <a:t>-Никитина</a:t>
            </a:r>
            <a:endParaRPr lang="cs-CZ" sz="5100" cap="none" dirty="0"/>
          </a:p>
          <a:p>
            <a:endParaRPr lang="cs-CZ" dirty="0"/>
          </a:p>
          <a:p>
            <a:r>
              <a:rPr lang="ru-RU" sz="5100" b="1" dirty="0"/>
              <a:t>Урок № 1</a:t>
            </a:r>
            <a:endParaRPr lang="cs-CZ" sz="5100" b="1" dirty="0"/>
          </a:p>
          <a:p>
            <a:endParaRPr lang="cs-CZ" dirty="0"/>
          </a:p>
        </p:txBody>
      </p:sp>
      <p:pic>
        <p:nvPicPr>
          <p:cNvPr id="14" name="Picture 3">
            <a:extLst>
              <a:ext uri="{FF2B5EF4-FFF2-40B4-BE49-F238E27FC236}">
                <a16:creationId xmlns:a16="http://schemas.microsoft.com/office/drawing/2014/main" id="{F72A3E4C-F7C9-4CB5-92B7-4ADC64B91408}"/>
              </a:ext>
            </a:extLst>
          </p:cNvPr>
          <p:cNvPicPr>
            <a:picLocks noChangeAspect="1"/>
          </p:cNvPicPr>
          <p:nvPr/>
        </p:nvPicPr>
        <p:blipFill rotWithShape="1">
          <a:blip r:embed="rId2"/>
          <a:srcRect t="10000"/>
          <a:stretch/>
        </p:blipFill>
        <p:spPr>
          <a:xfrm>
            <a:off x="1" y="10"/>
            <a:ext cx="6096000" cy="6857990"/>
          </a:xfrm>
          <a:prstGeom prst="rect">
            <a:avLst/>
          </a:prstGeom>
        </p:spPr>
      </p:pic>
      <p:cxnSp>
        <p:nvCxnSpPr>
          <p:cNvPr id="15" name="Straight Connector 10">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915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F78FF42-52A4-4F4E-9AED-85B1FACA13B4}"/>
              </a:ext>
            </a:extLst>
          </p:cNvPr>
          <p:cNvSpPr>
            <a:spLocks noGrp="1"/>
          </p:cNvSpPr>
          <p:nvPr>
            <p:ph type="title"/>
          </p:nvPr>
        </p:nvSpPr>
        <p:spPr/>
        <p:txBody>
          <a:bodyPr>
            <a:normAutofit fontScale="90000"/>
          </a:bodyPr>
          <a:lstStyle/>
          <a:p>
            <a:r>
              <a:rPr lang="ru-RU" dirty="0"/>
              <a:t>Основная литература и другие источники:</a:t>
            </a:r>
            <a:br>
              <a:rPr lang="ru-RU" dirty="0"/>
            </a:br>
            <a:r>
              <a:rPr lang="cs-CZ" dirty="0"/>
              <a:t>Základní literatura a jiné zdroje:</a:t>
            </a:r>
          </a:p>
        </p:txBody>
      </p:sp>
      <p:sp>
        <p:nvSpPr>
          <p:cNvPr id="3" name="Zástupný obsah 2">
            <a:extLst>
              <a:ext uri="{FF2B5EF4-FFF2-40B4-BE49-F238E27FC236}">
                <a16:creationId xmlns:a16="http://schemas.microsoft.com/office/drawing/2014/main" id="{A3B08F76-D9B9-46B1-BB65-2B7015BB0E63}"/>
              </a:ext>
            </a:extLst>
          </p:cNvPr>
          <p:cNvSpPr>
            <a:spLocks noGrp="1"/>
          </p:cNvSpPr>
          <p:nvPr>
            <p:ph idx="1"/>
          </p:nvPr>
        </p:nvSpPr>
        <p:spPr>
          <a:xfrm>
            <a:off x="1097280" y="2012732"/>
            <a:ext cx="10343230" cy="3831020"/>
          </a:xfrm>
        </p:spPr>
        <p:txBody>
          <a:bodyPr>
            <a:normAutofit/>
          </a:bodyPr>
          <a:lstStyle/>
          <a:p>
            <a:r>
              <a:rPr lang="cs-CZ" b="1" dirty="0"/>
              <a:t>Praktická jazyková cvičení I (ruština)</a:t>
            </a:r>
          </a:p>
          <a:p>
            <a:r>
              <a:rPr lang="cs-CZ" b="1" dirty="0">
                <a:hlinkClick r:id="rId2"/>
              </a:rPr>
              <a:t>https://dl1.cuni.cz/course/view.php?id=11195</a:t>
            </a:r>
            <a:endParaRPr lang="cs-CZ" b="1" dirty="0"/>
          </a:p>
          <a:p>
            <a:endParaRPr lang="cs-CZ" b="1" dirty="0"/>
          </a:p>
          <a:p>
            <a:r>
              <a:rPr lang="cs-CZ" b="1" dirty="0">
                <a:hlinkClick r:id="rId3"/>
              </a:rPr>
              <a:t>https://dl.cuni.cz/</a:t>
            </a:r>
            <a:endParaRPr lang="cs-CZ" b="1" dirty="0"/>
          </a:p>
          <a:p>
            <a:pPr marL="0" indent="0">
              <a:buNone/>
            </a:pPr>
            <a:endParaRPr lang="cs-CZ" b="1" dirty="0"/>
          </a:p>
          <a:p>
            <a:r>
              <a:rPr lang="cs-CZ" b="1" dirty="0"/>
              <a:t>Slovanský ústav Akademie věd České republiky</a:t>
            </a:r>
          </a:p>
          <a:p>
            <a:r>
              <a:rPr lang="cs-CZ" b="1" dirty="0">
                <a:hlinkClick r:id="rId4"/>
              </a:rPr>
              <a:t>RUSKO-ČESKÁ ELEKTRONICKÁ SLOVNÍKOVÁ DATABÁZE</a:t>
            </a:r>
            <a:endParaRPr lang="cs-CZ" b="1" dirty="0"/>
          </a:p>
          <a:p>
            <a:r>
              <a:rPr lang="cs-CZ" b="1" dirty="0">
                <a:hlinkClick r:id="rId5"/>
              </a:rPr>
              <a:t>VELKÝ ČESKO-RUSKÝ SLOVNÍK</a:t>
            </a:r>
            <a:endParaRPr lang="cs-CZ" b="1" dirty="0"/>
          </a:p>
          <a:p>
            <a:endParaRPr lang="cs-CZ" dirty="0"/>
          </a:p>
        </p:txBody>
      </p:sp>
    </p:spTree>
    <p:extLst>
      <p:ext uri="{BB962C8B-B14F-4D97-AF65-F5344CB8AC3E}">
        <p14:creationId xmlns:p14="http://schemas.microsoft.com/office/powerpoint/2010/main" val="1242117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9908E6DD-DA66-B595-1467-F8559E5E2349}"/>
              </a:ext>
            </a:extLst>
          </p:cNvPr>
          <p:cNvSpPr txBox="1"/>
          <p:nvPr/>
        </p:nvSpPr>
        <p:spPr>
          <a:xfrm>
            <a:off x="183932" y="84084"/>
            <a:ext cx="11934495" cy="5767476"/>
          </a:xfrm>
          <a:prstGeom prst="rect">
            <a:avLst/>
          </a:prstGeom>
          <a:noFill/>
        </p:spPr>
        <p:txBody>
          <a:bodyPr wrap="square">
            <a:spAutoFit/>
          </a:bodyPr>
          <a:lstStyle/>
          <a:p>
            <a:pPr marL="342900" indent="-342900">
              <a:lnSpc>
                <a:spcPct val="115000"/>
              </a:lnSpc>
              <a:spcAft>
                <a:spcPts val="1000"/>
              </a:spcAft>
              <a:buFont typeface="Arial" panose="020B0604020202020204" pitchFamily="34" charset="0"/>
              <a:buChar char="•"/>
            </a:pPr>
            <a:r>
              <a:rPr lang="cs-CZ" sz="2200" b="1" dirty="0" err="1">
                <a:ea typeface="Times New Roman" panose="02020603050405020304" pitchFamily="18" charset="0"/>
                <a:cs typeface="Times New Roman" panose="02020603050405020304" pitchFamily="18" charset="0"/>
              </a:rPr>
              <a:t>Rycheva</a:t>
            </a:r>
            <a:r>
              <a:rPr lang="cs-CZ" sz="2200" b="1" dirty="0">
                <a:ea typeface="Times New Roman" panose="02020603050405020304" pitchFamily="18" charset="0"/>
                <a:cs typeface="Times New Roman" panose="02020603050405020304" pitchFamily="18" charset="0"/>
              </a:rPr>
              <a:t> E., Rajnochová N.: </a:t>
            </a:r>
            <a:r>
              <a:rPr lang="cs-CZ" sz="2200" b="1" i="1" dirty="0">
                <a:ea typeface="Times New Roman" panose="02020603050405020304" pitchFamily="18" charset="0"/>
                <a:cs typeface="Times New Roman" panose="02020603050405020304" pitchFamily="18" charset="0"/>
              </a:rPr>
              <a:t>Současná ruština – konverzace</a:t>
            </a:r>
            <a:r>
              <a:rPr lang="cs-CZ" sz="2200" b="1" dirty="0">
                <a:ea typeface="Times New Roman" panose="02020603050405020304" pitchFamily="18" charset="0"/>
                <a:cs typeface="Times New Roman" panose="02020603050405020304" pitchFamily="18" charset="0"/>
              </a:rPr>
              <a:t>. Praha, Karolinum, 2023.</a:t>
            </a:r>
          </a:p>
          <a:p>
            <a:pPr marL="342900" indent="-342900">
              <a:lnSpc>
                <a:spcPct val="115000"/>
              </a:lnSpc>
              <a:spcAft>
                <a:spcPts val="1000"/>
              </a:spcAft>
              <a:buFont typeface="Arial" panose="020B0604020202020204" pitchFamily="34" charset="0"/>
              <a:buChar char="•"/>
            </a:pPr>
            <a:r>
              <a:rPr lang="cs-CZ" sz="2200" b="1" dirty="0">
                <a:effectLst/>
                <a:ea typeface="Times New Roman" panose="02020603050405020304" pitchFamily="18" charset="0"/>
                <a:cs typeface="Times New Roman" panose="02020603050405020304" pitchFamily="18" charset="0"/>
              </a:rPr>
              <a:t>Rajnochová N., Stranz-Nikitina V., </a:t>
            </a:r>
            <a:r>
              <a:rPr lang="cs-CZ" sz="2200" b="1" dirty="0" err="1">
                <a:effectLst/>
                <a:ea typeface="Times New Roman" panose="02020603050405020304" pitchFamily="18" charset="0"/>
                <a:cs typeface="Times New Roman" panose="02020603050405020304" pitchFamily="18" charset="0"/>
              </a:rPr>
              <a:t>Rycheva</a:t>
            </a:r>
            <a:r>
              <a:rPr lang="cs-CZ" sz="2200" b="1" dirty="0">
                <a:effectLst/>
                <a:ea typeface="Times New Roman" panose="02020603050405020304" pitchFamily="18" charset="0"/>
                <a:cs typeface="Times New Roman" panose="02020603050405020304" pitchFamily="18" charset="0"/>
              </a:rPr>
              <a:t> E. et. al.: </a:t>
            </a:r>
            <a:r>
              <a:rPr lang="cs-CZ" sz="2200" b="1" i="1" dirty="0" err="1">
                <a:effectLst/>
                <a:ea typeface="Times New Roman" panose="02020603050405020304" pitchFamily="18" charset="0"/>
                <a:cs typeface="Times New Roman" panose="02020603050405020304" pitchFamily="18" charset="0"/>
              </a:rPr>
              <a:t>Sovremennyj</a:t>
            </a:r>
            <a:r>
              <a:rPr lang="cs-CZ" sz="2200" b="1" i="1" dirty="0">
                <a:effectLst/>
                <a:ea typeface="Times New Roman" panose="02020603050405020304" pitchFamily="18" charset="0"/>
                <a:cs typeface="Times New Roman" panose="02020603050405020304" pitchFamily="18" charset="0"/>
              </a:rPr>
              <a:t> </a:t>
            </a:r>
            <a:r>
              <a:rPr lang="cs-CZ" sz="2200" b="1" i="1" dirty="0" err="1">
                <a:effectLst/>
                <a:ea typeface="Times New Roman" panose="02020603050405020304" pitchFamily="18" charset="0"/>
                <a:cs typeface="Times New Roman" panose="02020603050405020304" pitchFamily="18" charset="0"/>
              </a:rPr>
              <a:t>russkij</a:t>
            </a:r>
            <a:r>
              <a:rPr lang="cs-CZ" sz="2200" b="1" i="1" dirty="0">
                <a:effectLst/>
                <a:ea typeface="Times New Roman" panose="02020603050405020304" pitchFamily="18" charset="0"/>
                <a:cs typeface="Times New Roman" panose="02020603050405020304" pitchFamily="18" charset="0"/>
              </a:rPr>
              <a:t> jazyk: praktikum</a:t>
            </a:r>
            <a:r>
              <a:rPr lang="cs-CZ" sz="2200" b="1" dirty="0">
                <a:effectLst/>
                <a:ea typeface="Times New Roman" panose="02020603050405020304" pitchFamily="18" charset="0"/>
                <a:cs typeface="Times New Roman" panose="02020603050405020304" pitchFamily="18" charset="0"/>
              </a:rPr>
              <a:t>. Praha, Karolinum, 2022.</a:t>
            </a:r>
          </a:p>
          <a:p>
            <a:pPr marL="342900" indent="-342900">
              <a:lnSpc>
                <a:spcPct val="115000"/>
              </a:lnSpc>
              <a:spcAft>
                <a:spcPts val="1000"/>
              </a:spcAft>
              <a:buFont typeface="Arial" panose="020B0604020202020204" pitchFamily="34" charset="0"/>
              <a:buChar char="•"/>
            </a:pPr>
            <a:r>
              <a:rPr lang="cs-CZ" sz="2200" b="1" dirty="0">
                <a:ea typeface="Times New Roman" panose="02020603050405020304" pitchFamily="18" charset="0"/>
                <a:cs typeface="Times New Roman" panose="02020603050405020304" pitchFamily="18" charset="0"/>
              </a:rPr>
              <a:t>Balcar, M.: </a:t>
            </a:r>
            <a:r>
              <a:rPr lang="cs-CZ" sz="2200" b="1" i="1" dirty="0">
                <a:ea typeface="Times New Roman" panose="02020603050405020304" pitchFamily="18" charset="0"/>
                <a:cs typeface="Times New Roman" panose="02020603050405020304" pitchFamily="18" charset="0"/>
              </a:rPr>
              <a:t>Ruská gramatika v kostce</a:t>
            </a:r>
            <a:r>
              <a:rPr lang="cs-CZ" sz="2200" b="1" dirty="0">
                <a:ea typeface="Times New Roman" panose="02020603050405020304" pitchFamily="18" charset="0"/>
                <a:cs typeface="Times New Roman" panose="02020603050405020304" pitchFamily="18" charset="0"/>
              </a:rPr>
              <a:t>. Praha: Leda, 1999.</a:t>
            </a:r>
          </a:p>
          <a:p>
            <a:pPr marL="342900" indent="-342900">
              <a:lnSpc>
                <a:spcPct val="115000"/>
              </a:lnSpc>
              <a:spcAft>
                <a:spcPts val="1000"/>
              </a:spcAft>
              <a:buFont typeface="Arial" panose="020B0604020202020204" pitchFamily="34" charset="0"/>
              <a:buChar char="•"/>
            </a:pPr>
            <a:r>
              <a:rPr lang="cs-CZ" sz="2200" dirty="0">
                <a:ea typeface="Calibri" panose="020F0502020204030204" pitchFamily="34" charset="0"/>
                <a:cs typeface="Times New Roman" panose="02020603050405020304" pitchFamily="18" charset="0"/>
              </a:rPr>
              <a:t>Konečný J. </a:t>
            </a:r>
            <a:r>
              <a:rPr lang="cs-CZ" sz="2200" i="1" dirty="0">
                <a:ea typeface="Calibri" panose="020F0502020204030204" pitchFamily="34" charset="0"/>
                <a:cs typeface="Times New Roman" panose="02020603050405020304" pitchFamily="18" charset="0"/>
              </a:rPr>
              <a:t>Praktická fonetika ruského jazyka pro budoucí učitele</a:t>
            </a:r>
            <a:r>
              <a:rPr lang="cs-CZ" sz="2200" dirty="0">
                <a:ea typeface="Calibri" panose="020F0502020204030204" pitchFamily="34" charset="0"/>
                <a:cs typeface="Times New Roman" panose="02020603050405020304" pitchFamily="18" charset="0"/>
              </a:rPr>
              <a:t>. Praha: UK, Pedagogická fakulta, 2023.</a:t>
            </a:r>
          </a:p>
          <a:p>
            <a:pPr marL="342900" indent="-342900">
              <a:lnSpc>
                <a:spcPct val="115000"/>
              </a:lnSpc>
              <a:spcAft>
                <a:spcPts val="1000"/>
              </a:spcAft>
              <a:buFont typeface="Arial" panose="020B0604020202020204" pitchFamily="34" charset="0"/>
              <a:buChar char="•"/>
            </a:pPr>
            <a:r>
              <a:rPr lang="cs-CZ" sz="2200" dirty="0">
                <a:ea typeface="Times New Roman" panose="02020603050405020304" pitchFamily="18" charset="0"/>
                <a:cs typeface="Times New Roman" panose="02020603050405020304" pitchFamily="18" charset="0"/>
              </a:rPr>
              <a:t>Mistrová, V. a kol.: </a:t>
            </a:r>
            <a:r>
              <a:rPr lang="cs-CZ" sz="2200" i="1" dirty="0">
                <a:ea typeface="Times New Roman" panose="02020603050405020304" pitchFamily="18" charset="0"/>
                <a:cs typeface="Times New Roman" panose="02020603050405020304" pitchFamily="18" charset="0"/>
              </a:rPr>
              <a:t>Cvičebnice ruské gramatiky</a:t>
            </a:r>
            <a:r>
              <a:rPr lang="cs-CZ" sz="2200" dirty="0">
                <a:ea typeface="Times New Roman" panose="02020603050405020304" pitchFamily="18" charset="0"/>
                <a:cs typeface="Times New Roman" panose="02020603050405020304" pitchFamily="18" charset="0"/>
              </a:rPr>
              <a:t>. Praha: Polyglot, 2004.</a:t>
            </a:r>
            <a:endParaRPr lang="ru-RU" sz="2200" dirty="0">
              <a:ea typeface="Times New Roman" panose="02020603050405020304" pitchFamily="18" charset="0"/>
              <a:cs typeface="Times New Roman" panose="02020603050405020304" pitchFamily="18" charset="0"/>
            </a:endParaRPr>
          </a:p>
          <a:p>
            <a:pPr marL="342900" indent="-342900">
              <a:lnSpc>
                <a:spcPct val="115000"/>
              </a:lnSpc>
              <a:spcAft>
                <a:spcPts val="1000"/>
              </a:spcAft>
              <a:buFont typeface="Arial" panose="020B0604020202020204" pitchFamily="34" charset="0"/>
              <a:buChar char="•"/>
            </a:pPr>
            <a:r>
              <a:rPr lang="cs-CZ" sz="2200" dirty="0">
                <a:ea typeface="Calibri" panose="020F0502020204030204" pitchFamily="34" charset="0"/>
                <a:cs typeface="Times New Roman" panose="02020603050405020304" pitchFamily="18" charset="0"/>
              </a:rPr>
              <a:t>Janek, A., </a:t>
            </a:r>
            <a:r>
              <a:rPr lang="cs-CZ" sz="2200" dirty="0" err="1">
                <a:ea typeface="Calibri" panose="020F0502020204030204" pitchFamily="34" charset="0"/>
                <a:cs typeface="Times New Roman" panose="02020603050405020304" pitchFamily="18" charset="0"/>
              </a:rPr>
              <a:t>Mamonova</a:t>
            </a:r>
            <a:r>
              <a:rPr lang="cs-CZ" sz="2200" dirty="0">
                <a:ea typeface="Calibri" panose="020F0502020204030204" pitchFamily="34" charset="0"/>
                <a:cs typeface="Times New Roman" panose="02020603050405020304" pitchFamily="18" charset="0"/>
              </a:rPr>
              <a:t>, J.: </a:t>
            </a:r>
            <a:r>
              <a:rPr lang="cs-CZ" sz="2200" i="1" dirty="0">
                <a:ea typeface="Calibri" panose="020F0502020204030204" pitchFamily="34" charset="0"/>
                <a:cs typeface="Times New Roman" panose="02020603050405020304" pitchFamily="18" charset="0"/>
              </a:rPr>
              <a:t>Učebnice současné ruštiny</a:t>
            </a:r>
            <a:r>
              <a:rPr lang="cs-CZ" sz="2200" dirty="0">
                <a:ea typeface="Calibri" panose="020F0502020204030204" pitchFamily="34" charset="0"/>
                <a:cs typeface="Times New Roman" panose="02020603050405020304" pitchFamily="18" charset="0"/>
              </a:rPr>
              <a:t>. Brno: </a:t>
            </a:r>
            <a:r>
              <a:rPr lang="cs-CZ" sz="2200" dirty="0" err="1">
                <a:ea typeface="Calibri" panose="020F0502020204030204" pitchFamily="34" charset="0"/>
                <a:cs typeface="Times New Roman" panose="02020603050405020304" pitchFamily="18" charset="0"/>
              </a:rPr>
              <a:t>Computer</a:t>
            </a:r>
            <a:r>
              <a:rPr lang="cs-CZ" sz="2200" dirty="0">
                <a:ea typeface="Calibri" panose="020F0502020204030204" pitchFamily="34" charset="0"/>
                <a:cs typeface="Times New Roman" panose="02020603050405020304" pitchFamily="18" charset="0"/>
              </a:rPr>
              <a:t> </a:t>
            </a:r>
            <a:r>
              <a:rPr lang="cs-CZ" sz="2200" dirty="0" err="1">
                <a:ea typeface="Calibri" panose="020F0502020204030204" pitchFamily="34" charset="0"/>
                <a:cs typeface="Times New Roman" panose="02020603050405020304" pitchFamily="18" charset="0"/>
              </a:rPr>
              <a:t>Press</a:t>
            </a:r>
            <a:r>
              <a:rPr lang="cs-CZ" sz="2200" dirty="0">
                <a:ea typeface="Calibri" panose="020F0502020204030204" pitchFamily="34" charset="0"/>
                <a:cs typeface="Times New Roman" panose="02020603050405020304" pitchFamily="18" charset="0"/>
              </a:rPr>
              <a:t>, 2011.</a:t>
            </a:r>
          </a:p>
          <a:p>
            <a:pPr marL="342900" indent="-342900">
              <a:lnSpc>
                <a:spcPct val="115000"/>
              </a:lnSpc>
              <a:spcAft>
                <a:spcPts val="1000"/>
              </a:spcAft>
              <a:buFont typeface="Arial" panose="020B0604020202020204" pitchFamily="34" charset="0"/>
              <a:buChar char="•"/>
            </a:pPr>
            <a:endParaRPr lang="cs-CZ" sz="2200" dirty="0">
              <a:effectLst/>
              <a:ea typeface="Times New Roman" panose="02020603050405020304" pitchFamily="18" charset="0"/>
              <a:cs typeface="Times New Roman" panose="02020603050405020304" pitchFamily="18" charset="0"/>
            </a:endParaRPr>
          </a:p>
          <a:p>
            <a:pPr marL="342900" indent="-342900">
              <a:lnSpc>
                <a:spcPct val="115000"/>
              </a:lnSpc>
              <a:spcAft>
                <a:spcPts val="1000"/>
              </a:spcAft>
              <a:buFont typeface="Arial" panose="020B0604020202020204" pitchFamily="34" charset="0"/>
              <a:buChar char="•"/>
            </a:pPr>
            <a:r>
              <a:rPr lang="cs-CZ" sz="2200" dirty="0" err="1">
                <a:effectLst/>
                <a:ea typeface="Times New Roman" panose="02020603050405020304" pitchFamily="18" charset="0"/>
                <a:cs typeface="Times New Roman" panose="02020603050405020304" pitchFamily="18" charset="0"/>
              </a:rPr>
              <a:t>Žaža</a:t>
            </a:r>
            <a:r>
              <a:rPr lang="cs-CZ" sz="2200" dirty="0">
                <a:effectLst/>
                <a:ea typeface="Times New Roman" panose="02020603050405020304" pitchFamily="18" charset="0"/>
                <a:cs typeface="Times New Roman" panose="02020603050405020304" pitchFamily="18" charset="0"/>
              </a:rPr>
              <a:t>. (</a:t>
            </a:r>
            <a:r>
              <a:rPr lang="cs-CZ" sz="2200" dirty="0" err="1">
                <a:effectLst/>
                <a:ea typeface="Times New Roman" panose="02020603050405020304" pitchFamily="18" charset="0"/>
                <a:cs typeface="Times New Roman" panose="02020603050405020304" pitchFamily="18" charset="0"/>
              </a:rPr>
              <a:t>red</a:t>
            </a:r>
            <a:r>
              <a:rPr lang="cs-CZ" sz="2200" dirty="0">
                <a:effectLst/>
                <a:ea typeface="Times New Roman" panose="02020603050405020304" pitchFamily="18" charset="0"/>
                <a:cs typeface="Times New Roman" panose="02020603050405020304" pitchFamily="18" charset="0"/>
              </a:rPr>
              <a:t>.): </a:t>
            </a:r>
            <a:r>
              <a:rPr lang="cs-CZ" sz="2200" i="1" dirty="0">
                <a:effectLst/>
                <a:ea typeface="Times New Roman" panose="02020603050405020304" pitchFamily="18" charset="0"/>
                <a:cs typeface="Times New Roman" panose="02020603050405020304" pitchFamily="18" charset="0"/>
              </a:rPr>
              <a:t>Morfologie ruštiny I-II</a:t>
            </a:r>
            <a:r>
              <a:rPr lang="cs-CZ" sz="2200" dirty="0">
                <a:effectLst/>
                <a:ea typeface="Times New Roman" panose="02020603050405020304" pitchFamily="18" charset="0"/>
                <a:cs typeface="Times New Roman" panose="02020603050405020304" pitchFamily="18" charset="0"/>
              </a:rPr>
              <a:t>. Brno: Masarykova univerzita, 1996-1997.</a:t>
            </a:r>
            <a:endParaRPr lang="cs-CZ" sz="2200" dirty="0">
              <a:effectLst/>
              <a:ea typeface="Calibri" panose="020F0502020204030204" pitchFamily="34" charset="0"/>
              <a:cs typeface="Times New Roman" panose="02020603050405020304" pitchFamily="18" charset="0"/>
            </a:endParaRPr>
          </a:p>
          <a:p>
            <a:pPr marL="342900" indent="-342900">
              <a:lnSpc>
                <a:spcPct val="115000"/>
              </a:lnSpc>
              <a:spcAft>
                <a:spcPts val="1000"/>
              </a:spcAft>
              <a:buFont typeface="Arial" panose="020B0604020202020204" pitchFamily="34" charset="0"/>
              <a:buChar char="•"/>
            </a:pPr>
            <a:r>
              <a:rPr lang="cs-CZ" sz="2200" dirty="0" err="1">
                <a:effectLst/>
                <a:ea typeface="Times New Roman" panose="02020603050405020304" pitchFamily="18" charset="0"/>
              </a:rPr>
              <a:t>Giger</a:t>
            </a:r>
            <a:r>
              <a:rPr lang="cs-CZ" sz="2200" dirty="0">
                <a:effectLst/>
                <a:ea typeface="Times New Roman" panose="02020603050405020304" pitchFamily="18" charset="0"/>
              </a:rPr>
              <a:t>, M., </a:t>
            </a:r>
            <a:r>
              <a:rPr lang="cs-CZ" sz="2200" dirty="0" err="1">
                <a:effectLst/>
                <a:ea typeface="Times New Roman" panose="02020603050405020304" pitchFamily="18" charset="0"/>
              </a:rPr>
              <a:t>Ďurovič</a:t>
            </a:r>
            <a:r>
              <a:rPr lang="cs-CZ" sz="2200" dirty="0">
                <a:effectLst/>
                <a:ea typeface="Times New Roman" panose="02020603050405020304" pitchFamily="18" charset="0"/>
              </a:rPr>
              <a:t>, Ľ.: </a:t>
            </a:r>
            <a:r>
              <a:rPr lang="cs-CZ" sz="2200" i="1" dirty="0">
                <a:effectLst/>
                <a:ea typeface="Times New Roman" panose="02020603050405020304" pitchFamily="18" charset="0"/>
              </a:rPr>
              <a:t>Paradigmatika spisovné ruštiny. Hláskosloví a tvarosloví</a:t>
            </a:r>
            <a:r>
              <a:rPr lang="cs-CZ" sz="2200" dirty="0">
                <a:effectLst/>
                <a:ea typeface="Times New Roman" panose="02020603050405020304" pitchFamily="18" charset="0"/>
              </a:rPr>
              <a:t>. Praha: Karolinum, 2020.</a:t>
            </a:r>
            <a:endParaRPr lang="cs-CZ" sz="2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6637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E907F10-D175-B319-F749-1337E854A491}"/>
              </a:ext>
            </a:extLst>
          </p:cNvPr>
          <p:cNvSpPr txBox="1"/>
          <p:nvPr/>
        </p:nvSpPr>
        <p:spPr>
          <a:xfrm>
            <a:off x="2248269" y="1533502"/>
            <a:ext cx="7907785" cy="2939844"/>
          </a:xfrm>
          <a:prstGeom prst="rect">
            <a:avLst/>
          </a:prstGeom>
          <a:noFill/>
        </p:spPr>
        <p:txBody>
          <a:bodyPr wrap="square">
            <a:spAutoFit/>
          </a:bodyPr>
          <a:lstStyle/>
          <a:p>
            <a:pPr>
              <a:lnSpc>
                <a:spcPct val="115000"/>
              </a:lnSpc>
              <a:spcAft>
                <a:spcPts val="1000"/>
              </a:spcAft>
            </a:pPr>
            <a:r>
              <a:rPr lang="cs-CZ" sz="2100" b="1" u="sng" dirty="0">
                <a:effectLst/>
                <a:latin typeface="Times New Roman" panose="02020603050405020304" pitchFamily="18" charset="0"/>
                <a:ea typeface="Times New Roman" panose="02020603050405020304" pitchFamily="18" charset="0"/>
                <a:cs typeface="Times New Roman" panose="02020603050405020304" pitchFamily="18" charset="0"/>
              </a:rPr>
              <a:t>PODMÍNKY UDĚLENÍ ATESTACE:</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1. Prezence</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2. Aktivní účast v semináři</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3. Příprava domácích úkolů</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4. Absolvování průběžného testování a splnění závěrečného testu</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5. Ústní pohovor (jedno z konverzačních témat)</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209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9E955C60-F2D4-1CBB-A59F-08E8AD232B93}"/>
              </a:ext>
            </a:extLst>
          </p:cNvPr>
          <p:cNvGraphicFramePr>
            <a:graphicFrameLocks noGrp="1"/>
          </p:cNvGraphicFramePr>
          <p:nvPr>
            <p:extLst>
              <p:ext uri="{D42A27DB-BD31-4B8C-83A1-F6EECF244321}">
                <p14:modId xmlns:p14="http://schemas.microsoft.com/office/powerpoint/2010/main" val="3761109140"/>
              </p:ext>
            </p:extLst>
          </p:nvPr>
        </p:nvGraphicFramePr>
        <p:xfrm>
          <a:off x="0" y="0"/>
          <a:ext cx="12192001" cy="6643209"/>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1102668746"/>
                    </a:ext>
                  </a:extLst>
                </a:gridCol>
                <a:gridCol w="3452648">
                  <a:extLst>
                    <a:ext uri="{9D8B030D-6E8A-4147-A177-3AD203B41FA5}">
                      <a16:colId xmlns:a16="http://schemas.microsoft.com/office/drawing/2014/main" val="2698319215"/>
                    </a:ext>
                  </a:extLst>
                </a:gridCol>
                <a:gridCol w="2369664">
                  <a:extLst>
                    <a:ext uri="{9D8B030D-6E8A-4147-A177-3AD203B41FA5}">
                      <a16:colId xmlns:a16="http://schemas.microsoft.com/office/drawing/2014/main" val="3673587937"/>
                    </a:ext>
                  </a:extLst>
                </a:gridCol>
                <a:gridCol w="2254889">
                  <a:extLst>
                    <a:ext uri="{9D8B030D-6E8A-4147-A177-3AD203B41FA5}">
                      <a16:colId xmlns:a16="http://schemas.microsoft.com/office/drawing/2014/main" val="616787307"/>
                    </a:ext>
                  </a:extLst>
                </a:gridCol>
              </a:tblGrid>
              <a:tr h="428319">
                <a:tc>
                  <a:txBody>
                    <a:bodyPr/>
                    <a:lstStyle/>
                    <a:p>
                      <a:pPr>
                        <a:lnSpc>
                          <a:spcPct val="115000"/>
                        </a:lnSpc>
                        <a:spcAft>
                          <a:spcPts val="800"/>
                        </a:spcAft>
                        <a:buNone/>
                      </a:pPr>
                      <a:r>
                        <a:rPr lang="ru-RU" sz="2000" kern="100" dirty="0">
                          <a:effectLst/>
                        </a:rPr>
                        <a:t>Разговорная практика</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Konverzace</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Грамматика</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Gramatika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2200988429"/>
                  </a:ext>
                </a:extLst>
              </a:tr>
              <a:tr h="428319">
                <a:tc>
                  <a:txBody>
                    <a:bodyPr/>
                    <a:lstStyle/>
                    <a:p>
                      <a:pPr>
                        <a:lnSpc>
                          <a:spcPct val="115000"/>
                        </a:lnSpc>
                        <a:spcAft>
                          <a:spcPts val="800"/>
                        </a:spcAft>
                        <a:buNone/>
                      </a:pPr>
                      <a:r>
                        <a:rPr lang="ru-RU" sz="2000" kern="100" dirty="0">
                          <a:effectLst/>
                        </a:rPr>
                        <a:t>О себе</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Něco о mně, seznámení</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Спряжение глагола</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Časování sloves</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1048953053"/>
                  </a:ext>
                </a:extLst>
              </a:tr>
              <a:tr h="428319">
                <a:tc>
                  <a:txBody>
                    <a:bodyPr/>
                    <a:lstStyle/>
                    <a:p>
                      <a:pPr>
                        <a:lnSpc>
                          <a:spcPct val="115000"/>
                        </a:lnSpc>
                        <a:spcAft>
                          <a:spcPts val="800"/>
                        </a:spcAft>
                        <a:buNone/>
                      </a:pPr>
                      <a:r>
                        <a:rPr lang="ru-RU" sz="2000" kern="100" dirty="0">
                          <a:effectLst/>
                        </a:rPr>
                        <a:t>Семья</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Moje rodina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Личные местоимения</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Osobní zájmena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4148787588"/>
                  </a:ext>
                </a:extLst>
              </a:tr>
              <a:tr h="428319">
                <a:tc>
                  <a:txBody>
                    <a:bodyPr/>
                    <a:lstStyle/>
                    <a:p>
                      <a:pPr>
                        <a:lnSpc>
                          <a:spcPct val="115000"/>
                        </a:lnSpc>
                        <a:spcAft>
                          <a:spcPts val="800"/>
                        </a:spcAft>
                        <a:buNone/>
                      </a:pPr>
                      <a:r>
                        <a:rPr lang="ru-RU" sz="2000" kern="100">
                          <a:effectLst/>
                        </a:rPr>
                        <a:t>Мой день</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Můj den</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Притяжательные местоимения</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Přivlastňovací zájmena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4141842089"/>
                  </a:ext>
                </a:extLst>
              </a:tr>
              <a:tr h="648142">
                <a:tc>
                  <a:txBody>
                    <a:bodyPr/>
                    <a:lstStyle/>
                    <a:p>
                      <a:pPr>
                        <a:lnSpc>
                          <a:spcPct val="115000"/>
                        </a:lnSpc>
                        <a:spcAft>
                          <a:spcPts val="800"/>
                        </a:spcAft>
                        <a:buNone/>
                      </a:pPr>
                      <a:r>
                        <a:rPr lang="ru-RU" sz="2000" kern="100">
                          <a:effectLst/>
                        </a:rPr>
                        <a:t>Встреча</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dirty="0">
                          <a:effectLst/>
                        </a:rPr>
                        <a:t>Setkání, schůzka</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Склонение существительных</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dirty="0">
                          <a:effectLst/>
                        </a:rPr>
                        <a:t>Skloňování podstatných jmen</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732826971"/>
                  </a:ext>
                </a:extLst>
              </a:tr>
              <a:tr h="867965">
                <a:tc>
                  <a:txBody>
                    <a:bodyPr/>
                    <a:lstStyle/>
                    <a:p>
                      <a:pPr>
                        <a:lnSpc>
                          <a:spcPct val="115000"/>
                        </a:lnSpc>
                        <a:spcAft>
                          <a:spcPts val="800"/>
                        </a:spcAft>
                        <a:buNone/>
                      </a:pPr>
                      <a:r>
                        <a:rPr lang="ru-RU" sz="2000" kern="100">
                          <a:effectLst/>
                        </a:rPr>
                        <a:t>Где я живу</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Bydlení</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Модальность</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Základní způsoby vyjádření modality</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961302519"/>
                  </a:ext>
                </a:extLst>
              </a:tr>
              <a:tr h="428319">
                <a:tc>
                  <a:txBody>
                    <a:bodyPr/>
                    <a:lstStyle/>
                    <a:p>
                      <a:pPr>
                        <a:lnSpc>
                          <a:spcPct val="115000"/>
                        </a:lnSpc>
                        <a:spcAft>
                          <a:spcPts val="800"/>
                        </a:spcAft>
                        <a:buNone/>
                      </a:pPr>
                      <a:r>
                        <a:rPr lang="ru-RU" sz="2000" kern="100">
                          <a:effectLst/>
                        </a:rPr>
                        <a:t>Мой родной город / деревня</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Moje rodné město nebo vesnice</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en-US" sz="2000" kern="100" dirty="0">
                          <a:effectLst/>
                        </a:rPr>
                        <a:t> </a:t>
                      </a:r>
                    </a:p>
                  </a:txBody>
                  <a:tcPr marL="50350" marR="50350" marT="0" marB="0"/>
                </a:tc>
                <a:tc>
                  <a:txBody>
                    <a:bodyPr/>
                    <a:lstStyle/>
                    <a:p>
                      <a:pPr>
                        <a:lnSpc>
                          <a:spcPct val="115000"/>
                        </a:lnSpc>
                        <a:spcAft>
                          <a:spcPts val="800"/>
                        </a:spcAft>
                        <a:buNone/>
                      </a:pPr>
                      <a:r>
                        <a:rPr lang="en-US"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1588296449"/>
                  </a:ext>
                </a:extLst>
              </a:tr>
              <a:tr h="208496">
                <a:tc>
                  <a:txBody>
                    <a:bodyPr/>
                    <a:lstStyle/>
                    <a:p>
                      <a:pPr>
                        <a:lnSpc>
                          <a:spcPct val="115000"/>
                        </a:lnSpc>
                        <a:spcAft>
                          <a:spcPts val="800"/>
                        </a:spcAft>
                        <a:buNone/>
                      </a:pPr>
                      <a:r>
                        <a:rPr lang="ru-RU" sz="2000" kern="100">
                          <a:effectLst/>
                        </a:rPr>
                        <a:t>Внешний вид</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Vzhled</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3386797538"/>
                  </a:ext>
                </a:extLst>
              </a:tr>
              <a:tr h="208496">
                <a:tc>
                  <a:txBody>
                    <a:bodyPr/>
                    <a:lstStyle/>
                    <a:p>
                      <a:pPr>
                        <a:lnSpc>
                          <a:spcPct val="115000"/>
                        </a:lnSpc>
                        <a:spcAft>
                          <a:spcPts val="800"/>
                        </a:spcAft>
                        <a:buNone/>
                      </a:pPr>
                      <a:r>
                        <a:rPr lang="ru-RU" sz="2000" kern="100">
                          <a:effectLst/>
                        </a:rPr>
                        <a:t>Характер</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Povaha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571429543"/>
                  </a:ext>
                </a:extLst>
              </a:tr>
              <a:tr h="428319">
                <a:tc>
                  <a:txBody>
                    <a:bodyPr/>
                    <a:lstStyle/>
                    <a:p>
                      <a:pPr>
                        <a:lnSpc>
                          <a:spcPct val="115000"/>
                        </a:lnSpc>
                        <a:spcAft>
                          <a:spcPts val="800"/>
                        </a:spcAft>
                        <a:buNone/>
                      </a:pPr>
                      <a:r>
                        <a:rPr lang="ru-RU" sz="2000" kern="100">
                          <a:effectLst/>
                        </a:rPr>
                        <a:t>Интересы и увлечения</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Zájmy a koníčky</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dirty="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1459016350"/>
                  </a:ext>
                </a:extLst>
              </a:tr>
              <a:tr h="208496">
                <a:tc>
                  <a:txBody>
                    <a:bodyPr/>
                    <a:lstStyle/>
                    <a:p>
                      <a:pPr>
                        <a:lnSpc>
                          <a:spcPct val="115000"/>
                        </a:lnSpc>
                        <a:spcAft>
                          <a:spcPts val="800"/>
                        </a:spcAft>
                        <a:buNone/>
                      </a:pPr>
                      <a:r>
                        <a:rPr lang="ru-RU" sz="2000" kern="100">
                          <a:effectLst/>
                        </a:rPr>
                        <a:t>Работа</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Práce</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2880080697"/>
                  </a:ext>
                </a:extLst>
              </a:tr>
              <a:tr h="428319">
                <a:tc>
                  <a:txBody>
                    <a:bodyPr/>
                    <a:lstStyle/>
                    <a:p>
                      <a:pPr>
                        <a:lnSpc>
                          <a:spcPct val="115000"/>
                        </a:lnSpc>
                        <a:spcAft>
                          <a:spcPts val="800"/>
                        </a:spcAft>
                        <a:buNone/>
                      </a:pPr>
                      <a:r>
                        <a:rPr lang="ru-RU" sz="2000" kern="100">
                          <a:effectLst/>
                        </a:rPr>
                        <a:t>Речевой этикет  и правила поведения</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Jazyková etiketa a řečové chování</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dirty="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dirty="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2640524033"/>
                  </a:ext>
                </a:extLst>
              </a:tr>
              <a:tr h="208496">
                <a:tc>
                  <a:txBody>
                    <a:bodyPr/>
                    <a:lstStyle/>
                    <a:p>
                      <a:pPr>
                        <a:lnSpc>
                          <a:spcPct val="115000"/>
                        </a:lnSpc>
                        <a:spcAft>
                          <a:spcPts val="800"/>
                        </a:spcAft>
                        <a:buNone/>
                      </a:pPr>
                      <a:r>
                        <a:rPr lang="ru-RU" sz="2000" kern="100">
                          <a:effectLst/>
                        </a:rPr>
                        <a:t>Новый год</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Vánoce a Silvestr.</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dirty="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2876133431"/>
                  </a:ext>
                </a:extLst>
              </a:tr>
            </a:tbl>
          </a:graphicData>
        </a:graphic>
      </p:graphicFrame>
      <p:sp>
        <p:nvSpPr>
          <p:cNvPr id="3" name="TextovéPole 2">
            <a:extLst>
              <a:ext uri="{FF2B5EF4-FFF2-40B4-BE49-F238E27FC236}">
                <a16:creationId xmlns:a16="http://schemas.microsoft.com/office/drawing/2014/main" id="{5801C4BC-E7B5-9E6A-7B11-7A16B688885A}"/>
              </a:ext>
            </a:extLst>
          </p:cNvPr>
          <p:cNvSpPr txBox="1"/>
          <p:nvPr/>
        </p:nvSpPr>
        <p:spPr>
          <a:xfrm>
            <a:off x="7845972" y="4351282"/>
            <a:ext cx="4025462" cy="830997"/>
          </a:xfrm>
          <a:prstGeom prst="rect">
            <a:avLst/>
          </a:prstGeom>
          <a:solidFill>
            <a:schemeClr val="accent1"/>
          </a:solidFill>
        </p:spPr>
        <p:txBody>
          <a:bodyPr wrap="square" rtlCol="0">
            <a:spAutoFit/>
          </a:bodyPr>
          <a:lstStyle/>
          <a:p>
            <a:r>
              <a:rPr lang="ru-RU" sz="2400" b="1" dirty="0"/>
              <a:t>+ Практическая фонетика</a:t>
            </a:r>
          </a:p>
          <a:p>
            <a:r>
              <a:rPr lang="ru-RU" sz="2400" b="1" dirty="0"/>
              <a:t>+ </a:t>
            </a:r>
            <a:r>
              <a:rPr lang="cs-CZ" sz="2400" b="1" dirty="0"/>
              <a:t>Praktická fonetika</a:t>
            </a:r>
          </a:p>
        </p:txBody>
      </p:sp>
    </p:spTree>
    <p:extLst>
      <p:ext uri="{BB962C8B-B14F-4D97-AF65-F5344CB8AC3E}">
        <p14:creationId xmlns:p14="http://schemas.microsoft.com/office/powerpoint/2010/main" val="168656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D8CC479B-C62C-456D-B433-82F81846A891}"/>
              </a:ext>
            </a:extLst>
          </p:cNvPr>
          <p:cNvSpPr>
            <a:spLocks noGrp="1"/>
          </p:cNvSpPr>
          <p:nvPr>
            <p:ph type="title"/>
          </p:nvPr>
        </p:nvSpPr>
        <p:spPr>
          <a:xfrm>
            <a:off x="2849189" y="390791"/>
            <a:ext cx="9342811" cy="1560716"/>
          </a:xfrm>
        </p:spPr>
        <p:txBody>
          <a:bodyPr>
            <a:normAutofit fontScale="90000"/>
          </a:bodyPr>
          <a:lstStyle/>
          <a:p>
            <a:r>
              <a:rPr lang="ru-RU" dirty="0"/>
              <a:t>Графическая система русского языка</a:t>
            </a:r>
            <a:br>
              <a:rPr lang="cs-CZ" dirty="0"/>
            </a:br>
            <a:r>
              <a:rPr lang="cs-CZ" dirty="0"/>
              <a:t>Grafický systém ruštiny</a:t>
            </a:r>
          </a:p>
        </p:txBody>
      </p:sp>
      <p:sp>
        <p:nvSpPr>
          <p:cNvPr id="6" name="TextovéPole 5">
            <a:extLst>
              <a:ext uri="{FF2B5EF4-FFF2-40B4-BE49-F238E27FC236}">
                <a16:creationId xmlns:a16="http://schemas.microsoft.com/office/drawing/2014/main" id="{3ADBB46C-9513-41C5-9D38-355F762334B9}"/>
              </a:ext>
            </a:extLst>
          </p:cNvPr>
          <p:cNvSpPr txBox="1"/>
          <p:nvPr/>
        </p:nvSpPr>
        <p:spPr>
          <a:xfrm>
            <a:off x="3962399" y="2554056"/>
            <a:ext cx="7868303" cy="3046988"/>
          </a:xfrm>
          <a:prstGeom prst="rect">
            <a:avLst/>
          </a:prstGeom>
          <a:noFill/>
        </p:spPr>
        <p:txBody>
          <a:bodyPr wrap="square">
            <a:spAutoFit/>
          </a:bodyPr>
          <a:lstStyle/>
          <a:p>
            <a:r>
              <a:rPr lang="cs-CZ" sz="2400" dirty="0"/>
              <a:t>Při osvojování si grafické stránky ruského jazyka se můžete dostat do styku se třemi různými typy písma:</a:t>
            </a:r>
          </a:p>
          <a:p>
            <a:endParaRPr lang="cs-CZ" sz="2400" dirty="0"/>
          </a:p>
          <a:p>
            <a:r>
              <a:rPr lang="cs-CZ" sz="2400" dirty="0"/>
              <a:t>→ tiskacím: </a:t>
            </a:r>
            <a:r>
              <a:rPr lang="ru-RU" sz="2400" dirty="0"/>
              <a:t>Всё днём</a:t>
            </a:r>
            <a:endParaRPr lang="cs-CZ" sz="2400" dirty="0"/>
          </a:p>
          <a:p>
            <a:endParaRPr lang="ru-RU" sz="2400" dirty="0"/>
          </a:p>
          <a:p>
            <a:r>
              <a:rPr lang="ru-RU" sz="2400" dirty="0"/>
              <a:t>→ </a:t>
            </a:r>
            <a:r>
              <a:rPr lang="cs-CZ" sz="2400" dirty="0"/>
              <a:t>psacím: </a:t>
            </a:r>
          </a:p>
          <a:p>
            <a:endParaRPr lang="cs-CZ" sz="2400" dirty="0"/>
          </a:p>
          <a:p>
            <a:r>
              <a:rPr lang="cs-CZ" sz="2400" dirty="0"/>
              <a:t>→ kurzívou: </a:t>
            </a:r>
            <a:r>
              <a:rPr lang="ru-RU" sz="2400" i="1" dirty="0"/>
              <a:t>всё днём</a:t>
            </a:r>
          </a:p>
        </p:txBody>
      </p:sp>
      <p:pic>
        <p:nvPicPr>
          <p:cNvPr id="8" name="Obrázek 7">
            <a:extLst>
              <a:ext uri="{FF2B5EF4-FFF2-40B4-BE49-F238E27FC236}">
                <a16:creationId xmlns:a16="http://schemas.microsoft.com/office/drawing/2014/main" id="{EFAECFAC-6A15-477B-B5BE-A9DFDA471F2E}"/>
              </a:ext>
            </a:extLst>
          </p:cNvPr>
          <p:cNvPicPr>
            <a:picLocks noChangeAspect="1"/>
          </p:cNvPicPr>
          <p:nvPr/>
        </p:nvPicPr>
        <p:blipFill rotWithShape="1">
          <a:blip r:embed="rId2"/>
          <a:srcRect l="16291" r="5126"/>
          <a:stretch/>
        </p:blipFill>
        <p:spPr>
          <a:xfrm>
            <a:off x="5514846" y="4176036"/>
            <a:ext cx="2290440" cy="847725"/>
          </a:xfrm>
          <a:prstGeom prst="rect">
            <a:avLst/>
          </a:prstGeom>
        </p:spPr>
      </p:pic>
    </p:spTree>
    <p:extLst>
      <p:ext uri="{BB962C8B-B14F-4D97-AF65-F5344CB8AC3E}">
        <p14:creationId xmlns:p14="http://schemas.microsoft.com/office/powerpoint/2010/main" val="2054117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FCBE9DF8-A865-4AA7-B188-F58D99A1C9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550" y="1083649"/>
            <a:ext cx="6462945" cy="5026736"/>
          </a:xfrm>
          <a:prstGeom prst="rect">
            <a:avLst/>
          </a:prstGeom>
        </p:spPr>
      </p:pic>
      <p:sp>
        <p:nvSpPr>
          <p:cNvPr id="9" name="TextovéPole 8">
            <a:extLst>
              <a:ext uri="{FF2B5EF4-FFF2-40B4-BE49-F238E27FC236}">
                <a16:creationId xmlns:a16="http://schemas.microsoft.com/office/drawing/2014/main" id="{C782B6CE-730F-4EDE-9B84-7944ABB4F473}"/>
              </a:ext>
            </a:extLst>
          </p:cNvPr>
          <p:cNvSpPr txBox="1"/>
          <p:nvPr/>
        </p:nvSpPr>
        <p:spPr>
          <a:xfrm>
            <a:off x="195308" y="1225119"/>
            <a:ext cx="2982897" cy="954107"/>
          </a:xfrm>
          <a:prstGeom prst="rect">
            <a:avLst/>
          </a:prstGeom>
          <a:noFill/>
        </p:spPr>
        <p:txBody>
          <a:bodyPr wrap="square" rtlCol="0">
            <a:spAutoFit/>
          </a:bodyPr>
          <a:lstStyle/>
          <a:p>
            <a:r>
              <a:rPr lang="ru-RU" sz="2800" b="1" dirty="0"/>
              <a:t>Печатные буквы:</a:t>
            </a:r>
          </a:p>
          <a:p>
            <a:r>
              <a:rPr lang="cs-CZ" sz="2800" b="1" dirty="0"/>
              <a:t>Tiskací písmena</a:t>
            </a:r>
            <a:r>
              <a:rPr lang="ru-RU" sz="2800" b="1" dirty="0"/>
              <a:t>:</a:t>
            </a:r>
            <a:endParaRPr lang="cs-CZ" sz="2800" b="1" dirty="0"/>
          </a:p>
        </p:txBody>
      </p:sp>
      <p:sp>
        <p:nvSpPr>
          <p:cNvPr id="11" name="TextovéPole 10">
            <a:extLst>
              <a:ext uri="{FF2B5EF4-FFF2-40B4-BE49-F238E27FC236}">
                <a16:creationId xmlns:a16="http://schemas.microsoft.com/office/drawing/2014/main" id="{0E403192-B9CC-4F4C-8A31-4EE50B0E0323}"/>
              </a:ext>
            </a:extLst>
          </p:cNvPr>
          <p:cNvSpPr txBox="1"/>
          <p:nvPr/>
        </p:nvSpPr>
        <p:spPr>
          <a:xfrm>
            <a:off x="2849732" y="230819"/>
            <a:ext cx="7421732" cy="461665"/>
          </a:xfrm>
          <a:prstGeom prst="rect">
            <a:avLst/>
          </a:prstGeom>
          <a:noFill/>
        </p:spPr>
        <p:txBody>
          <a:bodyPr wrap="square" rtlCol="0">
            <a:spAutoFit/>
          </a:bodyPr>
          <a:lstStyle/>
          <a:p>
            <a:r>
              <a:rPr lang="ru-RU" sz="2400" b="1" u="sng" dirty="0"/>
              <a:t>Основы графической системы русского языка</a:t>
            </a:r>
            <a:endParaRPr lang="cs-CZ" sz="2400" u="sng" dirty="0"/>
          </a:p>
        </p:txBody>
      </p:sp>
    </p:spTree>
    <p:extLst>
      <p:ext uri="{BB962C8B-B14F-4D97-AF65-F5344CB8AC3E}">
        <p14:creationId xmlns:p14="http://schemas.microsoft.com/office/powerpoint/2010/main" val="1540565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F17A6AAE-5B43-4D88-B436-C76FBE7CD6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9971" y="149722"/>
            <a:ext cx="5833546" cy="6040410"/>
          </a:xfrm>
          <a:prstGeom prst="rect">
            <a:avLst/>
          </a:prstGeom>
        </p:spPr>
      </p:pic>
      <p:sp>
        <p:nvSpPr>
          <p:cNvPr id="4" name="TextovéPole 3">
            <a:extLst>
              <a:ext uri="{FF2B5EF4-FFF2-40B4-BE49-F238E27FC236}">
                <a16:creationId xmlns:a16="http://schemas.microsoft.com/office/drawing/2014/main" id="{439CE9B5-0ABA-48D8-A420-E5A9357E9910}"/>
              </a:ext>
            </a:extLst>
          </p:cNvPr>
          <p:cNvSpPr txBox="1"/>
          <p:nvPr/>
        </p:nvSpPr>
        <p:spPr>
          <a:xfrm>
            <a:off x="521181" y="2400486"/>
            <a:ext cx="3945716" cy="769441"/>
          </a:xfrm>
          <a:prstGeom prst="rect">
            <a:avLst/>
          </a:prstGeom>
          <a:noFill/>
        </p:spPr>
        <p:txBody>
          <a:bodyPr wrap="square" rtlCol="0">
            <a:spAutoFit/>
          </a:bodyPr>
          <a:lstStyle/>
          <a:p>
            <a:pPr algn="ctr"/>
            <a:r>
              <a:rPr lang="ru-RU" sz="2200" b="1" dirty="0"/>
              <a:t>Русский дореволюционный алфавит (до реформы 1918 г.)</a:t>
            </a:r>
            <a:endParaRPr lang="cs-CZ" sz="2200" b="1" dirty="0"/>
          </a:p>
        </p:txBody>
      </p:sp>
    </p:spTree>
    <p:extLst>
      <p:ext uri="{BB962C8B-B14F-4D97-AF65-F5344CB8AC3E}">
        <p14:creationId xmlns:p14="http://schemas.microsoft.com/office/powerpoint/2010/main" val="3876980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F8A4CF3B-2431-4B10-9883-4AD6646A5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534" y="1"/>
            <a:ext cx="8392357" cy="6294268"/>
          </a:xfrm>
          <a:prstGeom prst="rect">
            <a:avLst/>
          </a:prstGeom>
        </p:spPr>
      </p:pic>
    </p:spTree>
    <p:extLst>
      <p:ext uri="{BB962C8B-B14F-4D97-AF65-F5344CB8AC3E}">
        <p14:creationId xmlns:p14="http://schemas.microsoft.com/office/powerpoint/2010/main" val="4148742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ázek 7">
            <a:extLst>
              <a:ext uri="{FF2B5EF4-FFF2-40B4-BE49-F238E27FC236}">
                <a16:creationId xmlns:a16="http://schemas.microsoft.com/office/drawing/2014/main" id="{E19E2FC7-8A48-4B89-9674-D42B511AE38D}"/>
              </a:ext>
            </a:extLst>
          </p:cNvPr>
          <p:cNvPicPr>
            <a:picLocks noChangeAspect="1"/>
          </p:cNvPicPr>
          <p:nvPr/>
        </p:nvPicPr>
        <p:blipFill rotWithShape="1">
          <a:blip r:embed="rId4"/>
          <a:srcRect l="17549" t="17390" r="51505" b="1442"/>
          <a:stretch/>
        </p:blipFill>
        <p:spPr>
          <a:xfrm>
            <a:off x="6809173" y="0"/>
            <a:ext cx="5382827" cy="6858000"/>
          </a:xfrm>
          <a:prstGeom prst="rect">
            <a:avLst/>
          </a:prstGeom>
        </p:spPr>
      </p:pic>
      <p:pic>
        <p:nvPicPr>
          <p:cNvPr id="9" name="Abeceda">
            <a:hlinkClick r:id="" action="ppaction://media"/>
            <a:extLst>
              <a:ext uri="{FF2B5EF4-FFF2-40B4-BE49-F238E27FC236}">
                <a16:creationId xmlns:a16="http://schemas.microsoft.com/office/drawing/2014/main" id="{DF4AB07E-CAB6-4645-B462-2055C29A60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23424" y="500740"/>
            <a:ext cx="487363" cy="487363"/>
          </a:xfrm>
          <a:prstGeom prst="rect">
            <a:avLst/>
          </a:prstGeom>
        </p:spPr>
      </p:pic>
    </p:spTree>
    <p:extLst>
      <p:ext uri="{BB962C8B-B14F-4D97-AF65-F5344CB8AC3E}">
        <p14:creationId xmlns:p14="http://schemas.microsoft.com/office/powerpoint/2010/main" val="261337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64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7460429E-D704-4ABC-A83F-9C1961805AAC}"/>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 useBgFill="1">
        <p:nvSpPr>
          <p:cNvPr id="5" name="TextovéPole 4">
            <a:extLst>
              <a:ext uri="{FF2B5EF4-FFF2-40B4-BE49-F238E27FC236}">
                <a16:creationId xmlns:a16="http://schemas.microsoft.com/office/drawing/2014/main" id="{798AD3BF-059A-4CB4-A370-4C76F0F0EBEE}"/>
              </a:ext>
            </a:extLst>
          </p:cNvPr>
          <p:cNvSpPr txBox="1"/>
          <p:nvPr/>
        </p:nvSpPr>
        <p:spPr>
          <a:xfrm>
            <a:off x="2947386" y="216588"/>
            <a:ext cx="3693111" cy="5740226"/>
          </a:xfrm>
          <a:prstGeom prst="rect">
            <a:avLst/>
          </a:prstGeom>
        </p:spPr>
        <p:txBody>
          <a:bodyPr wrap="square">
            <a:spAutoFit/>
          </a:bodyPr>
          <a:lstStyle/>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a) písmena shodná graficky i zvukově s češtinou:</a:t>
            </a: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tištěná:</a:t>
            </a:r>
            <a:r>
              <a:rPr lang="cs-CZ" sz="2400" b="1" dirty="0">
                <a:effectLst/>
                <a:latin typeface="Calibri" panose="020F0502020204030204" pitchFamily="34" charset="0"/>
                <a:ea typeface="Calibri" panose="020F0502020204030204" pitchFamily="34" charset="0"/>
                <a:cs typeface="Times New Roman" panose="02020603050405020304" pitchFamily="18" charset="0"/>
              </a:rPr>
              <a:t> А a О o К М Т</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psaná:</a:t>
            </a:r>
            <a:r>
              <a:rPr lang="cs-CZ" sz="2400" b="1" dirty="0">
                <a:effectLst/>
                <a:latin typeface="Calibri" panose="020F0502020204030204" pitchFamily="34" charset="0"/>
                <a:ea typeface="Calibri" panose="020F0502020204030204" pitchFamily="34" charset="0"/>
                <a:cs typeface="Times New Roman" panose="02020603050405020304" pitchFamily="18" charset="0"/>
              </a:rPr>
              <a:t> </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b) písmena připomínající některá česká písmena:</a:t>
            </a: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tištěná: </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к, м, т (</a:t>
            </a:r>
            <a:r>
              <a:rPr lang="cs-CZ" sz="2400" b="1" dirty="0">
                <a:effectLst/>
                <a:latin typeface="Calibri" panose="020F0502020204030204" pitchFamily="34" charset="0"/>
                <a:ea typeface="Calibri" panose="020F0502020204030204" pitchFamily="34" charset="0"/>
                <a:cs typeface="Times New Roman" panose="02020603050405020304" pitchFamily="18" charset="0"/>
              </a:rPr>
              <a:t>k, m, t</a:t>
            </a:r>
            <a:r>
              <a:rPr lang="ru-RU" sz="2400" b="1" dirty="0">
                <a:effectLst/>
                <a:latin typeface="Calibri" panose="020F0502020204030204" pitchFamily="34" charset="0"/>
                <a:ea typeface="Calibri" panose="020F0502020204030204" pitchFamily="34" charset="0"/>
                <a:cs typeface="Times New Roman" panose="02020603050405020304" pitchFamily="18" charset="0"/>
              </a:rPr>
              <a:t>)</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psaná:</a:t>
            </a:r>
            <a:endParaRPr lang="cs-CZ"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ázek 5">
            <a:extLst>
              <a:ext uri="{FF2B5EF4-FFF2-40B4-BE49-F238E27FC236}">
                <a16:creationId xmlns:a16="http://schemas.microsoft.com/office/drawing/2014/main" id="{8704649A-25DA-4F1C-8924-16BD1A34DCA9}"/>
              </a:ext>
            </a:extLst>
          </p:cNvPr>
          <p:cNvPicPr>
            <a:picLocks noChangeAspect="1"/>
          </p:cNvPicPr>
          <p:nvPr/>
        </p:nvPicPr>
        <p:blipFill rotWithShape="1">
          <a:blip r:embed="rId3"/>
          <a:srcRect l="32628" t="52984" r="37990" b="34763"/>
          <a:stretch/>
        </p:blipFill>
        <p:spPr bwMode="auto">
          <a:xfrm>
            <a:off x="3045874" y="1974054"/>
            <a:ext cx="3279902" cy="733635"/>
          </a:xfrm>
          <a:prstGeom prst="rect">
            <a:avLst/>
          </a:prstGeom>
          <a:ln>
            <a:noFill/>
          </a:ln>
          <a:extLst>
            <a:ext uri="{53640926-AAD7-44D8-BBD7-CCE9431645EC}">
              <a14:shadowObscured xmlns:a14="http://schemas.microsoft.com/office/drawing/2010/main"/>
            </a:ext>
          </a:extLst>
        </p:spPr>
      </p:pic>
      <p:pic>
        <p:nvPicPr>
          <p:cNvPr id="7" name="Obrázek 6">
            <a:extLst>
              <a:ext uri="{FF2B5EF4-FFF2-40B4-BE49-F238E27FC236}">
                <a16:creationId xmlns:a16="http://schemas.microsoft.com/office/drawing/2014/main" id="{5BF13ABE-ED6E-40E3-9C0C-61CFEEC1D067}"/>
              </a:ext>
            </a:extLst>
          </p:cNvPr>
          <p:cNvPicPr>
            <a:picLocks noChangeAspect="1"/>
          </p:cNvPicPr>
          <p:nvPr/>
        </p:nvPicPr>
        <p:blipFill rotWithShape="1">
          <a:blip r:embed="rId4"/>
          <a:srcRect t="67440"/>
          <a:stretch/>
        </p:blipFill>
        <p:spPr>
          <a:xfrm>
            <a:off x="2947386" y="4953022"/>
            <a:ext cx="3378390" cy="755586"/>
          </a:xfrm>
          <a:prstGeom prst="rect">
            <a:avLst/>
          </a:prstGeom>
        </p:spPr>
      </p:pic>
    </p:spTree>
    <p:extLst>
      <p:ext uri="{BB962C8B-B14F-4D97-AF65-F5344CB8AC3E}">
        <p14:creationId xmlns:p14="http://schemas.microsoft.com/office/powerpoint/2010/main" val="752179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AF54AEAB-E1E4-482D-A4EF-8711E3FCA57B}"/>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 useBgFill="1">
        <p:nvSpPr>
          <p:cNvPr id="4" name="TextovéPole 3">
            <a:extLst>
              <a:ext uri="{FF2B5EF4-FFF2-40B4-BE49-F238E27FC236}">
                <a16:creationId xmlns:a16="http://schemas.microsoft.com/office/drawing/2014/main" id="{42966EC9-EDD3-44C4-A2A3-98064C53694B}"/>
              </a:ext>
            </a:extLst>
          </p:cNvPr>
          <p:cNvSpPr txBox="1"/>
          <p:nvPr/>
        </p:nvSpPr>
        <p:spPr>
          <a:xfrm>
            <a:off x="1032387" y="1593048"/>
            <a:ext cx="5941142" cy="2358466"/>
          </a:xfrm>
          <a:prstGeom prst="rect">
            <a:avLst/>
          </a:prstGeom>
        </p:spPr>
        <p:txBody>
          <a:bodyPr wrap="square" lIns="91440" tIns="45720" rIns="91440" bIns="45720" anchor="t">
            <a:spAutoFit/>
          </a:bodyPr>
          <a:lstStyle/>
          <a:p>
            <a:pPr>
              <a:lnSpc>
                <a:spcPct val="107000"/>
              </a:lnSpc>
              <a:spcAft>
                <a:spcPts val="800"/>
              </a:spcAft>
            </a:pPr>
            <a:r>
              <a:rPr lang="ru-RU" sz="2400" dirty="0">
                <a:effectLst/>
                <a:latin typeface="Calibri"/>
                <a:ea typeface="Calibri" panose="020F0502020204030204" pitchFamily="34" charset="0"/>
                <a:cs typeface="Times New Roman"/>
              </a:rPr>
              <a:t>c) </a:t>
            </a:r>
            <a:r>
              <a:rPr lang="cs-CZ" sz="2400" dirty="0">
                <a:effectLst/>
                <a:latin typeface="Calibri"/>
                <a:ea typeface="Calibri" panose="020F0502020204030204" pitchFamily="34" charset="0"/>
                <a:cs typeface="Times New Roman"/>
              </a:rPr>
              <a:t>písmena shodná</a:t>
            </a:r>
            <a:r>
              <a:rPr lang="cs-CZ" sz="2400" dirty="0">
                <a:latin typeface="Calibri"/>
                <a:ea typeface="Calibri" panose="020F0502020204030204" pitchFamily="34" charset="0"/>
                <a:cs typeface="Times New Roman"/>
              </a:rPr>
              <a:t> svou grafickou</a:t>
            </a:r>
            <a:r>
              <a:rPr lang="cs-CZ" sz="2400" dirty="0">
                <a:effectLst/>
                <a:latin typeface="Calibri"/>
                <a:ea typeface="Calibri" panose="020F0502020204030204" pitchFamily="34" charset="0"/>
                <a:cs typeface="Times New Roman"/>
              </a:rPr>
              <a:t> </a:t>
            </a:r>
            <a:r>
              <a:rPr lang="cs-CZ" sz="2400" dirty="0">
                <a:latin typeface="Calibri"/>
                <a:ea typeface="Calibri" panose="020F0502020204030204" pitchFamily="34" charset="0"/>
                <a:cs typeface="Times New Roman"/>
              </a:rPr>
              <a:t>formou</a:t>
            </a:r>
            <a:r>
              <a:rPr lang="cs-CZ" sz="2400" dirty="0">
                <a:effectLst/>
                <a:latin typeface="Calibri"/>
                <a:ea typeface="Calibri" panose="020F0502020204030204" pitchFamily="34" charset="0"/>
                <a:cs typeface="Times New Roman"/>
              </a:rPr>
              <a:t>, ale odlišná zvukově:</a:t>
            </a: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tištěná: </a:t>
            </a:r>
          </a:p>
          <a:p>
            <a:pPr>
              <a:lnSpc>
                <a:spcPct val="107000"/>
              </a:lnSpc>
              <a:spcAft>
                <a:spcPts val="80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В Н Р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р</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С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с</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У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у</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Х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х</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psaná: </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ázek 4">
            <a:extLst>
              <a:ext uri="{FF2B5EF4-FFF2-40B4-BE49-F238E27FC236}">
                <a16:creationId xmlns:a16="http://schemas.microsoft.com/office/drawing/2014/main" id="{03EA66AB-14C3-41FF-9A14-C89676099FC3}"/>
              </a:ext>
            </a:extLst>
          </p:cNvPr>
          <p:cNvPicPr>
            <a:picLocks noChangeAspect="1"/>
          </p:cNvPicPr>
          <p:nvPr/>
        </p:nvPicPr>
        <p:blipFill rotWithShape="1">
          <a:blip r:embed="rId3"/>
          <a:srcRect l="32558" t="34386" r="27547" b="50550"/>
          <a:stretch/>
        </p:blipFill>
        <p:spPr bwMode="auto">
          <a:xfrm>
            <a:off x="0" y="3951514"/>
            <a:ext cx="6784156" cy="13744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35910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F81DE6B3-6C9D-4AD3-8B2B-32DD9EC74CB4}"/>
              </a:ext>
            </a:extLst>
          </p:cNvPr>
          <p:cNvSpPr txBox="1"/>
          <p:nvPr/>
        </p:nvSpPr>
        <p:spPr>
          <a:xfrm>
            <a:off x="176981" y="880410"/>
            <a:ext cx="6390967" cy="2358466"/>
          </a:xfrm>
          <a:prstGeom prst="rect">
            <a:avLst/>
          </a:prstGeom>
        </p:spPr>
        <p:txBody>
          <a:bodyPr wrap="square" lIns="91440" tIns="45720" rIns="91440" bIns="45720" anchor="t">
            <a:spAutoFit/>
          </a:bodyPr>
          <a:lstStyle/>
          <a:p>
            <a:pPr>
              <a:lnSpc>
                <a:spcPct val="107000"/>
              </a:lnSpc>
              <a:spcAft>
                <a:spcPts val="800"/>
              </a:spcAft>
            </a:pPr>
            <a:r>
              <a:rPr lang="ru-RU" sz="2400" dirty="0">
                <a:effectLst/>
                <a:latin typeface="Calibri"/>
                <a:ea typeface="Calibri" panose="020F0502020204030204" pitchFamily="34" charset="0"/>
                <a:cs typeface="Times New Roman"/>
              </a:rPr>
              <a:t>d) </a:t>
            </a:r>
            <a:r>
              <a:rPr lang="cs-CZ" sz="2400" noProof="0" dirty="0">
                <a:effectLst/>
                <a:latin typeface="Calibri"/>
                <a:ea typeface="Calibri" panose="020F0502020204030204" pitchFamily="34" charset="0"/>
                <a:cs typeface="Times New Roman"/>
              </a:rPr>
              <a:t>písmena připomínající česká</a:t>
            </a:r>
            <a:r>
              <a:rPr lang="cs-CZ" sz="2400" noProof="0" dirty="0">
                <a:latin typeface="Calibri"/>
                <a:ea typeface="Calibri" panose="020F0502020204030204" pitchFamily="34" charset="0"/>
                <a:cs typeface="Times New Roman"/>
              </a:rPr>
              <a:t> svou grafickou</a:t>
            </a:r>
            <a:r>
              <a:rPr lang="cs-CZ" sz="2400" noProof="0" dirty="0">
                <a:effectLst/>
                <a:latin typeface="Calibri"/>
                <a:ea typeface="Calibri" panose="020F0502020204030204" pitchFamily="34" charset="0"/>
                <a:cs typeface="Times New Roman"/>
              </a:rPr>
              <a:t> </a:t>
            </a:r>
            <a:r>
              <a:rPr lang="cs-CZ" sz="2400" noProof="0" dirty="0">
                <a:latin typeface="Calibri"/>
                <a:ea typeface="Calibri" panose="020F0502020204030204" pitchFamily="34" charset="0"/>
                <a:cs typeface="Times New Roman"/>
              </a:rPr>
              <a:t>formou</a:t>
            </a:r>
            <a:r>
              <a:rPr lang="cs-CZ" sz="2400" noProof="0" dirty="0">
                <a:effectLst/>
                <a:latin typeface="Calibri"/>
                <a:ea typeface="Calibri" panose="020F0502020204030204" pitchFamily="34" charset="0"/>
                <a:cs typeface="Times New Roman"/>
              </a:rPr>
              <a:t>, ale odlišná zvukově:</a:t>
            </a:r>
          </a:p>
          <a:p>
            <a:pPr>
              <a:lnSpc>
                <a:spcPct val="107000"/>
              </a:lnSpc>
              <a:spcAft>
                <a:spcPts val="800"/>
              </a:spcAft>
            </a:pPr>
            <a:r>
              <a:rPr lang="cs-CZ" sz="2400" noProof="0" dirty="0">
                <a:effectLst/>
                <a:latin typeface="Calibri" panose="020F0502020204030204" pitchFamily="34" charset="0"/>
                <a:ea typeface="Calibri" panose="020F0502020204030204" pitchFamily="34" charset="0"/>
                <a:cs typeface="Times New Roman" panose="02020603050405020304" pitchFamily="18" charset="0"/>
              </a:rPr>
              <a:t>tištěná: </a:t>
            </a:r>
          </a:p>
          <a:p>
            <a:pPr>
              <a:lnSpc>
                <a:spcPct val="107000"/>
              </a:lnSpc>
              <a:spcAft>
                <a:spcPts val="80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Б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б</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Г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г</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Д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д</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Ж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ж</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З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з</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Л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л</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П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п</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Ф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ф</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Ц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ц</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Ч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Ш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ш</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ы Э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э</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psaná:  </a:t>
            </a:r>
          </a:p>
        </p:txBody>
      </p:sp>
      <p:pic>
        <p:nvPicPr>
          <p:cNvPr id="4" name="Obrázek 3">
            <a:extLst>
              <a:ext uri="{FF2B5EF4-FFF2-40B4-BE49-F238E27FC236}">
                <a16:creationId xmlns:a16="http://schemas.microsoft.com/office/drawing/2014/main" id="{1440352C-57A2-4834-B916-B4614C5BA95A}"/>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pic>
        <p:nvPicPr>
          <p:cNvPr id="5" name="Obrázek 4">
            <a:extLst>
              <a:ext uri="{FF2B5EF4-FFF2-40B4-BE49-F238E27FC236}">
                <a16:creationId xmlns:a16="http://schemas.microsoft.com/office/drawing/2014/main" id="{1B599A69-2F89-4B04-BE2B-CD192F914465}"/>
              </a:ext>
            </a:extLst>
          </p:cNvPr>
          <p:cNvPicPr>
            <a:picLocks noChangeAspect="1"/>
          </p:cNvPicPr>
          <p:nvPr/>
        </p:nvPicPr>
        <p:blipFill rotWithShape="1">
          <a:blip r:embed="rId3"/>
          <a:srcRect l="33624" t="31095" r="27902" b="41803"/>
          <a:stretch/>
        </p:blipFill>
        <p:spPr bwMode="auto">
          <a:xfrm>
            <a:off x="176980" y="3238876"/>
            <a:ext cx="6390967" cy="24157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06968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49FE84C6-63DC-4328-A73E-E238891ABA67}"/>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pic>
        <p:nvPicPr>
          <p:cNvPr id="3" name="Obrázek 2">
            <a:extLst>
              <a:ext uri="{FF2B5EF4-FFF2-40B4-BE49-F238E27FC236}">
                <a16:creationId xmlns:a16="http://schemas.microsoft.com/office/drawing/2014/main" id="{170E0474-DF73-4714-9BB7-7290D4E2E1AB}"/>
              </a:ext>
            </a:extLst>
          </p:cNvPr>
          <p:cNvPicPr>
            <a:picLocks noChangeAspect="1"/>
          </p:cNvPicPr>
          <p:nvPr/>
        </p:nvPicPr>
        <p:blipFill rotWithShape="1">
          <a:blip r:embed="rId3"/>
          <a:srcRect l="33233" t="75349" r="32858" b="15518"/>
          <a:stretch/>
        </p:blipFill>
        <p:spPr bwMode="auto">
          <a:xfrm>
            <a:off x="713172" y="1982442"/>
            <a:ext cx="5919019" cy="855406"/>
          </a:xfrm>
          <a:prstGeom prst="rect">
            <a:avLst/>
          </a:prstGeom>
          <a:ln>
            <a:noFill/>
          </a:ln>
          <a:extLst>
            <a:ext uri="{53640926-AAD7-44D8-BBD7-CCE9431645EC}">
              <a14:shadowObscured xmlns:a14="http://schemas.microsoft.com/office/drawing/2010/main"/>
            </a:ext>
          </a:extLst>
        </p:spPr>
      </p:pic>
      <p:sp useBgFill="1">
        <p:nvSpPr>
          <p:cNvPr id="5" name="TextovéPole 4">
            <a:extLst>
              <a:ext uri="{FF2B5EF4-FFF2-40B4-BE49-F238E27FC236}">
                <a16:creationId xmlns:a16="http://schemas.microsoft.com/office/drawing/2014/main" id="{D390C2F0-F715-4B6E-815C-1870366D9FCD}"/>
              </a:ext>
            </a:extLst>
          </p:cNvPr>
          <p:cNvSpPr txBox="1"/>
          <p:nvPr/>
        </p:nvSpPr>
        <p:spPr>
          <a:xfrm>
            <a:off x="624682" y="476071"/>
            <a:ext cx="6096000" cy="1569660"/>
          </a:xfrm>
          <a:prstGeom prst="rect">
            <a:avLst/>
          </a:prstGeom>
        </p:spPr>
        <p:txBody>
          <a:bodyPr wrap="square">
            <a:spAutoFit/>
          </a:bodyPr>
          <a:lstStyle/>
          <a:p>
            <a:r>
              <a:rPr lang="cs-CZ" sz="2400" dirty="0"/>
              <a:t>e) specifická ruská písmena </a:t>
            </a:r>
          </a:p>
          <a:p>
            <a:r>
              <a:rPr lang="cs-CZ" sz="2400" dirty="0"/>
              <a:t>tištěná: </a:t>
            </a:r>
            <a:r>
              <a:rPr lang="ru-RU" sz="2400" b="1" dirty="0"/>
              <a:t>ё щ ъ ь Ю</a:t>
            </a:r>
            <a:r>
              <a:rPr lang="cs-CZ" sz="2400" b="1" dirty="0"/>
              <a:t> </a:t>
            </a:r>
            <a:r>
              <a:rPr lang="ru-RU" sz="2400" b="1" dirty="0"/>
              <a:t>ю Я</a:t>
            </a:r>
            <a:r>
              <a:rPr lang="cs-CZ" sz="2400" b="1" dirty="0"/>
              <a:t> </a:t>
            </a:r>
            <a:r>
              <a:rPr lang="ru-RU" sz="2400" b="1" dirty="0"/>
              <a:t>я  </a:t>
            </a:r>
            <a:endParaRPr lang="cs-CZ" sz="2400" b="1" dirty="0"/>
          </a:p>
          <a:p>
            <a:endParaRPr lang="cs-CZ" sz="2400" b="1" dirty="0"/>
          </a:p>
          <a:p>
            <a:r>
              <a:rPr lang="cs-CZ" sz="2400" dirty="0"/>
              <a:t>psaná:</a:t>
            </a:r>
          </a:p>
        </p:txBody>
      </p:sp>
    </p:spTree>
    <p:extLst>
      <p:ext uri="{BB962C8B-B14F-4D97-AF65-F5344CB8AC3E}">
        <p14:creationId xmlns:p14="http://schemas.microsoft.com/office/powerpoint/2010/main" val="3779904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7C0F4D5-08E1-4731-8554-6D2625C0A843}"/>
              </a:ext>
            </a:extLst>
          </p:cNvPr>
          <p:cNvSpPr txBox="1"/>
          <p:nvPr/>
        </p:nvSpPr>
        <p:spPr>
          <a:xfrm>
            <a:off x="127819" y="109454"/>
            <a:ext cx="6096000" cy="830997"/>
          </a:xfrm>
          <a:prstGeom prst="rect">
            <a:avLst/>
          </a:prstGeom>
          <a:noFill/>
        </p:spPr>
        <p:txBody>
          <a:bodyPr wrap="square">
            <a:spAutoFit/>
          </a:bodyPr>
          <a:lstStyle/>
          <a:p>
            <a:r>
              <a:rPr lang="cs-CZ" sz="2400" noProof="0" dirty="0"/>
              <a:t>Nejčastěji zaměňovaná ruská písmena jsou:</a:t>
            </a:r>
          </a:p>
          <a:p>
            <a:r>
              <a:rPr lang="ru-RU" sz="2400" dirty="0"/>
              <a:t> </a:t>
            </a:r>
            <a:r>
              <a:rPr lang="ru-RU" sz="2400" b="1" dirty="0"/>
              <a:t>В </a:t>
            </a:r>
            <a:r>
              <a:rPr lang="ru-RU" sz="2400" b="1" dirty="0" err="1"/>
              <a:t>в</a:t>
            </a:r>
            <a:r>
              <a:rPr lang="ru-RU" sz="2400" b="1" dirty="0"/>
              <a:t>, С </a:t>
            </a:r>
            <a:r>
              <a:rPr lang="ru-RU" sz="2400" b="1" dirty="0" err="1"/>
              <a:t>с</a:t>
            </a:r>
            <a:r>
              <a:rPr lang="ru-RU" sz="2400" b="1" dirty="0"/>
              <a:t>, У </a:t>
            </a:r>
            <a:r>
              <a:rPr lang="ru-RU" sz="2400" b="1" dirty="0" err="1"/>
              <a:t>у</a:t>
            </a:r>
            <a:r>
              <a:rPr lang="ru-RU" sz="2400" b="1" dirty="0"/>
              <a:t>, Р </a:t>
            </a:r>
            <a:r>
              <a:rPr lang="ru-RU" sz="2400" b="1" dirty="0" err="1"/>
              <a:t>р</a:t>
            </a:r>
            <a:r>
              <a:rPr lang="ru-RU" sz="2400" b="1" dirty="0"/>
              <a:t>, Е </a:t>
            </a:r>
            <a:r>
              <a:rPr lang="ru-RU" sz="2400" b="1" dirty="0" err="1"/>
              <a:t>е</a:t>
            </a:r>
            <a:r>
              <a:rPr lang="ru-RU" sz="2400" b="1" dirty="0"/>
              <a:t>, Э </a:t>
            </a:r>
            <a:r>
              <a:rPr lang="ru-RU" sz="2400" b="1" dirty="0" err="1"/>
              <a:t>э</a:t>
            </a:r>
            <a:r>
              <a:rPr lang="ru-RU" sz="2400" b="1" dirty="0"/>
              <a:t>, Н </a:t>
            </a:r>
            <a:r>
              <a:rPr lang="ru-RU" sz="2400" b="1" dirty="0" err="1"/>
              <a:t>н</a:t>
            </a:r>
            <a:r>
              <a:rPr lang="ru-RU" sz="2400" dirty="0"/>
              <a:t>.</a:t>
            </a:r>
            <a:endParaRPr lang="cs-CZ" sz="2400" dirty="0"/>
          </a:p>
        </p:txBody>
      </p:sp>
      <p:sp>
        <p:nvSpPr>
          <p:cNvPr id="7" name="TextovéPole 6">
            <a:extLst>
              <a:ext uri="{FF2B5EF4-FFF2-40B4-BE49-F238E27FC236}">
                <a16:creationId xmlns:a16="http://schemas.microsoft.com/office/drawing/2014/main" id="{4E78924E-924C-444F-9188-97EBCCF3FD26}"/>
              </a:ext>
            </a:extLst>
          </p:cNvPr>
          <p:cNvSpPr txBox="1"/>
          <p:nvPr/>
        </p:nvSpPr>
        <p:spPr>
          <a:xfrm>
            <a:off x="5643716" y="900791"/>
            <a:ext cx="6096000" cy="5847755"/>
          </a:xfrm>
          <a:prstGeom prst="rect">
            <a:avLst/>
          </a:prstGeom>
          <a:noFill/>
        </p:spPr>
        <p:txBody>
          <a:bodyPr wrap="square">
            <a:spAutoFit/>
          </a:bodyPr>
          <a:lstStyle/>
          <a:p>
            <a:r>
              <a:rPr lang="ru-RU" sz="2200" b="1" dirty="0"/>
              <a:t>В </a:t>
            </a:r>
            <a:r>
              <a:rPr lang="ru-RU" sz="2200" b="1" dirty="0" err="1"/>
              <a:t>в</a:t>
            </a:r>
            <a:r>
              <a:rPr lang="ru-RU" sz="2200" b="1" dirty="0"/>
              <a:t> </a:t>
            </a:r>
          </a:p>
          <a:p>
            <a:r>
              <a:rPr lang="ru-RU" sz="2200" dirty="0"/>
              <a:t>Вова, Ваня, Вена, вот, привет, вечер, Волгоград</a:t>
            </a:r>
          </a:p>
          <a:p>
            <a:r>
              <a:rPr lang="ru-RU" sz="2200" dirty="0"/>
              <a:t>Б </a:t>
            </a:r>
            <a:r>
              <a:rPr lang="ru-RU" sz="2200" dirty="0" err="1"/>
              <a:t>б</a:t>
            </a:r>
            <a:endParaRPr lang="ru-RU" sz="2200" dirty="0"/>
          </a:p>
          <a:p>
            <a:r>
              <a:rPr lang="ru-RU" sz="2200" dirty="0"/>
              <a:t>Бабушка, боб, баба, тебя, Петербург, будет</a:t>
            </a:r>
          </a:p>
          <a:p>
            <a:r>
              <a:rPr lang="ru-RU" sz="2200" b="1" dirty="0"/>
              <a:t>У </a:t>
            </a:r>
            <a:r>
              <a:rPr lang="ru-RU" sz="2200" b="1" dirty="0" err="1"/>
              <a:t>у</a:t>
            </a:r>
            <a:endParaRPr lang="ru-RU" sz="2200" b="1" dirty="0"/>
          </a:p>
          <a:p>
            <a:r>
              <a:rPr lang="ru-RU" sz="2200" dirty="0"/>
              <a:t>Зовут, Анну, маму, </a:t>
            </a:r>
            <a:r>
              <a:rPr lang="ru-RU" sz="2200" dirty="0" err="1"/>
              <a:t>Зузану</a:t>
            </a:r>
            <a:r>
              <a:rPr lang="ru-RU" sz="2200" dirty="0"/>
              <a:t>, бабушка</a:t>
            </a:r>
          </a:p>
          <a:p>
            <a:r>
              <a:rPr lang="ru-RU" sz="2200" b="1" dirty="0"/>
              <a:t>Ы </a:t>
            </a:r>
            <a:r>
              <a:rPr lang="ru-RU" sz="2200" b="1" dirty="0" err="1"/>
              <a:t>ы</a:t>
            </a:r>
            <a:endParaRPr lang="ru-RU" sz="2200" b="1" dirty="0"/>
          </a:p>
          <a:p>
            <a:r>
              <a:rPr lang="ru-RU" sz="2200" dirty="0"/>
              <a:t>Мы, ты, вы, </a:t>
            </a:r>
          </a:p>
          <a:p>
            <a:r>
              <a:rPr lang="ru-RU" sz="2200" b="1" dirty="0"/>
              <a:t>Р </a:t>
            </a:r>
            <a:r>
              <a:rPr lang="ru-RU" sz="2200" b="1" dirty="0" err="1"/>
              <a:t>р</a:t>
            </a:r>
            <a:endParaRPr lang="ru-RU" sz="2200" b="1" dirty="0"/>
          </a:p>
          <a:p>
            <a:r>
              <a:rPr lang="ru-RU" sz="2200" dirty="0"/>
              <a:t>Три, Роман, рад, приятно, привет, четыре</a:t>
            </a:r>
          </a:p>
          <a:p>
            <a:r>
              <a:rPr lang="ru-RU" sz="2200" b="1" dirty="0"/>
              <a:t>П </a:t>
            </a:r>
            <a:r>
              <a:rPr lang="ru-RU" sz="2200" b="1" dirty="0" err="1"/>
              <a:t>п</a:t>
            </a:r>
            <a:endParaRPr lang="ru-RU" sz="2200" b="1" dirty="0"/>
          </a:p>
          <a:p>
            <a:r>
              <a:rPr lang="ru-RU" sz="2200" dirty="0"/>
              <a:t>Пока, Петя, папа, привет, Павел</a:t>
            </a:r>
          </a:p>
          <a:p>
            <a:r>
              <a:rPr lang="ru-RU" sz="2200" b="1" dirty="0"/>
              <a:t>С </a:t>
            </a:r>
            <a:r>
              <a:rPr lang="ru-RU" sz="2200" b="1" dirty="0" err="1"/>
              <a:t>с</a:t>
            </a:r>
            <a:endParaRPr lang="ru-RU" sz="2200" b="1" dirty="0"/>
          </a:p>
          <a:p>
            <a:r>
              <a:rPr lang="ru-RU" sz="2200" dirty="0"/>
              <a:t>Сергей, семь, сын, до свидания, час, шесть, восемь</a:t>
            </a:r>
          </a:p>
          <a:p>
            <a:r>
              <a:rPr lang="ru-RU" sz="2200" b="1" dirty="0"/>
              <a:t>Ц </a:t>
            </a:r>
            <a:r>
              <a:rPr lang="ru-RU" sz="2200" b="1" dirty="0" err="1"/>
              <a:t>ц</a:t>
            </a:r>
            <a:endParaRPr lang="ru-RU" sz="2200" b="1" dirty="0"/>
          </a:p>
          <a:p>
            <a:r>
              <a:rPr lang="ru-RU" sz="2200" dirty="0"/>
              <a:t>Месяц, немец, американец, </a:t>
            </a:r>
            <a:r>
              <a:rPr lang="ru-RU" sz="2200" dirty="0" err="1"/>
              <a:t>Цидлина</a:t>
            </a:r>
            <a:endParaRPr lang="cs-CZ" sz="2200" dirty="0"/>
          </a:p>
        </p:txBody>
      </p:sp>
    </p:spTree>
    <p:extLst>
      <p:ext uri="{BB962C8B-B14F-4D97-AF65-F5344CB8AC3E}">
        <p14:creationId xmlns:p14="http://schemas.microsoft.com/office/powerpoint/2010/main" val="1849549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2" descr="Картинки по запросу краткие русские прописи для иностранцев">
            <a:extLst>
              <a:ext uri="{FF2B5EF4-FFF2-40B4-BE49-F238E27FC236}">
                <a16:creationId xmlns:a16="http://schemas.microsoft.com/office/drawing/2014/main" id="{587A1561-0ADD-42F2-AAAA-FD515830A438}"/>
              </a:ext>
            </a:extLst>
          </p:cNvPr>
          <p:cNvPicPr/>
          <p:nvPr/>
        </p:nvPicPr>
        <p:blipFill rotWithShape="1">
          <a:blip r:embed="rId2">
            <a:extLst>
              <a:ext uri="{28A0092B-C50C-407E-A947-70E740481C1C}">
                <a14:useLocalDpi xmlns:a14="http://schemas.microsoft.com/office/drawing/2010/main" val="0"/>
              </a:ext>
            </a:extLst>
          </a:blip>
          <a:srcRect l="-209" t="50382" r="430" b="-100"/>
          <a:stretch/>
        </p:blipFill>
        <p:spPr bwMode="auto">
          <a:xfrm>
            <a:off x="1606859" y="665825"/>
            <a:ext cx="8762260" cy="506027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9907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a:extLst>
              <a:ext uri="{FF2B5EF4-FFF2-40B4-BE49-F238E27FC236}">
                <a16:creationId xmlns:a16="http://schemas.microsoft.com/office/drawing/2014/main" id="{C1AA9159-D03B-4CE4-BDC8-C04792EBE728}"/>
              </a:ext>
            </a:extLst>
          </p:cNvPr>
          <p:cNvPicPr/>
          <p:nvPr/>
        </p:nvPicPr>
        <p:blipFill rotWithShape="1">
          <a:blip r:embed="rId2">
            <a:extLst>
              <a:ext uri="{28A0092B-C50C-407E-A947-70E740481C1C}">
                <a14:useLocalDpi xmlns:a14="http://schemas.microsoft.com/office/drawing/2010/main" val="0"/>
              </a:ext>
            </a:extLst>
          </a:blip>
          <a:srcRect l="331" b="14796"/>
          <a:stretch/>
        </p:blipFill>
        <p:spPr bwMode="auto">
          <a:xfrm>
            <a:off x="1979720" y="488273"/>
            <a:ext cx="7554898" cy="519343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1875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78EE6F28-F228-4EC7-9FB5-7933C7A750C7}"/>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 useBgFill="1">
        <p:nvSpPr>
          <p:cNvPr id="9" name="TextovéPole 8">
            <a:extLst>
              <a:ext uri="{FF2B5EF4-FFF2-40B4-BE49-F238E27FC236}">
                <a16:creationId xmlns:a16="http://schemas.microsoft.com/office/drawing/2014/main" id="{ADD1DE21-D0B7-4938-81B1-8EB235F4AB17}"/>
              </a:ext>
            </a:extLst>
          </p:cNvPr>
          <p:cNvSpPr txBox="1"/>
          <p:nvPr/>
        </p:nvSpPr>
        <p:spPr>
          <a:xfrm>
            <a:off x="310050" y="393289"/>
            <a:ext cx="6499123" cy="4871783"/>
          </a:xfrm>
          <a:prstGeom prst="rect">
            <a:avLst/>
          </a:prstGeom>
        </p:spPr>
        <p:txBody>
          <a:bodyPr wrap="square">
            <a:spAutoFit/>
          </a:bodyPr>
          <a:lstStyle/>
          <a:p>
            <a:pPr>
              <a:lnSpc>
                <a:spcPct val="107000"/>
              </a:lnSpc>
              <a:spcAft>
                <a:spcPts val="800"/>
              </a:spcAft>
            </a:pPr>
            <a:r>
              <a:rPr lang="ru-RU" sz="2200" b="1" u="sng" dirty="0">
                <a:highlight>
                  <a:srgbClr val="FFFF00"/>
                </a:highlight>
                <a:latin typeface="Arial" panose="020B0604020202020204" pitchFamily="34" charset="0"/>
                <a:ea typeface="Tahoma" panose="020B0604030504040204" pitchFamily="34" charset="0"/>
                <a:cs typeface="Arial" panose="020B0604020202020204" pitchFamily="34" charset="0"/>
              </a:rPr>
              <a:t>1. </a:t>
            </a:r>
            <a:r>
              <a:rPr lang="cs-CZ" sz="2200" b="1" u="sng" dirty="0">
                <a:highlight>
                  <a:srgbClr val="FFFF00"/>
                </a:highlight>
                <a:latin typeface="Arial" panose="020B0604020202020204" pitchFamily="34" charset="0"/>
                <a:ea typeface="Tahoma" panose="020B0604030504040204" pitchFamily="34" charset="0"/>
                <a:cs typeface="Arial" panose="020B0604020202020204" pitchFamily="34" charset="0"/>
              </a:rPr>
              <a:t>V ruštině jsou dvě diakritická znaménka:</a:t>
            </a:r>
            <a:endParaRPr lang="ru-RU" sz="2200" b="1"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b="1" u="sng" dirty="0">
                <a:latin typeface="Arial" panose="020B0604020202020204" pitchFamily="34" charset="0"/>
                <a:ea typeface="Tahoma" panose="020B0604030504040204" pitchFamily="34" charset="0"/>
                <a:cs typeface="Arial" panose="020B0604020202020204" pitchFamily="34" charset="0"/>
              </a:rPr>
              <a:t>Й</a:t>
            </a:r>
            <a:r>
              <a:rPr lang="ru-RU" sz="2200" u="sng" dirty="0">
                <a:latin typeface="Arial" panose="020B0604020202020204" pitchFamily="34" charset="0"/>
                <a:ea typeface="Tahoma" panose="020B0604030504040204" pitchFamily="34" charset="0"/>
                <a:cs typeface="Arial" panose="020B0604020202020204" pitchFamily="34" charset="0"/>
              </a:rPr>
              <a:t> (</a:t>
            </a:r>
            <a:r>
              <a:rPr lang="cs-CZ" sz="2200" u="sng" dirty="0">
                <a:latin typeface="Arial" panose="020B0604020202020204" pitchFamily="34" charset="0"/>
                <a:ea typeface="Tahoma" panose="020B0604030504040204" pitchFamily="34" charset="0"/>
                <a:cs typeface="Arial" panose="020B0604020202020204" pitchFamily="34" charset="0"/>
              </a:rPr>
              <a:t>je povinné</a:t>
            </a:r>
            <a:r>
              <a:rPr lang="ru-RU" sz="2200" u="sng" dirty="0">
                <a:latin typeface="Arial" panose="020B0604020202020204" pitchFamily="34" charset="0"/>
                <a:ea typeface="Tahoma" panose="020B0604030504040204" pitchFamily="34" charset="0"/>
                <a:cs typeface="Arial" panose="020B0604020202020204" pitchFamily="34" charset="0"/>
              </a:rPr>
              <a:t>)</a:t>
            </a:r>
            <a:endParaRPr lang="cs-CZ" sz="2200" u="sng"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ЙОГА, АЛЬПИЙСКИЙ, КРАЙ</a:t>
            </a:r>
            <a:r>
              <a:rPr lang="ru-RU" sz="2200" dirty="0">
                <a:latin typeface="Arial" panose="020B0604020202020204" pitchFamily="34" charset="0"/>
                <a:ea typeface="Tahoma" panose="020B0604030504040204" pitchFamily="34" charset="0"/>
                <a:cs typeface="Arial" panose="020B0604020202020204" pitchFamily="34" charset="0"/>
              </a:rPr>
              <a:t> </a:t>
            </a:r>
          </a:p>
          <a:p>
            <a:pPr>
              <a:lnSpc>
                <a:spcPct val="107000"/>
              </a:lnSpc>
              <a:spcAft>
                <a:spcPts val="800"/>
              </a:spcAft>
            </a:pPr>
            <a:endParaRPr lang="cs-CZ" sz="2200" b="1"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b="1" u="sng" dirty="0">
                <a:latin typeface="Arial" panose="020B0604020202020204" pitchFamily="34" charset="0"/>
                <a:ea typeface="Tahoma" panose="020B0604030504040204" pitchFamily="34" charset="0"/>
                <a:cs typeface="Arial" panose="020B0604020202020204" pitchFamily="34" charset="0"/>
              </a:rPr>
              <a:t>Ё</a:t>
            </a:r>
            <a:r>
              <a:rPr lang="ru-RU" sz="2200" u="sng" dirty="0">
                <a:latin typeface="Arial" panose="020B0604020202020204" pitchFamily="34" charset="0"/>
                <a:ea typeface="Tahoma" panose="020B0604030504040204" pitchFamily="34" charset="0"/>
                <a:cs typeface="Arial" panose="020B0604020202020204" pitchFamily="34" charset="0"/>
              </a:rPr>
              <a:t> (</a:t>
            </a:r>
            <a:r>
              <a:rPr lang="cs-CZ" sz="2200" u="sng" dirty="0">
                <a:latin typeface="Arial" panose="020B0604020202020204" pitchFamily="34" charset="0"/>
                <a:ea typeface="Tahoma" panose="020B0604030504040204" pitchFamily="34" charset="0"/>
                <a:cs typeface="Arial" panose="020B0604020202020204" pitchFamily="34" charset="0"/>
              </a:rPr>
              <a:t>většinou se vypouští</a:t>
            </a:r>
            <a:r>
              <a:rPr lang="ru-RU" sz="2200" u="sng" dirty="0">
                <a:latin typeface="Arial" panose="020B0604020202020204" pitchFamily="34" charset="0"/>
                <a:ea typeface="Tahoma" panose="020B0604030504040204" pitchFamily="34" charset="0"/>
                <a:cs typeface="Arial" panose="020B0604020202020204" pitchFamily="34" charset="0"/>
              </a:rPr>
              <a:t>) </a:t>
            </a:r>
            <a:endParaRPr lang="cs-CZ" sz="2200" u="sng"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ЁЖИК</a:t>
            </a:r>
            <a:r>
              <a:rPr lang="cs-CZ" sz="2200" b="1" dirty="0">
                <a:latin typeface="Arial" panose="020B0604020202020204" pitchFamily="34" charset="0"/>
                <a:ea typeface="Tahoma" panose="020B0604030504040204" pitchFamily="34" charset="0"/>
                <a:cs typeface="Arial" panose="020B0604020202020204" pitchFamily="34" charset="0"/>
              </a:rPr>
              <a:t>,</a:t>
            </a:r>
            <a:r>
              <a:rPr lang="ru-RU" sz="2200" b="1" dirty="0">
                <a:latin typeface="Arial" panose="020B0604020202020204" pitchFamily="34" charset="0"/>
                <a:ea typeface="Tahoma" panose="020B0604030504040204" pitchFamily="34" charset="0"/>
                <a:cs typeface="Arial" panose="020B0604020202020204" pitchFamily="34" charset="0"/>
              </a:rPr>
              <a:t> ЕЖИК, МЁД, МЕД, ВСЁ, ВСЕ</a:t>
            </a:r>
            <a:endParaRPr lang="cs-CZ" sz="2200" b="1"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endParaRPr lang="ru-RU" sz="2200"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dirty="0">
                <a:latin typeface="Calibri" panose="020F0502020204030204" pitchFamily="34" charset="0"/>
                <a:ea typeface="Tahoma" panose="020B0604030504040204" pitchFamily="34" charset="0"/>
                <a:cs typeface="Calibri" panose="020F0502020204030204" pitchFamily="34" charset="0"/>
              </a:rPr>
              <a:t>*</a:t>
            </a:r>
            <a:r>
              <a:rPr lang="cs-CZ" sz="2200" dirty="0">
                <a:latin typeface="Calibri" panose="020F0502020204030204" pitchFamily="34" charset="0"/>
                <a:ea typeface="Tahoma" panose="020B0604030504040204" pitchFamily="34" charset="0"/>
                <a:cs typeface="Calibri" panose="020F0502020204030204" pitchFamily="34" charset="0"/>
              </a:rPr>
              <a:t> </a:t>
            </a:r>
            <a:r>
              <a:rPr lang="cs-CZ" sz="2200" u="sng" dirty="0">
                <a:latin typeface="Arial" panose="020B0604020202020204" pitchFamily="34" charset="0"/>
                <a:ea typeface="Tahoma" panose="020B0604030504040204" pitchFamily="34" charset="0"/>
                <a:cs typeface="Arial" panose="020B0604020202020204" pitchFamily="34" charset="0"/>
              </a:rPr>
              <a:t>čárka, označující přízvuk (používá se jen ve slovnících, učebnicích, knihách pro děti a výjimečně pro rozlišení významů)</a:t>
            </a: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ЗАМО́К – ЗА́МОК</a:t>
            </a:r>
          </a:p>
        </p:txBody>
      </p:sp>
    </p:spTree>
    <p:extLst>
      <p:ext uri="{BB962C8B-B14F-4D97-AF65-F5344CB8AC3E}">
        <p14:creationId xmlns:p14="http://schemas.microsoft.com/office/powerpoint/2010/main" val="1731868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7F7516E0-7289-4F59-AE76-DE038416AB7F}"/>
              </a:ext>
            </a:extLst>
          </p:cNvPr>
          <p:cNvSpPr txBox="1"/>
          <p:nvPr/>
        </p:nvSpPr>
        <p:spPr>
          <a:xfrm>
            <a:off x="304800" y="212454"/>
            <a:ext cx="6096000" cy="5729004"/>
          </a:xfrm>
          <a:prstGeom prst="rect">
            <a:avLst/>
          </a:prstGeom>
        </p:spPr>
        <p:txBody>
          <a:bodyPr wrap="square">
            <a:spAutoFit/>
          </a:bodyPr>
          <a:lstStyle/>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2.</a:t>
            </a:r>
            <a:r>
              <a:rPr lang="cs-CZ" sz="2400" b="1" u="sng" dirty="0">
                <a:highlight>
                  <a:srgbClr val="FFFF00"/>
                </a:highlight>
                <a:latin typeface="Arial" panose="020B0604020202020204" pitchFamily="34" charset="0"/>
                <a:ea typeface="Tahoma" panose="020B0604030504040204" pitchFamily="34" charset="0"/>
                <a:cs typeface="Arial" panose="020B0604020202020204" pitchFamily="34" charset="0"/>
              </a:rPr>
              <a:t> Rozlišujeme </a:t>
            </a:r>
            <a:endPar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Е х Э, </a:t>
            </a: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Ё х О, </a:t>
            </a: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Ю х У, </a:t>
            </a: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Я х А </a:t>
            </a:r>
            <a:endParaRPr lang="cs-CZ" sz="2400" b="1"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endParaRPr lang="cs-CZ" sz="2400" b="1"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Е, Ё, Ю, Я </a:t>
            </a:r>
            <a:r>
              <a:rPr lang="cs-CZ" sz="2400" u="sng" dirty="0">
                <a:highlight>
                  <a:srgbClr val="FFFF00"/>
                </a:highlight>
                <a:latin typeface="Arial" panose="020B0604020202020204" pitchFamily="34" charset="0"/>
                <a:ea typeface="Tahoma" panose="020B0604030504040204" pitchFamily="34" charset="0"/>
                <a:cs typeface="Arial" panose="020B0604020202020204" pitchFamily="34" charset="0"/>
              </a:rPr>
              <a:t>se používají</a:t>
            </a:r>
            <a:r>
              <a:rPr lang="ru-RU" sz="2400" u="sng" dirty="0">
                <a:highlight>
                  <a:srgbClr val="FFFF00"/>
                </a:highlight>
                <a:latin typeface="Arial" panose="020B0604020202020204" pitchFamily="34" charset="0"/>
                <a:ea typeface="Tahoma" panose="020B0604030504040204" pitchFamily="34" charset="0"/>
                <a:cs typeface="Arial" panose="020B0604020202020204" pitchFamily="34" charset="0"/>
              </a:rPr>
              <a:t>:</a:t>
            </a:r>
            <a:endParaRPr lang="ru-RU" sz="2400" dirty="0">
              <a:latin typeface="Arial" panose="020B0604020202020204" pitchFamily="34" charset="0"/>
              <a:ea typeface="Tahoma" panose="020B0604030504040204" pitchFamily="34" charset="0"/>
              <a:cs typeface="Arial" panose="020B0604020202020204" pitchFamily="34" charset="0"/>
            </a:endParaRPr>
          </a:p>
          <a:p>
            <a:pPr marL="342900" indent="-342900">
              <a:lnSpc>
                <a:spcPct val="107000"/>
              </a:lnSpc>
              <a:spcAft>
                <a:spcPts val="800"/>
              </a:spcAft>
              <a:buFontTx/>
              <a:buChar char="-"/>
            </a:pPr>
            <a:r>
              <a:rPr lang="cs-CZ" sz="2400" dirty="0">
                <a:latin typeface="Arial" panose="020B0604020202020204" pitchFamily="34" charset="0"/>
                <a:ea typeface="Tahoma" panose="020B0604030504040204" pitchFamily="34" charset="0"/>
                <a:cs typeface="Arial" panose="020B0604020202020204" pitchFamily="34" charset="0"/>
              </a:rPr>
              <a:t>Pro vyznačení měkkosti předchozí souhlásky</a:t>
            </a:r>
          </a:p>
          <a:p>
            <a:pPr>
              <a:lnSpc>
                <a:spcPct val="107000"/>
              </a:lnSpc>
              <a:spcAft>
                <a:spcPts val="800"/>
              </a:spcAft>
            </a:pPr>
            <a:r>
              <a:rPr lang="ru-RU" sz="2400" b="1" dirty="0">
                <a:latin typeface="Arial" panose="020B0604020202020204" pitchFamily="34" charset="0"/>
                <a:ea typeface="Tahoma" panose="020B0604030504040204" pitchFamily="34" charset="0"/>
                <a:cs typeface="Arial" panose="020B0604020202020204" pitchFamily="34" charset="0"/>
              </a:rPr>
              <a:t>БЕДНЫЙ, МЁД, МЕНЯ, ТЮК</a:t>
            </a:r>
          </a:p>
          <a:p>
            <a:pPr>
              <a:lnSpc>
                <a:spcPct val="107000"/>
              </a:lnSpc>
              <a:spcAft>
                <a:spcPts val="800"/>
              </a:spcAft>
            </a:pPr>
            <a:r>
              <a:rPr lang="ru-RU" sz="2400" dirty="0">
                <a:latin typeface="Arial" panose="020B0604020202020204" pitchFamily="34" charset="0"/>
                <a:ea typeface="Tahoma" panose="020B0604030504040204" pitchFamily="34" charset="0"/>
                <a:cs typeface="Arial" panose="020B0604020202020204" pitchFamily="34" charset="0"/>
              </a:rPr>
              <a:t>- </a:t>
            </a:r>
            <a:r>
              <a:rPr lang="cs-CZ" sz="2400" dirty="0">
                <a:latin typeface="Arial" panose="020B0604020202020204" pitchFamily="34" charset="0"/>
                <a:ea typeface="Tahoma" panose="020B0604030504040204" pitchFamily="34" charset="0"/>
                <a:cs typeface="Arial" panose="020B0604020202020204" pitchFamily="34" charset="0"/>
              </a:rPr>
              <a:t>Na začátku slova pro vyznačení jotace</a:t>
            </a:r>
            <a:r>
              <a:rPr lang="ru-RU" sz="2400" dirty="0">
                <a:latin typeface="Arial" panose="020B0604020202020204" pitchFamily="34" charset="0"/>
                <a:ea typeface="Tahoma" panose="020B0604030504040204" pitchFamily="34" charset="0"/>
                <a:cs typeface="Arial" panose="020B0604020202020204" pitchFamily="34" charset="0"/>
              </a:rPr>
              <a:t> </a:t>
            </a:r>
            <a:r>
              <a:rPr lang="ru-RU" sz="2400" b="1" dirty="0">
                <a:latin typeface="Arial" panose="020B0604020202020204" pitchFamily="34" charset="0"/>
                <a:ea typeface="Tahoma" panose="020B0604030504040204" pitchFamily="34" charset="0"/>
                <a:cs typeface="Arial" panose="020B0604020202020204" pitchFamily="34" charset="0"/>
              </a:rPr>
              <a:t>ЕСТЬ, ЁЛКА, ЯМА, ЮГ</a:t>
            </a:r>
          </a:p>
        </p:txBody>
      </p:sp>
      <p:pic>
        <p:nvPicPr>
          <p:cNvPr id="4" name="Obrázek 3">
            <a:extLst>
              <a:ext uri="{FF2B5EF4-FFF2-40B4-BE49-F238E27FC236}">
                <a16:creationId xmlns:a16="http://schemas.microsoft.com/office/drawing/2014/main" id="{9FBB2A69-6037-4FA1-9995-816C309D3207}"/>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Tree>
    <p:extLst>
      <p:ext uri="{BB962C8B-B14F-4D97-AF65-F5344CB8AC3E}">
        <p14:creationId xmlns:p14="http://schemas.microsoft.com/office/powerpoint/2010/main" val="2133161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7A8FBDF3-2F68-40E6-A94C-A5005AF2CD7D}"/>
              </a:ext>
            </a:extLst>
          </p:cNvPr>
          <p:cNvSpPr txBox="1"/>
          <p:nvPr/>
        </p:nvSpPr>
        <p:spPr>
          <a:xfrm>
            <a:off x="462116" y="444008"/>
            <a:ext cx="6096000" cy="4299382"/>
          </a:xfrm>
          <a:prstGeom prst="rect">
            <a:avLst/>
          </a:prstGeom>
        </p:spPr>
        <p:txBody>
          <a:bodyPr wrap="square" lIns="91440" tIns="45720" rIns="91440" bIns="45720" anchor="t">
            <a:spAutoFit/>
          </a:bodyPr>
          <a:lstStyle/>
          <a:p>
            <a:pPr>
              <a:lnSpc>
                <a:spcPct val="107000"/>
              </a:lnSpc>
              <a:spcAft>
                <a:spcPts val="800"/>
              </a:spcAft>
            </a:pPr>
            <a:r>
              <a:rPr lang="ru-RU" sz="2400" b="1" u="sng" dirty="0">
                <a:highlight>
                  <a:srgbClr val="FFFF00"/>
                </a:highlight>
                <a:latin typeface="Arial"/>
                <a:ea typeface="Tahoma"/>
                <a:cs typeface="Arial"/>
              </a:rPr>
              <a:t>3. Ы </a:t>
            </a:r>
            <a:r>
              <a:rPr lang="cs-CZ" sz="2400" u="sng" dirty="0">
                <a:highlight>
                  <a:srgbClr val="FFFF00"/>
                </a:highlight>
                <a:latin typeface="Arial"/>
                <a:ea typeface="Tahoma"/>
                <a:cs typeface="Arial"/>
              </a:rPr>
              <a:t>se nepíše na začátku slova ani po</a:t>
            </a:r>
            <a:r>
              <a:rPr lang="ru-RU" sz="2400" u="sng" dirty="0">
                <a:highlight>
                  <a:srgbClr val="FFFF00"/>
                </a:highlight>
                <a:latin typeface="Arial"/>
                <a:ea typeface="Tahoma"/>
                <a:cs typeface="Arial"/>
              </a:rPr>
              <a:t> </a:t>
            </a:r>
            <a:endParaRPr lang="cs-CZ" sz="2400"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Г, К, Х, Ж, Ш, Ч, Щ</a:t>
            </a:r>
            <a:endParaRPr lang="cs-CZ" sz="2400" b="1"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400" b="1" dirty="0">
                <a:latin typeface="Arial" panose="020B0604020202020204" pitchFamily="34" charset="0"/>
                <a:ea typeface="Tahoma" panose="020B0604030504040204" pitchFamily="34" charset="0"/>
                <a:cs typeface="Arial" panose="020B0604020202020204" pitchFamily="34" charset="0"/>
              </a:rPr>
              <a:t>МЫШ</a:t>
            </a:r>
            <a:r>
              <a:rPr lang="ru-RU" sz="2400" b="1"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400" b="1" dirty="0">
                <a:latin typeface="Arial" panose="020B0604020202020204" pitchFamily="34" charset="0"/>
                <a:ea typeface="Tahoma" panose="020B0604030504040204" pitchFamily="34" charset="0"/>
                <a:cs typeface="Arial" panose="020B0604020202020204" pitchFamily="34" charset="0"/>
              </a:rPr>
              <a:t>, К</a:t>
            </a:r>
            <a:r>
              <a:rPr lang="ru-RU" sz="2400" b="1"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400" b="1" dirty="0">
                <a:latin typeface="Arial" panose="020B0604020202020204" pitchFamily="34" charset="0"/>
                <a:ea typeface="Tahoma" panose="020B0604030504040204" pitchFamily="34" charset="0"/>
                <a:cs typeface="Arial" panose="020B0604020202020204" pitchFamily="34" charset="0"/>
              </a:rPr>
              <a:t>Т, Х</a:t>
            </a:r>
            <a:r>
              <a:rPr lang="ru-RU" sz="2400" b="1"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400" b="1" dirty="0">
                <a:latin typeface="Arial" panose="020B0604020202020204" pitchFamily="34" charset="0"/>
                <a:ea typeface="Tahoma" panose="020B0604030504040204" pitchFamily="34" charset="0"/>
                <a:cs typeface="Arial" panose="020B0604020202020204" pitchFamily="34" charset="0"/>
              </a:rPr>
              <a:t>ТРЫЙ</a:t>
            </a:r>
            <a:endParaRPr lang="cs-CZ" sz="2400" b="1"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endParaRPr lang="ru-RU" sz="2400" b="1" dirty="0">
              <a:latin typeface="Arial" panose="020B0604020202020204" pitchFamily="34" charset="0"/>
              <a:ea typeface="Tahoma" panose="020B0604030504040204" pitchFamily="34" charset="0"/>
              <a:cs typeface="Arial" panose="020B0604020202020204" pitchFamily="34" charset="0"/>
            </a:endParaRPr>
          </a:p>
          <a:p>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4. </a:t>
            </a:r>
            <a:r>
              <a:rPr lang="cs-CZ" sz="2400" u="sng" dirty="0">
                <a:highlight>
                  <a:srgbClr val="FFFF00"/>
                </a:highlight>
                <a:latin typeface="Arial" panose="020B0604020202020204" pitchFamily="34" charset="0"/>
                <a:ea typeface="Tahoma" panose="020B0604030504040204" pitchFamily="34" charset="0"/>
                <a:cs typeface="Arial" panose="020B0604020202020204" pitchFamily="34" charset="0"/>
              </a:rPr>
              <a:t>Dvojité souhlásky se používají pro vyznačení dlouhé souhlásky</a:t>
            </a:r>
          </a:p>
          <a:p>
            <a:r>
              <a:rPr lang="ru-RU" sz="2400" b="1" dirty="0">
                <a:latin typeface="Arial" panose="020B0604020202020204" pitchFamily="34" charset="0"/>
                <a:ea typeface="Tahoma" panose="020B0604030504040204" pitchFamily="34" charset="0"/>
                <a:cs typeface="Arial" panose="020B0604020202020204" pitchFamily="34" charset="0"/>
              </a:rPr>
              <a:t>БЕЗЗУБЫЙ, СУММА, ГАММА, КОРРЕКТОР, ГРАММАТИКА, ССОРА</a:t>
            </a:r>
          </a:p>
          <a:p>
            <a:endParaRPr lang="ru-RU" sz="2400" b="1" dirty="0">
              <a:latin typeface="Arial" panose="020B0604020202020204" pitchFamily="34" charset="0"/>
              <a:ea typeface="Tahoma" panose="020B0604030504040204" pitchFamily="34" charset="0"/>
              <a:cs typeface="Arial" panose="020B0604020202020204" pitchFamily="34" charset="0"/>
            </a:endParaRPr>
          </a:p>
          <a:p>
            <a:r>
              <a:rPr lang="ru-RU" sz="2400" b="1" dirty="0">
                <a:latin typeface="Arial" panose="020B0604020202020204" pitchFamily="34" charset="0"/>
                <a:ea typeface="Tahoma" panose="020B0604030504040204" pitchFamily="34" charset="0"/>
                <a:cs typeface="Arial" panose="020B0604020202020204" pitchFamily="34" charset="0"/>
              </a:rPr>
              <a:t>ВВОЗИТЬ Х ВОЗИТЬ</a:t>
            </a:r>
            <a:endParaRPr lang="ru-RU" sz="2400" dirty="0">
              <a:latin typeface="Arial" panose="020B0604020202020204" pitchFamily="34" charset="0"/>
              <a:ea typeface="Tahoma" panose="020B0604030504040204" pitchFamily="34" charset="0"/>
              <a:cs typeface="Arial" panose="020B0604020202020204" pitchFamily="34" charset="0"/>
            </a:endParaRPr>
          </a:p>
        </p:txBody>
      </p:sp>
      <p:pic>
        <p:nvPicPr>
          <p:cNvPr id="4" name="Obrázek 3">
            <a:extLst>
              <a:ext uri="{FF2B5EF4-FFF2-40B4-BE49-F238E27FC236}">
                <a16:creationId xmlns:a16="http://schemas.microsoft.com/office/drawing/2014/main" id="{1217C88A-1FAC-4E19-AFDF-1FC5E7F05CC3}"/>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Tree>
    <p:extLst>
      <p:ext uri="{BB962C8B-B14F-4D97-AF65-F5344CB8AC3E}">
        <p14:creationId xmlns:p14="http://schemas.microsoft.com/office/powerpoint/2010/main" val="1496212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B76821FD-E8D0-4119-8107-7878ABD148B1}"/>
              </a:ext>
            </a:extLst>
          </p:cNvPr>
          <p:cNvSpPr txBox="1"/>
          <p:nvPr/>
        </p:nvSpPr>
        <p:spPr>
          <a:xfrm>
            <a:off x="115411" y="0"/>
            <a:ext cx="12076590" cy="6347892"/>
          </a:xfrm>
          <a:prstGeom prst="rect">
            <a:avLst/>
          </a:prstGeom>
        </p:spPr>
        <p:txBody>
          <a:bodyPr wrap="square">
            <a:spAutoFit/>
          </a:bodyPr>
          <a:lstStyle/>
          <a:p>
            <a:pPr>
              <a:lnSpc>
                <a:spcPct val="107000"/>
              </a:lnSpc>
              <a:spcAft>
                <a:spcPts val="800"/>
              </a:spcAft>
            </a:pPr>
            <a:r>
              <a:rPr lang="ru-RU" sz="2200" u="sng" dirty="0">
                <a:highlight>
                  <a:srgbClr val="FFFF00"/>
                </a:highlight>
                <a:latin typeface="Arial" panose="020B0604020202020204" pitchFamily="34" charset="0"/>
                <a:ea typeface="Calibri" panose="020F0502020204030204" pitchFamily="34" charset="0"/>
                <a:cs typeface="Arial" panose="020B0604020202020204" pitchFamily="34" charset="0"/>
              </a:rPr>
              <a:t>5. </a:t>
            </a:r>
            <a:r>
              <a:rPr lang="cs-CZ" sz="2200" u="sng" dirty="0">
                <a:highlight>
                  <a:srgbClr val="FFFF00"/>
                </a:highlight>
                <a:latin typeface="Arial" panose="020B0604020202020204" pitchFamily="34" charset="0"/>
                <a:ea typeface="Calibri" panose="020F0502020204030204" pitchFamily="34" charset="0"/>
                <a:cs typeface="Arial" panose="020B0604020202020204" pitchFamily="34" charset="0"/>
              </a:rPr>
              <a:t>Písmena</a:t>
            </a:r>
            <a:r>
              <a:rPr lang="ru-RU" sz="2200" u="sng" dirty="0">
                <a:highlight>
                  <a:srgbClr val="FFFF00"/>
                </a:highlight>
                <a:latin typeface="Arial" panose="020B0604020202020204" pitchFamily="34" charset="0"/>
                <a:ea typeface="Calibri" panose="020F0502020204030204" pitchFamily="34" charset="0"/>
                <a:cs typeface="Arial" panose="020B0604020202020204" pitchFamily="34" charset="0"/>
              </a:rPr>
              <a:t> </a:t>
            </a:r>
            <a:r>
              <a:rPr lang="ru-RU" sz="2200" b="1" u="sng" dirty="0">
                <a:highlight>
                  <a:srgbClr val="FFFF00"/>
                </a:highlight>
                <a:latin typeface="Arial" panose="020B0604020202020204" pitchFamily="34" charset="0"/>
                <a:ea typeface="Calibri" panose="020F0502020204030204" pitchFamily="34" charset="0"/>
                <a:cs typeface="Arial" panose="020B0604020202020204" pitchFamily="34" charset="0"/>
              </a:rPr>
              <a:t>Ь, Ъ</a:t>
            </a:r>
            <a:r>
              <a:rPr lang="ru-RU" sz="2200" u="sng" dirty="0">
                <a:highlight>
                  <a:srgbClr val="FFFF00"/>
                </a:highlight>
                <a:latin typeface="Arial" panose="020B0604020202020204" pitchFamily="34" charset="0"/>
                <a:ea typeface="Calibri" panose="020F0502020204030204" pitchFamily="34" charset="0"/>
                <a:cs typeface="Arial" panose="020B0604020202020204" pitchFamily="34" charset="0"/>
              </a:rPr>
              <a:t> </a:t>
            </a:r>
            <a:r>
              <a:rPr lang="cs-CZ" sz="2200" u="sng" dirty="0">
                <a:highlight>
                  <a:srgbClr val="FFFF00"/>
                </a:highlight>
                <a:latin typeface="Arial" panose="020B0604020202020204" pitchFamily="34" charset="0"/>
                <a:ea typeface="Calibri" panose="020F0502020204030204" pitchFamily="34" charset="0"/>
                <a:cs typeface="Arial" panose="020B0604020202020204" pitchFamily="34" charset="0"/>
              </a:rPr>
              <a:t>nevyjadřují žádný zvuk</a:t>
            </a:r>
            <a:endParaRPr lang="ru-RU" sz="22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ru-RU" sz="2200" b="1" dirty="0">
                <a:solidFill>
                  <a:srgbClr val="FF0000"/>
                </a:solidFill>
                <a:latin typeface="Arial" panose="020B0604020202020204" pitchFamily="34" charset="0"/>
                <a:ea typeface="Calibri" panose="020F0502020204030204" pitchFamily="34" charset="0"/>
                <a:cs typeface="Arial" panose="020B0604020202020204" pitchFamily="34" charset="0"/>
              </a:rPr>
              <a:t>Ъ</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se používá po předložkách pro oddělení předložky a označuje jotaci</a:t>
            </a:r>
          </a:p>
          <a:p>
            <a:pPr lvl="0">
              <a:lnSpc>
                <a:spcPct val="107000"/>
              </a:lnSpc>
              <a:spcAft>
                <a:spcPts val="800"/>
              </a:spcAft>
            </a:pPr>
            <a:r>
              <a:rPr lang="ru-RU" sz="2200" b="1" dirty="0">
                <a:latin typeface="Arial" panose="020B0604020202020204" pitchFamily="34" charset="0"/>
                <a:ea typeface="Calibri" panose="020F0502020204030204" pitchFamily="34" charset="0"/>
                <a:cs typeface="Arial" panose="020B0604020202020204" pitchFamily="34" charset="0"/>
              </a:rPr>
              <a:t>ИНЪЕКЦИЯ, ПОДЪЕЗД, ОБЪЕМ, СУБЪЕКТ, ОБЪЕКТ</a:t>
            </a:r>
            <a:endParaRPr lang="cs-CZ" sz="2200" b="1" dirty="0">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800"/>
              </a:spcAft>
            </a:pPr>
            <a:endParaRPr lang="ru-RU" sz="22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ru-RU" sz="2200" b="1" dirty="0">
                <a:solidFill>
                  <a:srgbClr val="FF0000"/>
                </a:solidFill>
                <a:latin typeface="Arial" panose="020B0604020202020204" pitchFamily="34" charset="0"/>
                <a:ea typeface="Calibri" panose="020F0502020204030204" pitchFamily="34" charset="0"/>
                <a:cs typeface="Arial" panose="020B0604020202020204" pitchFamily="34" charset="0"/>
              </a:rPr>
              <a:t>Ь</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se používá</a:t>
            </a:r>
            <a:r>
              <a:rPr lang="ru-RU" sz="220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Pro označení měkkosti předchozí souhlásky na konci (výjimečně uprostřed) slova</a:t>
            </a: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Calibri" panose="020F0502020204030204" pitchFamily="34" charset="0"/>
                <a:cs typeface="Arial" panose="020B0604020202020204" pitchFamily="34" charset="0"/>
              </a:rPr>
              <a:t>ГОЛУБЬ, МОЛЬ, КОНЬ, СЕМЬ, СЫПЬ, ВЕРФЬ, УЧИТЕЛЬ</a:t>
            </a: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Z morfologických důvodů</a:t>
            </a:r>
            <a:r>
              <a:rPr lang="ru-RU" sz="2200" dirty="0">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800"/>
              </a:spcAft>
            </a:pPr>
            <a:r>
              <a:rPr lang="cs-CZ" sz="2200" dirty="0">
                <a:latin typeface="Arial" panose="020B0604020202020204" pitchFamily="34" charset="0"/>
                <a:ea typeface="Calibri" panose="020F0502020204030204" pitchFamily="34" charset="0"/>
                <a:cs typeface="Arial" panose="020B0604020202020204" pitchFamily="34" charset="0"/>
              </a:rPr>
              <a:t>po</a:t>
            </a:r>
            <a:r>
              <a:rPr lang="ru-RU" sz="2200" dirty="0">
                <a:latin typeface="Arial" panose="020B0604020202020204" pitchFamily="34" charset="0"/>
                <a:ea typeface="Calibri" panose="020F0502020204030204" pitchFamily="34" charset="0"/>
                <a:cs typeface="Arial" panose="020B0604020202020204" pitchFamily="34" charset="0"/>
              </a:rPr>
              <a:t> </a:t>
            </a:r>
            <a:r>
              <a:rPr lang="ru-RU" sz="2200" b="1" dirty="0">
                <a:latin typeface="Arial" panose="020B0604020202020204" pitchFamily="34" charset="0"/>
                <a:ea typeface="Calibri" panose="020F0502020204030204" pitchFamily="34" charset="0"/>
                <a:cs typeface="Arial" panose="020B0604020202020204" pitchFamily="34" charset="0"/>
              </a:rPr>
              <a:t>Ж, Ш</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jsou vždy tvrdé</a:t>
            </a:r>
            <a:r>
              <a:rPr lang="ru-RU" sz="2200" dirty="0">
                <a:latin typeface="Arial" panose="020B0604020202020204" pitchFamily="34" charset="0"/>
                <a:ea typeface="Calibri" panose="020F0502020204030204" pitchFamily="34" charset="0"/>
                <a:cs typeface="Arial" panose="020B0604020202020204" pitchFamily="34" charset="0"/>
              </a:rPr>
              <a:t>), </a:t>
            </a:r>
            <a:r>
              <a:rPr lang="ru-RU" sz="2200" b="1" dirty="0">
                <a:latin typeface="Arial" panose="020B0604020202020204" pitchFamily="34" charset="0"/>
                <a:ea typeface="Calibri" panose="020F0502020204030204" pitchFamily="34" charset="0"/>
                <a:cs typeface="Arial" panose="020B0604020202020204" pitchFamily="34" charset="0"/>
              </a:rPr>
              <a:t>Ч, Щ</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vždy měkké</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ve slovech, která patří k ženskému rodu</a:t>
            </a:r>
            <a:r>
              <a:rPr lang="ru-RU" sz="2200" dirty="0">
                <a:latin typeface="Arial" panose="020B0604020202020204" pitchFamily="34" charset="0"/>
                <a:ea typeface="Calibri" panose="020F0502020204030204" pitchFamily="34" charset="0"/>
                <a:cs typeface="Arial" panose="020B0604020202020204" pitchFamily="34" charset="0"/>
              </a:rPr>
              <a:t> </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Calibri" panose="020F0502020204030204" pitchFamily="34" charset="0"/>
                <a:cs typeface="Arial" panose="020B0604020202020204" pitchFamily="34" charset="0"/>
              </a:rPr>
              <a:t>НОЧЬ Х МЯЧ, ПЛАЩ Х ВЕЩЬ</a:t>
            </a: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cs-CZ" sz="2200" dirty="0">
                <a:latin typeface="Arial" panose="020B0604020202020204" pitchFamily="34" charset="0"/>
                <a:ea typeface="Calibri" panose="020F0502020204030204" pitchFamily="34" charset="0"/>
                <a:cs typeface="Arial" panose="020B0604020202020204" pitchFamily="34" charset="0"/>
              </a:rPr>
              <a:t>U sloves v infinitivu, imperativu a v 2. osobě j.č.</a:t>
            </a:r>
            <a:r>
              <a:rPr lang="ru-RU" sz="2200" dirty="0">
                <a:latin typeface="Arial" panose="020B0604020202020204" pitchFamily="34" charset="0"/>
                <a:ea typeface="Calibri" panose="020F0502020204030204" pitchFamily="34" charset="0"/>
                <a:cs typeface="Arial" panose="020B0604020202020204" pitchFamily="34" charset="0"/>
              </a:rPr>
              <a:t> </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Calibri" panose="020F0502020204030204" pitchFamily="34" charset="0"/>
                <a:cs typeface="Arial" panose="020B0604020202020204" pitchFamily="34" charset="0"/>
              </a:rPr>
              <a:t>БЫТЬ, БУДЕШЬ, БУДЬ</a:t>
            </a:r>
            <a:r>
              <a:rPr lang="ru-RU" sz="2200" dirty="0">
                <a:latin typeface="Arial" panose="020B0604020202020204" pitchFamily="34" charset="0"/>
                <a:ea typeface="Calibri" panose="020F0502020204030204" pitchFamily="34" charset="0"/>
                <a:cs typeface="Arial" panose="020B0604020202020204" pitchFamily="34" charset="0"/>
              </a:rPr>
              <a:t> </a:t>
            </a:r>
          </a:p>
          <a:p>
            <a:pPr marL="342900" indent="-342900">
              <a:buFontTx/>
              <a:buChar char="-"/>
            </a:pPr>
            <a:r>
              <a:rPr lang="cs-CZ" sz="2200" dirty="0">
                <a:latin typeface="Arial" panose="020B0604020202020204" pitchFamily="34" charset="0"/>
                <a:ea typeface="Calibri" panose="020F0502020204030204" pitchFamily="34" charset="0"/>
                <a:cs typeface="Arial" panose="020B0604020202020204" pitchFamily="34" charset="0"/>
              </a:rPr>
              <a:t>Ze stejných důvodů jako</a:t>
            </a:r>
            <a:r>
              <a:rPr lang="ru-RU" sz="2200" dirty="0">
                <a:latin typeface="Arial" panose="020B0604020202020204" pitchFamily="34" charset="0"/>
                <a:ea typeface="Calibri" panose="020F0502020204030204" pitchFamily="34" charset="0"/>
                <a:cs typeface="Arial" panose="020B0604020202020204" pitchFamily="34" charset="0"/>
              </a:rPr>
              <a:t> Ъ</a:t>
            </a:r>
            <a:endParaRPr lang="cs-CZ" sz="2200" dirty="0">
              <a:latin typeface="Arial" panose="020B0604020202020204" pitchFamily="34" charset="0"/>
              <a:ea typeface="Calibri" panose="020F0502020204030204" pitchFamily="34" charset="0"/>
              <a:cs typeface="Arial" panose="020B0604020202020204" pitchFamily="34" charset="0"/>
            </a:endParaRPr>
          </a:p>
          <a:p>
            <a:r>
              <a:rPr lang="ru-RU" sz="2200" b="1" dirty="0">
                <a:latin typeface="Arial" panose="020B0604020202020204" pitchFamily="34" charset="0"/>
                <a:ea typeface="Calibri" panose="020F0502020204030204" pitchFamily="34" charset="0"/>
                <a:cs typeface="Arial" panose="020B0604020202020204" pitchFamily="34" charset="0"/>
              </a:rPr>
              <a:t>БИТЬ Х БЬЮ, ВИТЬ Х ВЬЮ, ПИТЬ Х ПЬЮ</a:t>
            </a:r>
            <a:endParaRPr lang="ru-RU"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2907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C476B4B0-F4DF-4BD1-8B0F-9D18B4DE766F}"/>
              </a:ext>
            </a:extLst>
          </p:cNvPr>
          <p:cNvSpPr txBox="1"/>
          <p:nvPr/>
        </p:nvSpPr>
        <p:spPr>
          <a:xfrm>
            <a:off x="78828" y="0"/>
            <a:ext cx="6809173" cy="6420219"/>
          </a:xfrm>
          <a:prstGeom prst="rect">
            <a:avLst/>
          </a:prstGeom>
        </p:spPr>
        <p:txBody>
          <a:bodyPr wrap="square">
            <a:spAutoFit/>
          </a:bodyPr>
          <a:lstStyle/>
          <a:p>
            <a:pPr algn="just">
              <a:lnSpc>
                <a:spcPct val="115000"/>
              </a:lnSpc>
              <a:spcAft>
                <a:spcPts val="1000"/>
              </a:spcAft>
            </a:pPr>
            <a:r>
              <a:rPr lang="ru-RU" sz="2400" b="1" dirty="0">
                <a:latin typeface="Arial" panose="020B0604020202020204" pitchFamily="34" charset="0"/>
                <a:ea typeface="Calibri" panose="020F0502020204030204" pitchFamily="34" charset="0"/>
                <a:cs typeface="Arial" panose="020B0604020202020204" pitchFamily="34" charset="0"/>
              </a:rPr>
              <a:t>Это мой первый урок русского языка. </a:t>
            </a:r>
          </a:p>
          <a:p>
            <a:pPr algn="just">
              <a:lnSpc>
                <a:spcPct val="115000"/>
              </a:lnSpc>
              <a:spcAft>
                <a:spcPts val="1000"/>
              </a:spcAft>
            </a:pPr>
            <a:r>
              <a:rPr lang="ru-RU" sz="2400" b="1" dirty="0">
                <a:latin typeface="Arial" panose="020B0604020202020204" pitchFamily="34" charset="0"/>
                <a:ea typeface="Calibri" panose="020F0502020204030204" pitchFamily="34" charset="0"/>
                <a:cs typeface="Arial" panose="020B0604020202020204" pitchFamily="34" charset="0"/>
              </a:rPr>
              <a:t>Я учусь русскому языку на курсах. </a:t>
            </a:r>
          </a:p>
          <a:p>
            <a:pPr algn="just">
              <a:lnSpc>
                <a:spcPct val="115000"/>
              </a:lnSpc>
              <a:spcAft>
                <a:spcPts val="1000"/>
              </a:spcAft>
            </a:pPr>
            <a:r>
              <a:rPr lang="ru-RU" sz="2400" b="1" dirty="0">
                <a:latin typeface="Arial" panose="020B0604020202020204" pitchFamily="34" charset="0"/>
                <a:ea typeface="Calibri" panose="020F0502020204030204" pitchFamily="34" charset="0"/>
                <a:cs typeface="Arial" panose="020B0604020202020204" pitchFamily="34" charset="0"/>
              </a:rPr>
              <a:t>Я уже знаю весь алфавит и могу написать небольшой текст. </a:t>
            </a:r>
          </a:p>
          <a:p>
            <a:pPr algn="just">
              <a:lnSpc>
                <a:spcPct val="115000"/>
              </a:lnSpc>
              <a:spcAft>
                <a:spcPts val="1000"/>
              </a:spcAft>
            </a:pPr>
            <a:r>
              <a:rPr lang="ru-RU" sz="2400" b="1" dirty="0">
                <a:latin typeface="Arial" panose="020B0604020202020204" pitchFamily="34" charset="0"/>
                <a:ea typeface="Calibri" panose="020F0502020204030204" pitchFamily="34" charset="0"/>
                <a:cs typeface="Arial" panose="020B0604020202020204" pitchFamily="34" charset="0"/>
              </a:rPr>
              <a:t>Это совсем несложно!</a:t>
            </a:r>
          </a:p>
          <a:p>
            <a:pPr>
              <a:lnSpc>
                <a:spcPct val="115000"/>
              </a:lnSpc>
              <a:spcAft>
                <a:spcPts val="1000"/>
              </a:spcAft>
            </a:pPr>
            <a:endParaRPr lang="bg-BG" sz="2400" dirty="0">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1000"/>
              </a:spcAft>
            </a:pPr>
            <a:r>
              <a:rPr lang="bg-BG" sz="2400" u="sng" dirty="0">
                <a:latin typeface="Arial" panose="020B0604020202020204" pitchFamily="34" charset="0"/>
                <a:ea typeface="Calibri" panose="020F0502020204030204" pitchFamily="34" charset="0"/>
                <a:cs typeface="Arial" panose="020B0604020202020204" pitchFamily="34" charset="0"/>
              </a:rPr>
              <a:t>Домашнее задание</a:t>
            </a:r>
            <a:endParaRPr lang="cs-CZ" sz="2400" u="sng" dirty="0">
              <a:latin typeface="Arial" panose="020B0604020202020204" pitchFamily="34" charset="0"/>
              <a:ea typeface="Calibri" panose="020F0502020204030204" pitchFamily="34" charset="0"/>
              <a:cs typeface="Arial" panose="020B0604020202020204" pitchFamily="34" charset="0"/>
            </a:endParaRPr>
          </a:p>
          <a:p>
            <a:r>
              <a:rPr lang="cs-CZ" sz="2400" u="sng" dirty="0">
                <a:latin typeface="Arial" panose="020B0604020202020204" pitchFamily="34" charset="0"/>
                <a:ea typeface="Calibri" panose="020F0502020204030204" pitchFamily="34" charset="0"/>
                <a:cs typeface="Arial" panose="020B0604020202020204" pitchFamily="34" charset="0"/>
              </a:rPr>
              <a:t>Domácí úkol</a:t>
            </a:r>
            <a:r>
              <a:rPr lang="ru-RU" sz="2400" u="sng" dirty="0">
                <a:latin typeface="Arial" panose="020B0604020202020204" pitchFamily="34" charset="0"/>
                <a:ea typeface="Calibri" panose="020F0502020204030204" pitchFamily="34" charset="0"/>
                <a:cs typeface="Arial" panose="020B0604020202020204" pitchFamily="34" charset="0"/>
              </a:rPr>
              <a:t>:</a:t>
            </a:r>
          </a:p>
          <a:p>
            <a:endParaRPr lang="ru-RU" sz="2400" i="1" dirty="0">
              <a:latin typeface="Arial" panose="020B0604020202020204" pitchFamily="34" charset="0"/>
              <a:ea typeface="Calibri" panose="020F0502020204030204" pitchFamily="34" charset="0"/>
              <a:cs typeface="Arial" panose="020B0604020202020204" pitchFamily="34" charset="0"/>
            </a:endParaRPr>
          </a:p>
          <a:p>
            <a:r>
              <a:rPr lang="ru-RU" sz="2400" i="1" dirty="0">
                <a:latin typeface="Arial" panose="020B0604020202020204" pitchFamily="34" charset="0"/>
                <a:ea typeface="Calibri" panose="020F0502020204030204" pitchFamily="34" charset="0"/>
                <a:cs typeface="Arial" panose="020B0604020202020204" pitchFamily="34" charset="0"/>
              </a:rPr>
              <a:t>В году двенадцать месяцев: </a:t>
            </a:r>
          </a:p>
          <a:p>
            <a:r>
              <a:rPr lang="ru-RU" sz="2400" i="1" dirty="0">
                <a:latin typeface="Arial" panose="020B0604020202020204" pitchFamily="34" charset="0"/>
                <a:ea typeface="Calibri" panose="020F0502020204030204" pitchFamily="34" charset="0"/>
                <a:cs typeface="Arial" panose="020B0604020202020204" pitchFamily="34" charset="0"/>
              </a:rPr>
              <a:t>январь, февраль, март, апрель, май, июнь, июль, август, сентябрь, октябрь, ноябрь, декабрь. </a:t>
            </a:r>
          </a:p>
          <a:p>
            <a:r>
              <a:rPr lang="ru-RU" sz="2400" i="1" dirty="0">
                <a:latin typeface="Arial" panose="020B0604020202020204" pitchFamily="34" charset="0"/>
                <a:ea typeface="Calibri" panose="020F0502020204030204" pitchFamily="34" charset="0"/>
                <a:cs typeface="Arial" panose="020B0604020202020204" pitchFamily="34" charset="0"/>
              </a:rPr>
              <a:t>Сегодня двенадцатое апреля.</a:t>
            </a:r>
            <a:endParaRPr lang="cs-CZ" sz="2400" dirty="0">
              <a:latin typeface="Arial" panose="020B0604020202020204" pitchFamily="34" charset="0"/>
              <a:cs typeface="Arial" panose="020B0604020202020204" pitchFamily="34" charset="0"/>
            </a:endParaRPr>
          </a:p>
        </p:txBody>
      </p:sp>
      <p:pic>
        <p:nvPicPr>
          <p:cNvPr id="4" name="Obrázek 3">
            <a:extLst>
              <a:ext uri="{FF2B5EF4-FFF2-40B4-BE49-F238E27FC236}">
                <a16:creationId xmlns:a16="http://schemas.microsoft.com/office/drawing/2014/main" id="{F950FF71-658D-4C59-A437-7B53B77297BE}"/>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Tree>
    <p:extLst>
      <p:ext uri="{BB962C8B-B14F-4D97-AF65-F5344CB8AC3E}">
        <p14:creationId xmlns:p14="http://schemas.microsoft.com/office/powerpoint/2010/main" val="1348329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21448C-D69D-44F6-8403-7E90E24BE330}"/>
              </a:ext>
            </a:extLst>
          </p:cNvPr>
          <p:cNvSpPr>
            <a:spLocks noGrp="1"/>
          </p:cNvSpPr>
          <p:nvPr>
            <p:ph type="title"/>
          </p:nvPr>
        </p:nvSpPr>
        <p:spPr/>
        <p:txBody>
          <a:bodyPr/>
          <a:lstStyle/>
          <a:p>
            <a:r>
              <a:rPr lang="ru-RU" dirty="0"/>
              <a:t>Произношение</a:t>
            </a:r>
            <a:br>
              <a:rPr lang="cs-CZ" dirty="0"/>
            </a:br>
            <a:r>
              <a:rPr lang="cs-CZ" dirty="0"/>
              <a:t>Výslovnost</a:t>
            </a:r>
          </a:p>
        </p:txBody>
      </p:sp>
    </p:spTree>
    <p:extLst>
      <p:ext uri="{BB962C8B-B14F-4D97-AF65-F5344CB8AC3E}">
        <p14:creationId xmlns:p14="http://schemas.microsoft.com/office/powerpoint/2010/main" val="3135287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Dialogi_ seznameni">
            <a:hlinkClick r:id="" action="ppaction://media"/>
            <a:extLst>
              <a:ext uri="{FF2B5EF4-FFF2-40B4-BE49-F238E27FC236}">
                <a16:creationId xmlns:a16="http://schemas.microsoft.com/office/drawing/2014/main" id="{8B271552-EEDC-4640-B85D-9C07BF1741A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158566" y="1359455"/>
            <a:ext cx="487363" cy="487363"/>
          </a:xfrm>
          <a:prstGeom prst="rect">
            <a:avLst/>
          </a:prstGeom>
        </p:spPr>
      </p:pic>
      <p:pic>
        <p:nvPicPr>
          <p:cNvPr id="7" name="Zástupný obsah 6">
            <a:extLst>
              <a:ext uri="{FF2B5EF4-FFF2-40B4-BE49-F238E27FC236}">
                <a16:creationId xmlns:a16="http://schemas.microsoft.com/office/drawing/2014/main" id="{84BB4EA8-7617-49E3-8F0F-45BB92DCA18A}"/>
              </a:ext>
            </a:extLst>
          </p:cNvPr>
          <p:cNvPicPr>
            <a:picLocks noGrp="1" noChangeAspect="1"/>
          </p:cNvPicPr>
          <p:nvPr>
            <p:ph idx="1"/>
          </p:nvPr>
        </p:nvPicPr>
        <p:blipFill>
          <a:blip r:embed="rId5"/>
          <a:stretch>
            <a:fillRect/>
          </a:stretch>
        </p:blipFill>
        <p:spPr>
          <a:xfrm>
            <a:off x="5183756" y="1116299"/>
            <a:ext cx="6738547" cy="5404180"/>
          </a:xfrm>
          <a:prstGeom prst="rect">
            <a:avLst/>
          </a:prstGeom>
        </p:spPr>
      </p:pic>
      <p:sp>
        <p:nvSpPr>
          <p:cNvPr id="6" name="Zástupný text 5">
            <a:extLst>
              <a:ext uri="{FF2B5EF4-FFF2-40B4-BE49-F238E27FC236}">
                <a16:creationId xmlns:a16="http://schemas.microsoft.com/office/drawing/2014/main" id="{F68AF8E6-E154-46F9-BF54-87F308CEC605}"/>
              </a:ext>
            </a:extLst>
          </p:cNvPr>
          <p:cNvSpPr>
            <a:spLocks noGrp="1"/>
          </p:cNvSpPr>
          <p:nvPr>
            <p:ph type="body" sz="half" idx="2"/>
          </p:nvPr>
        </p:nvSpPr>
        <p:spPr>
          <a:xfrm>
            <a:off x="223051" y="2343662"/>
            <a:ext cx="5268604" cy="4361938"/>
          </a:xfrm>
        </p:spPr>
        <p:txBody>
          <a:bodyPr>
            <a:normAutofit/>
          </a:bodyPr>
          <a:lstStyle/>
          <a:p>
            <a:r>
              <a:rPr kumimoji="0" lang="ru-RU" sz="3500" b="0" i="0" u="none" strike="noStrike" kern="1200" cap="none" spc="-50" normalizeH="0" baseline="0" noProof="0" dirty="0">
                <a:ln>
                  <a:noFill/>
                </a:ln>
                <a:solidFill>
                  <a:srgbClr val="FF0000"/>
                </a:solidFill>
                <a:effectLst/>
                <a:uLnTx/>
                <a:uFillTx/>
                <a:latin typeface="Calibri Light" panose="020F0302020204030204"/>
                <a:ea typeface="+mj-ea"/>
                <a:cs typeface="+mj-cs"/>
              </a:rPr>
              <a:t>ПРОИЗНОШЕНИЕ</a:t>
            </a:r>
            <a:br>
              <a:rPr kumimoji="0" lang="ru-RU" sz="3500" b="0" i="0" u="none" strike="noStrike" kern="1200" cap="none" spc="-50" normalizeH="0" baseline="0" noProof="0" dirty="0">
                <a:ln>
                  <a:noFill/>
                </a:ln>
                <a:solidFill>
                  <a:srgbClr val="FF0000"/>
                </a:solidFill>
                <a:effectLst/>
                <a:uLnTx/>
                <a:uFillTx/>
                <a:latin typeface="Calibri Light" panose="020F0302020204030204"/>
                <a:ea typeface="+mj-ea"/>
                <a:cs typeface="+mj-cs"/>
              </a:rPr>
            </a:br>
            <a:r>
              <a:rPr kumimoji="0" lang="cs-CZ" sz="3500" b="0" i="0" u="none" strike="noStrike" kern="1200" cap="none" spc="-50" normalizeH="0" baseline="0" noProof="0" dirty="0">
                <a:ln>
                  <a:noFill/>
                </a:ln>
                <a:solidFill>
                  <a:srgbClr val="FF0000"/>
                </a:solidFill>
                <a:effectLst/>
                <a:uLnTx/>
                <a:uFillTx/>
                <a:latin typeface="Calibri Light" panose="020F0302020204030204"/>
                <a:ea typeface="+mj-ea"/>
                <a:cs typeface="+mj-cs"/>
              </a:rPr>
              <a:t>Výslovnost</a:t>
            </a:r>
            <a:endParaRPr lang="ru-RU" sz="2800" dirty="0">
              <a:solidFill>
                <a:srgbClr val="0070C0"/>
              </a:solidFill>
            </a:endParaRPr>
          </a:p>
          <a:p>
            <a:r>
              <a:rPr lang="ru-RU" sz="2800" dirty="0">
                <a:solidFill>
                  <a:srgbClr val="0070C0"/>
                </a:solidFill>
              </a:rPr>
              <a:t>Каковы отличительные особенности произношения в русском языке по сравнению с чешским?</a:t>
            </a:r>
          </a:p>
          <a:p>
            <a:r>
              <a:rPr lang="cs-CZ" sz="2800" dirty="0">
                <a:solidFill>
                  <a:srgbClr val="0070C0"/>
                </a:solidFill>
              </a:rPr>
              <a:t>Specifika ruské výslovnosti v porovnání s češtinou</a:t>
            </a:r>
            <a:r>
              <a:rPr lang="ru-RU" sz="2800" dirty="0">
                <a:solidFill>
                  <a:srgbClr val="0070C0"/>
                </a:solidFill>
              </a:rPr>
              <a:t>.</a:t>
            </a:r>
            <a:endParaRPr lang="cs-CZ" sz="2800" dirty="0">
              <a:solidFill>
                <a:srgbClr val="0070C0"/>
              </a:solidFill>
            </a:endParaRPr>
          </a:p>
        </p:txBody>
      </p:sp>
      <p:sp>
        <p:nvSpPr>
          <p:cNvPr id="10" name="TextovéPole 9">
            <a:extLst>
              <a:ext uri="{FF2B5EF4-FFF2-40B4-BE49-F238E27FC236}">
                <a16:creationId xmlns:a16="http://schemas.microsoft.com/office/drawing/2014/main" id="{27E6F719-F1EA-4ED7-987B-7EE66B976852}"/>
              </a:ext>
            </a:extLst>
          </p:cNvPr>
          <p:cNvSpPr txBox="1"/>
          <p:nvPr/>
        </p:nvSpPr>
        <p:spPr>
          <a:xfrm>
            <a:off x="2074728" y="31614"/>
            <a:ext cx="8630057" cy="830997"/>
          </a:xfrm>
          <a:prstGeom prst="rect">
            <a:avLst/>
          </a:prstGeom>
          <a:noFill/>
        </p:spPr>
        <p:txBody>
          <a:bodyPr wrap="square" rtlCol="0">
            <a:spAutoFit/>
          </a:bodyPr>
          <a:lstStyle/>
          <a:p>
            <a:r>
              <a:rPr lang="ru-RU" sz="2400" b="1" u="sng" dirty="0">
                <a:latin typeface="Arial" panose="020B0604020202020204" pitchFamily="34" charset="0"/>
                <a:cs typeface="Arial" panose="020B0604020202020204" pitchFamily="34" charset="0"/>
              </a:rPr>
              <a:t>Основы практической фонетики русского языка</a:t>
            </a:r>
          </a:p>
          <a:p>
            <a:r>
              <a:rPr lang="cs-CZ" sz="2400" u="sng" dirty="0">
                <a:latin typeface="Arial" panose="020B0604020202020204" pitchFamily="34" charset="0"/>
                <a:cs typeface="Arial" panose="020B0604020202020204" pitchFamily="34" charset="0"/>
              </a:rPr>
              <a:t>Základy praktické fonetiky ruštiny</a:t>
            </a:r>
          </a:p>
        </p:txBody>
      </p:sp>
    </p:spTree>
    <p:extLst>
      <p:ext uri="{BB962C8B-B14F-4D97-AF65-F5344CB8AC3E}">
        <p14:creationId xmlns:p14="http://schemas.microsoft.com/office/powerpoint/2010/main" val="134167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2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612AD0C8-9674-F6BD-50B7-BA681CDF295D}"/>
              </a:ext>
            </a:extLst>
          </p:cNvPr>
          <p:cNvSpPr>
            <a:spLocks noGrp="1"/>
          </p:cNvSpPr>
          <p:nvPr>
            <p:ph type="title"/>
          </p:nvPr>
        </p:nvSpPr>
        <p:spPr/>
        <p:txBody>
          <a:bodyPr>
            <a:normAutofit/>
          </a:bodyPr>
          <a:lstStyle/>
          <a:p>
            <a:r>
              <a:rPr lang="ru-RU" sz="3200" b="1" dirty="0"/>
              <a:t>Основные отличия в произношении</a:t>
            </a:r>
            <a:r>
              <a:rPr lang="cs-CZ" sz="3200" b="1" dirty="0"/>
              <a:t> </a:t>
            </a:r>
            <a:r>
              <a:rPr lang="ru-RU" sz="3200" b="1" dirty="0"/>
              <a:t>в сравнении с чешским языком</a:t>
            </a:r>
            <a:br>
              <a:rPr lang="ru-RU" sz="3200" b="1" dirty="0"/>
            </a:br>
            <a:r>
              <a:rPr lang="cs-CZ" sz="3200" b="1" dirty="0"/>
              <a:t>Základní rozdíly ve výslovnosti v porovnání s češtinou</a:t>
            </a:r>
          </a:p>
        </p:txBody>
      </p:sp>
      <p:sp>
        <p:nvSpPr>
          <p:cNvPr id="6" name="Zástupný obsah 5">
            <a:extLst>
              <a:ext uri="{FF2B5EF4-FFF2-40B4-BE49-F238E27FC236}">
                <a16:creationId xmlns:a16="http://schemas.microsoft.com/office/drawing/2014/main" id="{8D9C1331-57EB-484B-7302-2A6E7B613CCD}"/>
              </a:ext>
            </a:extLst>
          </p:cNvPr>
          <p:cNvSpPr>
            <a:spLocks noGrp="1"/>
          </p:cNvSpPr>
          <p:nvPr>
            <p:ph sz="half" idx="1"/>
          </p:nvPr>
        </p:nvSpPr>
        <p:spPr/>
        <p:txBody>
          <a:bodyPr>
            <a:normAutofit/>
          </a:bodyPr>
          <a:lstStyle/>
          <a:p>
            <a:pPr marL="342900" lvl="0" indent="-342900">
              <a:lnSpc>
                <a:spcPct val="107000"/>
              </a:lnSpc>
              <a:spcAft>
                <a:spcPts val="0"/>
              </a:spcAft>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Интонация</a:t>
            </a:r>
            <a:endParaRPr lang="cs-CZ" sz="2000" dirty="0">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Ударение</a:t>
            </a:r>
            <a:endParaRPr lang="cs-CZ" sz="2000" b="1" dirty="0">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Гласные: изменение произношения в зависимости от позиции в слове</a:t>
            </a:r>
            <a:endParaRPr lang="cs-CZ" sz="20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Согласные: мягкие Х твердые</a:t>
            </a:r>
            <a:endParaRPr lang="cs-CZ" sz="20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Произношение групп согласных</a:t>
            </a:r>
            <a:endParaRPr lang="cs-CZ" sz="20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Различие в произнесении И Х Ы</a:t>
            </a:r>
            <a:endParaRPr lang="cs-CZ" sz="2000" dirty="0">
              <a:latin typeface="Arial" panose="020B0604020202020204" pitchFamily="34" charset="0"/>
              <a:ea typeface="Calibri" panose="020F0502020204030204" pitchFamily="34" charset="0"/>
              <a:cs typeface="Arial" panose="020B0604020202020204" pitchFamily="34" charset="0"/>
            </a:endParaRPr>
          </a:p>
          <a:p>
            <a:endParaRPr lang="cs-CZ" dirty="0"/>
          </a:p>
        </p:txBody>
      </p:sp>
      <p:sp>
        <p:nvSpPr>
          <p:cNvPr id="7" name="Zástupný obsah 6">
            <a:extLst>
              <a:ext uri="{FF2B5EF4-FFF2-40B4-BE49-F238E27FC236}">
                <a16:creationId xmlns:a16="http://schemas.microsoft.com/office/drawing/2014/main" id="{DFA0D229-DFBE-07BC-4A8C-FD9D060DA31D}"/>
              </a:ext>
            </a:extLst>
          </p:cNvPr>
          <p:cNvSpPr>
            <a:spLocks noGrp="1"/>
          </p:cNvSpPr>
          <p:nvPr>
            <p:ph sz="half" idx="2"/>
          </p:nvPr>
        </p:nvSpPr>
        <p:spPr/>
        <p:txBody>
          <a:bodyPr>
            <a:normAutofit/>
          </a:bodyPr>
          <a:lstStyle/>
          <a:p>
            <a:pPr marL="457200" lvl="0" indent="-457200">
              <a:lnSpc>
                <a:spcPct val="107000"/>
              </a:lnSpc>
              <a:spcAft>
                <a:spcPts val="0"/>
              </a:spcAft>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Intonace</a:t>
            </a:r>
            <a:endParaRPr lang="cs-CZ" sz="2000" dirty="0">
              <a:latin typeface="Arial" panose="020B0604020202020204" pitchFamily="34" charset="0"/>
              <a:ea typeface="Calibri" panose="020F0502020204030204" pitchFamily="34" charset="0"/>
              <a:cs typeface="Arial" panose="020B0604020202020204" pitchFamily="34" charset="0"/>
            </a:endParaRPr>
          </a:p>
          <a:p>
            <a:pPr marL="457200" indent="-457200">
              <a:lnSpc>
                <a:spcPct val="107000"/>
              </a:lnSpc>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Slovní přízvuk</a:t>
            </a:r>
            <a:endParaRPr lang="ru-RU" sz="2000" b="1" dirty="0">
              <a:latin typeface="Arial" panose="020B0604020202020204" pitchFamily="34" charset="0"/>
              <a:ea typeface="Calibri" panose="020F0502020204030204" pitchFamily="34" charset="0"/>
              <a:cs typeface="Arial" panose="020B0604020202020204" pitchFamily="34" charset="0"/>
            </a:endParaRPr>
          </a:p>
          <a:p>
            <a:pPr marL="457200" indent="-457200">
              <a:lnSpc>
                <a:spcPct val="107000"/>
              </a:lnSpc>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Změna výslovnosti samohlásek v závislosti na pozici ve slově</a:t>
            </a:r>
          </a:p>
          <a:p>
            <a:pPr marL="457200" lvl="0" indent="-457200">
              <a:lnSpc>
                <a:spcPct val="107000"/>
              </a:lnSpc>
              <a:spcAft>
                <a:spcPts val="0"/>
              </a:spcAft>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Protiklad měkkých a tvrdých souhlásek</a:t>
            </a:r>
          </a:p>
          <a:p>
            <a:pPr marL="457200" lvl="0" indent="-457200">
              <a:lnSpc>
                <a:spcPct val="107000"/>
              </a:lnSpc>
              <a:spcAft>
                <a:spcPts val="0"/>
              </a:spcAft>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Výslovnost souhláskových skupin</a:t>
            </a:r>
          </a:p>
          <a:p>
            <a:pPr marL="457200" lvl="0" indent="-457200">
              <a:lnSpc>
                <a:spcPct val="107000"/>
              </a:lnSpc>
              <a:spcAft>
                <a:spcPts val="0"/>
              </a:spcAft>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Rozdíl ve výslovnosti</a:t>
            </a:r>
            <a:r>
              <a:rPr lang="ru-RU" sz="2000" b="1" dirty="0">
                <a:latin typeface="Arial" panose="020B0604020202020204" pitchFamily="34" charset="0"/>
                <a:ea typeface="Calibri" panose="020F0502020204030204" pitchFamily="34" charset="0"/>
                <a:cs typeface="Arial" panose="020B0604020202020204" pitchFamily="34" charset="0"/>
              </a:rPr>
              <a:t> И </a:t>
            </a:r>
            <a:r>
              <a:rPr lang="cs-CZ" sz="2000" b="1" dirty="0">
                <a:latin typeface="Arial" panose="020B0604020202020204" pitchFamily="34" charset="0"/>
                <a:ea typeface="Calibri" panose="020F0502020204030204" pitchFamily="34" charset="0"/>
                <a:cs typeface="Arial" panose="020B0604020202020204" pitchFamily="34" charset="0"/>
              </a:rPr>
              <a:t>x</a:t>
            </a:r>
            <a:r>
              <a:rPr lang="ru-RU" sz="2000" b="1" dirty="0">
                <a:latin typeface="Arial" panose="020B0604020202020204" pitchFamily="34" charset="0"/>
                <a:ea typeface="Calibri" panose="020F0502020204030204" pitchFamily="34" charset="0"/>
                <a:cs typeface="Arial" panose="020B0604020202020204" pitchFamily="34" charset="0"/>
              </a:rPr>
              <a:t> Ы</a:t>
            </a:r>
            <a:endParaRPr lang="cs-CZ" sz="2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10128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C95DA4B-834B-461F-B855-105EF56DE8AA}"/>
              </a:ext>
            </a:extLst>
          </p:cNvPr>
          <p:cNvSpPr txBox="1"/>
          <p:nvPr/>
        </p:nvSpPr>
        <p:spPr>
          <a:xfrm>
            <a:off x="3067665" y="611296"/>
            <a:ext cx="9006347" cy="1015663"/>
          </a:xfrm>
          <a:prstGeom prst="rect">
            <a:avLst/>
          </a:prstGeom>
          <a:noFill/>
        </p:spPr>
        <p:txBody>
          <a:bodyPr wrap="square">
            <a:spAutoFit/>
          </a:bodyPr>
          <a:lstStyle/>
          <a:p>
            <a:r>
              <a:rPr lang="cs-CZ" sz="2000" b="0" i="0" dirty="0">
                <a:solidFill>
                  <a:srgbClr val="202124"/>
                </a:solidFill>
                <a:effectLst/>
                <a:latin typeface="arial" panose="020B0604020202020204" pitchFamily="34" charset="0"/>
              </a:rPr>
              <a:t>Slovní </a:t>
            </a:r>
            <a:r>
              <a:rPr lang="cs-CZ" sz="2000" b="1" i="0" dirty="0">
                <a:solidFill>
                  <a:srgbClr val="202124"/>
                </a:solidFill>
                <a:effectLst/>
                <a:latin typeface="arial" panose="020B0604020202020204" pitchFamily="34" charset="0"/>
              </a:rPr>
              <a:t>přízvuk</a:t>
            </a:r>
            <a:r>
              <a:rPr lang="cs-CZ" sz="2000" b="0" i="0" dirty="0">
                <a:solidFill>
                  <a:srgbClr val="202124"/>
                </a:solidFill>
                <a:effectLst/>
                <a:latin typeface="arial" panose="020B0604020202020204" pitchFamily="34" charset="0"/>
              </a:rPr>
              <a:t> je fonetický důraz na určitou slabiku slova, má podobu zesílení a zároveň zvýšení hlasu, a v ruštině </a:t>
            </a:r>
            <a:r>
              <a:rPr lang="cs-CZ" sz="2000" b="0" i="0" u="sng" dirty="0">
                <a:solidFill>
                  <a:srgbClr val="202124"/>
                </a:solidFill>
                <a:effectLst/>
                <a:latin typeface="arial" panose="020B0604020202020204" pitchFamily="34" charset="0"/>
              </a:rPr>
              <a:t>je spojen též s prodloužením slabiky</a:t>
            </a:r>
            <a:r>
              <a:rPr lang="cs-CZ" sz="2000" b="0" i="0" dirty="0">
                <a:solidFill>
                  <a:srgbClr val="202124"/>
                </a:solidFill>
                <a:effectLst/>
                <a:latin typeface="arial" panose="020B0604020202020204" pitchFamily="34" charset="0"/>
              </a:rPr>
              <a:t>.</a:t>
            </a:r>
          </a:p>
          <a:p>
            <a:r>
              <a:rPr lang="cs-CZ" sz="2000" dirty="0">
                <a:solidFill>
                  <a:srgbClr val="FF0000"/>
                </a:solidFill>
                <a:latin typeface="arial" panose="020B0604020202020204" pitchFamily="34" charset="0"/>
              </a:rPr>
              <a:t>Ruský přízvuk vymezuje hranice slov v proudu řeči!</a:t>
            </a:r>
            <a:endParaRPr lang="cs-CZ" sz="2000" dirty="0">
              <a:solidFill>
                <a:srgbClr val="FF0000"/>
              </a:solidFill>
            </a:endParaRPr>
          </a:p>
        </p:txBody>
      </p:sp>
      <p:sp>
        <p:nvSpPr>
          <p:cNvPr id="5" name="TextovéPole 4">
            <a:extLst>
              <a:ext uri="{FF2B5EF4-FFF2-40B4-BE49-F238E27FC236}">
                <a16:creationId xmlns:a16="http://schemas.microsoft.com/office/drawing/2014/main" id="{B85F23D3-A6DA-4BC8-94D7-8ABD6D82F227}"/>
              </a:ext>
            </a:extLst>
          </p:cNvPr>
          <p:cNvSpPr txBox="1"/>
          <p:nvPr/>
        </p:nvSpPr>
        <p:spPr>
          <a:xfrm>
            <a:off x="462455" y="149631"/>
            <a:ext cx="3344324" cy="461665"/>
          </a:xfrm>
          <a:prstGeom prst="rect">
            <a:avLst/>
          </a:prstGeom>
          <a:noFill/>
        </p:spPr>
        <p:txBody>
          <a:bodyPr wrap="square">
            <a:spAutoFit/>
          </a:bodyPr>
          <a:lstStyle/>
          <a:p>
            <a:r>
              <a:rPr lang="ru-RU" sz="2400" b="1" i="0" u="sng" dirty="0">
                <a:solidFill>
                  <a:srgbClr val="FF0000"/>
                </a:solidFill>
                <a:effectLst/>
                <a:latin typeface="arial" panose="020B0604020202020204" pitchFamily="34" charset="0"/>
              </a:rPr>
              <a:t>Ударение = </a:t>
            </a:r>
            <a:r>
              <a:rPr lang="cs-CZ" sz="2400" b="1" i="0" u="sng" dirty="0">
                <a:solidFill>
                  <a:srgbClr val="FF0000"/>
                </a:solidFill>
                <a:effectLst/>
                <a:latin typeface="arial" panose="020B0604020202020204" pitchFamily="34" charset="0"/>
              </a:rPr>
              <a:t>Přízvuk </a:t>
            </a:r>
            <a:endParaRPr lang="cs-CZ" sz="2400" b="1" u="sng" dirty="0">
              <a:solidFill>
                <a:srgbClr val="FF0000"/>
              </a:solidFill>
            </a:endParaRPr>
          </a:p>
        </p:txBody>
      </p:sp>
      <p:sp useBgFill="1">
        <p:nvSpPr>
          <p:cNvPr id="9" name="TextovéPole 8">
            <a:extLst>
              <a:ext uri="{FF2B5EF4-FFF2-40B4-BE49-F238E27FC236}">
                <a16:creationId xmlns:a16="http://schemas.microsoft.com/office/drawing/2014/main" id="{A73475FD-A172-4C06-9517-25D9DEA5C489}"/>
              </a:ext>
            </a:extLst>
          </p:cNvPr>
          <p:cNvSpPr txBox="1"/>
          <p:nvPr/>
        </p:nvSpPr>
        <p:spPr>
          <a:xfrm>
            <a:off x="178676" y="1753166"/>
            <a:ext cx="11895336" cy="4154984"/>
          </a:xfrm>
          <a:prstGeom prst="rect">
            <a:avLst/>
          </a:prstGeom>
        </p:spPr>
        <p:txBody>
          <a:bodyPr wrap="square" lIns="91440" tIns="45720" rIns="91440" bIns="45720" anchor="t">
            <a:spAutoFit/>
          </a:bodyPr>
          <a:lstStyle/>
          <a:p>
            <a:r>
              <a:rPr lang="cs-CZ" sz="2200" dirty="0"/>
              <a:t>Na rozdíl od češtiny je ruský přízvuk: </a:t>
            </a:r>
          </a:p>
          <a:p>
            <a:endParaRPr lang="cs-CZ" sz="2200" dirty="0"/>
          </a:p>
          <a:p>
            <a:pPr marL="457200" indent="-457200">
              <a:buAutoNum type="alphaLcParenR"/>
            </a:pPr>
            <a:r>
              <a:rPr lang="cs-CZ" sz="2200" b="1" noProof="0" dirty="0" err="1"/>
              <a:t>Různomístný</a:t>
            </a:r>
            <a:r>
              <a:rPr lang="cs-CZ" sz="2200" b="1" dirty="0"/>
              <a:t> nebo </a:t>
            </a:r>
            <a:r>
              <a:rPr lang="cs-CZ" sz="2200" b="1" u="sng" dirty="0"/>
              <a:t>volný</a:t>
            </a:r>
            <a:r>
              <a:rPr lang="cs-CZ" sz="2200" dirty="0"/>
              <a:t>, tj. není vázán na určitou slabiku jako v češtině.</a:t>
            </a:r>
          </a:p>
          <a:p>
            <a:endParaRPr lang="cs-CZ" sz="2200" dirty="0"/>
          </a:p>
          <a:p>
            <a:r>
              <a:rPr lang="ru-RU" sz="2200" b="1" dirty="0"/>
              <a:t>б</a:t>
            </a:r>
            <a:r>
              <a:rPr lang="ru-RU" sz="2200" b="1" u="sng" dirty="0"/>
              <a:t>е</a:t>
            </a:r>
            <a:r>
              <a:rPr lang="ru-RU" sz="2200" b="1" dirty="0"/>
              <a:t>рег</a:t>
            </a:r>
            <a:r>
              <a:rPr lang="ru-RU" sz="2200" dirty="0"/>
              <a:t> (</a:t>
            </a:r>
            <a:r>
              <a:rPr lang="cs-CZ" sz="2200" dirty="0"/>
              <a:t>břeh), </a:t>
            </a:r>
            <a:r>
              <a:rPr lang="ru-RU" sz="2200" b="1" dirty="0"/>
              <a:t>рук</a:t>
            </a:r>
            <a:r>
              <a:rPr lang="ru-RU" sz="2200" b="1" u="sng" dirty="0"/>
              <a:t>а</a:t>
            </a:r>
            <a:r>
              <a:rPr lang="ru-RU" sz="2200" dirty="0"/>
              <a:t> (</a:t>
            </a:r>
            <a:r>
              <a:rPr lang="cs-CZ" sz="2200" dirty="0"/>
              <a:t>ruka), </a:t>
            </a:r>
            <a:r>
              <a:rPr lang="ru-RU" sz="2200" b="1" dirty="0"/>
              <a:t>перед</a:t>
            </a:r>
            <a:r>
              <a:rPr lang="ru-RU" sz="2200" b="1" u="sng" dirty="0"/>
              <a:t>а</a:t>
            </a:r>
            <a:r>
              <a:rPr lang="ru-RU" sz="2200" b="1" dirty="0"/>
              <a:t>ть </a:t>
            </a:r>
            <a:r>
              <a:rPr lang="ru-RU" sz="2200" dirty="0"/>
              <a:t>(</a:t>
            </a:r>
            <a:r>
              <a:rPr lang="cs-CZ" sz="2200" dirty="0"/>
              <a:t>předat, vyřídit), </a:t>
            </a:r>
            <a:r>
              <a:rPr lang="ru-RU" sz="2200" b="1" dirty="0"/>
              <a:t>перенест</a:t>
            </a:r>
            <a:r>
              <a:rPr lang="ru-RU" sz="2200" b="1" u="sng" dirty="0"/>
              <a:t>и</a:t>
            </a:r>
            <a:r>
              <a:rPr lang="ru-RU" sz="2200" dirty="0"/>
              <a:t> (</a:t>
            </a:r>
            <a:r>
              <a:rPr lang="cs-CZ" sz="2200" dirty="0"/>
              <a:t>přenést), </a:t>
            </a:r>
            <a:r>
              <a:rPr lang="ru-RU" sz="2200" b="1" dirty="0"/>
              <a:t>достопримеч</a:t>
            </a:r>
            <a:r>
              <a:rPr lang="ru-RU" sz="2200" b="1" u="sng" dirty="0"/>
              <a:t>а</a:t>
            </a:r>
            <a:r>
              <a:rPr lang="ru-RU" sz="2200" b="1" dirty="0"/>
              <a:t>тельность</a:t>
            </a:r>
            <a:r>
              <a:rPr lang="ru-RU" sz="2200" dirty="0"/>
              <a:t> (</a:t>
            </a:r>
            <a:r>
              <a:rPr lang="cs-CZ" sz="2200" dirty="0"/>
              <a:t>pamětihodnost, pozoruhodnost), </a:t>
            </a:r>
            <a:r>
              <a:rPr lang="ru-RU" sz="2200" b="1" dirty="0"/>
              <a:t>перераспредел</a:t>
            </a:r>
            <a:r>
              <a:rPr lang="ru-RU" sz="2200" b="1" u="sng" dirty="0"/>
              <a:t>и</a:t>
            </a:r>
            <a:r>
              <a:rPr lang="ru-RU" sz="2200" b="1" dirty="0"/>
              <a:t>ли</a:t>
            </a:r>
            <a:r>
              <a:rPr lang="ru-RU" sz="2200" dirty="0"/>
              <a:t> (</a:t>
            </a:r>
            <a:r>
              <a:rPr lang="cs-CZ" sz="2200" dirty="0"/>
              <a:t>přerozdělili)</a:t>
            </a:r>
          </a:p>
          <a:p>
            <a:endParaRPr lang="cs-CZ" sz="2200" dirty="0"/>
          </a:p>
          <a:p>
            <a:r>
              <a:rPr lang="cs-CZ" sz="2200" b="1" dirty="0"/>
              <a:t>b) Ruský přízvuk je v určitých slovech </a:t>
            </a:r>
            <a:r>
              <a:rPr lang="cs-CZ" sz="2200" b="1" u="sng" dirty="0"/>
              <a:t>pohyblivý</a:t>
            </a:r>
            <a:r>
              <a:rPr lang="cs-CZ" sz="2200" dirty="0"/>
              <a:t>, tj. tvary téhož slova mají přízvuk na různých slabikách.</a:t>
            </a:r>
          </a:p>
          <a:p>
            <a:r>
              <a:rPr lang="cs-CZ" sz="2200" dirty="0"/>
              <a:t> </a:t>
            </a:r>
            <a:r>
              <a:rPr lang="ru-RU" sz="2200" dirty="0"/>
              <a:t>г</a:t>
            </a:r>
            <a:r>
              <a:rPr lang="ru-RU" sz="2200" u="sng" dirty="0"/>
              <a:t>о</a:t>
            </a:r>
            <a:r>
              <a:rPr lang="ru-RU" sz="2200" dirty="0"/>
              <a:t>род – город</a:t>
            </a:r>
            <a:r>
              <a:rPr lang="ru-RU" sz="2200" u="sng" dirty="0"/>
              <a:t>а</a:t>
            </a:r>
            <a:r>
              <a:rPr lang="ru-RU" sz="2200" dirty="0"/>
              <a:t> (</a:t>
            </a:r>
            <a:r>
              <a:rPr lang="cs-CZ" sz="2200" dirty="0"/>
              <a:t>město, mn. č. města), </a:t>
            </a:r>
            <a:r>
              <a:rPr lang="ru-RU" sz="2200" dirty="0"/>
              <a:t>прош</a:t>
            </a:r>
            <a:r>
              <a:rPr lang="ru-RU" sz="2200" u="sng" dirty="0"/>
              <a:t>у</a:t>
            </a:r>
            <a:r>
              <a:rPr lang="ru-RU" sz="2200" dirty="0"/>
              <a:t> – пр</a:t>
            </a:r>
            <a:r>
              <a:rPr lang="ru-RU" sz="2200" u="sng" dirty="0"/>
              <a:t>о</a:t>
            </a:r>
            <a:r>
              <a:rPr lang="ru-RU" sz="2200" dirty="0"/>
              <a:t>сишь</a:t>
            </a:r>
            <a:r>
              <a:rPr lang="cs-CZ" sz="2200" dirty="0"/>
              <a:t>, </a:t>
            </a:r>
            <a:r>
              <a:rPr lang="ru-RU" sz="2200" dirty="0"/>
              <a:t>глуб</a:t>
            </a:r>
            <a:r>
              <a:rPr lang="ru-RU" sz="2200" u="sng" dirty="0"/>
              <a:t>о</a:t>
            </a:r>
            <a:r>
              <a:rPr lang="ru-RU" sz="2200" dirty="0"/>
              <a:t>кий – гл</a:t>
            </a:r>
            <a:r>
              <a:rPr lang="ru-RU" sz="2200" u="sng" dirty="0"/>
              <a:t>у</a:t>
            </a:r>
            <a:r>
              <a:rPr lang="ru-RU" sz="2200" dirty="0"/>
              <a:t>бже (</a:t>
            </a:r>
            <a:r>
              <a:rPr lang="cs-CZ" sz="2200" dirty="0"/>
              <a:t>hluboký, hlouběji)</a:t>
            </a:r>
          </a:p>
          <a:p>
            <a:r>
              <a:rPr lang="cs-CZ" sz="2200" dirty="0"/>
              <a:t>tvary slovesa: </a:t>
            </a:r>
          </a:p>
          <a:p>
            <a:r>
              <a:rPr lang="cs-CZ" sz="2200" dirty="0"/>
              <a:t>1. os. </a:t>
            </a:r>
            <a:r>
              <a:rPr lang="cs-CZ" sz="2200" dirty="0" err="1"/>
              <a:t>jedn</a:t>
            </a:r>
            <a:r>
              <a:rPr lang="cs-CZ" sz="2200" dirty="0"/>
              <a:t>. čísla přít. času = přízvuk na koncovce: </a:t>
            </a:r>
            <a:r>
              <a:rPr lang="ru-RU" sz="2200" b="1" dirty="0"/>
              <a:t>пиш</a:t>
            </a:r>
            <a:r>
              <a:rPr lang="ru-RU" sz="2200" b="1" u="sng" dirty="0"/>
              <a:t>у</a:t>
            </a:r>
            <a:r>
              <a:rPr lang="ru-RU" sz="2200" dirty="0"/>
              <a:t>;</a:t>
            </a:r>
            <a:r>
              <a:rPr lang="cs-CZ" sz="2200" dirty="0"/>
              <a:t> ostatní osoby = přízvuk na kmeni: </a:t>
            </a:r>
            <a:r>
              <a:rPr lang="ru-RU" sz="2200" b="1" dirty="0"/>
              <a:t>п</a:t>
            </a:r>
            <a:r>
              <a:rPr lang="ru-RU" sz="2200" b="1" u="sng" dirty="0"/>
              <a:t>и</a:t>
            </a:r>
            <a:r>
              <a:rPr lang="ru-RU" sz="2200" b="1" dirty="0"/>
              <a:t>шешь, п</a:t>
            </a:r>
            <a:r>
              <a:rPr lang="ru-RU" sz="2200" b="1" u="sng" dirty="0"/>
              <a:t>и</a:t>
            </a:r>
            <a:r>
              <a:rPr lang="ru-RU" sz="2200" b="1" dirty="0"/>
              <a:t>шет, п</a:t>
            </a:r>
            <a:r>
              <a:rPr lang="ru-RU" sz="2200" b="1" u="sng" dirty="0"/>
              <a:t>и</a:t>
            </a:r>
            <a:r>
              <a:rPr lang="ru-RU" sz="2200" b="1" dirty="0"/>
              <a:t>шем, п</a:t>
            </a:r>
            <a:r>
              <a:rPr lang="ru-RU" sz="2200" b="1" u="sng" dirty="0"/>
              <a:t>и</a:t>
            </a:r>
            <a:r>
              <a:rPr lang="ru-RU" sz="2200" b="1" dirty="0"/>
              <a:t>шете, п</a:t>
            </a:r>
            <a:r>
              <a:rPr lang="ru-RU" sz="2200" b="1" u="sng" dirty="0"/>
              <a:t>и</a:t>
            </a:r>
            <a:r>
              <a:rPr lang="ru-RU" sz="2200" b="1" dirty="0"/>
              <a:t>шут</a:t>
            </a:r>
            <a:endParaRPr lang="cs-CZ" sz="2200" b="1" dirty="0"/>
          </a:p>
        </p:txBody>
      </p:sp>
    </p:spTree>
    <p:extLst>
      <p:ext uri="{BB962C8B-B14F-4D97-AF65-F5344CB8AC3E}">
        <p14:creationId xmlns:p14="http://schemas.microsoft.com/office/powerpoint/2010/main" val="3620570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A02F050-4701-4044-BA36-294368083D31}"/>
              </a:ext>
            </a:extLst>
          </p:cNvPr>
          <p:cNvSpPr txBox="1"/>
          <p:nvPr/>
        </p:nvSpPr>
        <p:spPr>
          <a:xfrm>
            <a:off x="4444180" y="365941"/>
            <a:ext cx="6096000" cy="461665"/>
          </a:xfrm>
          <a:prstGeom prst="rect">
            <a:avLst/>
          </a:prstGeom>
          <a:noFill/>
        </p:spPr>
        <p:txBody>
          <a:bodyPr wrap="square">
            <a:spAutoFit/>
          </a:bodyPr>
          <a:lstStyle/>
          <a:p>
            <a:r>
              <a:rPr lang="cs-CZ" sz="2400" b="1" dirty="0"/>
              <a:t>Rozlišovací funkce přízvuku</a:t>
            </a:r>
          </a:p>
        </p:txBody>
      </p:sp>
      <p:sp>
        <p:nvSpPr>
          <p:cNvPr id="5" name="TextovéPole 4">
            <a:extLst>
              <a:ext uri="{FF2B5EF4-FFF2-40B4-BE49-F238E27FC236}">
                <a16:creationId xmlns:a16="http://schemas.microsoft.com/office/drawing/2014/main" id="{D2086236-CBD4-44CC-AB79-C516DBAF4167}"/>
              </a:ext>
            </a:extLst>
          </p:cNvPr>
          <p:cNvSpPr txBox="1"/>
          <p:nvPr/>
        </p:nvSpPr>
        <p:spPr>
          <a:xfrm>
            <a:off x="1438183" y="986019"/>
            <a:ext cx="10655494" cy="4939814"/>
          </a:xfrm>
          <a:prstGeom prst="rect">
            <a:avLst/>
          </a:prstGeom>
          <a:noFill/>
        </p:spPr>
        <p:txBody>
          <a:bodyPr wrap="square">
            <a:spAutoFit/>
          </a:bodyPr>
          <a:lstStyle/>
          <a:p>
            <a:pPr marL="457200" indent="-457200">
              <a:buAutoNum type="alphaLcParenR"/>
            </a:pPr>
            <a:r>
              <a:rPr lang="cs-CZ" sz="2100" u="sng" dirty="0"/>
              <a:t>rozlišování věcného významu</a:t>
            </a:r>
            <a:r>
              <a:rPr lang="cs-CZ" sz="2100" dirty="0"/>
              <a:t>: </a:t>
            </a:r>
          </a:p>
          <a:p>
            <a:r>
              <a:rPr lang="ru-RU" sz="2100" b="1" dirty="0"/>
              <a:t>з</a:t>
            </a:r>
            <a:r>
              <a:rPr lang="ru-RU" sz="2100" b="1" u="sng" dirty="0"/>
              <a:t>а</a:t>
            </a:r>
            <a:r>
              <a:rPr lang="ru-RU" sz="2100" b="1" dirty="0"/>
              <a:t>мок </a:t>
            </a:r>
            <a:r>
              <a:rPr lang="ru-RU" sz="2100" dirty="0"/>
              <a:t>(</a:t>
            </a:r>
            <a:r>
              <a:rPr lang="cs-CZ" sz="2100" dirty="0"/>
              <a:t>zámek, budova) – </a:t>
            </a:r>
            <a:r>
              <a:rPr lang="ru-RU" sz="2100" b="1" dirty="0"/>
              <a:t>зам</a:t>
            </a:r>
            <a:r>
              <a:rPr lang="ru-RU" sz="2100" b="1" u="sng" dirty="0"/>
              <a:t>о</a:t>
            </a:r>
            <a:r>
              <a:rPr lang="ru-RU" sz="2100" b="1" dirty="0"/>
              <a:t>к </a:t>
            </a:r>
            <a:r>
              <a:rPr lang="ru-RU" sz="2100" dirty="0"/>
              <a:t>(</a:t>
            </a:r>
            <a:r>
              <a:rPr lang="cs-CZ" sz="2100" dirty="0"/>
              <a:t>zámek, u dveří), </a:t>
            </a:r>
            <a:r>
              <a:rPr lang="ru-RU" sz="2100" b="1" dirty="0"/>
              <a:t>м</a:t>
            </a:r>
            <a:r>
              <a:rPr lang="ru-RU" sz="2100" b="1" u="sng" dirty="0"/>
              <a:t>у</a:t>
            </a:r>
            <a:r>
              <a:rPr lang="ru-RU" sz="2100" b="1" dirty="0"/>
              <a:t>ка </a:t>
            </a:r>
            <a:r>
              <a:rPr lang="ru-RU" sz="2100" dirty="0"/>
              <a:t>(</a:t>
            </a:r>
            <a:r>
              <a:rPr lang="cs-CZ" sz="2100" dirty="0"/>
              <a:t>muka) – </a:t>
            </a:r>
            <a:r>
              <a:rPr lang="ru-RU" sz="2100" b="1" dirty="0"/>
              <a:t>мук</a:t>
            </a:r>
            <a:r>
              <a:rPr lang="ru-RU" sz="2100" b="1" u="sng" dirty="0"/>
              <a:t>а</a:t>
            </a:r>
            <a:r>
              <a:rPr lang="ru-RU" sz="2100" b="1" dirty="0"/>
              <a:t> </a:t>
            </a:r>
            <a:r>
              <a:rPr lang="ru-RU" sz="2100" dirty="0"/>
              <a:t>(</a:t>
            </a:r>
            <a:r>
              <a:rPr lang="cs-CZ" sz="2100" dirty="0"/>
              <a:t>mouka) </a:t>
            </a:r>
          </a:p>
          <a:p>
            <a:r>
              <a:rPr lang="ru-RU" sz="2100" b="1" dirty="0"/>
              <a:t>ст</a:t>
            </a:r>
            <a:r>
              <a:rPr lang="ru-RU" sz="2100" b="1" u="sng" dirty="0"/>
              <a:t>о</a:t>
            </a:r>
            <a:r>
              <a:rPr lang="ru-RU" sz="2100" b="1" dirty="0"/>
              <a:t>ит </a:t>
            </a:r>
            <a:r>
              <a:rPr lang="ru-RU" sz="2100" dirty="0"/>
              <a:t>(</a:t>
            </a:r>
            <a:r>
              <a:rPr lang="cs-CZ" sz="2100" dirty="0"/>
              <a:t>stojí (o ceně), infinitiv </a:t>
            </a:r>
            <a:r>
              <a:rPr lang="ru-RU" sz="2100" b="1" dirty="0"/>
              <a:t>ст</a:t>
            </a:r>
            <a:r>
              <a:rPr lang="ru-RU" sz="2100" b="1" u="sng" dirty="0"/>
              <a:t>о</a:t>
            </a:r>
            <a:r>
              <a:rPr lang="ru-RU" sz="2100" b="1" dirty="0"/>
              <a:t>ить</a:t>
            </a:r>
            <a:r>
              <a:rPr lang="ru-RU" sz="2100" dirty="0"/>
              <a:t>) –</a:t>
            </a:r>
            <a:r>
              <a:rPr lang="cs-CZ" sz="2100" b="1" dirty="0"/>
              <a:t> </a:t>
            </a:r>
            <a:r>
              <a:rPr lang="ru-RU" sz="2100" b="1" dirty="0"/>
              <a:t>сто</a:t>
            </a:r>
            <a:r>
              <a:rPr lang="ru-RU" sz="2100" b="1" u="sng" dirty="0"/>
              <a:t>и</a:t>
            </a:r>
            <a:r>
              <a:rPr lang="ru-RU" sz="2100" b="1" dirty="0"/>
              <a:t>т</a:t>
            </a:r>
            <a:r>
              <a:rPr lang="cs-CZ" sz="2100" b="1" dirty="0"/>
              <a:t> </a:t>
            </a:r>
            <a:r>
              <a:rPr lang="ru-RU" sz="2100" dirty="0"/>
              <a:t>(</a:t>
            </a:r>
            <a:r>
              <a:rPr lang="cs-CZ" sz="2100" dirty="0"/>
              <a:t>stojí (o poloze), infinitiv </a:t>
            </a:r>
            <a:r>
              <a:rPr lang="ru-RU" sz="2100" b="1" dirty="0"/>
              <a:t>сто</a:t>
            </a:r>
            <a:r>
              <a:rPr lang="ru-RU" sz="2100" b="1" u="sng" dirty="0"/>
              <a:t>я</a:t>
            </a:r>
            <a:r>
              <a:rPr lang="ru-RU" sz="2100" b="1" dirty="0"/>
              <a:t>ть</a:t>
            </a:r>
            <a:r>
              <a:rPr lang="ru-RU" sz="2100" dirty="0"/>
              <a:t>)</a:t>
            </a:r>
            <a:endParaRPr lang="cs-CZ" sz="2100" dirty="0"/>
          </a:p>
          <a:p>
            <a:endParaRPr lang="cs-CZ" sz="2100" dirty="0"/>
          </a:p>
          <a:p>
            <a:r>
              <a:rPr lang="cs-CZ" sz="2100" dirty="0"/>
              <a:t>b) </a:t>
            </a:r>
            <a:r>
              <a:rPr lang="cs-CZ" sz="2100" u="sng" dirty="0"/>
              <a:t>rozlišování věcného významu i mluvnické stránky</a:t>
            </a:r>
            <a:r>
              <a:rPr lang="cs-CZ" sz="2100" dirty="0"/>
              <a:t>:</a:t>
            </a:r>
          </a:p>
          <a:p>
            <a:r>
              <a:rPr lang="ru-RU" sz="2100" b="1" dirty="0"/>
              <a:t>п</a:t>
            </a:r>
            <a:r>
              <a:rPr lang="ru-RU" sz="2100" b="1" u="sng" dirty="0"/>
              <a:t>о</a:t>
            </a:r>
            <a:r>
              <a:rPr lang="ru-RU" sz="2100" b="1" dirty="0"/>
              <a:t>лка </a:t>
            </a:r>
            <a:r>
              <a:rPr lang="ru-RU" sz="2100" dirty="0"/>
              <a:t>(</a:t>
            </a:r>
            <a:r>
              <a:rPr lang="cs-CZ" sz="2100" dirty="0"/>
              <a:t>police, 1. p. j.č.) – </a:t>
            </a:r>
            <a:r>
              <a:rPr lang="ru-RU" sz="2100" b="1" dirty="0"/>
              <a:t>полк</a:t>
            </a:r>
            <a:r>
              <a:rPr lang="ru-RU" sz="2100" b="1" u="sng" dirty="0"/>
              <a:t>а</a:t>
            </a:r>
            <a:r>
              <a:rPr lang="ru-RU" sz="2100" dirty="0"/>
              <a:t> (</a:t>
            </a:r>
            <a:r>
              <a:rPr lang="cs-CZ" sz="2100" dirty="0"/>
              <a:t>pluku, 2. p. j. č.)</a:t>
            </a:r>
          </a:p>
          <a:p>
            <a:r>
              <a:rPr lang="ru-RU" sz="2100" b="1" dirty="0"/>
              <a:t>занят</a:t>
            </a:r>
            <a:r>
              <a:rPr lang="ru-RU" sz="2100" b="1" u="sng" dirty="0"/>
              <a:t>о</a:t>
            </a:r>
            <a:r>
              <a:rPr lang="ru-RU" sz="2100" b="1" dirty="0"/>
              <a:t>й </a:t>
            </a:r>
            <a:r>
              <a:rPr lang="ru-RU" sz="2100" dirty="0"/>
              <a:t>(</a:t>
            </a:r>
            <a:r>
              <a:rPr lang="cs-CZ" sz="2100" dirty="0"/>
              <a:t>zaneprázdněný) – </a:t>
            </a:r>
            <a:r>
              <a:rPr lang="ru-RU" sz="2100" b="1" dirty="0"/>
              <a:t>з</a:t>
            </a:r>
            <a:r>
              <a:rPr lang="ru-RU" sz="2100" b="1" u="sng" dirty="0"/>
              <a:t>а</a:t>
            </a:r>
            <a:r>
              <a:rPr lang="ru-RU" sz="2100" b="1" dirty="0"/>
              <a:t>нятый</a:t>
            </a:r>
            <a:r>
              <a:rPr lang="ru-RU" sz="2100" dirty="0"/>
              <a:t> (</a:t>
            </a:r>
            <a:r>
              <a:rPr lang="cs-CZ" sz="2100" dirty="0"/>
              <a:t>zaměstnaný něčím)</a:t>
            </a:r>
          </a:p>
          <a:p>
            <a:r>
              <a:rPr lang="ru-RU" sz="2100" b="1" dirty="0"/>
              <a:t>в</a:t>
            </a:r>
            <a:r>
              <a:rPr lang="ru-RU" sz="2100" b="1" u="sng" dirty="0"/>
              <a:t>е</a:t>
            </a:r>
            <a:r>
              <a:rPr lang="ru-RU" sz="2100" b="1" dirty="0"/>
              <a:t>рхом</a:t>
            </a:r>
            <a:r>
              <a:rPr lang="ru-RU" sz="2100" dirty="0"/>
              <a:t> (7. </a:t>
            </a:r>
            <a:r>
              <a:rPr lang="cs-CZ" sz="2100" dirty="0"/>
              <a:t>p. j. č. </a:t>
            </a:r>
            <a:r>
              <a:rPr lang="cs-CZ" sz="2100" dirty="0" err="1"/>
              <a:t>podst</a:t>
            </a:r>
            <a:r>
              <a:rPr lang="cs-CZ" sz="2100" dirty="0"/>
              <a:t>. jména </a:t>
            </a:r>
            <a:r>
              <a:rPr lang="ru-RU" sz="2100" dirty="0"/>
              <a:t>верх, </a:t>
            </a:r>
            <a:r>
              <a:rPr lang="cs-CZ" sz="2100" dirty="0"/>
              <a:t>ale také příslovce horem) – </a:t>
            </a:r>
            <a:r>
              <a:rPr lang="ru-RU" sz="2100" b="1" dirty="0"/>
              <a:t>верх</a:t>
            </a:r>
            <a:r>
              <a:rPr lang="ru-RU" sz="2100" b="1" u="sng" dirty="0"/>
              <a:t>о</a:t>
            </a:r>
            <a:r>
              <a:rPr lang="ru-RU" sz="2100" b="1" dirty="0"/>
              <a:t>м </a:t>
            </a:r>
            <a:r>
              <a:rPr lang="ru-RU" sz="2100" dirty="0"/>
              <a:t>(</a:t>
            </a:r>
            <a:r>
              <a:rPr lang="cs-CZ" sz="2100" dirty="0"/>
              <a:t>na koni)</a:t>
            </a:r>
          </a:p>
          <a:p>
            <a:endParaRPr lang="cs-CZ" sz="2100" dirty="0"/>
          </a:p>
          <a:p>
            <a:r>
              <a:rPr lang="cs-CZ" sz="2100" dirty="0"/>
              <a:t>c) </a:t>
            </a:r>
            <a:r>
              <a:rPr lang="cs-CZ" sz="2100" u="sng" dirty="0"/>
              <a:t>rozlišování mluvnických významů </a:t>
            </a:r>
            <a:r>
              <a:rPr lang="cs-CZ" sz="2100" dirty="0"/>
              <a:t>(pádu, čísla, způsobu, vidu) při </a:t>
            </a:r>
          </a:p>
          <a:p>
            <a:r>
              <a:rPr lang="cs-CZ" sz="2100" dirty="0"/>
              <a:t> stejném věcném významu:</a:t>
            </a:r>
          </a:p>
          <a:p>
            <a:r>
              <a:rPr lang="ru-RU" sz="2100" b="1" dirty="0"/>
              <a:t>окн</a:t>
            </a:r>
            <a:r>
              <a:rPr lang="ru-RU" sz="2100" b="1" u="sng" dirty="0"/>
              <a:t>а</a:t>
            </a:r>
            <a:r>
              <a:rPr lang="ru-RU" sz="2100" b="1" dirty="0"/>
              <a:t> </a:t>
            </a:r>
            <a:r>
              <a:rPr lang="ru-RU" sz="2100" dirty="0"/>
              <a:t>(</a:t>
            </a:r>
            <a:r>
              <a:rPr lang="cs-CZ" sz="2100" dirty="0"/>
              <a:t>okno, 2. p. j. č.) – </a:t>
            </a:r>
            <a:r>
              <a:rPr lang="ru-RU" sz="2100" b="1" u="sng" dirty="0"/>
              <a:t>о</a:t>
            </a:r>
            <a:r>
              <a:rPr lang="ru-RU" sz="2100" b="1" dirty="0"/>
              <a:t>кна</a:t>
            </a:r>
            <a:r>
              <a:rPr lang="ru-RU" sz="2100" dirty="0"/>
              <a:t> (</a:t>
            </a:r>
            <a:r>
              <a:rPr lang="cs-CZ" sz="2100" dirty="0"/>
              <a:t>okna, 1. p. mn. č.)</a:t>
            </a:r>
          </a:p>
          <a:p>
            <a:r>
              <a:rPr lang="ru-RU" sz="2100" b="1" dirty="0"/>
              <a:t>больш</a:t>
            </a:r>
            <a:r>
              <a:rPr lang="ru-RU" sz="2100" b="1" u="sng" dirty="0"/>
              <a:t>а</a:t>
            </a:r>
            <a:r>
              <a:rPr lang="ru-RU" sz="2100" b="1" dirty="0"/>
              <a:t>я</a:t>
            </a:r>
            <a:r>
              <a:rPr lang="ru-RU" sz="2100" dirty="0"/>
              <a:t> (</a:t>
            </a:r>
            <a:r>
              <a:rPr lang="cs-CZ" sz="2100" dirty="0"/>
              <a:t>veliká) – </a:t>
            </a:r>
            <a:r>
              <a:rPr lang="ru-RU" sz="2100" b="1" dirty="0"/>
              <a:t>б</a:t>
            </a:r>
            <a:r>
              <a:rPr lang="ru-RU" sz="2100" b="1" u="sng" dirty="0"/>
              <a:t>о</a:t>
            </a:r>
            <a:r>
              <a:rPr lang="ru-RU" sz="2100" b="1" dirty="0"/>
              <a:t>льшая</a:t>
            </a:r>
            <a:r>
              <a:rPr lang="ru-RU" sz="2100" dirty="0"/>
              <a:t> (</a:t>
            </a:r>
            <a:r>
              <a:rPr lang="cs-CZ" sz="2100" dirty="0"/>
              <a:t>větší)</a:t>
            </a:r>
          </a:p>
          <a:p>
            <a:r>
              <a:rPr lang="ru-RU" sz="2100" b="1" dirty="0"/>
              <a:t>см</a:t>
            </a:r>
            <a:r>
              <a:rPr lang="ru-RU" sz="2100" b="1" u="sng" dirty="0"/>
              <a:t>о</a:t>
            </a:r>
            <a:r>
              <a:rPr lang="ru-RU" sz="2100" b="1" dirty="0"/>
              <a:t>трите </a:t>
            </a:r>
            <a:r>
              <a:rPr lang="ru-RU" sz="2100" dirty="0"/>
              <a:t>(</a:t>
            </a:r>
            <a:r>
              <a:rPr lang="cs-CZ" sz="2100" dirty="0"/>
              <a:t>díváte se) – </a:t>
            </a:r>
            <a:r>
              <a:rPr lang="ru-RU" sz="2100" b="1" dirty="0"/>
              <a:t>смотр</a:t>
            </a:r>
            <a:r>
              <a:rPr lang="ru-RU" sz="2100" b="1" u="sng" dirty="0"/>
              <a:t>и</a:t>
            </a:r>
            <a:r>
              <a:rPr lang="ru-RU" sz="2100" b="1" dirty="0"/>
              <a:t>те</a:t>
            </a:r>
            <a:r>
              <a:rPr lang="ru-RU" sz="2100" dirty="0"/>
              <a:t> (</a:t>
            </a:r>
            <a:r>
              <a:rPr lang="cs-CZ" sz="2100" dirty="0"/>
              <a:t>dívejte se) </a:t>
            </a:r>
          </a:p>
          <a:p>
            <a:r>
              <a:rPr lang="ru-RU" sz="2100" b="1" dirty="0"/>
              <a:t>отрез</a:t>
            </a:r>
            <a:r>
              <a:rPr lang="ru-RU" sz="2100" b="1" u="sng" dirty="0"/>
              <a:t>а</a:t>
            </a:r>
            <a:r>
              <a:rPr lang="ru-RU" sz="2100" b="1" dirty="0"/>
              <a:t>ть </a:t>
            </a:r>
            <a:r>
              <a:rPr lang="ru-RU" sz="2100" dirty="0"/>
              <a:t>(</a:t>
            </a:r>
            <a:r>
              <a:rPr lang="cs-CZ" sz="2100" dirty="0"/>
              <a:t>krájet</a:t>
            </a:r>
            <a:r>
              <a:rPr lang="ru-RU" sz="2100" dirty="0"/>
              <a:t>) – </a:t>
            </a:r>
            <a:r>
              <a:rPr lang="ru-RU" sz="2100" b="1" dirty="0"/>
              <a:t>отр</a:t>
            </a:r>
            <a:r>
              <a:rPr lang="ru-RU" sz="2100" b="1" u="sng" dirty="0"/>
              <a:t>е</a:t>
            </a:r>
            <a:r>
              <a:rPr lang="ru-RU" sz="2100" b="1" dirty="0"/>
              <a:t>зать</a:t>
            </a:r>
            <a:r>
              <a:rPr lang="ru-RU" sz="2100" dirty="0"/>
              <a:t> (</a:t>
            </a:r>
            <a:r>
              <a:rPr lang="cs-CZ" sz="2100" dirty="0"/>
              <a:t>ukrojit</a:t>
            </a:r>
            <a:r>
              <a:rPr lang="ru-RU" sz="2100" dirty="0"/>
              <a:t>)</a:t>
            </a:r>
            <a:endParaRPr lang="cs-CZ" sz="2100" dirty="0"/>
          </a:p>
        </p:txBody>
      </p:sp>
    </p:spTree>
    <p:extLst>
      <p:ext uri="{BB962C8B-B14F-4D97-AF65-F5344CB8AC3E}">
        <p14:creationId xmlns:p14="http://schemas.microsoft.com/office/powerpoint/2010/main" val="741435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CE915C06-72AF-4E4B-9148-8DF5C6EBF869}"/>
              </a:ext>
            </a:extLst>
          </p:cNvPr>
          <p:cNvSpPr txBox="1"/>
          <p:nvPr/>
        </p:nvSpPr>
        <p:spPr>
          <a:xfrm>
            <a:off x="167063" y="257503"/>
            <a:ext cx="11857873" cy="5639301"/>
          </a:xfrm>
          <a:prstGeom prst="rect">
            <a:avLst/>
          </a:prstGeom>
        </p:spPr>
        <p:txBody>
          <a:bodyPr wrap="square" lIns="91440" tIns="45720" rIns="91440" bIns="45720" anchor="t">
            <a:spAutoFit/>
          </a:bodyPr>
          <a:lstStyle/>
          <a:p>
            <a:r>
              <a:rPr lang="cs-CZ" sz="2400" b="1" dirty="0">
                <a:latin typeface="Arial" panose="020B0604020202020204" pitchFamily="34" charset="0"/>
                <a:cs typeface="Arial" panose="020B0604020202020204" pitchFamily="34" charset="0"/>
              </a:rPr>
              <a:t>Vliv přízvuku na výslovnost slova</a:t>
            </a:r>
            <a:endParaRPr lang="ru-RU" sz="2400" b="1" dirty="0">
              <a:latin typeface="Arial" panose="020B0604020202020204" pitchFamily="34" charset="0"/>
              <a:cs typeface="Arial" panose="020B0604020202020204" pitchFamily="34" charset="0"/>
            </a:endParaRPr>
          </a:p>
          <a:p>
            <a:r>
              <a:rPr lang="cs-CZ" sz="2200" u="sng" dirty="0">
                <a:latin typeface="Arial" panose="020B0604020202020204" pitchFamily="34" charset="0"/>
                <a:cs typeface="Arial" panose="020B0604020202020204" pitchFamily="34" charset="0"/>
              </a:rPr>
              <a:t>1. Přízvučná hláska je v ruštině objektivně delší než nepřízvučná</a:t>
            </a:r>
            <a:r>
              <a:rPr lang="cs-CZ" sz="2200" dirty="0">
                <a:latin typeface="Arial" panose="020B0604020202020204" pitchFamily="34" charset="0"/>
                <a:cs typeface="Arial" panose="020B0604020202020204" pitchFamily="34" charset="0"/>
              </a:rPr>
              <a:t>, ale ve zvukové soustavě ruštiny to nemá význam, protože délky a krátkosti ruština nevyužívá pro rozlišování významu nebo tvaru slov.</a:t>
            </a:r>
          </a:p>
          <a:p>
            <a:endParaRPr lang="ru-RU" sz="2200" dirty="0">
              <a:latin typeface="Arial" panose="020B0604020202020204" pitchFamily="34" charset="0"/>
              <a:cs typeface="Arial" panose="020B0604020202020204" pitchFamily="34" charset="0"/>
            </a:endParaRPr>
          </a:p>
          <a:p>
            <a:r>
              <a:rPr lang="cs-CZ" sz="2200" dirty="0">
                <a:latin typeface="Arial"/>
                <a:cs typeface="Arial"/>
              </a:rPr>
              <a:t>2. Ruský přízvuk je silně výdechový, </a:t>
            </a:r>
            <a:r>
              <a:rPr lang="cs-CZ" sz="2200" u="sng" dirty="0">
                <a:latin typeface="Arial"/>
                <a:cs typeface="Arial"/>
              </a:rPr>
              <a:t>přízvučná slabika působí dojmem větší zvučnosti a jasnosti</a:t>
            </a:r>
            <a:r>
              <a:rPr lang="cs-CZ" sz="2200" dirty="0">
                <a:latin typeface="Arial"/>
                <a:cs typeface="Arial"/>
              </a:rPr>
              <a:t>, a proto se také při výslovnosti jednotlivých slov výdechová energie rozmisťuje mezi slabikami nestejnoměrně</a:t>
            </a:r>
          </a:p>
          <a:p>
            <a:pPr marL="342900" indent="-342900">
              <a:buFont typeface="Arial" panose="020B0604020202020204" pitchFamily="34" charset="0"/>
              <a:buChar char="•"/>
            </a:pPr>
            <a:endParaRPr lang="cs-CZ" sz="2200" u="sng" dirty="0">
              <a:latin typeface="Arial" panose="020B0604020202020204" pitchFamily="34" charset="0"/>
              <a:cs typeface="Arial" panose="020B0604020202020204" pitchFamily="34" charset="0"/>
            </a:endParaRPr>
          </a:p>
          <a:p>
            <a:r>
              <a:rPr lang="cs-CZ" sz="2400" dirty="0">
                <a:latin typeface="Calibri" panose="020F0502020204030204" pitchFamily="34" charset="0"/>
                <a:cs typeface="Calibri" panose="020F0502020204030204" pitchFamily="34" charset="0"/>
              </a:rPr>
              <a:t>→ </a:t>
            </a:r>
            <a:r>
              <a:rPr lang="cs-CZ" sz="2400" dirty="0"/>
              <a:t>V ruském jazyce </a:t>
            </a:r>
            <a:r>
              <a:rPr lang="cs-CZ" sz="2400" dirty="0">
                <a:solidFill>
                  <a:srgbClr val="FF0000"/>
                </a:solidFill>
              </a:rPr>
              <a:t>rozlišujeme redukci 1. a 2. stupně v závislosti na poloze samohlásky vzhledem k přízvuku</a:t>
            </a:r>
            <a:r>
              <a:rPr lang="cs-CZ" sz="2400" dirty="0"/>
              <a:t>. </a:t>
            </a:r>
            <a:endParaRPr lang="cs-CZ" sz="2200" u="sng" dirty="0">
              <a:latin typeface="Arial" panose="020B0604020202020204" pitchFamily="34" charset="0"/>
              <a:cs typeface="Arial" panose="020B0604020202020204" pitchFamily="34" charset="0"/>
            </a:endParaRPr>
          </a:p>
          <a:p>
            <a:pPr>
              <a:lnSpc>
                <a:spcPct val="107000"/>
              </a:lnSpc>
              <a:spcAft>
                <a:spcPts val="800"/>
              </a:spcAft>
            </a:pPr>
            <a:r>
              <a:rPr lang="cs-CZ" sz="2200" u="sng" dirty="0">
                <a:latin typeface="Arial" panose="020B0604020202020204" pitchFamily="34" charset="0"/>
                <a:ea typeface="Tahoma" panose="020B0604030504040204" pitchFamily="34" charset="0"/>
                <a:cs typeface="Arial" panose="020B0604020202020204" pitchFamily="34" charset="0"/>
              </a:rPr>
              <a:t>1. stupeň</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dirty="0">
                <a:latin typeface="Arial" panose="020B0604020202020204" pitchFamily="34" charset="0"/>
                <a:ea typeface="Tahoma" panose="020B0604030504040204" pitchFamily="34" charset="0"/>
                <a:cs typeface="Arial" panose="020B0604020202020204" pitchFamily="34" charset="0"/>
              </a:rPr>
              <a:t>první slabika před přízvukem</a:t>
            </a: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А, О</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dirty="0">
                <a:latin typeface="Arial" panose="020B0604020202020204" pitchFamily="34" charset="0"/>
                <a:ea typeface="Tahoma" panose="020B0604030504040204" pitchFamily="34" charset="0"/>
                <a:cs typeface="Arial" panose="020B0604020202020204" pitchFamily="34" charset="0"/>
              </a:rPr>
              <a:t>vyslovujeme jako</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А [^]</a:t>
            </a:r>
            <a:r>
              <a:rPr lang="ru-RU" sz="2200" dirty="0">
                <a:latin typeface="Arial" panose="020B0604020202020204" pitchFamily="34" charset="0"/>
                <a:ea typeface="Tahoma" panose="020B0604030504040204" pitchFamily="34" charset="0"/>
                <a:cs typeface="Arial" panose="020B0604020202020204" pitchFamily="34" charset="0"/>
              </a:rPr>
              <a:t>,</a:t>
            </a: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E, Я</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dirty="0">
                <a:latin typeface="Arial" panose="020B0604020202020204" pitchFamily="34" charset="0"/>
                <a:ea typeface="Tahoma" panose="020B0604030504040204" pitchFamily="34" charset="0"/>
                <a:cs typeface="Arial" panose="020B0604020202020204" pitchFamily="34" charset="0"/>
              </a:rPr>
              <a:t>vyslovujeme jako </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И</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a:t>
            </a:r>
            <a:r>
              <a:rPr lang="cs-CZ" sz="2200" b="1" dirty="0">
                <a:latin typeface="Arial" panose="020B0604020202020204" pitchFamily="34" charset="0"/>
                <a:ea typeface="Tahoma" panose="020B0604030504040204" pitchFamily="34" charset="0"/>
                <a:cs typeface="Arial" panose="020B0604020202020204" pitchFamily="34" charset="0"/>
              </a:rPr>
              <a:t>i</a:t>
            </a:r>
            <a:r>
              <a:rPr lang="ru-RU" sz="2200" b="1" dirty="0">
                <a:latin typeface="Arial" panose="020B0604020202020204" pitchFamily="34" charset="0"/>
                <a:ea typeface="Tahoma" panose="020B0604030504040204" pitchFamily="34" charset="0"/>
                <a:cs typeface="Arial" panose="020B0604020202020204" pitchFamily="34" charset="0"/>
              </a:rPr>
              <a:t>]</a:t>
            </a:r>
            <a:r>
              <a:rPr lang="ru-RU" sz="2200" dirty="0">
                <a:latin typeface="Arial" panose="020B0604020202020204" pitchFamily="34" charset="0"/>
                <a:ea typeface="Tahoma" panose="020B0604030504040204" pitchFamily="34" charset="0"/>
                <a:cs typeface="Arial" panose="020B0604020202020204" pitchFamily="34" charset="0"/>
              </a:rPr>
              <a:t>.</a:t>
            </a:r>
          </a:p>
          <a:p>
            <a:pPr>
              <a:lnSpc>
                <a:spcPct val="107000"/>
              </a:lnSpc>
              <a:spcAft>
                <a:spcPts val="800"/>
              </a:spcAft>
            </a:pPr>
            <a:r>
              <a:rPr lang="cs-CZ" sz="2200" u="sng" dirty="0">
                <a:latin typeface="Arial" panose="020B0604020202020204" pitchFamily="34" charset="0"/>
                <a:ea typeface="Tahoma" panose="020B0604030504040204" pitchFamily="34" charset="0"/>
                <a:cs typeface="Arial" panose="020B0604020202020204" pitchFamily="34" charset="0"/>
              </a:rPr>
              <a:t>2. stupeň: </a:t>
            </a:r>
            <a:r>
              <a:rPr lang="ru-RU" sz="2200" b="1" dirty="0">
                <a:latin typeface="Arial" panose="020B0604020202020204" pitchFamily="34" charset="0"/>
                <a:ea typeface="Tahoma" panose="020B0604030504040204" pitchFamily="34" charset="0"/>
                <a:cs typeface="Arial" panose="020B0604020202020204" pitchFamily="34" charset="0"/>
              </a:rPr>
              <a:t>А, О,</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b="1" dirty="0">
                <a:latin typeface="Arial" panose="020B0604020202020204" pitchFamily="34" charset="0"/>
                <a:ea typeface="Tahoma" panose="020B0604030504040204" pitchFamily="34" charset="0"/>
                <a:cs typeface="Arial" panose="020B0604020202020204" pitchFamily="34" charset="0"/>
              </a:rPr>
              <a:t>E, </a:t>
            </a:r>
            <a:r>
              <a:rPr lang="ru-RU" sz="2200" b="1" dirty="0">
                <a:latin typeface="Arial" panose="020B0604020202020204" pitchFamily="34" charset="0"/>
                <a:ea typeface="Tahoma" panose="020B0604030504040204" pitchFamily="34" charset="0"/>
                <a:cs typeface="Arial" panose="020B0604020202020204" pitchFamily="34" charset="0"/>
              </a:rPr>
              <a:t>Я </a:t>
            </a:r>
            <a:r>
              <a:rPr lang="cs-CZ" sz="2200" dirty="0">
                <a:latin typeface="Arial" panose="020B0604020202020204" pitchFamily="34" charset="0"/>
                <a:ea typeface="Tahoma" panose="020B0604030504040204" pitchFamily="34" charset="0"/>
                <a:cs typeface="Arial" panose="020B0604020202020204" pitchFamily="34" charset="0"/>
              </a:rPr>
              <a:t>vyslovujeme jako něco mezi </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У</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dirty="0">
                <a:latin typeface="Arial" panose="020B0604020202020204" pitchFamily="34" charset="0"/>
                <a:ea typeface="Tahoma" panose="020B0604030504040204" pitchFamily="34" charset="0"/>
                <a:cs typeface="Arial" panose="020B0604020202020204" pitchFamily="34" charset="0"/>
              </a:rPr>
              <a:t>a</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Ы</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[ъ]</a:t>
            </a:r>
            <a:r>
              <a:rPr lang="ru-RU" sz="2200" dirty="0">
                <a:latin typeface="Arial" panose="020B0604020202020204" pitchFamily="34" charset="0"/>
                <a:ea typeface="Tahoma" panose="020B0604030504040204" pitchFamily="34" charset="0"/>
                <a:cs typeface="Arial" panose="020B0604020202020204" pitchFamily="34" charset="0"/>
              </a:rPr>
              <a:t>.</a:t>
            </a:r>
            <a:r>
              <a:rPr lang="ru-RU" sz="2200" b="1" dirty="0">
                <a:latin typeface="Arial" panose="020B0604020202020204" pitchFamily="34" charset="0"/>
                <a:ea typeface="Tahoma" panose="020B0604030504040204" pitchFamily="34" charset="0"/>
                <a:cs typeface="Arial" panose="020B0604020202020204" pitchFamily="34" charset="0"/>
              </a:rPr>
              <a:t> </a:t>
            </a:r>
            <a:endParaRPr lang="cs-CZ" sz="22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2455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Zástupný text 3">
            <a:extLst>
              <a:ext uri="{FF2B5EF4-FFF2-40B4-BE49-F238E27FC236}">
                <a16:creationId xmlns:a16="http://schemas.microsoft.com/office/drawing/2014/main" id="{20038548-BDDE-4D9F-95C9-8C66E299FE0D}"/>
              </a:ext>
            </a:extLst>
          </p:cNvPr>
          <p:cNvSpPr>
            <a:spLocks noGrp="1"/>
          </p:cNvSpPr>
          <p:nvPr>
            <p:ph type="body" sz="half" idx="2"/>
          </p:nvPr>
        </p:nvSpPr>
        <p:spPr>
          <a:xfrm>
            <a:off x="118370" y="1896747"/>
            <a:ext cx="3344790" cy="3064505"/>
          </a:xfrm>
        </p:spPr>
        <p:txBody>
          <a:bodyPr>
            <a:normAutofit/>
          </a:bodyPr>
          <a:lstStyle/>
          <a:p>
            <a:r>
              <a:rPr lang="ru-RU" sz="2800" dirty="0">
                <a:solidFill>
                  <a:srgbClr val="FF0000"/>
                </a:solidFill>
              </a:rPr>
              <a:t>УДАРЕНИЕ</a:t>
            </a:r>
          </a:p>
          <a:p>
            <a:r>
              <a:rPr lang="ru-RU" sz="2800" dirty="0">
                <a:solidFill>
                  <a:srgbClr val="0070C0"/>
                </a:solidFill>
              </a:rPr>
              <a:t>Ударение в русском языке СВОБОДНОЕ (разноместное) – может быть на любом слоге</a:t>
            </a:r>
            <a:endParaRPr lang="cs-CZ" sz="2800" dirty="0">
              <a:solidFill>
                <a:srgbClr val="0070C0"/>
              </a:solidFill>
            </a:endParaRPr>
          </a:p>
        </p:txBody>
      </p:sp>
      <p:pic>
        <p:nvPicPr>
          <p:cNvPr id="7" name="002 L00_A02">
            <a:hlinkClick r:id="" action="ppaction://media"/>
            <a:extLst>
              <a:ext uri="{FF2B5EF4-FFF2-40B4-BE49-F238E27FC236}">
                <a16:creationId xmlns:a16="http://schemas.microsoft.com/office/drawing/2014/main" id="{8E21D5C6-5C74-4A2F-A222-7A4A95B95BA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33168" y="786383"/>
            <a:ext cx="487363" cy="487363"/>
          </a:xfrm>
          <a:prstGeom prst="rect">
            <a:avLst/>
          </a:prstGeom>
        </p:spPr>
      </p:pic>
      <p:sp>
        <p:nvSpPr>
          <p:cNvPr id="10" name="TextovéPole 9">
            <a:extLst>
              <a:ext uri="{FF2B5EF4-FFF2-40B4-BE49-F238E27FC236}">
                <a16:creationId xmlns:a16="http://schemas.microsoft.com/office/drawing/2014/main" id="{A9573068-9E30-62DB-F3E4-C6CD5D05B2EA}"/>
              </a:ext>
            </a:extLst>
          </p:cNvPr>
          <p:cNvSpPr txBox="1"/>
          <p:nvPr/>
        </p:nvSpPr>
        <p:spPr>
          <a:xfrm>
            <a:off x="3463160" y="178883"/>
            <a:ext cx="8689299" cy="6232475"/>
          </a:xfrm>
          <a:prstGeom prst="rect">
            <a:avLst/>
          </a:prstGeom>
          <a:noFill/>
        </p:spPr>
        <p:txBody>
          <a:bodyPr wrap="square">
            <a:spAutoFit/>
          </a:bodyPr>
          <a:lstStyle/>
          <a:p>
            <a:pPr>
              <a:spcBef>
                <a:spcPts val="900"/>
              </a:spcBef>
              <a:spcAft>
                <a:spcPts val="1200"/>
              </a:spcAft>
            </a:pPr>
            <a:r>
              <a:rPr lang="cs-CZ" sz="2100" b="1" u="none" strike="noStrike" dirty="0">
                <a:effectLst/>
                <a:latin typeface="+mn-lt"/>
              </a:rPr>
              <a:t>Přízvuk se v ruském jazyce může nacházet na různých slabikách. Následující cvičení pozorně poslouchejte, neopakujte</a:t>
            </a:r>
            <a:r>
              <a:rPr lang="ru-RU" sz="2100" b="1" u="none" strike="noStrike" dirty="0">
                <a:effectLst/>
                <a:latin typeface="+mn-lt"/>
              </a:rPr>
              <a:t>. </a:t>
            </a:r>
            <a:r>
              <a:rPr lang="cs-CZ" sz="2100" b="1" dirty="0"/>
              <a:t>Přízvuk</a:t>
            </a:r>
            <a:r>
              <a:rPr lang="ru-RU" sz="2100" b="1" dirty="0"/>
              <a:t> </a:t>
            </a:r>
            <a:r>
              <a:rPr lang="cs-CZ" sz="2100" b="1" dirty="0"/>
              <a:t>je:</a:t>
            </a:r>
            <a:endParaRPr lang="cs-CZ" sz="2100" dirty="0"/>
          </a:p>
          <a:p>
            <a:pPr marL="0" marR="0">
              <a:spcBef>
                <a:spcPts val="900"/>
              </a:spcBef>
              <a:spcAft>
                <a:spcPts val="1200"/>
              </a:spcAft>
              <a:buNone/>
            </a:pPr>
            <a:r>
              <a:rPr lang="cs-CZ" sz="2100" b="1" u="none" strike="noStrike" dirty="0">
                <a:effectLst/>
                <a:latin typeface="+mn-lt"/>
              </a:rPr>
              <a:t>a) na 1. slabice</a:t>
            </a:r>
            <a:r>
              <a:rPr lang="cs-CZ" sz="2100" b="1" dirty="0"/>
              <a:t>: </a:t>
            </a:r>
            <a:r>
              <a:rPr lang="cs-CZ" sz="2100" b="0" u="none" strike="noStrike" dirty="0" err="1">
                <a:effectLst/>
                <a:latin typeface="+mn-lt"/>
              </a:rPr>
              <a:t>парк</a:t>
            </a:r>
            <a:r>
              <a:rPr lang="cs-CZ" sz="2100" b="0" u="none" strike="noStrike" dirty="0">
                <a:effectLst/>
                <a:latin typeface="+mn-lt"/>
              </a:rPr>
              <a:t> – </a:t>
            </a:r>
            <a:r>
              <a:rPr lang="cs-CZ" sz="2100" b="0" u="none" strike="noStrike" dirty="0" err="1">
                <a:effectLst/>
                <a:latin typeface="+mn-lt"/>
              </a:rPr>
              <a:t>сад</a:t>
            </a:r>
            <a:r>
              <a:rPr lang="cs-CZ" sz="2100" b="0" u="none" strike="noStrike" dirty="0">
                <a:effectLst/>
                <a:latin typeface="+mn-lt"/>
              </a:rPr>
              <a:t> – </a:t>
            </a:r>
            <a:r>
              <a:rPr lang="cs-CZ" sz="2100" b="0" u="none" strike="noStrike" dirty="0" err="1">
                <a:effectLst/>
                <a:latin typeface="+mn-lt"/>
              </a:rPr>
              <a:t>клуб</a:t>
            </a:r>
            <a:r>
              <a:rPr lang="cs-CZ" sz="2100" b="0" u="none" strike="noStrike" dirty="0">
                <a:effectLst/>
                <a:latin typeface="+mn-lt"/>
              </a:rPr>
              <a:t> – </a:t>
            </a:r>
            <a:r>
              <a:rPr lang="cs-CZ" sz="2100" b="0" u="none" strike="noStrike" dirty="0" err="1">
                <a:effectLst/>
                <a:latin typeface="+mn-lt"/>
              </a:rPr>
              <a:t>брат</a:t>
            </a:r>
            <a:r>
              <a:rPr lang="cs-CZ" sz="2100" b="0" u="none" strike="noStrike" dirty="0">
                <a:effectLst/>
                <a:latin typeface="+mn-lt"/>
              </a:rPr>
              <a:t> – </a:t>
            </a:r>
            <a:r>
              <a:rPr lang="cs-CZ" sz="2100" b="0" u="none" strike="noStrike" dirty="0" err="1">
                <a:effectLst/>
                <a:latin typeface="+mn-lt"/>
              </a:rPr>
              <a:t>ёж</a:t>
            </a:r>
            <a:r>
              <a:rPr lang="cs-CZ" sz="2100" b="0" u="none" strike="noStrike" dirty="0">
                <a:effectLst/>
                <a:latin typeface="+mn-lt"/>
              </a:rPr>
              <a:t> – </a:t>
            </a:r>
            <a:r>
              <a:rPr lang="cs-CZ" sz="2100" b="0" u="none" strike="noStrike" dirty="0" err="1">
                <a:effectLst/>
                <a:latin typeface="+mn-lt"/>
              </a:rPr>
              <a:t>лето</a:t>
            </a:r>
            <a:r>
              <a:rPr lang="cs-CZ" sz="2100" b="0" u="none" strike="noStrike" dirty="0">
                <a:effectLst/>
                <a:latin typeface="+mn-lt"/>
              </a:rPr>
              <a:t> – </a:t>
            </a:r>
            <a:r>
              <a:rPr lang="cs-CZ" sz="2100" b="0" u="none" strike="noStrike" dirty="0" err="1">
                <a:effectLst/>
                <a:latin typeface="+mn-lt"/>
              </a:rPr>
              <a:t>мама</a:t>
            </a:r>
            <a:r>
              <a:rPr lang="cs-CZ" sz="2100" b="0" u="none" strike="noStrike" dirty="0">
                <a:effectLst/>
                <a:latin typeface="+mn-lt"/>
              </a:rPr>
              <a:t> – </a:t>
            </a:r>
            <a:r>
              <a:rPr lang="cs-CZ" sz="2100" b="0" u="none" strike="noStrike" dirty="0" err="1">
                <a:effectLst/>
                <a:latin typeface="+mn-lt"/>
              </a:rPr>
              <a:t>Анна</a:t>
            </a:r>
            <a:r>
              <a:rPr lang="cs-CZ" sz="2100" b="0" u="none" strike="noStrike" dirty="0">
                <a:effectLst/>
                <a:latin typeface="+mn-lt"/>
              </a:rPr>
              <a:t> – </a:t>
            </a:r>
            <a:r>
              <a:rPr lang="cs-CZ" sz="2100" b="0" u="none" strike="noStrike" dirty="0" err="1">
                <a:effectLst/>
                <a:latin typeface="+mn-lt"/>
              </a:rPr>
              <a:t>берег</a:t>
            </a:r>
            <a:r>
              <a:rPr lang="cs-CZ" sz="2100" b="0" u="none" strike="noStrike" dirty="0">
                <a:effectLst/>
                <a:latin typeface="+mn-lt"/>
              </a:rPr>
              <a:t> – </a:t>
            </a:r>
            <a:r>
              <a:rPr lang="cs-CZ" sz="2100" b="0" u="none" strike="noStrike" dirty="0" err="1">
                <a:effectLst/>
                <a:latin typeface="+mn-lt"/>
              </a:rPr>
              <a:t>город</a:t>
            </a:r>
            <a:r>
              <a:rPr lang="cs-CZ" sz="2100" b="0" u="none" strike="noStrike" dirty="0">
                <a:effectLst/>
                <a:latin typeface="+mn-lt"/>
              </a:rPr>
              <a:t> – </a:t>
            </a:r>
            <a:r>
              <a:rPr lang="cs-CZ" sz="2100" b="0" u="none" strike="noStrike" dirty="0" err="1">
                <a:effectLst/>
                <a:latin typeface="+mn-lt"/>
              </a:rPr>
              <a:t>книга</a:t>
            </a:r>
            <a:r>
              <a:rPr lang="cs-CZ" sz="2100" b="0" u="none" strike="noStrike" dirty="0">
                <a:effectLst/>
                <a:latin typeface="+mn-lt"/>
              </a:rPr>
              <a:t> – </a:t>
            </a:r>
            <a:r>
              <a:rPr lang="cs-CZ" sz="2100" b="0" u="none" strike="noStrike" dirty="0" err="1">
                <a:effectLst/>
                <a:latin typeface="+mn-lt"/>
              </a:rPr>
              <a:t>минус</a:t>
            </a:r>
            <a:r>
              <a:rPr lang="cs-CZ" sz="2100" b="0" u="none" strike="noStrike" dirty="0">
                <a:effectLst/>
                <a:latin typeface="+mn-lt"/>
              </a:rPr>
              <a:t> – </a:t>
            </a:r>
            <a:r>
              <a:rPr lang="cs-CZ" sz="2100" b="0" u="none" strike="noStrike" dirty="0" err="1">
                <a:effectLst/>
                <a:latin typeface="+mn-lt"/>
              </a:rPr>
              <a:t>Прага</a:t>
            </a:r>
            <a:r>
              <a:rPr lang="cs-CZ" sz="2100" b="0" u="none" strike="noStrike" dirty="0">
                <a:effectLst/>
                <a:latin typeface="+mn-lt"/>
              </a:rPr>
              <a:t> – </a:t>
            </a:r>
            <a:r>
              <a:rPr lang="cs-CZ" sz="2100" b="0" u="none" strike="noStrike" dirty="0" err="1">
                <a:effectLst/>
                <a:latin typeface="+mn-lt"/>
              </a:rPr>
              <a:t>чёрный</a:t>
            </a:r>
            <a:r>
              <a:rPr lang="cs-CZ" sz="2100" b="0" u="none" strike="noStrike" dirty="0">
                <a:effectLst/>
                <a:latin typeface="+mn-lt"/>
              </a:rPr>
              <a:t> – </a:t>
            </a:r>
            <a:r>
              <a:rPr lang="cs-CZ" sz="2100" b="0" u="none" strike="noStrike" dirty="0" err="1">
                <a:effectLst/>
                <a:latin typeface="+mn-lt"/>
              </a:rPr>
              <a:t>ёлка</a:t>
            </a:r>
            <a:endParaRPr lang="cs-CZ" sz="2100" b="0" u="none" strike="noStrike" dirty="0">
              <a:effectLst/>
              <a:latin typeface="+mn-lt"/>
            </a:endParaRPr>
          </a:p>
          <a:p>
            <a:pPr marL="0" marR="0">
              <a:spcBef>
                <a:spcPts val="900"/>
              </a:spcBef>
              <a:spcAft>
                <a:spcPts val="1200"/>
              </a:spcAft>
              <a:buNone/>
            </a:pPr>
            <a:r>
              <a:rPr lang="cs-CZ" sz="2100" b="1" u="none" strike="noStrike" dirty="0">
                <a:effectLst/>
                <a:latin typeface="+mn-lt"/>
              </a:rPr>
              <a:t>b) na 2. slabice: </a:t>
            </a:r>
            <a:r>
              <a:rPr lang="cs-CZ" sz="2100" b="0" u="none" strike="noStrike" dirty="0" err="1">
                <a:effectLst/>
                <a:latin typeface="+mn-lt"/>
              </a:rPr>
              <a:t>иду</a:t>
            </a:r>
            <a:r>
              <a:rPr lang="cs-CZ" sz="2100" b="0" u="none" strike="noStrike" dirty="0">
                <a:effectLst/>
                <a:latin typeface="+mn-lt"/>
              </a:rPr>
              <a:t>́ – </a:t>
            </a:r>
            <a:r>
              <a:rPr lang="cs-CZ" sz="2100" b="0" u="none" strike="noStrike" dirty="0" err="1">
                <a:effectLst/>
                <a:latin typeface="+mn-lt"/>
              </a:rPr>
              <a:t>нога</a:t>
            </a:r>
            <a:r>
              <a:rPr lang="cs-CZ" sz="2100" b="0" u="none" strike="noStrike" dirty="0">
                <a:effectLst/>
                <a:latin typeface="+mn-lt"/>
              </a:rPr>
              <a:t>́ – </a:t>
            </a:r>
            <a:r>
              <a:rPr lang="cs-CZ" sz="2100" b="0" u="none" strike="noStrike" dirty="0" err="1">
                <a:effectLst/>
                <a:latin typeface="+mn-lt"/>
              </a:rPr>
              <a:t>перо</a:t>
            </a:r>
            <a:r>
              <a:rPr lang="cs-CZ" sz="2100" b="0" u="none" strike="noStrike" dirty="0">
                <a:effectLst/>
                <a:latin typeface="+mn-lt"/>
              </a:rPr>
              <a:t>́ – </a:t>
            </a:r>
            <a:r>
              <a:rPr lang="cs-CZ" sz="2100" b="0" u="none" strike="noStrike" dirty="0" err="1">
                <a:effectLst/>
                <a:latin typeface="+mn-lt"/>
              </a:rPr>
              <a:t>рука</a:t>
            </a:r>
            <a:r>
              <a:rPr lang="cs-CZ" sz="2100" b="0" u="none" strike="noStrike" dirty="0">
                <a:effectLst/>
                <a:latin typeface="+mn-lt"/>
              </a:rPr>
              <a:t>́ – </a:t>
            </a:r>
            <a:r>
              <a:rPr lang="cs-CZ" sz="2100" b="0" u="none" strike="noStrike" dirty="0" err="1">
                <a:effectLst/>
                <a:latin typeface="+mn-lt"/>
              </a:rPr>
              <a:t>лимо́н</a:t>
            </a:r>
            <a:r>
              <a:rPr lang="cs-CZ" sz="2100" b="0" u="none" strike="noStrike" dirty="0">
                <a:effectLst/>
                <a:latin typeface="+mn-lt"/>
              </a:rPr>
              <a:t> – </a:t>
            </a:r>
            <a:r>
              <a:rPr lang="cs-CZ" sz="2100" b="0" u="none" strike="noStrike" dirty="0" err="1">
                <a:effectLst/>
                <a:latin typeface="+mn-lt"/>
              </a:rPr>
              <a:t>ого́нь</a:t>
            </a:r>
            <a:r>
              <a:rPr lang="cs-CZ" sz="2100" b="0" u="none" strike="noStrike" dirty="0">
                <a:effectLst/>
                <a:latin typeface="+mn-lt"/>
              </a:rPr>
              <a:t> – </a:t>
            </a:r>
            <a:r>
              <a:rPr lang="cs-CZ" sz="2100" b="0" u="none" strike="noStrike" dirty="0" err="1">
                <a:effectLst/>
                <a:latin typeface="+mn-lt"/>
              </a:rPr>
              <a:t>пото́м</a:t>
            </a:r>
            <a:r>
              <a:rPr lang="cs-CZ" sz="2100" b="0" u="none" strike="noStrike" dirty="0">
                <a:effectLst/>
                <a:latin typeface="+mn-lt"/>
              </a:rPr>
              <a:t> – </a:t>
            </a:r>
            <a:r>
              <a:rPr lang="cs-CZ" sz="2100" b="0" u="none" strike="noStrike" dirty="0" err="1">
                <a:effectLst/>
                <a:latin typeface="+mn-lt"/>
              </a:rPr>
              <a:t>Пари́ж</a:t>
            </a:r>
            <a:r>
              <a:rPr lang="cs-CZ" sz="2100" b="0" u="none" strike="noStrike" dirty="0">
                <a:effectLst/>
                <a:latin typeface="+mn-lt"/>
              </a:rPr>
              <a:t> – </a:t>
            </a:r>
            <a:r>
              <a:rPr lang="cs-CZ" sz="2100" b="0" u="none" strike="noStrike" dirty="0" err="1">
                <a:effectLst/>
                <a:latin typeface="+mn-lt"/>
              </a:rPr>
              <a:t>Москва</a:t>
            </a:r>
            <a:r>
              <a:rPr lang="cs-CZ" sz="2100" b="0" u="none" strike="noStrike" dirty="0">
                <a:effectLst/>
                <a:latin typeface="+mn-lt"/>
              </a:rPr>
              <a:t>́ – </a:t>
            </a:r>
            <a:r>
              <a:rPr lang="cs-CZ" sz="2100" b="0" u="none" strike="noStrike" dirty="0" err="1">
                <a:effectLst/>
                <a:latin typeface="+mn-lt"/>
              </a:rPr>
              <a:t>сестра</a:t>
            </a:r>
            <a:r>
              <a:rPr lang="cs-CZ" sz="2100" b="0" u="none" strike="noStrike" dirty="0">
                <a:effectLst/>
                <a:latin typeface="+mn-lt"/>
              </a:rPr>
              <a:t>́ – </a:t>
            </a:r>
            <a:r>
              <a:rPr lang="cs-CZ" sz="2100" b="0" u="none" strike="noStrike" dirty="0" err="1">
                <a:effectLst/>
                <a:latin typeface="+mn-lt"/>
              </a:rPr>
              <a:t>весёлый</a:t>
            </a:r>
            <a:endParaRPr lang="ru-RU" sz="2100" b="0" u="none" strike="noStrike" dirty="0">
              <a:effectLst/>
              <a:latin typeface="+mn-lt"/>
            </a:endParaRPr>
          </a:p>
          <a:p>
            <a:pPr marL="0" marR="0">
              <a:spcBef>
                <a:spcPts val="900"/>
              </a:spcBef>
              <a:spcAft>
                <a:spcPts val="1200"/>
              </a:spcAft>
              <a:buNone/>
            </a:pPr>
            <a:r>
              <a:rPr lang="cs-CZ" sz="2100" b="1" u="none" strike="noStrike" dirty="0">
                <a:effectLst/>
                <a:latin typeface="Google Sans"/>
              </a:rPr>
              <a:t>c) na 3. slabice: </a:t>
            </a:r>
            <a:r>
              <a:rPr lang="cs-CZ" sz="2100" b="0" u="none" strike="noStrike" dirty="0" err="1">
                <a:effectLst/>
                <a:latin typeface="Google Sans"/>
              </a:rPr>
              <a:t>борода</a:t>
            </a:r>
            <a:r>
              <a:rPr lang="cs-CZ" sz="2100" b="0" u="none" strike="noStrike" dirty="0">
                <a:effectLst/>
                <a:latin typeface="Google Sans"/>
              </a:rPr>
              <a:t>́ – </a:t>
            </a:r>
            <a:r>
              <a:rPr lang="cs-CZ" sz="2100" b="0" u="none" strike="noStrike" dirty="0" err="1">
                <a:effectLst/>
                <a:latin typeface="Google Sans"/>
              </a:rPr>
              <a:t>голова</a:t>
            </a:r>
            <a:r>
              <a:rPr lang="cs-CZ" sz="2100" b="0" u="none" strike="noStrike" dirty="0">
                <a:effectLst/>
                <a:latin typeface="Google Sans"/>
              </a:rPr>
              <a:t>́ – </a:t>
            </a:r>
            <a:r>
              <a:rPr lang="cs-CZ" sz="2100" b="0" u="none" strike="noStrike" dirty="0" err="1">
                <a:effectLst/>
                <a:latin typeface="Google Sans"/>
              </a:rPr>
              <a:t>анекдо́т</a:t>
            </a:r>
            <a:r>
              <a:rPr lang="cs-CZ" sz="2100" b="0" u="none" strike="noStrike" dirty="0">
                <a:effectLst/>
                <a:latin typeface="Google Sans"/>
              </a:rPr>
              <a:t> – </a:t>
            </a:r>
            <a:r>
              <a:rPr lang="cs-CZ" sz="2100" b="0" u="none" strike="noStrike" dirty="0" err="1">
                <a:effectLst/>
                <a:latin typeface="Google Sans"/>
              </a:rPr>
              <a:t>водопа́д</a:t>
            </a:r>
            <a:r>
              <a:rPr lang="cs-CZ" sz="2100" b="0" u="none" strike="noStrike" dirty="0">
                <a:effectLst/>
                <a:latin typeface="Google Sans"/>
              </a:rPr>
              <a:t> – </a:t>
            </a:r>
            <a:r>
              <a:rPr lang="cs-CZ" sz="2100" b="0" u="none" strike="noStrike" dirty="0" err="1">
                <a:effectLst/>
                <a:latin typeface="Google Sans"/>
              </a:rPr>
              <a:t>пирожо́к</a:t>
            </a:r>
            <a:r>
              <a:rPr lang="cs-CZ" sz="2100" b="0" u="none" strike="noStrike" dirty="0">
                <a:effectLst/>
                <a:latin typeface="Google Sans"/>
              </a:rPr>
              <a:t> – </a:t>
            </a:r>
            <a:r>
              <a:rPr lang="cs-CZ" sz="2100" b="0" u="none" strike="noStrike" dirty="0" err="1">
                <a:effectLst/>
                <a:latin typeface="Google Sans"/>
              </a:rPr>
              <a:t>челове́к</a:t>
            </a:r>
            <a:r>
              <a:rPr lang="cs-CZ" sz="2100" b="0" u="none" strike="noStrike" dirty="0">
                <a:effectLst/>
                <a:latin typeface="Google Sans"/>
              </a:rPr>
              <a:t> – </a:t>
            </a:r>
            <a:r>
              <a:rPr lang="cs-CZ" sz="2100" b="0" u="none" strike="noStrike" dirty="0" err="1">
                <a:effectLst/>
                <a:latin typeface="Google Sans"/>
              </a:rPr>
              <a:t>чемода́н</a:t>
            </a:r>
            <a:r>
              <a:rPr lang="cs-CZ" sz="2100" b="0" u="none" strike="noStrike" dirty="0">
                <a:effectLst/>
                <a:latin typeface="Google Sans"/>
              </a:rPr>
              <a:t> – </a:t>
            </a:r>
            <a:r>
              <a:rPr lang="cs-CZ" sz="2100" b="0" u="none" strike="noStrike" dirty="0" err="1">
                <a:effectLst/>
                <a:latin typeface="Google Sans"/>
              </a:rPr>
              <a:t>написа́ть</a:t>
            </a:r>
            <a:r>
              <a:rPr lang="cs-CZ" sz="2100" b="0" u="none" strike="noStrike" dirty="0">
                <a:effectLst/>
                <a:latin typeface="Google Sans"/>
              </a:rPr>
              <a:t> – </a:t>
            </a:r>
            <a:r>
              <a:rPr lang="cs-CZ" sz="2100" b="0" u="none" strike="noStrike" dirty="0" err="1">
                <a:effectLst/>
                <a:latin typeface="Google Sans"/>
              </a:rPr>
              <a:t>журнали</a:t>
            </a:r>
            <a:r>
              <a:rPr lang="cs-CZ" sz="2100" b="0" u="none" strike="noStrike" dirty="0">
                <a:effectLst/>
                <a:latin typeface="Google Sans"/>
              </a:rPr>
              <a:t>́</a:t>
            </a:r>
            <a:r>
              <a:rPr lang="ru-RU" sz="2100" b="0" u="none" strike="noStrike" dirty="0" err="1">
                <a:effectLst/>
                <a:latin typeface="Google Sans"/>
              </a:rPr>
              <a:t>ст</a:t>
            </a:r>
            <a:r>
              <a:rPr lang="cs-CZ" sz="2100" b="0" u="none" strike="noStrike" dirty="0">
                <a:effectLst/>
                <a:latin typeface="Google Sans"/>
              </a:rPr>
              <a:t> – </a:t>
            </a:r>
            <a:r>
              <a:rPr lang="cs-CZ" sz="2100" b="0" u="none" strike="noStrike" dirty="0" err="1">
                <a:effectLst/>
                <a:latin typeface="Google Sans"/>
              </a:rPr>
              <a:t>дорого́й</a:t>
            </a:r>
            <a:endParaRPr lang="cs-CZ" sz="2100" b="0" u="none" strike="noStrike" dirty="0">
              <a:effectLst/>
              <a:latin typeface="Google Sans"/>
            </a:endParaRPr>
          </a:p>
          <a:p>
            <a:pPr marL="0" marR="0">
              <a:spcBef>
                <a:spcPts val="900"/>
              </a:spcBef>
              <a:spcAft>
                <a:spcPts val="1200"/>
              </a:spcAft>
              <a:buNone/>
            </a:pPr>
            <a:r>
              <a:rPr lang="cs-CZ" sz="2100" b="1" u="none" strike="noStrike" dirty="0">
                <a:effectLst/>
                <a:latin typeface="Google Sans"/>
              </a:rPr>
              <a:t>d) na 4. slabice: </a:t>
            </a:r>
            <a:r>
              <a:rPr lang="cs-CZ" sz="2100" b="0" u="none" strike="noStrike" dirty="0" err="1">
                <a:effectLst/>
                <a:latin typeface="Google Sans"/>
              </a:rPr>
              <a:t>изображе</a:t>
            </a:r>
            <a:r>
              <a:rPr lang="cs-CZ" sz="2100" b="0" u="none" strike="noStrike" dirty="0">
                <a:effectLst/>
                <a:latin typeface="Google Sans"/>
              </a:rPr>
              <a:t>́</a:t>
            </a:r>
            <a:r>
              <a:rPr lang="ru-RU" sz="2100" b="0" u="none" strike="noStrike" dirty="0">
                <a:effectLst/>
                <a:latin typeface="Google Sans"/>
              </a:rPr>
              <a:t>ни</a:t>
            </a:r>
            <a:r>
              <a:rPr lang="cs-CZ" sz="2100" b="0" u="none" strike="noStrike" dirty="0">
                <a:effectLst/>
                <a:latin typeface="Google Sans"/>
              </a:rPr>
              <a:t>e – </a:t>
            </a:r>
            <a:r>
              <a:rPr lang="cs-CZ" sz="2100" b="0" u="none" strike="noStrike" dirty="0" err="1">
                <a:effectLst/>
                <a:latin typeface="Google Sans"/>
              </a:rPr>
              <a:t>образова́ние</a:t>
            </a:r>
            <a:r>
              <a:rPr lang="cs-CZ" sz="2100" b="0" u="none" strike="noStrike" dirty="0">
                <a:effectLst/>
                <a:latin typeface="Google Sans"/>
              </a:rPr>
              <a:t> – </a:t>
            </a:r>
            <a:r>
              <a:rPr lang="cs-CZ" sz="2100" b="0" u="none" strike="noStrike" dirty="0" err="1">
                <a:effectLst/>
                <a:latin typeface="Google Sans"/>
              </a:rPr>
              <a:t>температу́ра</a:t>
            </a:r>
            <a:r>
              <a:rPr lang="cs-CZ" sz="2100" b="0" u="none" strike="noStrike" dirty="0">
                <a:effectLst/>
                <a:latin typeface="Google Sans"/>
              </a:rPr>
              <a:t> – </a:t>
            </a:r>
            <a:r>
              <a:rPr lang="cs-CZ" sz="2100" b="0" u="none" strike="noStrike" dirty="0" err="1">
                <a:effectLst/>
                <a:latin typeface="Google Sans"/>
              </a:rPr>
              <a:t>экспериме</a:t>
            </a:r>
            <a:r>
              <a:rPr lang="cs-CZ" sz="2100" b="0" u="none" strike="noStrike" dirty="0">
                <a:effectLst/>
                <a:latin typeface="Google Sans"/>
              </a:rPr>
              <a:t>́</a:t>
            </a:r>
            <a:r>
              <a:rPr lang="ru-RU" sz="2100" b="0" u="none" strike="noStrike" dirty="0" err="1">
                <a:effectLst/>
                <a:latin typeface="Google Sans"/>
              </a:rPr>
              <a:t>нт</a:t>
            </a:r>
            <a:r>
              <a:rPr lang="cs-CZ" sz="2100" b="0" u="none" strike="noStrike" dirty="0">
                <a:effectLst/>
                <a:latin typeface="Google Sans"/>
              </a:rPr>
              <a:t> – </a:t>
            </a:r>
            <a:r>
              <a:rPr lang="cs-CZ" sz="2100" b="0" u="none" strike="noStrike" dirty="0" err="1">
                <a:effectLst/>
                <a:latin typeface="Google Sans"/>
              </a:rPr>
              <a:t>обсервато́рия</a:t>
            </a:r>
            <a:r>
              <a:rPr lang="cs-CZ" sz="2100" b="0" u="none" strike="noStrike" dirty="0">
                <a:effectLst/>
                <a:latin typeface="Google Sans"/>
              </a:rPr>
              <a:t> – </a:t>
            </a:r>
            <a:r>
              <a:rPr lang="cs-CZ" sz="2100" b="0" u="none" strike="noStrike" dirty="0" err="1">
                <a:effectLst/>
                <a:latin typeface="Google Sans"/>
              </a:rPr>
              <a:t>характери́стика</a:t>
            </a:r>
            <a:r>
              <a:rPr lang="cs-CZ" sz="2100" b="0" u="none" strike="noStrike" dirty="0">
                <a:effectLst/>
                <a:latin typeface="Google Sans"/>
              </a:rPr>
              <a:t> – </a:t>
            </a:r>
            <a:r>
              <a:rPr lang="cs-CZ" sz="2100" b="0" u="none" strike="noStrike" dirty="0" err="1">
                <a:effectLst/>
                <a:latin typeface="Google Sans"/>
              </a:rPr>
              <a:t>литерату́ра</a:t>
            </a:r>
            <a:endParaRPr lang="cs-CZ" sz="2100" b="0" u="none" strike="noStrike" dirty="0">
              <a:effectLst/>
              <a:latin typeface="Google Sans"/>
            </a:endParaRPr>
          </a:p>
          <a:p>
            <a:pPr marL="0" marR="0">
              <a:spcBef>
                <a:spcPts val="900"/>
              </a:spcBef>
              <a:spcAft>
                <a:spcPts val="1200"/>
              </a:spcAft>
              <a:buNone/>
            </a:pPr>
            <a:r>
              <a:rPr lang="cs-CZ" sz="2100" b="1" u="none" strike="noStrike" dirty="0">
                <a:effectLst/>
                <a:latin typeface="Google Sans"/>
              </a:rPr>
              <a:t>e) na 5. slabice: </a:t>
            </a:r>
            <a:r>
              <a:rPr lang="cs-CZ" sz="2100" b="0" u="none" strike="noStrike" dirty="0" err="1">
                <a:effectLst/>
                <a:latin typeface="Google Sans"/>
              </a:rPr>
              <a:t>эксперименти́ровать</a:t>
            </a:r>
            <a:r>
              <a:rPr lang="cs-CZ" sz="2100" b="0" u="none" strike="noStrike" dirty="0">
                <a:effectLst/>
                <a:latin typeface="Google Sans"/>
              </a:rPr>
              <a:t> – </a:t>
            </a:r>
            <a:r>
              <a:rPr lang="cs-CZ" sz="2100" b="0" u="none" strike="noStrike" dirty="0" err="1">
                <a:effectLst/>
                <a:latin typeface="Google Sans"/>
              </a:rPr>
              <a:t>терминологи́ческий</a:t>
            </a:r>
            <a:r>
              <a:rPr lang="cs-CZ" sz="2100" b="0" u="none" strike="noStrike" dirty="0">
                <a:effectLst/>
                <a:latin typeface="Google Sans"/>
              </a:rPr>
              <a:t> – </a:t>
            </a:r>
            <a:r>
              <a:rPr lang="cs-CZ" sz="2100" b="0" u="none" strike="noStrike" dirty="0" err="1">
                <a:effectLst/>
                <a:latin typeface="Google Sans"/>
              </a:rPr>
              <a:t>электрифици́ровать</a:t>
            </a:r>
            <a:endParaRPr lang="ru-RU" sz="2100" b="0" u="none" strike="noStrike" dirty="0">
              <a:effectLst/>
              <a:latin typeface="Google Sans"/>
            </a:endParaRPr>
          </a:p>
          <a:p>
            <a:pPr>
              <a:spcBef>
                <a:spcPts val="900"/>
              </a:spcBef>
              <a:spcAft>
                <a:spcPts val="1200"/>
              </a:spcAft>
            </a:pPr>
            <a:r>
              <a:rPr lang="ru-RU" sz="2100" b="1" u="none" strike="noStrike" dirty="0">
                <a:effectLst/>
                <a:latin typeface="Google Sans"/>
              </a:rPr>
              <a:t>f) </a:t>
            </a:r>
            <a:r>
              <a:rPr lang="ru-RU" sz="2100" b="1" u="none" strike="noStrike" dirty="0" err="1">
                <a:effectLst/>
                <a:latin typeface="Google Sans"/>
              </a:rPr>
              <a:t>na</a:t>
            </a:r>
            <a:r>
              <a:rPr lang="ru-RU" sz="2100" b="1" u="none" strike="noStrike" dirty="0">
                <a:effectLst/>
                <a:latin typeface="Google Sans"/>
              </a:rPr>
              <a:t> 6. </a:t>
            </a:r>
            <a:r>
              <a:rPr lang="cs-CZ" sz="2100" b="1" u="none" strike="noStrike" dirty="0">
                <a:effectLst/>
                <a:latin typeface="Google Sans"/>
              </a:rPr>
              <a:t>slabice: </a:t>
            </a:r>
            <a:r>
              <a:rPr lang="cs-CZ" sz="2100" dirty="0" err="1"/>
              <a:t>переквалифика́ция</a:t>
            </a:r>
            <a:r>
              <a:rPr lang="cs-CZ" sz="2100" dirty="0"/>
              <a:t> – </a:t>
            </a:r>
            <a:r>
              <a:rPr lang="cs-CZ" sz="2100" dirty="0" err="1"/>
              <a:t>империалисти́ческий</a:t>
            </a:r>
            <a:r>
              <a:rPr lang="cs-CZ" sz="2100" dirty="0"/>
              <a:t> – </a:t>
            </a:r>
            <a:r>
              <a:rPr lang="cs-CZ" sz="2100" dirty="0" err="1"/>
              <a:t>североатланти́ческий</a:t>
            </a:r>
            <a:endParaRPr lang="cs-CZ" sz="2100" b="0" u="none" strike="noStrike" dirty="0">
              <a:effectLst/>
              <a:latin typeface="Google Sans"/>
            </a:endParaRPr>
          </a:p>
        </p:txBody>
      </p:sp>
    </p:spTree>
    <p:extLst>
      <p:ext uri="{BB962C8B-B14F-4D97-AF65-F5344CB8AC3E}">
        <p14:creationId xmlns:p14="http://schemas.microsoft.com/office/powerpoint/2010/main" val="187917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3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9FF20F-D88A-468C-BF6B-F8630D7A3229}"/>
              </a:ext>
            </a:extLst>
          </p:cNvPr>
          <p:cNvSpPr>
            <a:spLocks noGrp="1"/>
          </p:cNvSpPr>
          <p:nvPr>
            <p:ph type="title"/>
          </p:nvPr>
        </p:nvSpPr>
        <p:spPr>
          <a:xfrm>
            <a:off x="245807" y="74542"/>
            <a:ext cx="3517567" cy="731962"/>
          </a:xfrm>
        </p:spPr>
        <p:txBody>
          <a:bodyPr/>
          <a:lstStyle/>
          <a:p>
            <a:r>
              <a:rPr lang="ru-RU" dirty="0">
                <a:solidFill>
                  <a:srgbClr val="FF0000"/>
                </a:solidFill>
              </a:rPr>
              <a:t>УДАРЕНИЕ</a:t>
            </a:r>
            <a:endParaRPr lang="cs-CZ" dirty="0">
              <a:solidFill>
                <a:srgbClr val="FF0000"/>
              </a:solidFill>
            </a:endParaRPr>
          </a:p>
        </p:txBody>
      </p:sp>
      <p:sp>
        <p:nvSpPr>
          <p:cNvPr id="3" name="Zástupný obsah 2">
            <a:extLst>
              <a:ext uri="{FF2B5EF4-FFF2-40B4-BE49-F238E27FC236}">
                <a16:creationId xmlns:a16="http://schemas.microsoft.com/office/drawing/2014/main" id="{DC40335D-AEFD-41FD-937C-53BD2BD9526D}"/>
              </a:ext>
            </a:extLst>
          </p:cNvPr>
          <p:cNvSpPr>
            <a:spLocks noGrp="1"/>
          </p:cNvSpPr>
          <p:nvPr>
            <p:ph idx="1"/>
          </p:nvPr>
        </p:nvSpPr>
        <p:spPr>
          <a:xfrm>
            <a:off x="4435366" y="265471"/>
            <a:ext cx="7673736" cy="6331974"/>
          </a:xfrm>
        </p:spPr>
        <p:txBody>
          <a:bodyPr>
            <a:normAutofit lnSpcReduction="10000"/>
          </a:bodyPr>
          <a:lstStyle/>
          <a:p>
            <a:r>
              <a:rPr lang="ru-RU" dirty="0">
                <a:latin typeface="Tahoma" panose="020B0604030504040204" pitchFamily="34" charset="0"/>
                <a:ea typeface="Tahoma" panose="020B0604030504040204" pitchFamily="34" charset="0"/>
                <a:cs typeface="Tahoma" panose="020B0604030504040204" pitchFamily="34" charset="0"/>
              </a:rPr>
              <a:t>Г</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род – город</a:t>
            </a:r>
            <a:r>
              <a:rPr lang="cs-CZ" dirty="0">
                <a:latin typeface="Tahoma" panose="020B0604030504040204" pitchFamily="34" charset="0"/>
                <a:ea typeface="Tahoma" panose="020B0604030504040204" pitchFamily="34" charset="0"/>
                <a:cs typeface="Tahoma" panose="020B0604030504040204" pitchFamily="34" charset="0"/>
              </a:rPr>
              <a:t>á – </a:t>
            </a:r>
            <a:r>
              <a:rPr lang="ru-RU" dirty="0">
                <a:latin typeface="Tahoma" panose="020B0604030504040204" pitchFamily="34" charset="0"/>
                <a:ea typeface="Tahoma" panose="020B0604030504040204" pitchFamily="34" charset="0"/>
                <a:cs typeface="Tahoma" panose="020B0604030504040204" pitchFamily="34" charset="0"/>
              </a:rPr>
              <a:t>г</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рода – </a:t>
            </a:r>
            <a:r>
              <a:rPr lang="ru-RU" dirty="0" err="1">
                <a:latin typeface="Tahoma" panose="020B0604030504040204" pitchFamily="34" charset="0"/>
                <a:ea typeface="Tahoma" panose="020B0604030504040204" pitchFamily="34" charset="0"/>
                <a:cs typeface="Tahoma" panose="020B0604030504040204" pitchFamily="34" charset="0"/>
              </a:rPr>
              <a:t>огор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д – з</a:t>
            </a:r>
            <a:r>
              <a:rPr lang="cs-CZ" dirty="0">
                <a:latin typeface="Tahoma" panose="020B0604030504040204" pitchFamily="34" charset="0"/>
                <a:ea typeface="Tahoma" panose="020B0604030504040204" pitchFamily="34" charset="0"/>
                <a:cs typeface="Tahoma" panose="020B0604030504040204" pitchFamily="34" charset="0"/>
              </a:rPr>
              <a:t>á</a:t>
            </a:r>
            <a:r>
              <a:rPr lang="ru-RU" dirty="0" err="1">
                <a:latin typeface="Tahoma" panose="020B0604030504040204" pitchFamily="34" charset="0"/>
                <a:ea typeface="Tahoma" panose="020B0604030504040204" pitchFamily="34" charset="0"/>
                <a:cs typeface="Tahoma" panose="020B0604030504040204" pitchFamily="34" charset="0"/>
              </a:rPr>
              <a:t>городного</a:t>
            </a:r>
            <a:endParaRPr lang="ru-RU" dirty="0">
              <a:latin typeface="Tahoma" panose="020B0604030504040204" pitchFamily="34" charset="0"/>
              <a:ea typeface="Tahoma" panose="020B0604030504040204" pitchFamily="34" charset="0"/>
              <a:cs typeface="Tahoma" panose="020B0604030504040204" pitchFamily="34" charset="0"/>
            </a:endParaRPr>
          </a:p>
          <a:p>
            <a:r>
              <a:rPr lang="ru-RU" dirty="0">
                <a:latin typeface="Tahoma" panose="020B0604030504040204" pitchFamily="34" charset="0"/>
                <a:ea typeface="Tahoma" panose="020B0604030504040204" pitchFamily="34" charset="0"/>
                <a:cs typeface="Tahoma" panose="020B0604030504040204" pitchFamily="34" charset="0"/>
              </a:rPr>
              <a:t>Х</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лод</a:t>
            </a:r>
            <a:r>
              <a:rPr lang="ru-RU" dirty="0">
                <a:latin typeface="Tahoma" panose="020B0604030504040204" pitchFamily="34" charset="0"/>
                <a:ea typeface="Tahoma" panose="020B0604030504040204" pitchFamily="34" charset="0"/>
                <a:cs typeface="Tahoma" panose="020B0604030504040204" pitchFamily="34" charset="0"/>
              </a:rPr>
              <a:t> – холод</a:t>
            </a:r>
            <a:r>
              <a:rPr lang="cs-CZ" dirty="0">
                <a:latin typeface="Tahoma" panose="020B0604030504040204" pitchFamily="34" charset="0"/>
                <a:ea typeface="Tahoma" panose="020B0604030504040204" pitchFamily="34" charset="0"/>
                <a:cs typeface="Tahoma" panose="020B0604030504040204" pitchFamily="34" charset="0"/>
              </a:rPr>
              <a:t>á – </a:t>
            </a:r>
            <a:r>
              <a:rPr lang="ru-RU" dirty="0">
                <a:latin typeface="Tahoma" panose="020B0604030504040204" pitchFamily="34" charset="0"/>
                <a:ea typeface="Tahoma" panose="020B0604030504040204" pitchFamily="34" charset="0"/>
                <a:cs typeface="Tahoma" panose="020B0604030504040204" pitchFamily="34" charset="0"/>
              </a:rPr>
              <a:t>х</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лодно</a:t>
            </a:r>
            <a:r>
              <a:rPr lang="ru-RU" dirty="0">
                <a:latin typeface="Tahoma" panose="020B0604030504040204" pitchFamily="34" charset="0"/>
                <a:ea typeface="Tahoma" panose="020B0604030504040204" pitchFamily="34" charset="0"/>
                <a:cs typeface="Tahoma" panose="020B0604030504040204" pitchFamily="34" charset="0"/>
              </a:rPr>
              <a:t> – </a:t>
            </a:r>
            <a:r>
              <a:rPr lang="ru-RU" dirty="0" err="1">
                <a:latin typeface="Tahoma" panose="020B0604030504040204" pitchFamily="34" charset="0"/>
                <a:ea typeface="Tahoma" panose="020B0604030504040204" pitchFamily="34" charset="0"/>
                <a:cs typeface="Tahoma" panose="020B0604030504040204" pitchFamily="34" charset="0"/>
              </a:rPr>
              <a:t>холоднов</a:t>
            </a:r>
            <a:r>
              <a:rPr lang="cs-CZ" dirty="0">
                <a:latin typeface="Tahoma" panose="020B0604030504040204" pitchFamily="34" charset="0"/>
                <a:ea typeface="Tahoma" panose="020B0604030504040204" pitchFamily="34" charset="0"/>
                <a:cs typeface="Tahoma" panose="020B0604030504040204" pitchFamily="34" charset="0"/>
              </a:rPr>
              <a:t>á</a:t>
            </a:r>
            <a:r>
              <a:rPr lang="ru-RU" dirty="0">
                <a:latin typeface="Tahoma" panose="020B0604030504040204" pitchFamily="34" charset="0"/>
                <a:ea typeface="Tahoma" panose="020B0604030504040204" pitchFamily="34" charset="0"/>
                <a:cs typeface="Tahoma" panose="020B0604030504040204" pitchFamily="34" charset="0"/>
              </a:rPr>
              <a:t>то – </a:t>
            </a:r>
            <a:r>
              <a:rPr lang="ru-RU" dirty="0" err="1">
                <a:latin typeface="Tahoma" panose="020B0604030504040204" pitchFamily="34" charset="0"/>
                <a:ea typeface="Tahoma" panose="020B0604030504040204" pitchFamily="34" charset="0"/>
                <a:cs typeface="Tahoma" panose="020B0604030504040204" pitchFamily="34" charset="0"/>
              </a:rPr>
              <a:t>похолод</a:t>
            </a:r>
            <a:r>
              <a:rPr lang="cs-CZ" dirty="0">
                <a:latin typeface="Tahoma" panose="020B0604030504040204" pitchFamily="34" charset="0"/>
                <a:ea typeface="Tahoma" panose="020B0604030504040204" pitchFamily="34" charset="0"/>
                <a:cs typeface="Tahoma" panose="020B0604030504040204" pitchFamily="34" charset="0"/>
              </a:rPr>
              <a:t>á</a:t>
            </a:r>
            <a:r>
              <a:rPr lang="ru-RU" dirty="0" err="1">
                <a:latin typeface="Tahoma" panose="020B0604030504040204" pitchFamily="34" charset="0"/>
                <a:ea typeface="Tahoma" panose="020B0604030504040204" pitchFamily="34" charset="0"/>
                <a:cs typeface="Tahoma" panose="020B0604030504040204" pitchFamily="34" charset="0"/>
              </a:rPr>
              <a:t>ло</a:t>
            </a:r>
            <a:endParaRPr lang="ru-RU" dirty="0">
              <a:latin typeface="Tahoma" panose="020B0604030504040204" pitchFamily="34" charset="0"/>
              <a:ea typeface="Tahoma" panose="020B0604030504040204" pitchFamily="34" charset="0"/>
              <a:cs typeface="Tahoma" panose="020B0604030504040204" pitchFamily="34" charset="0"/>
            </a:endParaRPr>
          </a:p>
          <a:p>
            <a:r>
              <a:rPr lang="ru-RU" dirty="0">
                <a:latin typeface="Tahoma" panose="020B0604030504040204" pitchFamily="34" charset="0"/>
                <a:ea typeface="Tahoma" panose="020B0604030504040204" pitchFamily="34" charset="0"/>
                <a:cs typeface="Tahoma" panose="020B0604030504040204" pitchFamily="34" charset="0"/>
              </a:rPr>
              <a:t>Г</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лос</a:t>
            </a:r>
            <a:r>
              <a:rPr lang="ru-RU" dirty="0">
                <a:latin typeface="Tahoma" panose="020B0604030504040204" pitchFamily="34" charset="0"/>
                <a:ea typeface="Tahoma" panose="020B0604030504040204" pitchFamily="34" charset="0"/>
                <a:cs typeface="Tahoma" panose="020B0604030504040204" pitchFamily="34" charset="0"/>
              </a:rPr>
              <a:t> – голос</a:t>
            </a:r>
            <a:r>
              <a:rPr lang="cs-CZ" dirty="0">
                <a:latin typeface="Tahoma" panose="020B0604030504040204" pitchFamily="34" charset="0"/>
                <a:ea typeface="Tahoma" panose="020B0604030504040204" pitchFamily="34" charset="0"/>
                <a:cs typeface="Tahoma" panose="020B0604030504040204" pitchFamily="34" charset="0"/>
              </a:rPr>
              <a:t>á – </a:t>
            </a:r>
            <a:r>
              <a:rPr lang="ru-RU" dirty="0">
                <a:latin typeface="Tahoma" panose="020B0604030504040204" pitchFamily="34" charset="0"/>
                <a:ea typeface="Tahoma" panose="020B0604030504040204" pitchFamily="34" charset="0"/>
                <a:cs typeface="Tahoma" panose="020B0604030504040204" pitchFamily="34" charset="0"/>
              </a:rPr>
              <a:t>г</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лоса</a:t>
            </a:r>
            <a:r>
              <a:rPr lang="ru-RU" dirty="0">
                <a:latin typeface="Tahoma" panose="020B0604030504040204" pitchFamily="34" charset="0"/>
                <a:ea typeface="Tahoma" panose="020B0604030504040204" pitchFamily="34" charset="0"/>
                <a:cs typeface="Tahoma" panose="020B0604030504040204" pitchFamily="34" charset="0"/>
              </a:rPr>
              <a:t> – голосов</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й – </a:t>
            </a:r>
            <a:r>
              <a:rPr lang="ru-RU" dirty="0" err="1">
                <a:latin typeface="Tahoma" panose="020B0604030504040204" pitchFamily="34" charset="0"/>
                <a:ea typeface="Tahoma" panose="020B0604030504040204" pitchFamily="34" charset="0"/>
                <a:cs typeface="Tahoma" panose="020B0604030504040204" pitchFamily="34" charset="0"/>
              </a:rPr>
              <a:t>отгол</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сок</a:t>
            </a:r>
          </a:p>
          <a:p>
            <a:r>
              <a:rPr lang="ru-RU" dirty="0">
                <a:latin typeface="Tahoma" panose="020B0604030504040204" pitchFamily="34" charset="0"/>
                <a:ea typeface="Tahoma" panose="020B0604030504040204" pitchFamily="34" charset="0"/>
                <a:cs typeface="Tahoma" panose="020B0604030504040204" pitchFamily="34" charset="0"/>
              </a:rPr>
              <a:t>Мор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з – з</a:t>
            </a:r>
            <a:r>
              <a:rPr lang="cs-CZ" dirty="0">
                <a:latin typeface="Tahoma" panose="020B0604030504040204" pitchFamily="34" charset="0"/>
                <a:ea typeface="Tahoma" panose="020B0604030504040204" pitchFamily="34" charset="0"/>
                <a:cs typeface="Tahoma" panose="020B0604030504040204" pitchFamily="34" charset="0"/>
              </a:rPr>
              <a:t>á</a:t>
            </a:r>
            <a:r>
              <a:rPr lang="ru-RU" dirty="0" err="1">
                <a:latin typeface="Tahoma" panose="020B0604030504040204" pitchFamily="34" charset="0"/>
                <a:ea typeface="Tahoma" panose="020B0604030504040204" pitchFamily="34" charset="0"/>
                <a:cs typeface="Tahoma" panose="020B0604030504040204" pitchFamily="34" charset="0"/>
              </a:rPr>
              <a:t>морозки</a:t>
            </a:r>
            <a:r>
              <a:rPr lang="ru-RU" dirty="0">
                <a:latin typeface="Tahoma" panose="020B0604030504040204" pitchFamily="34" charset="0"/>
                <a:ea typeface="Tahoma" panose="020B0604030504040204" pitchFamily="34" charset="0"/>
                <a:cs typeface="Tahoma" panose="020B0604030504040204" pitchFamily="34" charset="0"/>
              </a:rPr>
              <a:t> – подмор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зило</a:t>
            </a:r>
            <a:r>
              <a:rPr lang="ru-RU" dirty="0">
                <a:latin typeface="Tahoma" panose="020B0604030504040204" pitchFamily="34" charset="0"/>
                <a:ea typeface="Tahoma" panose="020B0604030504040204" pitchFamily="34" charset="0"/>
                <a:cs typeface="Tahoma" panose="020B0604030504040204" pitchFamily="34" charset="0"/>
              </a:rPr>
              <a:t> –</a:t>
            </a:r>
            <a:r>
              <a:rPr lang="cs-CZ" dirty="0">
                <a:latin typeface="Tahoma" panose="020B0604030504040204" pitchFamily="34" charset="0"/>
                <a:ea typeface="Tahoma" panose="020B0604030504040204" pitchFamily="34" charset="0"/>
                <a:cs typeface="Tahoma" panose="020B0604030504040204" pitchFamily="34" charset="0"/>
              </a:rPr>
              <a:t> </a:t>
            </a:r>
            <a:r>
              <a:rPr lang="ru-RU" dirty="0">
                <a:latin typeface="Tahoma" panose="020B0604030504040204" pitchFamily="34" charset="0"/>
                <a:ea typeface="Tahoma" panose="020B0604030504040204" pitchFamily="34" charset="0"/>
                <a:cs typeface="Tahoma" panose="020B0604030504040204" pitchFamily="34" charset="0"/>
              </a:rPr>
              <a:t>мор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зного</a:t>
            </a:r>
            <a:r>
              <a:rPr lang="ru-RU" dirty="0">
                <a:latin typeface="Tahoma" panose="020B0604030504040204" pitchFamily="34" charset="0"/>
                <a:ea typeface="Tahoma" panose="020B0604030504040204" pitchFamily="34" charset="0"/>
                <a:cs typeface="Tahoma" panose="020B0604030504040204" pitchFamily="34" charset="0"/>
              </a:rPr>
              <a:t> </a:t>
            </a:r>
          </a:p>
          <a:p>
            <a:r>
              <a:rPr lang="ru-RU" dirty="0">
                <a:latin typeface="Tahoma" panose="020B0604030504040204" pitchFamily="34" charset="0"/>
                <a:ea typeface="Tahoma" panose="020B0604030504040204" pitchFamily="34" charset="0"/>
                <a:cs typeface="Tahoma" panose="020B0604030504040204" pitchFamily="34" charset="0"/>
              </a:rPr>
              <a:t>Бород</a:t>
            </a:r>
            <a:r>
              <a:rPr lang="cs-CZ" dirty="0">
                <a:latin typeface="Tahoma" panose="020B0604030504040204" pitchFamily="34" charset="0"/>
                <a:ea typeface="Tahoma" panose="020B0604030504040204" pitchFamily="34" charset="0"/>
                <a:cs typeface="Tahoma" panose="020B0604030504040204" pitchFamily="34" charset="0"/>
              </a:rPr>
              <a:t>á – </a:t>
            </a:r>
            <a:r>
              <a:rPr lang="ru-RU" dirty="0">
                <a:latin typeface="Tahoma" panose="020B0604030504040204" pitchFamily="34" charset="0"/>
                <a:ea typeface="Tahoma" panose="020B0604030504040204" pitchFamily="34" charset="0"/>
                <a:cs typeface="Tahoma" panose="020B0604030504040204" pitchFamily="34" charset="0"/>
              </a:rPr>
              <a:t>б</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роды – подбор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док – бород</a:t>
            </a:r>
            <a:r>
              <a:rPr lang="cs-CZ" dirty="0">
                <a:latin typeface="Tahoma" panose="020B0604030504040204" pitchFamily="34" charset="0"/>
                <a:ea typeface="Tahoma" panose="020B0604030504040204" pitchFamily="34" charset="0"/>
                <a:cs typeface="Tahoma" panose="020B0604030504040204" pitchFamily="34" charset="0"/>
              </a:rPr>
              <a:t>á</a:t>
            </a:r>
            <a:r>
              <a:rPr lang="ru-RU" dirty="0" err="1">
                <a:latin typeface="Tahoma" panose="020B0604030504040204" pitchFamily="34" charset="0"/>
                <a:ea typeface="Tahoma" panose="020B0604030504040204" pitchFamily="34" charset="0"/>
                <a:cs typeface="Tahoma" panose="020B0604030504040204" pitchFamily="34" charset="0"/>
              </a:rPr>
              <a:t>вка</a:t>
            </a:r>
            <a:endParaRPr lang="ru-RU" dirty="0">
              <a:latin typeface="Tahoma" panose="020B0604030504040204" pitchFamily="34" charset="0"/>
              <a:ea typeface="Tahoma" panose="020B0604030504040204" pitchFamily="34" charset="0"/>
              <a:cs typeface="Tahoma" panose="020B0604030504040204" pitchFamily="34" charset="0"/>
            </a:endParaRPr>
          </a:p>
          <a:p>
            <a:r>
              <a:rPr lang="ru-RU" dirty="0">
                <a:latin typeface="Tahoma" panose="020B0604030504040204" pitchFamily="34" charset="0"/>
                <a:ea typeface="Tahoma" panose="020B0604030504040204" pitchFamily="34" charset="0"/>
                <a:cs typeface="Tahoma" panose="020B0604030504040204" pitchFamily="34" charset="0"/>
              </a:rPr>
              <a:t>Раб</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та – </a:t>
            </a:r>
            <a:r>
              <a:rPr lang="ru-RU" dirty="0" err="1">
                <a:latin typeface="Tahoma" panose="020B0604030504040204" pitchFamily="34" charset="0"/>
                <a:ea typeface="Tahoma" panose="020B0604030504040204" pitchFamily="34" charset="0"/>
                <a:cs typeface="Tahoma" panose="020B0604030504040204" pitchFamily="34" charset="0"/>
              </a:rPr>
              <a:t>за́работок</a:t>
            </a:r>
            <a:r>
              <a:rPr lang="ru-RU" dirty="0">
                <a:latin typeface="Tahoma" panose="020B0604030504040204" pitchFamily="34" charset="0"/>
                <a:ea typeface="Tahoma" panose="020B0604030504040204" pitchFamily="34" charset="0"/>
                <a:cs typeface="Tahoma" panose="020B0604030504040204" pitchFamily="34" charset="0"/>
              </a:rPr>
              <a:t> – </a:t>
            </a:r>
            <a:r>
              <a:rPr lang="ru-RU" dirty="0" err="1">
                <a:latin typeface="Tahoma" panose="020B0604030504040204" pitchFamily="34" charset="0"/>
                <a:ea typeface="Tahoma" panose="020B0604030504040204" pitchFamily="34" charset="0"/>
                <a:cs typeface="Tahoma" panose="020B0604030504040204" pitchFamily="34" charset="0"/>
              </a:rPr>
              <a:t>зараб</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тал – </a:t>
            </a:r>
            <a:r>
              <a:rPr lang="ru-RU" dirty="0" err="1">
                <a:latin typeface="Tahoma" panose="020B0604030504040204" pitchFamily="34" charset="0"/>
                <a:ea typeface="Tahoma" panose="020B0604030504040204" pitchFamily="34" charset="0"/>
                <a:cs typeface="Tahoma" panose="020B0604030504040204" pitchFamily="34" charset="0"/>
              </a:rPr>
              <a:t>вы́работал</a:t>
            </a:r>
            <a:r>
              <a:rPr lang="ru-RU" dirty="0">
                <a:latin typeface="Tahoma" panose="020B0604030504040204" pitchFamily="34" charset="0"/>
                <a:ea typeface="Tahoma" panose="020B0604030504040204" pitchFamily="34" charset="0"/>
                <a:cs typeface="Tahoma" panose="020B0604030504040204" pitchFamily="34" charset="0"/>
              </a:rPr>
              <a:t> </a:t>
            </a:r>
          </a:p>
          <a:p>
            <a:r>
              <a:rPr lang="ru-RU" dirty="0">
                <a:latin typeface="Tahoma" panose="020B0604030504040204" pitchFamily="34" charset="0"/>
                <a:ea typeface="Tahoma" panose="020B0604030504040204" pitchFamily="34" charset="0"/>
                <a:cs typeface="Tahoma" panose="020B0604030504040204" pitchFamily="34" charset="0"/>
              </a:rPr>
              <a:t>З</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лото – </a:t>
            </a:r>
            <a:r>
              <a:rPr lang="ru-RU" dirty="0" err="1">
                <a:latin typeface="Tahoma" panose="020B0604030504040204" pitchFamily="34" charset="0"/>
                <a:ea typeface="Tahoma" panose="020B0604030504040204" pitchFamily="34" charset="0"/>
                <a:cs typeface="Tahoma" panose="020B0604030504040204" pitchFamily="34" charset="0"/>
              </a:rPr>
              <a:t>золоти́стый</a:t>
            </a:r>
            <a:r>
              <a:rPr lang="ru-RU" dirty="0">
                <a:latin typeface="Tahoma" panose="020B0604030504040204" pitchFamily="34" charset="0"/>
                <a:ea typeface="Tahoma" panose="020B0604030504040204" pitchFamily="34" charset="0"/>
                <a:cs typeface="Tahoma" panose="020B0604030504040204" pitchFamily="34" charset="0"/>
              </a:rPr>
              <a:t> – </a:t>
            </a:r>
            <a:r>
              <a:rPr lang="ru-RU" dirty="0" err="1">
                <a:latin typeface="Tahoma" panose="020B0604030504040204" pitchFamily="34" charset="0"/>
                <a:ea typeface="Tahoma" panose="020B0604030504040204" pitchFamily="34" charset="0"/>
                <a:cs typeface="Tahoma" panose="020B0604030504040204" pitchFamily="34" charset="0"/>
              </a:rPr>
              <a:t>позол</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та – </a:t>
            </a:r>
            <a:r>
              <a:rPr lang="ru-RU" dirty="0" err="1">
                <a:latin typeface="Tahoma" panose="020B0604030504040204" pitchFamily="34" charset="0"/>
                <a:ea typeface="Tahoma" panose="020B0604030504040204" pitchFamily="34" charset="0"/>
                <a:cs typeface="Tahoma" panose="020B0604030504040204" pitchFamily="34" charset="0"/>
              </a:rPr>
              <a:t>позол</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ченный</a:t>
            </a:r>
            <a:r>
              <a:rPr lang="ru-RU" dirty="0">
                <a:latin typeface="Tahoma" panose="020B0604030504040204" pitchFamily="34" charset="0"/>
                <a:ea typeface="Tahoma" panose="020B0604030504040204" pitchFamily="34" charset="0"/>
                <a:cs typeface="Tahoma" panose="020B0604030504040204" pitchFamily="34" charset="0"/>
              </a:rPr>
              <a:t> </a:t>
            </a:r>
          </a:p>
          <a:p>
            <a:r>
              <a:rPr lang="ru-RU" dirty="0">
                <a:latin typeface="Tahoma" panose="020B0604030504040204" pitchFamily="34" charset="0"/>
                <a:ea typeface="Tahoma" panose="020B0604030504040204" pitchFamily="34" charset="0"/>
                <a:cs typeface="Tahoma" panose="020B0604030504040204" pitchFamily="34" charset="0"/>
              </a:rPr>
              <a:t>В</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рон</a:t>
            </a:r>
            <a:r>
              <a:rPr lang="ru-RU" dirty="0">
                <a:latin typeface="Tahoma" panose="020B0604030504040204" pitchFamily="34" charset="0"/>
                <a:ea typeface="Tahoma" panose="020B0604030504040204" pitchFamily="34" charset="0"/>
                <a:cs typeface="Tahoma" panose="020B0604030504040204" pitchFamily="34" charset="0"/>
              </a:rPr>
              <a:t> – вор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на – ворон</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й – вороньё – воронёнок</a:t>
            </a:r>
            <a:endParaRPr lang="cs-CZ" dirty="0">
              <a:latin typeface="Tahoma" panose="020B0604030504040204" pitchFamily="34" charset="0"/>
              <a:ea typeface="Tahoma" panose="020B0604030504040204" pitchFamily="34" charset="0"/>
              <a:cs typeface="Tahoma" panose="020B0604030504040204" pitchFamily="34" charset="0"/>
            </a:endParaRPr>
          </a:p>
          <a:p>
            <a:endParaRPr lang="ru-RU"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ru-RU" b="1" dirty="0">
                <a:latin typeface="Tahoma" panose="020B0604030504040204" pitchFamily="34" charset="0"/>
                <a:ea typeface="Tahoma" panose="020B0604030504040204" pitchFamily="34" charset="0"/>
                <a:cs typeface="Tahoma" panose="020B0604030504040204" pitchFamily="34" charset="0"/>
              </a:rPr>
              <a:t>Город – города, море - моря, зеркало – зеркала Х Дерево – деревья</a:t>
            </a:r>
            <a:endParaRPr lang="cs-CZ" b="1"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ru-RU" b="1" dirty="0">
                <a:latin typeface="Tahoma" panose="020B0604030504040204" pitchFamily="34" charset="0"/>
                <a:ea typeface="Tahoma" panose="020B0604030504040204" pitchFamily="34" charset="0"/>
                <a:cs typeface="Tahoma" panose="020B0604030504040204" pitchFamily="34" charset="0"/>
              </a:rPr>
              <a:t>Красный – краснее, милый – милее, веселый – веселее Х Глубокий – глубже</a:t>
            </a:r>
            <a:endParaRPr lang="cs-CZ" b="1"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ru-RU" b="1" dirty="0">
                <a:latin typeface="Tahoma" panose="020B0604030504040204" pitchFamily="34" charset="0"/>
                <a:ea typeface="Tahoma" panose="020B0604030504040204" pitchFamily="34" charset="0"/>
                <a:cs typeface="Tahoma" panose="020B0604030504040204" pitchFamily="34" charset="0"/>
              </a:rPr>
              <a:t>Начал – начала, взял – взяла, был – была, дал - дала</a:t>
            </a:r>
          </a:p>
          <a:p>
            <a:endParaRPr lang="cs-CZ" dirty="0"/>
          </a:p>
        </p:txBody>
      </p:sp>
      <p:sp>
        <p:nvSpPr>
          <p:cNvPr id="4" name="Zástupný text 3">
            <a:extLst>
              <a:ext uri="{FF2B5EF4-FFF2-40B4-BE49-F238E27FC236}">
                <a16:creationId xmlns:a16="http://schemas.microsoft.com/office/drawing/2014/main" id="{5CE3CA22-5A69-498B-928D-63BD51B9EFEA}"/>
              </a:ext>
            </a:extLst>
          </p:cNvPr>
          <p:cNvSpPr>
            <a:spLocks noGrp="1"/>
          </p:cNvSpPr>
          <p:nvPr>
            <p:ph type="body" sz="half" idx="2"/>
          </p:nvPr>
        </p:nvSpPr>
        <p:spPr>
          <a:xfrm>
            <a:off x="82898" y="889152"/>
            <a:ext cx="4395019" cy="5322462"/>
          </a:xfrm>
        </p:spPr>
        <p:txBody>
          <a:bodyPr>
            <a:noAutofit/>
          </a:bodyPr>
          <a:lstStyle/>
          <a:p>
            <a:pPr marL="342900" indent="-342900">
              <a:buFont typeface="Arial" panose="020B0604020202020204" pitchFamily="34" charset="0"/>
              <a:buChar char="•"/>
            </a:pPr>
            <a:r>
              <a:rPr lang="ru-RU" sz="2400" b="1" dirty="0">
                <a:solidFill>
                  <a:srgbClr val="0070C0"/>
                </a:solidFill>
              </a:rPr>
              <a:t>Ударение в русском языке ПОДВИЖНОЕ (может перемещаться при словоизменении и словообразовании)</a:t>
            </a:r>
            <a:endParaRPr lang="cs-CZ" sz="2400" b="1" dirty="0">
              <a:solidFill>
                <a:srgbClr val="0070C0"/>
              </a:solidFill>
            </a:endParaRPr>
          </a:p>
          <a:p>
            <a:r>
              <a:rPr lang="cs-CZ" sz="2400" dirty="0">
                <a:solidFill>
                  <a:srgbClr val="0070C0"/>
                </a:solidFill>
              </a:rPr>
              <a:t>Přízvuk v ruštině je POHYBLIVÝ (může se posouvat při ohýbání slov a při slovotvorbě).</a:t>
            </a:r>
            <a:endParaRPr lang="ru-RU" sz="2400" dirty="0">
              <a:solidFill>
                <a:srgbClr val="0070C0"/>
              </a:solidFill>
            </a:endParaRPr>
          </a:p>
          <a:p>
            <a:pPr marL="342900" indent="-342900">
              <a:buFont typeface="Arial" panose="020B0604020202020204" pitchFamily="34" charset="0"/>
              <a:buChar char="•"/>
            </a:pPr>
            <a:r>
              <a:rPr lang="ru-RU" sz="2400" b="1" dirty="0">
                <a:solidFill>
                  <a:srgbClr val="0070C0"/>
                </a:solidFill>
              </a:rPr>
              <a:t>Парадигмы с подвижным ударением непродуктивны</a:t>
            </a:r>
            <a:endParaRPr lang="cs-CZ" sz="2400" b="1" dirty="0">
              <a:solidFill>
                <a:srgbClr val="0070C0"/>
              </a:solidFill>
            </a:endParaRPr>
          </a:p>
          <a:p>
            <a:r>
              <a:rPr lang="cs-CZ" sz="2400" dirty="0">
                <a:solidFill>
                  <a:srgbClr val="0070C0"/>
                </a:solidFill>
              </a:rPr>
              <a:t>Paradigmata s pohyblivým přízvukem nejsou produktivní.</a:t>
            </a:r>
          </a:p>
        </p:txBody>
      </p:sp>
    </p:spTree>
    <p:extLst>
      <p:ext uri="{BB962C8B-B14F-4D97-AF65-F5344CB8AC3E}">
        <p14:creationId xmlns:p14="http://schemas.microsoft.com/office/powerpoint/2010/main" val="4260805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B96675D0-1B8A-42FB-AFB9-983EF12147ED}"/>
              </a:ext>
            </a:extLst>
          </p:cNvPr>
          <p:cNvSpPr/>
          <p:nvPr/>
        </p:nvSpPr>
        <p:spPr>
          <a:xfrm>
            <a:off x="3156156" y="1133020"/>
            <a:ext cx="8681884" cy="3714991"/>
          </a:xfrm>
          <a:prstGeom prst="rect">
            <a:avLst/>
          </a:prstGeom>
        </p:spPr>
        <p:txBody>
          <a:bodyPr wrap="square">
            <a:spAutoFit/>
          </a:bodyPr>
          <a:lstStyle/>
          <a:p>
            <a:pPr>
              <a:lnSpc>
                <a:spcPct val="107000"/>
              </a:lnSpc>
              <a:spcAft>
                <a:spcPts val="800"/>
              </a:spcAft>
            </a:pPr>
            <a:r>
              <a:rPr lang="ru-RU" sz="2400" b="1" dirty="0">
                <a:latin typeface="Arial" panose="020B0604020202020204" pitchFamily="34" charset="0"/>
                <a:ea typeface="Calibri" panose="020F0502020204030204" pitchFamily="34" charset="0"/>
                <a:cs typeface="Arial" panose="020B0604020202020204" pitchFamily="34" charset="0"/>
              </a:rPr>
              <a:t>Сравнение произношения подобных слов</a:t>
            </a:r>
          </a:p>
          <a:p>
            <a:pPr>
              <a:lnSpc>
                <a:spcPct val="107000"/>
              </a:lnSpc>
              <a:spcAft>
                <a:spcPts val="800"/>
              </a:spcAft>
            </a:pPr>
            <a:endParaRPr lang="cs-CZ" sz="2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400" dirty="0">
                <a:latin typeface="Arial" panose="020B0604020202020204" pitchFamily="34" charset="0"/>
                <a:ea typeface="Calibri" panose="020F0502020204030204" pitchFamily="34" charset="0"/>
                <a:cs typeface="Arial" panose="020B0604020202020204" pitchFamily="34" charset="0"/>
              </a:rPr>
              <a:t>- Ударение в русском позиционно соответствует долготе в чешском</a:t>
            </a:r>
          </a:p>
          <a:p>
            <a:pPr>
              <a:lnSpc>
                <a:spcPct val="107000"/>
              </a:lnSpc>
              <a:spcAft>
                <a:spcPts val="800"/>
              </a:spcAft>
            </a:pPr>
            <a:endParaRPr lang="ru-RU" sz="2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cs-CZ" sz="2400" dirty="0">
              <a:latin typeface="Arial" panose="020B0604020202020204" pitchFamily="34" charset="0"/>
              <a:ea typeface="Calibri" panose="020F0502020204030204" pitchFamily="34" charset="0"/>
              <a:cs typeface="Arial" panose="020B0604020202020204" pitchFamily="34" charset="0"/>
            </a:endParaRPr>
          </a:p>
          <a:p>
            <a:r>
              <a:rPr lang="ru-RU" sz="2400" dirty="0">
                <a:latin typeface="Arial" panose="020B0604020202020204" pitchFamily="34" charset="0"/>
                <a:ea typeface="Calibri" panose="020F0502020204030204" pitchFamily="34" charset="0"/>
                <a:cs typeface="Arial" panose="020B0604020202020204" pitchFamily="34" charset="0"/>
              </a:rPr>
              <a:t>- Ударение в русском позиционно соответствует ударению и долготе  в чешском</a:t>
            </a:r>
            <a:endParaRPr lang="cs-CZ" sz="2400" dirty="0">
              <a:latin typeface="Arial" panose="020B0604020202020204" pitchFamily="34" charset="0"/>
              <a:cs typeface="Arial" panose="020B0604020202020204" pitchFamily="34" charset="0"/>
            </a:endParaRPr>
          </a:p>
        </p:txBody>
      </p:sp>
      <p:pic>
        <p:nvPicPr>
          <p:cNvPr id="7" name="L1_cv3_mikro">
            <a:hlinkClick r:id="" action="ppaction://media"/>
            <a:extLst>
              <a:ext uri="{FF2B5EF4-FFF2-40B4-BE49-F238E27FC236}">
                <a16:creationId xmlns:a16="http://schemas.microsoft.com/office/drawing/2014/main" id="{771CE464-7769-49A7-AB9E-34BCD0188BA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84666" y="2845156"/>
            <a:ext cx="487363" cy="487363"/>
          </a:xfrm>
          <a:prstGeom prst="rect">
            <a:avLst/>
          </a:prstGeom>
        </p:spPr>
      </p:pic>
      <p:pic>
        <p:nvPicPr>
          <p:cNvPr id="8" name="L1_cv2_mikro">
            <a:hlinkClick r:id="" action="ppaction://media"/>
            <a:extLst>
              <a:ext uri="{FF2B5EF4-FFF2-40B4-BE49-F238E27FC236}">
                <a16:creationId xmlns:a16="http://schemas.microsoft.com/office/drawing/2014/main" id="{33003919-C801-4AA1-980D-3F01BB5D493B}"/>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284666" y="4360648"/>
            <a:ext cx="487363" cy="487363"/>
          </a:xfrm>
          <a:prstGeom prst="rect">
            <a:avLst/>
          </a:prstGeom>
        </p:spPr>
      </p:pic>
    </p:spTree>
    <p:extLst>
      <p:ext uri="{BB962C8B-B14F-4D97-AF65-F5344CB8AC3E}">
        <p14:creationId xmlns:p14="http://schemas.microsoft.com/office/powerpoint/2010/main" val="325414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38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731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006 L00_A06">
            <a:hlinkClick r:id="" action="ppaction://media"/>
            <a:extLst>
              <a:ext uri="{FF2B5EF4-FFF2-40B4-BE49-F238E27FC236}">
                <a16:creationId xmlns:a16="http://schemas.microsoft.com/office/drawing/2014/main" id="{DFA2C636-05A7-412C-98F8-E838F1741BF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80373" y="1438183"/>
            <a:ext cx="487363" cy="487363"/>
          </a:xfrm>
          <a:prstGeom prst="rect">
            <a:avLst/>
          </a:prstGeom>
        </p:spPr>
      </p:pic>
      <p:sp>
        <p:nvSpPr>
          <p:cNvPr id="4" name="TextovéPole 3">
            <a:extLst>
              <a:ext uri="{FF2B5EF4-FFF2-40B4-BE49-F238E27FC236}">
                <a16:creationId xmlns:a16="http://schemas.microsoft.com/office/drawing/2014/main" id="{2F079A3A-DFD0-C1D8-F8BF-6C6A8F6C3901}"/>
              </a:ext>
            </a:extLst>
          </p:cNvPr>
          <p:cNvSpPr txBox="1"/>
          <p:nvPr/>
        </p:nvSpPr>
        <p:spPr>
          <a:xfrm>
            <a:off x="1529254" y="2624131"/>
            <a:ext cx="9366871" cy="2308324"/>
          </a:xfrm>
          <a:prstGeom prst="rect">
            <a:avLst/>
          </a:prstGeom>
          <a:noFill/>
        </p:spPr>
        <p:txBody>
          <a:bodyPr wrap="square">
            <a:spAutoFit/>
          </a:bodyPr>
          <a:lstStyle/>
          <a:p>
            <a:r>
              <a:rPr lang="cs-CZ" sz="2400" b="1" dirty="0"/>
              <a:t>Poslouchejte a opakujte:</a:t>
            </a:r>
          </a:p>
          <a:p>
            <a:endParaRPr lang="cs-CZ" sz="2400" dirty="0"/>
          </a:p>
          <a:p>
            <a:r>
              <a:rPr lang="bg-BG" sz="2400" dirty="0"/>
              <a:t>слова́к [</a:t>
            </a:r>
            <a:r>
              <a:rPr lang="cs-CZ" sz="2400" dirty="0" err="1"/>
              <a:t>slʌvák</a:t>
            </a:r>
            <a:r>
              <a:rPr lang="cs-CZ" sz="2400" dirty="0"/>
              <a:t>] – </a:t>
            </a:r>
            <a:r>
              <a:rPr lang="bg-BG" sz="2400" dirty="0"/>
              <a:t>больной [</a:t>
            </a:r>
            <a:r>
              <a:rPr lang="cs-CZ" sz="2400" dirty="0" err="1"/>
              <a:t>bʌl'nój</a:t>
            </a:r>
            <a:r>
              <a:rPr lang="cs-CZ" sz="2400" dirty="0"/>
              <a:t>] – </a:t>
            </a:r>
            <a:r>
              <a:rPr lang="bg-BG" sz="2400" dirty="0"/>
              <a:t>волна́ [</a:t>
            </a:r>
            <a:r>
              <a:rPr lang="cs-CZ" sz="2400" dirty="0" err="1"/>
              <a:t>vʌlná</a:t>
            </a:r>
            <a:r>
              <a:rPr lang="cs-CZ" sz="2400" dirty="0"/>
              <a:t>] – </a:t>
            </a:r>
            <a:r>
              <a:rPr lang="bg-BG" sz="2400" dirty="0"/>
              <a:t>котёл [</a:t>
            </a:r>
            <a:r>
              <a:rPr lang="cs-CZ" sz="2400" dirty="0" err="1"/>
              <a:t>kʌt'ol</a:t>
            </a:r>
            <a:r>
              <a:rPr lang="cs-CZ" sz="2400" dirty="0"/>
              <a:t>] – </a:t>
            </a:r>
            <a:r>
              <a:rPr lang="bg-BG" sz="2400" dirty="0"/>
              <a:t>борьба́ [</a:t>
            </a:r>
            <a:r>
              <a:rPr lang="cs-CZ" sz="2400" dirty="0" err="1"/>
              <a:t>bʌr'bá</a:t>
            </a:r>
            <a:r>
              <a:rPr lang="cs-CZ" sz="2400" dirty="0"/>
              <a:t>] – </a:t>
            </a:r>
            <a:r>
              <a:rPr lang="bg-BG" sz="2400" dirty="0"/>
              <a:t>больна́ [</a:t>
            </a:r>
            <a:r>
              <a:rPr lang="cs-CZ" sz="2400" dirty="0" err="1"/>
              <a:t>bʌl'ná</a:t>
            </a:r>
            <a:r>
              <a:rPr lang="cs-CZ" sz="2400" dirty="0"/>
              <a:t>] – </a:t>
            </a:r>
            <a:r>
              <a:rPr lang="bg-BG" sz="2400" dirty="0"/>
              <a:t>могла́ [</a:t>
            </a:r>
            <a:r>
              <a:rPr lang="cs-CZ" sz="2400" dirty="0" err="1"/>
              <a:t>mʌglá</a:t>
            </a:r>
            <a:r>
              <a:rPr lang="cs-CZ" sz="2400" dirty="0"/>
              <a:t>] – </a:t>
            </a:r>
            <a:r>
              <a:rPr lang="bg-BG" sz="2400" dirty="0"/>
              <a:t>шофёр [</a:t>
            </a:r>
            <a:r>
              <a:rPr lang="cs-CZ" sz="2400" dirty="0" err="1"/>
              <a:t>šʌf‘ór</a:t>
            </a:r>
            <a:r>
              <a:rPr lang="cs-CZ" sz="2400" dirty="0"/>
              <a:t>] - </a:t>
            </a:r>
            <a:r>
              <a:rPr lang="bg-BG" sz="2400" dirty="0"/>
              <a:t>сама́ [</a:t>
            </a:r>
            <a:r>
              <a:rPr lang="cs-CZ" sz="2400" dirty="0" err="1"/>
              <a:t>sʌmá</a:t>
            </a:r>
            <a:r>
              <a:rPr lang="cs-CZ" sz="2400" dirty="0"/>
              <a:t>] – </a:t>
            </a:r>
            <a:r>
              <a:rPr lang="bg-BG" sz="2400" dirty="0"/>
              <a:t>ждала́ [</a:t>
            </a:r>
            <a:r>
              <a:rPr lang="cs-CZ" sz="2400" dirty="0" err="1"/>
              <a:t>ždʌlá</a:t>
            </a:r>
            <a:r>
              <a:rPr lang="cs-CZ" sz="2400" dirty="0"/>
              <a:t>] – </a:t>
            </a:r>
            <a:r>
              <a:rPr lang="bg-BG" sz="2400" dirty="0"/>
              <a:t>брала́ [</a:t>
            </a:r>
            <a:r>
              <a:rPr lang="cs-CZ" sz="2400" dirty="0" err="1"/>
              <a:t>brʌlá</a:t>
            </a:r>
            <a:r>
              <a:rPr lang="cs-CZ" sz="2400" dirty="0"/>
              <a:t>] – </a:t>
            </a:r>
            <a:r>
              <a:rPr lang="bg-BG" sz="2400" dirty="0"/>
              <a:t>дала́ [</a:t>
            </a:r>
            <a:r>
              <a:rPr lang="cs-CZ" sz="2400" dirty="0" err="1"/>
              <a:t>dʌlá</a:t>
            </a:r>
            <a:r>
              <a:rPr lang="cs-CZ" sz="2400" dirty="0"/>
              <a:t>] – </a:t>
            </a:r>
            <a:r>
              <a:rPr lang="bg-BG" sz="2400" dirty="0"/>
              <a:t>сажа́ть [</a:t>
            </a:r>
            <a:r>
              <a:rPr lang="cs-CZ" sz="2400" dirty="0" err="1"/>
              <a:t>sʌžát</a:t>
            </a:r>
            <a:r>
              <a:rPr lang="cs-CZ" sz="2400" dirty="0"/>
              <a:t>'] – </a:t>
            </a:r>
            <a:r>
              <a:rPr lang="bg-BG" sz="2400" dirty="0"/>
              <a:t>дава́ть [</a:t>
            </a:r>
            <a:r>
              <a:rPr lang="cs-CZ" sz="2400" dirty="0" err="1"/>
              <a:t>dʌvát</a:t>
            </a:r>
            <a:r>
              <a:rPr lang="cs-CZ" sz="2400" dirty="0"/>
              <a:t>'] – </a:t>
            </a:r>
            <a:r>
              <a:rPr lang="bg-BG" sz="2400" dirty="0"/>
              <a:t>кала́н [</a:t>
            </a:r>
            <a:r>
              <a:rPr lang="cs-CZ" sz="2400" dirty="0" err="1"/>
              <a:t>kʌlán</a:t>
            </a:r>
            <a:r>
              <a:rPr lang="cs-CZ" sz="2400" dirty="0"/>
              <a:t>] – </a:t>
            </a:r>
            <a:r>
              <a:rPr lang="bg-BG" sz="2400" dirty="0"/>
              <a:t>раси́ст [</a:t>
            </a:r>
            <a:r>
              <a:rPr lang="cs-CZ" sz="2400" dirty="0" err="1"/>
              <a:t>rʌs'íst</a:t>
            </a:r>
            <a:r>
              <a:rPr lang="cs-CZ" sz="2400" dirty="0"/>
              <a:t>]</a:t>
            </a:r>
          </a:p>
        </p:txBody>
      </p:sp>
    </p:spTree>
    <p:extLst>
      <p:ext uri="{BB962C8B-B14F-4D97-AF65-F5344CB8AC3E}">
        <p14:creationId xmlns:p14="http://schemas.microsoft.com/office/powerpoint/2010/main" val="369716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0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07 L00_A07">
            <a:hlinkClick r:id="" action="ppaction://media"/>
            <a:extLst>
              <a:ext uri="{FF2B5EF4-FFF2-40B4-BE49-F238E27FC236}">
                <a16:creationId xmlns:a16="http://schemas.microsoft.com/office/drawing/2014/main" id="{7512C2E5-1A14-420D-8386-0F03256BCD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447712" y="1323967"/>
            <a:ext cx="487363" cy="487363"/>
          </a:xfrm>
          <a:prstGeom prst="rect">
            <a:avLst/>
          </a:prstGeom>
        </p:spPr>
      </p:pic>
      <p:sp>
        <p:nvSpPr>
          <p:cNvPr id="5" name="TextovéPole 4">
            <a:extLst>
              <a:ext uri="{FF2B5EF4-FFF2-40B4-BE49-F238E27FC236}">
                <a16:creationId xmlns:a16="http://schemas.microsoft.com/office/drawing/2014/main" id="{23E6C9B6-BCA3-E3E7-90DF-7A4A6E85F536}"/>
              </a:ext>
            </a:extLst>
          </p:cNvPr>
          <p:cNvSpPr txBox="1"/>
          <p:nvPr/>
        </p:nvSpPr>
        <p:spPr>
          <a:xfrm>
            <a:off x="935421" y="2317768"/>
            <a:ext cx="10457793" cy="3216265"/>
          </a:xfrm>
          <a:prstGeom prst="rect">
            <a:avLst/>
          </a:prstGeom>
          <a:noFill/>
        </p:spPr>
        <p:txBody>
          <a:bodyPr wrap="square">
            <a:spAutoFit/>
          </a:bodyPr>
          <a:lstStyle/>
          <a:p>
            <a:pPr marL="0" marR="0">
              <a:spcBef>
                <a:spcPts val="900"/>
              </a:spcBef>
              <a:spcAft>
                <a:spcPts val="1200"/>
              </a:spcAft>
              <a:buNone/>
            </a:pPr>
            <a:r>
              <a:rPr lang="cs-CZ" sz="2400" b="1" u="none" strike="noStrike" dirty="0">
                <a:effectLst/>
                <a:latin typeface="+mn-lt"/>
              </a:rPr>
              <a:t>Poslouchejte a opakujte:</a:t>
            </a:r>
            <a:endParaRPr lang="cs-CZ" sz="2400" b="0" u="none" strike="noStrike" dirty="0">
              <a:effectLst/>
              <a:latin typeface="+mn-lt"/>
            </a:endParaRPr>
          </a:p>
          <a:p>
            <a:pPr marL="0" marR="0">
              <a:spcBef>
                <a:spcPts val="900"/>
              </a:spcBef>
              <a:spcAft>
                <a:spcPts val="1200"/>
              </a:spcAft>
              <a:buNone/>
            </a:pPr>
            <a:r>
              <a:rPr lang="cs-CZ" sz="2400" b="0" u="none" strike="noStrike" dirty="0" err="1">
                <a:effectLst/>
                <a:latin typeface="+mn-lt"/>
              </a:rPr>
              <a:t>молоко</a:t>
            </a:r>
            <a:r>
              <a:rPr lang="cs-CZ" sz="2400" b="0" u="none" strike="noStrike" dirty="0">
                <a:effectLst/>
                <a:latin typeface="+mn-lt"/>
              </a:rPr>
              <a:t>́ [</a:t>
            </a:r>
            <a:r>
              <a:rPr lang="cs-CZ" sz="2400" b="0" u="none" strike="noStrike" dirty="0" err="1">
                <a:effectLst/>
                <a:latin typeface="+mn-lt"/>
              </a:rPr>
              <a:t>mъlʌkó</a:t>
            </a:r>
            <a:r>
              <a:rPr lang="cs-CZ" sz="2400" b="0" u="none" strike="noStrike" dirty="0">
                <a:effectLst/>
                <a:latin typeface="+mn-lt"/>
              </a:rPr>
              <a:t>] – </a:t>
            </a:r>
            <a:r>
              <a:rPr lang="cs-CZ" sz="2400" b="0" u="none" strike="noStrike" dirty="0" err="1">
                <a:effectLst/>
                <a:latin typeface="+mn-lt"/>
              </a:rPr>
              <a:t>коробо́к</a:t>
            </a:r>
            <a:r>
              <a:rPr lang="cs-CZ" sz="2400" b="0" u="none" strike="noStrike" dirty="0">
                <a:effectLst/>
                <a:latin typeface="+mn-lt"/>
              </a:rPr>
              <a:t> [</a:t>
            </a:r>
            <a:r>
              <a:rPr lang="cs-CZ" sz="2400" b="0" u="none" strike="noStrike" dirty="0" err="1">
                <a:effectLst/>
                <a:latin typeface="+mn-lt"/>
              </a:rPr>
              <a:t>kъrʌbók</a:t>
            </a:r>
            <a:r>
              <a:rPr lang="cs-CZ" sz="2400" b="0" u="none" strike="noStrike" dirty="0">
                <a:effectLst/>
                <a:latin typeface="+mn-lt"/>
              </a:rPr>
              <a:t>] – </a:t>
            </a:r>
            <a:r>
              <a:rPr lang="cs-CZ" sz="2400" b="0" u="none" strike="noStrike" dirty="0" err="1">
                <a:effectLst/>
                <a:latin typeface="+mn-lt"/>
              </a:rPr>
              <a:t>городо́к</a:t>
            </a:r>
            <a:r>
              <a:rPr lang="cs-CZ" sz="2400" b="0" u="none" strike="noStrike" dirty="0">
                <a:effectLst/>
                <a:latin typeface="+mn-lt"/>
              </a:rPr>
              <a:t> [</a:t>
            </a:r>
            <a:r>
              <a:rPr lang="cs-CZ" sz="2400" b="0" u="none" strike="noStrike" dirty="0" err="1">
                <a:effectLst/>
                <a:latin typeface="+mn-lt"/>
              </a:rPr>
              <a:t>gъrʌdók</a:t>
            </a:r>
            <a:r>
              <a:rPr lang="cs-CZ" sz="2400" b="0" u="none" strike="noStrike" dirty="0">
                <a:effectLst/>
                <a:latin typeface="+mn-lt"/>
              </a:rPr>
              <a:t>] – </a:t>
            </a:r>
            <a:r>
              <a:rPr lang="cs-CZ" sz="2400" b="0" u="none" strike="noStrike" dirty="0" err="1">
                <a:effectLst/>
                <a:latin typeface="+mn-lt"/>
              </a:rPr>
              <a:t>холосто́й</a:t>
            </a:r>
            <a:r>
              <a:rPr lang="cs-CZ" sz="2400" b="0" u="none" strike="noStrike" dirty="0">
                <a:effectLst/>
                <a:latin typeface="+mn-lt"/>
              </a:rPr>
              <a:t> [</a:t>
            </a:r>
            <a:r>
              <a:rPr lang="cs-CZ" sz="2400" b="0" u="none" strike="noStrike" dirty="0" err="1">
                <a:effectLst/>
                <a:latin typeface="+mn-lt"/>
              </a:rPr>
              <a:t>chъlʌstój</a:t>
            </a:r>
            <a:r>
              <a:rPr lang="cs-CZ" sz="2400" b="0" u="none" strike="noStrike" dirty="0">
                <a:effectLst/>
                <a:latin typeface="+mn-lt"/>
              </a:rPr>
              <a:t>] – </a:t>
            </a:r>
            <a:r>
              <a:rPr lang="cs-CZ" sz="2400" b="0" u="none" strike="noStrike" dirty="0" err="1">
                <a:effectLst/>
                <a:latin typeface="+mn-lt"/>
              </a:rPr>
              <a:t>собрала́сь</a:t>
            </a:r>
            <a:r>
              <a:rPr lang="cs-CZ" sz="2400" b="0" u="none" strike="noStrike" dirty="0">
                <a:effectLst/>
                <a:latin typeface="+mn-lt"/>
              </a:rPr>
              <a:t> [</a:t>
            </a:r>
            <a:r>
              <a:rPr lang="cs-CZ" sz="2400" b="0" u="none" strike="noStrike" dirty="0" err="1">
                <a:effectLst/>
                <a:latin typeface="+mn-lt"/>
              </a:rPr>
              <a:t>sъbrʌlás</a:t>
            </a:r>
            <a:r>
              <a:rPr lang="cs-CZ" sz="2400" b="0" u="none" strike="noStrike" dirty="0">
                <a:effectLst/>
                <a:latin typeface="+mn-lt"/>
              </a:rPr>
              <a:t>'] – </a:t>
            </a:r>
            <a:r>
              <a:rPr lang="cs-CZ" sz="2400" b="0" u="none" strike="noStrike" dirty="0" err="1">
                <a:effectLst/>
                <a:latin typeface="+mn-lt"/>
              </a:rPr>
              <a:t>колокола</a:t>
            </a:r>
            <a:r>
              <a:rPr lang="cs-CZ" sz="2400" b="0" u="none" strike="noStrike" dirty="0">
                <a:effectLst/>
                <a:latin typeface="+mn-lt"/>
              </a:rPr>
              <a:t>́ [</a:t>
            </a:r>
            <a:r>
              <a:rPr lang="cs-CZ" sz="2400" b="0" u="none" strike="noStrike" dirty="0" err="1">
                <a:effectLst/>
                <a:latin typeface="+mn-lt"/>
              </a:rPr>
              <a:t>kъlъkʌlá</a:t>
            </a:r>
            <a:r>
              <a:rPr lang="cs-CZ" sz="2400" b="0" u="none" strike="noStrike" dirty="0">
                <a:effectLst/>
                <a:latin typeface="+mn-lt"/>
              </a:rPr>
              <a:t>] – </a:t>
            </a:r>
            <a:r>
              <a:rPr lang="cs-CZ" sz="2400" b="0" u="none" strike="noStrike" dirty="0" err="1">
                <a:effectLst/>
                <a:latin typeface="+mn-lt"/>
              </a:rPr>
              <a:t>борода</a:t>
            </a:r>
            <a:r>
              <a:rPr lang="cs-CZ" sz="2400" b="0" u="none" strike="noStrike" dirty="0">
                <a:effectLst/>
                <a:latin typeface="+mn-lt"/>
              </a:rPr>
              <a:t>́ [</a:t>
            </a:r>
            <a:r>
              <a:rPr lang="cs-CZ" sz="2400" b="0" u="none" strike="noStrike" dirty="0" err="1">
                <a:effectLst/>
                <a:latin typeface="+mn-lt"/>
              </a:rPr>
              <a:t>bъrʌdá</a:t>
            </a:r>
            <a:r>
              <a:rPr lang="cs-CZ" sz="2400" b="0" u="none" strike="noStrike" dirty="0">
                <a:effectLst/>
                <a:latin typeface="+mn-lt"/>
              </a:rPr>
              <a:t>] – </a:t>
            </a:r>
            <a:r>
              <a:rPr lang="cs-CZ" sz="2400" b="0" u="none" strike="noStrike" dirty="0" err="1">
                <a:effectLst/>
                <a:latin typeface="+mn-lt"/>
              </a:rPr>
              <a:t>дорога</a:t>
            </a:r>
            <a:r>
              <a:rPr lang="cs-CZ" sz="2400" b="0" u="none" strike="noStrike" dirty="0">
                <a:effectLst/>
                <a:latin typeface="+mn-lt"/>
              </a:rPr>
              <a:t>́ [</a:t>
            </a:r>
            <a:r>
              <a:rPr lang="cs-CZ" sz="2400" b="0" u="none" strike="noStrike" dirty="0" err="1">
                <a:effectLst/>
                <a:latin typeface="+mn-lt"/>
              </a:rPr>
              <a:t>dъrʌgá</a:t>
            </a:r>
            <a:r>
              <a:rPr lang="cs-CZ" sz="2400" b="0" u="none" strike="noStrike" dirty="0">
                <a:effectLst/>
                <a:latin typeface="+mn-lt"/>
              </a:rPr>
              <a:t>]</a:t>
            </a:r>
          </a:p>
          <a:p>
            <a:pPr marL="0" marR="0">
              <a:spcBef>
                <a:spcPts val="900"/>
              </a:spcBef>
              <a:spcAft>
                <a:spcPts val="1200"/>
              </a:spcAft>
              <a:buNone/>
            </a:pPr>
            <a:r>
              <a:rPr lang="cs-CZ" sz="2400" b="0" u="none" strike="noStrike" dirty="0" err="1">
                <a:effectLst/>
                <a:latin typeface="+mn-lt"/>
              </a:rPr>
              <a:t>растира́ть</a:t>
            </a:r>
            <a:r>
              <a:rPr lang="cs-CZ" sz="2400" b="0" u="none" strike="noStrike" dirty="0">
                <a:effectLst/>
                <a:latin typeface="+mn-lt"/>
              </a:rPr>
              <a:t> [</a:t>
            </a:r>
            <a:r>
              <a:rPr lang="cs-CZ" sz="2400" b="0" u="none" strike="noStrike" dirty="0" err="1">
                <a:effectLst/>
                <a:latin typeface="+mn-lt"/>
              </a:rPr>
              <a:t>rъst'irát</a:t>
            </a:r>
            <a:r>
              <a:rPr lang="cs-CZ" sz="2400" b="0" u="none" strike="noStrike" dirty="0">
                <a:effectLst/>
                <a:latin typeface="+mn-lt"/>
              </a:rPr>
              <a:t>'] – </a:t>
            </a:r>
            <a:r>
              <a:rPr lang="cs-CZ" sz="2400" b="0" u="none" strike="noStrike" dirty="0" err="1">
                <a:effectLst/>
                <a:latin typeface="+mn-lt"/>
              </a:rPr>
              <a:t>карава́н</a:t>
            </a:r>
            <a:r>
              <a:rPr lang="cs-CZ" sz="2400" b="0" u="none" strike="noStrike" dirty="0">
                <a:effectLst/>
                <a:latin typeface="+mn-lt"/>
              </a:rPr>
              <a:t> [</a:t>
            </a:r>
            <a:r>
              <a:rPr lang="cs-CZ" sz="2400" b="0" u="none" strike="noStrike" dirty="0" err="1">
                <a:effectLst/>
                <a:latin typeface="+mn-lt"/>
              </a:rPr>
              <a:t>kъrʌván</a:t>
            </a:r>
            <a:r>
              <a:rPr lang="cs-CZ" sz="2400" b="0" u="none" strike="noStrike" dirty="0">
                <a:effectLst/>
                <a:latin typeface="+mn-lt"/>
              </a:rPr>
              <a:t>] – </a:t>
            </a:r>
            <a:r>
              <a:rPr lang="cs-CZ" sz="2400" b="0" u="none" strike="noStrike" dirty="0" err="1">
                <a:effectLst/>
                <a:latin typeface="+mn-lt"/>
              </a:rPr>
              <a:t>караби́н</a:t>
            </a:r>
            <a:r>
              <a:rPr lang="cs-CZ" sz="2400" b="0" u="none" strike="noStrike" dirty="0">
                <a:effectLst/>
                <a:latin typeface="+mn-lt"/>
              </a:rPr>
              <a:t> [</a:t>
            </a:r>
            <a:r>
              <a:rPr lang="cs-CZ" sz="2400" b="0" u="none" strike="noStrike" dirty="0" err="1">
                <a:effectLst/>
                <a:latin typeface="+mn-lt"/>
              </a:rPr>
              <a:t>kъrʌb'ín</a:t>
            </a:r>
            <a:r>
              <a:rPr lang="cs-CZ" sz="2400" b="0" u="none" strike="noStrike" dirty="0">
                <a:effectLst/>
                <a:latin typeface="+mn-lt"/>
              </a:rPr>
              <a:t>] – </a:t>
            </a:r>
            <a:r>
              <a:rPr lang="cs-CZ" sz="2400" b="0" u="none" strike="noStrike" dirty="0" err="1">
                <a:effectLst/>
                <a:latin typeface="+mn-lt"/>
              </a:rPr>
              <a:t>гаражо́м</a:t>
            </a:r>
            <a:r>
              <a:rPr lang="cs-CZ" sz="2400" b="0" u="none" strike="noStrike" dirty="0">
                <a:effectLst/>
                <a:latin typeface="+mn-lt"/>
              </a:rPr>
              <a:t> [</a:t>
            </a:r>
            <a:r>
              <a:rPr lang="cs-CZ" sz="2400" b="0" u="none" strike="noStrike" dirty="0" err="1">
                <a:effectLst/>
                <a:latin typeface="+mn-lt"/>
              </a:rPr>
              <a:t>gъrʌžóm</a:t>
            </a:r>
            <a:r>
              <a:rPr lang="cs-CZ" sz="2400" b="0" u="none" strike="noStrike" dirty="0">
                <a:effectLst/>
                <a:latin typeface="+mn-lt"/>
              </a:rPr>
              <a:t>] – </a:t>
            </a:r>
            <a:r>
              <a:rPr lang="cs-CZ" sz="2400" b="0" u="none" strike="noStrike" dirty="0" err="1">
                <a:effectLst/>
                <a:latin typeface="+mn-lt"/>
              </a:rPr>
              <a:t>баламу́т</a:t>
            </a:r>
            <a:r>
              <a:rPr lang="cs-CZ" sz="2400" b="0" u="none" strike="noStrike" dirty="0">
                <a:effectLst/>
                <a:latin typeface="+mn-lt"/>
              </a:rPr>
              <a:t> [</a:t>
            </a:r>
            <a:r>
              <a:rPr lang="cs-CZ" sz="2400" b="0" u="none" strike="noStrike" dirty="0" err="1">
                <a:effectLst/>
                <a:latin typeface="+mn-lt"/>
              </a:rPr>
              <a:t>bъlʌmút</a:t>
            </a:r>
            <a:r>
              <a:rPr lang="cs-CZ" sz="2400" b="0" u="none" strike="noStrike" dirty="0">
                <a:effectLst/>
                <a:latin typeface="+mn-lt"/>
              </a:rPr>
              <a:t>] – </a:t>
            </a:r>
            <a:r>
              <a:rPr lang="cs-CZ" sz="2400" b="0" u="none" strike="noStrike" dirty="0" err="1">
                <a:effectLst/>
                <a:latin typeface="+mn-lt"/>
              </a:rPr>
              <a:t>бараба́н</a:t>
            </a:r>
            <a:r>
              <a:rPr lang="cs-CZ" sz="2400" b="0" u="none" strike="noStrike" dirty="0">
                <a:effectLst/>
                <a:latin typeface="+mn-lt"/>
              </a:rPr>
              <a:t> [</a:t>
            </a:r>
            <a:r>
              <a:rPr lang="cs-CZ" sz="2400" b="0" u="none" strike="noStrike" dirty="0" err="1">
                <a:effectLst/>
                <a:latin typeface="+mn-lt"/>
              </a:rPr>
              <a:t>bъrʌbán</a:t>
            </a:r>
            <a:r>
              <a:rPr lang="cs-CZ" sz="2400" b="0" u="none" strike="noStrike" dirty="0">
                <a:effectLst/>
                <a:latin typeface="+mn-lt"/>
              </a:rPr>
              <a:t>] – </a:t>
            </a:r>
            <a:r>
              <a:rPr lang="cs-CZ" sz="2400" b="0" u="none" strike="noStrike" dirty="0" err="1">
                <a:effectLst/>
                <a:latin typeface="+mn-lt"/>
              </a:rPr>
              <a:t>кароти́н</a:t>
            </a:r>
            <a:r>
              <a:rPr lang="cs-CZ" sz="2400" b="0" u="none" strike="noStrike" dirty="0">
                <a:effectLst/>
                <a:latin typeface="+mn-lt"/>
              </a:rPr>
              <a:t> [</a:t>
            </a:r>
            <a:r>
              <a:rPr lang="cs-CZ" sz="2400" b="0" u="none" strike="noStrike" dirty="0" err="1">
                <a:effectLst/>
                <a:latin typeface="+mn-lt"/>
              </a:rPr>
              <a:t>kъrʌt'ín</a:t>
            </a:r>
            <a:r>
              <a:rPr lang="cs-CZ" sz="2400" b="0" u="none" strike="noStrike" dirty="0">
                <a:effectLst/>
                <a:latin typeface="+mn-lt"/>
              </a:rPr>
              <a:t>] – </a:t>
            </a:r>
            <a:r>
              <a:rPr lang="cs-CZ" sz="2400" b="0" u="none" strike="noStrike" dirty="0" err="1">
                <a:effectLst/>
                <a:latin typeface="+mn-lt"/>
              </a:rPr>
              <a:t>караме́ль</a:t>
            </a:r>
            <a:r>
              <a:rPr lang="cs-CZ" sz="2400" b="0" u="none" strike="noStrike" dirty="0">
                <a:effectLst/>
                <a:latin typeface="+mn-lt"/>
              </a:rPr>
              <a:t> [</a:t>
            </a:r>
            <a:r>
              <a:rPr lang="cs-CZ" sz="2400" b="0" u="none" strike="noStrike" dirty="0" err="1">
                <a:effectLst/>
                <a:latin typeface="+mn-lt"/>
              </a:rPr>
              <a:t>kъrʌm'él</a:t>
            </a:r>
            <a:r>
              <a:rPr lang="cs-CZ" sz="2400" b="0" u="none" strike="noStrike" dirty="0">
                <a:effectLst/>
                <a:latin typeface="+mn-lt"/>
              </a:rPr>
              <a:t>']</a:t>
            </a:r>
            <a:endParaRPr lang="cs-CZ" sz="2400" b="0" u="none" strike="noStrike" dirty="0">
              <a:effectLst/>
              <a:latin typeface="Google Sans"/>
            </a:endParaRPr>
          </a:p>
        </p:txBody>
      </p:sp>
    </p:spTree>
    <p:extLst>
      <p:ext uri="{BB962C8B-B14F-4D97-AF65-F5344CB8AC3E}">
        <p14:creationId xmlns:p14="http://schemas.microsoft.com/office/powerpoint/2010/main" val="311460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8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5854">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08 L00_A08">
            <a:hlinkClick r:id="" action="ppaction://media"/>
            <a:extLst>
              <a:ext uri="{FF2B5EF4-FFF2-40B4-BE49-F238E27FC236}">
                <a16:creationId xmlns:a16="http://schemas.microsoft.com/office/drawing/2014/main" id="{6AEE2A34-0073-4D89-AD42-7B3733BDBF9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264457" y="1122383"/>
            <a:ext cx="487363" cy="487363"/>
          </a:xfrm>
          <a:prstGeom prst="rect">
            <a:avLst/>
          </a:prstGeom>
        </p:spPr>
      </p:pic>
      <p:sp>
        <p:nvSpPr>
          <p:cNvPr id="5" name="TextovéPole 4">
            <a:extLst>
              <a:ext uri="{FF2B5EF4-FFF2-40B4-BE49-F238E27FC236}">
                <a16:creationId xmlns:a16="http://schemas.microsoft.com/office/drawing/2014/main" id="{C1EEE7B9-3600-004C-9EF3-CD921AE95AB9}"/>
              </a:ext>
            </a:extLst>
          </p:cNvPr>
          <p:cNvSpPr txBox="1"/>
          <p:nvPr/>
        </p:nvSpPr>
        <p:spPr>
          <a:xfrm>
            <a:off x="467709" y="2651864"/>
            <a:ext cx="10941269" cy="2477601"/>
          </a:xfrm>
          <a:prstGeom prst="rect">
            <a:avLst/>
          </a:prstGeom>
          <a:noFill/>
        </p:spPr>
        <p:txBody>
          <a:bodyPr wrap="square">
            <a:spAutoFit/>
          </a:bodyPr>
          <a:lstStyle/>
          <a:p>
            <a:pPr marL="0" marR="0">
              <a:spcBef>
                <a:spcPts val="900"/>
              </a:spcBef>
              <a:spcAft>
                <a:spcPts val="1200"/>
              </a:spcAft>
              <a:buNone/>
            </a:pPr>
            <a:r>
              <a:rPr lang="cs-CZ" sz="2400" b="1" u="none" strike="noStrike" dirty="0">
                <a:effectLst/>
                <a:latin typeface="+mn-lt"/>
              </a:rPr>
              <a:t>Poslouchejte a opakujte:</a:t>
            </a:r>
            <a:endParaRPr lang="cs-CZ" sz="2400" b="0" u="none" strike="noStrike" dirty="0">
              <a:effectLst/>
              <a:latin typeface="+mn-lt"/>
            </a:endParaRPr>
          </a:p>
          <a:p>
            <a:pPr marL="0" marR="0">
              <a:spcBef>
                <a:spcPts val="900"/>
              </a:spcBef>
              <a:spcAft>
                <a:spcPts val="1200"/>
              </a:spcAft>
              <a:buNone/>
            </a:pPr>
            <a:r>
              <a:rPr lang="cs-CZ" sz="2400" b="0" u="none" strike="noStrike" dirty="0" err="1">
                <a:effectLst/>
                <a:latin typeface="+mn-lt"/>
              </a:rPr>
              <a:t>го́лос</a:t>
            </a:r>
            <a:r>
              <a:rPr lang="cs-CZ" sz="2400" b="0" u="none" strike="noStrike" dirty="0">
                <a:effectLst/>
                <a:latin typeface="+mn-lt"/>
              </a:rPr>
              <a:t> [</a:t>
            </a:r>
            <a:r>
              <a:rPr lang="cs-CZ" sz="2400" b="0" u="none" strike="noStrike" dirty="0" err="1">
                <a:effectLst/>
                <a:latin typeface="+mn-lt"/>
              </a:rPr>
              <a:t>gólъs</a:t>
            </a:r>
            <a:r>
              <a:rPr lang="cs-CZ" sz="2400" b="0" u="none" strike="noStrike" dirty="0">
                <a:effectLst/>
                <a:latin typeface="+mn-lt"/>
              </a:rPr>
              <a:t>] – </a:t>
            </a:r>
            <a:r>
              <a:rPr lang="cs-CZ" sz="2400" b="0" u="none" strike="noStrike" dirty="0" err="1">
                <a:effectLst/>
                <a:latin typeface="+mn-lt"/>
              </a:rPr>
              <a:t>спаси́бо</a:t>
            </a:r>
            <a:r>
              <a:rPr lang="cs-CZ" sz="2400" b="0" u="none" strike="noStrike" dirty="0">
                <a:effectLst/>
                <a:latin typeface="+mn-lt"/>
              </a:rPr>
              <a:t> [</a:t>
            </a:r>
            <a:r>
              <a:rPr lang="cs-CZ" sz="2400" b="0" u="none" strike="noStrike" dirty="0" err="1">
                <a:effectLst/>
                <a:latin typeface="+mn-lt"/>
              </a:rPr>
              <a:t>spʌs'íbъ</a:t>
            </a:r>
            <a:r>
              <a:rPr lang="cs-CZ" sz="2400" b="0" u="none" strike="noStrike" dirty="0">
                <a:effectLst/>
                <a:latin typeface="+mn-lt"/>
              </a:rPr>
              <a:t>] – </a:t>
            </a:r>
            <a:r>
              <a:rPr lang="cs-CZ" sz="2400" b="0" u="none" strike="noStrike" dirty="0" err="1">
                <a:effectLst/>
                <a:latin typeface="+mn-lt"/>
              </a:rPr>
              <a:t>па́спорт</a:t>
            </a:r>
            <a:r>
              <a:rPr lang="cs-CZ" sz="2400" b="0" u="none" strike="noStrike" dirty="0">
                <a:effectLst/>
                <a:latin typeface="+mn-lt"/>
              </a:rPr>
              <a:t> [</a:t>
            </a:r>
            <a:r>
              <a:rPr lang="cs-CZ" sz="2400" b="0" u="none" strike="noStrike" dirty="0" err="1">
                <a:effectLst/>
                <a:latin typeface="+mn-lt"/>
              </a:rPr>
              <a:t>páspъrt</a:t>
            </a:r>
            <a:r>
              <a:rPr lang="cs-CZ" sz="2400" b="0" u="none" strike="noStrike" dirty="0">
                <a:effectLst/>
                <a:latin typeface="+mn-lt"/>
              </a:rPr>
              <a:t>] – </a:t>
            </a:r>
            <a:r>
              <a:rPr lang="cs-CZ" sz="2400" b="0" u="none" strike="noStrike" dirty="0" err="1">
                <a:effectLst/>
                <a:latin typeface="+mn-lt"/>
              </a:rPr>
              <a:t>рису́нок</a:t>
            </a:r>
            <a:r>
              <a:rPr lang="cs-CZ" sz="2400" b="0" u="none" strike="noStrike" dirty="0">
                <a:effectLst/>
                <a:latin typeface="+mn-lt"/>
              </a:rPr>
              <a:t> [</a:t>
            </a:r>
            <a:r>
              <a:rPr lang="cs-CZ" sz="2400" b="0" u="none" strike="noStrike" dirty="0" err="1">
                <a:effectLst/>
                <a:latin typeface="+mn-lt"/>
              </a:rPr>
              <a:t>r'isúnъk</a:t>
            </a:r>
            <a:r>
              <a:rPr lang="cs-CZ" sz="2400" b="0" u="none" strike="noStrike" dirty="0">
                <a:effectLst/>
                <a:latin typeface="+mn-lt"/>
              </a:rPr>
              <a:t>] – </a:t>
            </a:r>
            <a:r>
              <a:rPr lang="cs-CZ" sz="2400" b="0" u="none" strike="noStrike" dirty="0" err="1">
                <a:effectLst/>
                <a:latin typeface="+mn-lt"/>
              </a:rPr>
              <a:t>то́лько</a:t>
            </a:r>
            <a:r>
              <a:rPr lang="cs-CZ" sz="2400" b="0" u="none" strike="noStrike" dirty="0">
                <a:effectLst/>
                <a:latin typeface="+mn-lt"/>
              </a:rPr>
              <a:t> [</a:t>
            </a:r>
            <a:r>
              <a:rPr lang="cs-CZ" sz="2400" b="0" u="none" strike="noStrike" dirty="0" err="1">
                <a:effectLst/>
                <a:latin typeface="+mn-lt"/>
              </a:rPr>
              <a:t>tól'kъ</a:t>
            </a:r>
            <a:r>
              <a:rPr lang="cs-CZ" sz="2400" b="0" u="none" strike="noStrike" dirty="0">
                <a:effectLst/>
                <a:latin typeface="+mn-lt"/>
              </a:rPr>
              <a:t>] – </a:t>
            </a:r>
            <a:r>
              <a:rPr lang="cs-CZ" sz="2400" b="0" u="none" strike="noStrike" dirty="0" err="1">
                <a:effectLst/>
                <a:latin typeface="+mn-lt"/>
              </a:rPr>
              <a:t>мо́кро</a:t>
            </a:r>
            <a:r>
              <a:rPr lang="cs-CZ" sz="2400" b="0" u="none" strike="noStrike" dirty="0">
                <a:effectLst/>
                <a:latin typeface="+mn-lt"/>
              </a:rPr>
              <a:t> [</a:t>
            </a:r>
            <a:r>
              <a:rPr lang="cs-CZ" sz="2400" b="0" u="none" strike="noStrike" dirty="0" err="1">
                <a:effectLst/>
                <a:latin typeface="+mn-lt"/>
              </a:rPr>
              <a:t>mókrъ</a:t>
            </a:r>
            <a:r>
              <a:rPr lang="cs-CZ" sz="2400" b="0" u="none" strike="noStrike" dirty="0">
                <a:effectLst/>
                <a:latin typeface="+mn-lt"/>
              </a:rPr>
              <a:t>] – </a:t>
            </a:r>
            <a:r>
              <a:rPr lang="cs-CZ" sz="2400" b="0" u="none" strike="noStrike" dirty="0" err="1">
                <a:effectLst/>
                <a:latin typeface="+mn-lt"/>
              </a:rPr>
              <a:t>хо́лодно</a:t>
            </a:r>
            <a:r>
              <a:rPr lang="cs-CZ" sz="2400" b="0" u="none" strike="noStrike" dirty="0">
                <a:effectLst/>
                <a:latin typeface="+mn-lt"/>
              </a:rPr>
              <a:t> [</a:t>
            </a:r>
            <a:r>
              <a:rPr lang="cs-CZ" sz="2400" b="0" u="none" strike="noStrike" dirty="0" err="1">
                <a:effectLst/>
                <a:latin typeface="+mn-lt"/>
              </a:rPr>
              <a:t>chólъdnъ</a:t>
            </a:r>
            <a:r>
              <a:rPr lang="cs-CZ" sz="2400" b="0" u="none" strike="noStrike" dirty="0">
                <a:effectLst/>
                <a:latin typeface="+mn-lt"/>
              </a:rPr>
              <a:t>] – </a:t>
            </a:r>
            <a:r>
              <a:rPr lang="cs-CZ" sz="2400" b="0" u="none" strike="noStrike" dirty="0" err="1">
                <a:effectLst/>
                <a:latin typeface="+mn-lt"/>
              </a:rPr>
              <a:t>краси</a:t>
            </a:r>
            <a:r>
              <a:rPr lang="cs-CZ" sz="2400" b="0" u="none" strike="noStrike" dirty="0">
                <a:effectLst/>
                <a:latin typeface="+mn-lt"/>
              </a:rPr>
              <a:t>́</a:t>
            </a:r>
            <a:r>
              <a:rPr lang="ru-RU" sz="2400" b="0" u="none" strike="noStrike" dirty="0">
                <a:effectLst/>
                <a:latin typeface="+mn-lt"/>
              </a:rPr>
              <a:t>в</a:t>
            </a:r>
            <a:r>
              <a:rPr lang="cs-CZ" sz="2400" b="0" u="none" strike="noStrike" dirty="0">
                <a:effectLst/>
                <a:latin typeface="+mn-lt"/>
              </a:rPr>
              <a:t>o [</a:t>
            </a:r>
            <a:r>
              <a:rPr lang="cs-CZ" sz="2400" b="0" u="none" strike="noStrike" dirty="0" err="1">
                <a:effectLst/>
                <a:latin typeface="+mn-lt"/>
              </a:rPr>
              <a:t>krʌs'ívъ</a:t>
            </a:r>
            <a:r>
              <a:rPr lang="cs-CZ" sz="2400" b="0" u="none" strike="noStrike" dirty="0">
                <a:effectLst/>
                <a:latin typeface="+mn-lt"/>
              </a:rPr>
              <a:t>]</a:t>
            </a:r>
          </a:p>
          <a:p>
            <a:pPr marL="0" marR="0">
              <a:spcBef>
                <a:spcPts val="900"/>
              </a:spcBef>
              <a:spcAft>
                <a:spcPts val="1200"/>
              </a:spcAft>
              <a:buNone/>
            </a:pPr>
            <a:r>
              <a:rPr lang="cs-CZ" sz="2400" b="0" u="none" strike="noStrike" dirty="0" err="1">
                <a:effectLst/>
                <a:latin typeface="+mn-lt"/>
              </a:rPr>
              <a:t>карти</a:t>
            </a:r>
            <a:r>
              <a:rPr lang="cs-CZ" sz="2400" b="0" u="none" strike="noStrike" dirty="0">
                <a:effectLst/>
                <a:latin typeface="+mn-lt"/>
              </a:rPr>
              <a:t>́</a:t>
            </a:r>
            <a:r>
              <a:rPr lang="ru-RU" sz="2400" b="0" u="none" strike="noStrike" dirty="0">
                <a:effectLst/>
                <a:latin typeface="+mn-lt"/>
              </a:rPr>
              <a:t>н</a:t>
            </a:r>
            <a:r>
              <a:rPr lang="cs-CZ" sz="2400" b="0" u="none" strike="noStrike" dirty="0">
                <a:effectLst/>
                <a:latin typeface="+mn-lt"/>
              </a:rPr>
              <a:t>a [</a:t>
            </a:r>
            <a:r>
              <a:rPr lang="cs-CZ" sz="2400" b="0" u="none" strike="noStrike" dirty="0" err="1">
                <a:effectLst/>
                <a:latin typeface="+mn-lt"/>
              </a:rPr>
              <a:t>kʌrt'ínъ</a:t>
            </a:r>
            <a:r>
              <a:rPr lang="cs-CZ" sz="2400" b="0" u="none" strike="noStrike" dirty="0">
                <a:effectLst/>
                <a:latin typeface="+mn-lt"/>
              </a:rPr>
              <a:t>] – </a:t>
            </a:r>
            <a:r>
              <a:rPr lang="cs-CZ" sz="2400" b="0" u="none" strike="noStrike" dirty="0" err="1">
                <a:effectLst/>
                <a:latin typeface="+mn-lt"/>
              </a:rPr>
              <a:t>ба́бушка</a:t>
            </a:r>
            <a:r>
              <a:rPr lang="cs-CZ" sz="2400" b="0" u="none" strike="noStrike" dirty="0">
                <a:effectLst/>
                <a:latin typeface="+mn-lt"/>
              </a:rPr>
              <a:t> [</a:t>
            </a:r>
            <a:r>
              <a:rPr lang="cs-CZ" sz="2400" b="0" u="none" strike="noStrike" dirty="0" err="1">
                <a:effectLst/>
                <a:latin typeface="+mn-lt"/>
              </a:rPr>
              <a:t>bábuškъ</a:t>
            </a:r>
            <a:r>
              <a:rPr lang="cs-CZ" sz="2400" b="0" u="none" strike="noStrike" dirty="0">
                <a:effectLst/>
                <a:latin typeface="+mn-lt"/>
              </a:rPr>
              <a:t>] – </a:t>
            </a:r>
            <a:r>
              <a:rPr lang="cs-CZ" sz="2400" b="0" u="none" strike="noStrike" dirty="0" err="1">
                <a:effectLst/>
                <a:latin typeface="+mn-lt"/>
              </a:rPr>
              <a:t>да́ма</a:t>
            </a:r>
            <a:r>
              <a:rPr lang="cs-CZ" sz="2400" b="0" u="none" strike="noStrike" dirty="0">
                <a:effectLst/>
                <a:latin typeface="+mn-lt"/>
              </a:rPr>
              <a:t> [</a:t>
            </a:r>
            <a:r>
              <a:rPr lang="cs-CZ" sz="2400" b="0" u="none" strike="noStrike" dirty="0" err="1">
                <a:effectLst/>
                <a:latin typeface="+mn-lt"/>
              </a:rPr>
              <a:t>dámъ</a:t>
            </a:r>
            <a:r>
              <a:rPr lang="cs-CZ" sz="2400" b="0" u="none" strike="noStrike" dirty="0">
                <a:effectLst/>
                <a:latin typeface="+mn-lt"/>
              </a:rPr>
              <a:t>] – </a:t>
            </a:r>
            <a:r>
              <a:rPr lang="cs-CZ" sz="2400" b="0" u="none" strike="noStrike" dirty="0" err="1">
                <a:effectLst/>
                <a:latin typeface="+mn-lt"/>
              </a:rPr>
              <a:t>Пра</a:t>
            </a:r>
            <a:r>
              <a:rPr lang="cs-CZ" sz="2400" b="0" u="none" strike="noStrike" dirty="0">
                <a:effectLst/>
                <a:latin typeface="+mn-lt"/>
              </a:rPr>
              <a:t>́</a:t>
            </a:r>
            <a:r>
              <a:rPr lang="ru-RU" sz="2400" b="0" u="none" strike="noStrike" dirty="0">
                <a:effectLst/>
                <a:latin typeface="+mn-lt"/>
              </a:rPr>
              <a:t>г</a:t>
            </a:r>
            <a:r>
              <a:rPr lang="cs-CZ" sz="2400" b="0" u="none" strike="noStrike" dirty="0">
                <a:effectLst/>
                <a:latin typeface="+mn-lt"/>
              </a:rPr>
              <a:t>а [</a:t>
            </a:r>
            <a:r>
              <a:rPr lang="cs-CZ" sz="2400" b="0" u="none" strike="noStrike" dirty="0" err="1">
                <a:effectLst/>
                <a:latin typeface="+mn-lt"/>
              </a:rPr>
              <a:t>prágъ</a:t>
            </a:r>
            <a:r>
              <a:rPr lang="cs-CZ" sz="2400" b="0" u="none" strike="noStrike" dirty="0">
                <a:effectLst/>
                <a:latin typeface="+mn-lt"/>
              </a:rPr>
              <a:t>] – </a:t>
            </a:r>
            <a:r>
              <a:rPr lang="cs-CZ" sz="2400" b="0" u="none" strike="noStrike" dirty="0" err="1">
                <a:effectLst/>
                <a:latin typeface="+mn-lt"/>
              </a:rPr>
              <a:t>па́па</a:t>
            </a:r>
            <a:r>
              <a:rPr lang="cs-CZ" sz="2400" b="0" u="none" strike="noStrike" dirty="0">
                <a:effectLst/>
                <a:latin typeface="+mn-lt"/>
              </a:rPr>
              <a:t> [</a:t>
            </a:r>
            <a:r>
              <a:rPr lang="cs-CZ" sz="2400" b="0" u="none" strike="noStrike" dirty="0" err="1">
                <a:effectLst/>
                <a:latin typeface="+mn-lt"/>
              </a:rPr>
              <a:t>pápъ</a:t>
            </a:r>
            <a:r>
              <a:rPr lang="cs-CZ" sz="2400" b="0" u="none" strike="noStrike" dirty="0">
                <a:effectLst/>
                <a:latin typeface="+mn-lt"/>
              </a:rPr>
              <a:t>] – </a:t>
            </a:r>
            <a:r>
              <a:rPr lang="cs-CZ" sz="2400" b="0" u="none" strike="noStrike" dirty="0" err="1">
                <a:effectLst/>
                <a:latin typeface="+mn-lt"/>
              </a:rPr>
              <a:t>камо́рка</a:t>
            </a:r>
            <a:r>
              <a:rPr lang="cs-CZ" sz="2400" b="0" u="none" strike="noStrike" dirty="0">
                <a:effectLst/>
                <a:latin typeface="+mn-lt"/>
              </a:rPr>
              <a:t> [</a:t>
            </a:r>
            <a:r>
              <a:rPr lang="cs-CZ" sz="2400" b="0" u="none" strike="noStrike" dirty="0" err="1">
                <a:effectLst/>
                <a:latin typeface="+mn-lt"/>
              </a:rPr>
              <a:t>kʌmórkъ</a:t>
            </a:r>
            <a:r>
              <a:rPr lang="cs-CZ" sz="2400" b="0" u="none" strike="noStrike" dirty="0">
                <a:effectLst/>
                <a:latin typeface="+mn-lt"/>
              </a:rPr>
              <a:t>] – </a:t>
            </a:r>
            <a:r>
              <a:rPr lang="cs-CZ" sz="2400" b="0" u="none" strike="noStrike" dirty="0" err="1">
                <a:effectLst/>
                <a:latin typeface="+mn-lt"/>
              </a:rPr>
              <a:t>сло́ма</a:t>
            </a:r>
            <a:r>
              <a:rPr lang="ru-RU" sz="2400" b="0" u="none" strike="noStrike" dirty="0">
                <a:effectLst/>
                <a:latin typeface="+mn-lt"/>
              </a:rPr>
              <a:t>н</a:t>
            </a:r>
            <a:r>
              <a:rPr lang="cs-CZ" sz="2400" b="0" u="none" strike="noStrike" dirty="0">
                <a:effectLst/>
                <a:latin typeface="+mn-lt"/>
              </a:rPr>
              <a:t>a [</a:t>
            </a:r>
            <a:r>
              <a:rPr lang="cs-CZ" sz="2400" b="0" u="none" strike="noStrike" dirty="0" err="1">
                <a:effectLst/>
                <a:latin typeface="+mn-lt"/>
              </a:rPr>
              <a:t>slómъnъ</a:t>
            </a:r>
            <a:r>
              <a:rPr lang="cs-CZ" sz="2400" b="0" u="none" strike="noStrike" dirty="0">
                <a:effectLst/>
                <a:latin typeface="+mn-lt"/>
              </a:rPr>
              <a:t>] – </a:t>
            </a:r>
            <a:r>
              <a:rPr lang="cs-CZ" sz="2400" b="0" u="none" strike="noStrike" dirty="0" err="1">
                <a:effectLst/>
                <a:latin typeface="+mn-lt"/>
              </a:rPr>
              <a:t>Мари</a:t>
            </a:r>
            <a:r>
              <a:rPr lang="cs-CZ" sz="2400" b="0" u="none" strike="noStrike" dirty="0">
                <a:effectLst/>
                <a:latin typeface="+mn-lt"/>
              </a:rPr>
              <a:t>́</a:t>
            </a:r>
            <a:r>
              <a:rPr lang="ru-RU" sz="2400" b="0" u="none" strike="noStrike" dirty="0">
                <a:effectLst/>
                <a:latin typeface="+mn-lt"/>
              </a:rPr>
              <a:t>н</a:t>
            </a:r>
            <a:r>
              <a:rPr lang="cs-CZ" sz="2400" b="0" u="none" strike="noStrike" dirty="0">
                <a:effectLst/>
                <a:latin typeface="+mn-lt"/>
              </a:rPr>
              <a:t>a [</a:t>
            </a:r>
            <a:r>
              <a:rPr lang="cs-CZ" sz="2400" b="0" u="none" strike="noStrike" dirty="0" err="1">
                <a:effectLst/>
                <a:latin typeface="+mn-lt"/>
              </a:rPr>
              <a:t>mʌr'ínъ</a:t>
            </a:r>
            <a:r>
              <a:rPr lang="cs-CZ" sz="2400" b="0" u="none" strike="noStrike" dirty="0">
                <a:effectLst/>
                <a:latin typeface="+mn-lt"/>
              </a:rPr>
              <a:t>]</a:t>
            </a:r>
            <a:endParaRPr lang="cs-CZ" sz="1600" b="0" u="none" strike="noStrike" dirty="0">
              <a:effectLst/>
              <a:latin typeface="Google Sans"/>
            </a:endParaRPr>
          </a:p>
        </p:txBody>
      </p:sp>
    </p:spTree>
    <p:extLst>
      <p:ext uri="{BB962C8B-B14F-4D97-AF65-F5344CB8AC3E}">
        <p14:creationId xmlns:p14="http://schemas.microsoft.com/office/powerpoint/2010/main" val="152640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4878">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10 L00_A10">
            <a:hlinkClick r:id="" action="ppaction://media"/>
            <a:extLst>
              <a:ext uri="{FF2B5EF4-FFF2-40B4-BE49-F238E27FC236}">
                <a16:creationId xmlns:a16="http://schemas.microsoft.com/office/drawing/2014/main" id="{A0FF287E-661F-4A59-9C2A-44E8CDB24F7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07776" y="866620"/>
            <a:ext cx="487363" cy="487363"/>
          </a:xfrm>
          <a:prstGeom prst="rect">
            <a:avLst/>
          </a:prstGeom>
        </p:spPr>
      </p:pic>
      <p:pic>
        <p:nvPicPr>
          <p:cNvPr id="6" name="011 L00_A11">
            <a:hlinkClick r:id="" action="ppaction://media"/>
            <a:extLst>
              <a:ext uri="{FF2B5EF4-FFF2-40B4-BE49-F238E27FC236}">
                <a16:creationId xmlns:a16="http://schemas.microsoft.com/office/drawing/2014/main" id="{FBC0C306-5E8F-4CD5-AEEE-37EE9052FE47}"/>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664996" y="2686076"/>
            <a:ext cx="487363" cy="487363"/>
          </a:xfrm>
          <a:prstGeom prst="rect">
            <a:avLst/>
          </a:prstGeom>
        </p:spPr>
      </p:pic>
      <p:pic>
        <p:nvPicPr>
          <p:cNvPr id="7" name="012 L00_A12">
            <a:hlinkClick r:id="" action="ppaction://media"/>
            <a:extLst>
              <a:ext uri="{FF2B5EF4-FFF2-40B4-BE49-F238E27FC236}">
                <a16:creationId xmlns:a16="http://schemas.microsoft.com/office/drawing/2014/main" id="{20BC4E3B-4952-4C6F-B8F3-53D92D93CFFA}"/>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768268" y="4383778"/>
            <a:ext cx="487363" cy="487363"/>
          </a:xfrm>
          <a:prstGeom prst="rect">
            <a:avLst/>
          </a:prstGeom>
        </p:spPr>
      </p:pic>
      <p:sp>
        <p:nvSpPr>
          <p:cNvPr id="9" name="TextovéPole 8">
            <a:extLst>
              <a:ext uri="{FF2B5EF4-FFF2-40B4-BE49-F238E27FC236}">
                <a16:creationId xmlns:a16="http://schemas.microsoft.com/office/drawing/2014/main" id="{9052CAC9-4848-09E4-E509-447C6036F0FA}"/>
              </a:ext>
            </a:extLst>
          </p:cNvPr>
          <p:cNvSpPr txBox="1"/>
          <p:nvPr/>
        </p:nvSpPr>
        <p:spPr>
          <a:xfrm>
            <a:off x="3242440" y="396149"/>
            <a:ext cx="8476593" cy="1284967"/>
          </a:xfrm>
          <a:prstGeom prst="rect">
            <a:avLst/>
          </a:prstGeom>
          <a:noFill/>
        </p:spPr>
        <p:txBody>
          <a:bodyPr wrap="square">
            <a:spAutoFit/>
          </a:bodyPr>
          <a:lstStyle/>
          <a:p>
            <a:pPr marL="0" marR="0">
              <a:spcBef>
                <a:spcPts val="900"/>
              </a:spcBef>
              <a:spcAft>
                <a:spcPts val="1200"/>
              </a:spcAft>
              <a:buNone/>
            </a:pPr>
            <a:r>
              <a:rPr lang="cs-CZ" sz="2000" b="1" u="none" strike="noStrike" dirty="0">
                <a:effectLst/>
                <a:latin typeface="+mn-lt"/>
              </a:rPr>
              <a:t>Poslouchejte a opakujte:</a:t>
            </a:r>
            <a:endParaRPr lang="cs-CZ" sz="2000" b="0" u="none" strike="noStrike" dirty="0">
              <a:effectLst/>
              <a:latin typeface="+mn-lt"/>
            </a:endParaRPr>
          </a:p>
          <a:p>
            <a:pPr marL="0" marR="0">
              <a:spcBef>
                <a:spcPts val="900"/>
              </a:spcBef>
              <a:spcAft>
                <a:spcPts val="1200"/>
              </a:spcAft>
              <a:buNone/>
            </a:pPr>
            <a:r>
              <a:rPr lang="cs-CZ" sz="2000" b="0" u="none" strike="noStrike" dirty="0" err="1">
                <a:effectLst/>
                <a:latin typeface="+mn-lt"/>
              </a:rPr>
              <a:t>седьмо́й</a:t>
            </a:r>
            <a:r>
              <a:rPr lang="cs-CZ" sz="2000" b="0" u="none" strike="noStrike" dirty="0">
                <a:effectLst/>
                <a:latin typeface="+mn-lt"/>
              </a:rPr>
              <a:t> [</a:t>
            </a:r>
            <a:r>
              <a:rPr lang="cs-CZ" sz="2000" b="0" u="none" strike="noStrike" dirty="0" err="1">
                <a:effectLst/>
                <a:latin typeface="+mn-lt"/>
              </a:rPr>
              <a:t>s’id’mój</a:t>
            </a:r>
            <a:r>
              <a:rPr lang="cs-CZ" sz="2000" b="0" u="none" strike="noStrike" dirty="0">
                <a:effectLst/>
                <a:latin typeface="+mn-lt"/>
              </a:rPr>
              <a:t>] – </a:t>
            </a:r>
            <a:r>
              <a:rPr lang="cs-CZ" sz="2000" b="0" u="none" strike="noStrike" dirty="0" err="1">
                <a:effectLst/>
                <a:latin typeface="+mn-lt"/>
              </a:rPr>
              <a:t>язы́к</a:t>
            </a:r>
            <a:r>
              <a:rPr lang="cs-CZ" sz="2000" b="0" u="none" strike="noStrike" dirty="0">
                <a:effectLst/>
                <a:latin typeface="+mn-lt"/>
              </a:rPr>
              <a:t> [</a:t>
            </a:r>
            <a:r>
              <a:rPr lang="cs-CZ" sz="2000" b="0" u="none" strike="noStrike" dirty="0" err="1">
                <a:effectLst/>
                <a:latin typeface="+mn-lt"/>
              </a:rPr>
              <a:t>jizýk</a:t>
            </a:r>
            <a:r>
              <a:rPr lang="cs-CZ" sz="2000" b="0" u="none" strike="noStrike" dirty="0">
                <a:effectLst/>
                <a:latin typeface="+mn-lt"/>
              </a:rPr>
              <a:t>] – </a:t>
            </a:r>
            <a:r>
              <a:rPr lang="cs-CZ" sz="2000" b="0" u="none" strike="noStrike" dirty="0" err="1">
                <a:effectLst/>
                <a:latin typeface="+mn-lt"/>
              </a:rPr>
              <a:t>Евро́па</a:t>
            </a:r>
            <a:r>
              <a:rPr lang="cs-CZ" sz="2000" b="0" u="none" strike="noStrike" dirty="0">
                <a:effectLst/>
                <a:latin typeface="+mn-lt"/>
              </a:rPr>
              <a:t> [</a:t>
            </a:r>
            <a:r>
              <a:rPr lang="cs-CZ" sz="2000" b="0" u="none" strike="noStrike" dirty="0" err="1">
                <a:effectLst/>
                <a:latin typeface="+mn-lt"/>
              </a:rPr>
              <a:t>jivrópъ</a:t>
            </a:r>
            <a:r>
              <a:rPr lang="cs-CZ" sz="2000" b="0" u="none" strike="noStrike" dirty="0">
                <a:effectLst/>
                <a:latin typeface="+mn-lt"/>
              </a:rPr>
              <a:t>] – </a:t>
            </a:r>
            <a:r>
              <a:rPr lang="cs-CZ" sz="2000" b="0" u="none" strike="noStrike" dirty="0" err="1">
                <a:effectLst/>
                <a:latin typeface="+mn-lt"/>
              </a:rPr>
              <a:t>Еле́на</a:t>
            </a:r>
            <a:r>
              <a:rPr lang="cs-CZ" sz="2000" b="0" u="none" strike="noStrike" dirty="0">
                <a:effectLst/>
                <a:latin typeface="+mn-lt"/>
              </a:rPr>
              <a:t> [</a:t>
            </a:r>
            <a:r>
              <a:rPr lang="cs-CZ" sz="2000" b="0" u="none" strike="noStrike" dirty="0" err="1">
                <a:effectLst/>
                <a:latin typeface="+mn-lt"/>
              </a:rPr>
              <a:t>jil’énъ</a:t>
            </a:r>
            <a:r>
              <a:rPr lang="cs-CZ" sz="2000" b="0" u="none" strike="noStrike" dirty="0">
                <a:effectLst/>
                <a:latin typeface="+mn-lt"/>
              </a:rPr>
              <a:t>] – </a:t>
            </a:r>
            <a:r>
              <a:rPr lang="cs-CZ" sz="2000" b="0" u="none" strike="noStrike" dirty="0" err="1">
                <a:effectLst/>
                <a:latin typeface="+mn-lt"/>
              </a:rPr>
              <a:t>ряди́ть</a:t>
            </a:r>
            <a:r>
              <a:rPr lang="cs-CZ" sz="2000" b="0" u="none" strike="noStrike" dirty="0">
                <a:effectLst/>
                <a:latin typeface="+mn-lt"/>
              </a:rPr>
              <a:t> [</a:t>
            </a:r>
            <a:r>
              <a:rPr lang="cs-CZ" sz="2000" b="0" u="none" strike="noStrike" dirty="0" err="1">
                <a:effectLst/>
                <a:latin typeface="+mn-lt"/>
              </a:rPr>
              <a:t>r’id’ít</a:t>
            </a:r>
            <a:r>
              <a:rPr lang="cs-CZ" sz="2000" b="0" u="none" strike="noStrike" dirty="0">
                <a:effectLst/>
                <a:latin typeface="+mn-lt"/>
              </a:rPr>
              <a:t>’] – </a:t>
            </a:r>
            <a:r>
              <a:rPr lang="cs-CZ" sz="2000" b="0" u="none" strike="noStrike" dirty="0" err="1">
                <a:effectLst/>
                <a:latin typeface="+mn-lt"/>
              </a:rPr>
              <a:t>прямо́й</a:t>
            </a:r>
            <a:r>
              <a:rPr lang="cs-CZ" sz="2000" b="0" u="none" strike="noStrike" dirty="0">
                <a:effectLst/>
                <a:latin typeface="+mn-lt"/>
              </a:rPr>
              <a:t> [</a:t>
            </a:r>
            <a:r>
              <a:rPr lang="cs-CZ" sz="2000" b="0" u="none" strike="noStrike" dirty="0" err="1">
                <a:effectLst/>
                <a:latin typeface="+mn-lt"/>
              </a:rPr>
              <a:t>pr’imój</a:t>
            </a:r>
            <a:r>
              <a:rPr lang="cs-CZ" sz="2000" b="0" u="none" strike="noStrike" dirty="0">
                <a:effectLst/>
                <a:latin typeface="+mn-lt"/>
              </a:rPr>
              <a:t>] – </a:t>
            </a:r>
            <a:r>
              <a:rPr lang="cs-CZ" sz="2000" b="0" u="none" strike="noStrike" dirty="0" err="1">
                <a:effectLst/>
                <a:latin typeface="+mn-lt"/>
              </a:rPr>
              <a:t>нести</a:t>
            </a:r>
            <a:r>
              <a:rPr lang="cs-CZ" sz="2000" b="0" u="none" strike="noStrike" dirty="0">
                <a:effectLst/>
                <a:latin typeface="+mn-lt"/>
              </a:rPr>
              <a:t>́ [</a:t>
            </a:r>
            <a:r>
              <a:rPr lang="cs-CZ" sz="2000" b="0" u="none" strike="noStrike" dirty="0" err="1">
                <a:effectLst/>
                <a:latin typeface="+mn-lt"/>
              </a:rPr>
              <a:t>n’ist’í</a:t>
            </a:r>
            <a:r>
              <a:rPr lang="cs-CZ" sz="2000" b="0" u="none" strike="noStrike" dirty="0">
                <a:effectLst/>
                <a:latin typeface="+mn-lt"/>
              </a:rPr>
              <a:t>] – </a:t>
            </a:r>
            <a:r>
              <a:rPr lang="cs-CZ" sz="2000" b="0" u="none" strike="noStrike" dirty="0" err="1">
                <a:effectLst/>
                <a:latin typeface="+mn-lt"/>
              </a:rPr>
              <a:t>тебя</a:t>
            </a:r>
            <a:r>
              <a:rPr lang="cs-CZ" sz="2000" b="0" u="none" strike="noStrike" dirty="0">
                <a:effectLst/>
                <a:latin typeface="+mn-lt"/>
              </a:rPr>
              <a:t>́ [</a:t>
            </a:r>
            <a:r>
              <a:rPr lang="cs-CZ" sz="2000" b="0" u="none" strike="noStrike" dirty="0" err="1">
                <a:effectLst/>
                <a:latin typeface="+mn-lt"/>
              </a:rPr>
              <a:t>t’ib’á</a:t>
            </a:r>
            <a:r>
              <a:rPr lang="cs-CZ" sz="2000" b="0" u="none" strike="noStrike" dirty="0">
                <a:effectLst/>
                <a:latin typeface="+mn-lt"/>
              </a:rPr>
              <a:t>]</a:t>
            </a:r>
            <a:endParaRPr lang="cs-CZ" sz="1400" b="0" u="none" strike="noStrike" dirty="0">
              <a:effectLst/>
              <a:latin typeface="Google Sans"/>
            </a:endParaRPr>
          </a:p>
        </p:txBody>
      </p:sp>
      <p:sp>
        <p:nvSpPr>
          <p:cNvPr id="11" name="TextovéPole 10">
            <a:extLst>
              <a:ext uri="{FF2B5EF4-FFF2-40B4-BE49-F238E27FC236}">
                <a16:creationId xmlns:a16="http://schemas.microsoft.com/office/drawing/2014/main" id="{D5B1A81A-814A-4804-30C3-B0A50B2D2DA8}"/>
              </a:ext>
            </a:extLst>
          </p:cNvPr>
          <p:cNvSpPr txBox="1"/>
          <p:nvPr/>
        </p:nvSpPr>
        <p:spPr>
          <a:xfrm>
            <a:off x="3279226" y="2167141"/>
            <a:ext cx="8276897" cy="1284967"/>
          </a:xfrm>
          <a:prstGeom prst="rect">
            <a:avLst/>
          </a:prstGeom>
          <a:noFill/>
        </p:spPr>
        <p:txBody>
          <a:bodyPr wrap="square">
            <a:spAutoFit/>
          </a:bodyPr>
          <a:lstStyle/>
          <a:p>
            <a:pPr marL="0" marR="0">
              <a:spcBef>
                <a:spcPts val="900"/>
              </a:spcBef>
              <a:spcAft>
                <a:spcPts val="1200"/>
              </a:spcAft>
              <a:buNone/>
            </a:pPr>
            <a:r>
              <a:rPr lang="cs-CZ" sz="2000" b="1" u="none" strike="noStrike" dirty="0">
                <a:effectLst/>
                <a:latin typeface="+mn-lt"/>
              </a:rPr>
              <a:t>Poslouchejte a opakujte:</a:t>
            </a:r>
            <a:endParaRPr lang="cs-CZ" sz="2000" b="0" u="none" strike="noStrike" dirty="0">
              <a:effectLst/>
              <a:latin typeface="+mn-lt"/>
            </a:endParaRPr>
          </a:p>
          <a:p>
            <a:pPr marL="0" marR="0">
              <a:spcBef>
                <a:spcPts val="900"/>
              </a:spcBef>
              <a:spcAft>
                <a:spcPts val="1200"/>
              </a:spcAft>
              <a:buNone/>
            </a:pPr>
            <a:r>
              <a:rPr lang="cs-CZ" sz="2000" b="0" u="none" strike="noStrike" dirty="0" err="1">
                <a:effectLst/>
                <a:latin typeface="+mn-lt"/>
              </a:rPr>
              <a:t>переска́з</a:t>
            </a:r>
            <a:r>
              <a:rPr lang="cs-CZ" sz="2000" b="0" u="none" strike="noStrike" dirty="0">
                <a:effectLst/>
                <a:latin typeface="+mn-lt"/>
              </a:rPr>
              <a:t> [</a:t>
            </a:r>
            <a:r>
              <a:rPr lang="cs-CZ" sz="2000" b="0" u="none" strike="noStrike" dirty="0" err="1">
                <a:effectLst/>
                <a:latin typeface="+mn-lt"/>
              </a:rPr>
              <a:t>p’ъr’iskás</a:t>
            </a:r>
            <a:r>
              <a:rPr lang="cs-CZ" sz="2000" b="0" u="none" strike="noStrike" dirty="0">
                <a:effectLst/>
                <a:latin typeface="+mn-lt"/>
              </a:rPr>
              <a:t>] – </a:t>
            </a:r>
            <a:r>
              <a:rPr lang="cs-CZ" sz="2000" b="0" u="none" strike="noStrike" dirty="0" err="1">
                <a:effectLst/>
                <a:latin typeface="+mn-lt"/>
              </a:rPr>
              <a:t>лесово́д</a:t>
            </a:r>
            <a:r>
              <a:rPr lang="cs-CZ" sz="2000" b="0" u="none" strike="noStrike" dirty="0">
                <a:effectLst/>
                <a:latin typeface="+mn-lt"/>
              </a:rPr>
              <a:t> [</a:t>
            </a:r>
            <a:r>
              <a:rPr lang="cs-CZ" sz="2000" b="0" u="none" strike="noStrike" dirty="0" err="1">
                <a:effectLst/>
                <a:latin typeface="+mn-lt"/>
              </a:rPr>
              <a:t>l’ъsʌvót</a:t>
            </a:r>
            <a:r>
              <a:rPr lang="cs-CZ" sz="2000" b="0" u="none" strike="noStrike" dirty="0">
                <a:effectLst/>
                <a:latin typeface="+mn-lt"/>
              </a:rPr>
              <a:t>] – </a:t>
            </a:r>
            <a:r>
              <a:rPr lang="cs-CZ" sz="2000" b="0" u="none" strike="noStrike" dirty="0" err="1">
                <a:effectLst/>
                <a:latin typeface="+mn-lt"/>
              </a:rPr>
              <a:t>делово́й</a:t>
            </a:r>
            <a:r>
              <a:rPr lang="cs-CZ" sz="2000" b="0" u="none" strike="noStrike" dirty="0">
                <a:effectLst/>
                <a:latin typeface="+mn-lt"/>
              </a:rPr>
              <a:t> [</a:t>
            </a:r>
            <a:r>
              <a:rPr lang="cs-CZ" sz="2000" b="0" u="none" strike="noStrike" dirty="0" err="1">
                <a:effectLst/>
                <a:latin typeface="+mn-lt"/>
              </a:rPr>
              <a:t>d’ъlʌvój</a:t>
            </a:r>
            <a:r>
              <a:rPr lang="cs-CZ" sz="2000" b="0" u="none" strike="noStrike" dirty="0">
                <a:effectLst/>
                <a:latin typeface="+mn-lt"/>
              </a:rPr>
              <a:t>] – </a:t>
            </a:r>
            <a:r>
              <a:rPr lang="cs-CZ" sz="2000" b="0" u="none" strike="noStrike" dirty="0" err="1">
                <a:effectLst/>
                <a:latin typeface="+mn-lt"/>
              </a:rPr>
              <a:t>ястреби́ный</a:t>
            </a:r>
            <a:r>
              <a:rPr lang="cs-CZ" sz="2000" b="0" u="none" strike="noStrike" dirty="0">
                <a:effectLst/>
                <a:latin typeface="+mn-lt"/>
              </a:rPr>
              <a:t> [</a:t>
            </a:r>
            <a:r>
              <a:rPr lang="cs-CZ" sz="2000" b="0" u="none" strike="noStrike" dirty="0" err="1">
                <a:effectLst/>
                <a:latin typeface="+mn-lt"/>
              </a:rPr>
              <a:t>jъstr’ib’ínyj</a:t>
            </a:r>
            <a:r>
              <a:rPr lang="cs-CZ" sz="2000" b="0" u="none" strike="noStrike" dirty="0">
                <a:effectLst/>
                <a:latin typeface="+mn-lt"/>
              </a:rPr>
              <a:t>] – </a:t>
            </a:r>
            <a:r>
              <a:rPr lang="cs-CZ" sz="2000" b="0" u="none" strike="noStrike" dirty="0" err="1">
                <a:effectLst/>
                <a:latin typeface="+mn-lt"/>
              </a:rPr>
              <a:t>ярово́й</a:t>
            </a:r>
            <a:r>
              <a:rPr lang="cs-CZ" sz="2000" b="0" u="none" strike="noStrike" dirty="0">
                <a:effectLst/>
                <a:latin typeface="+mn-lt"/>
              </a:rPr>
              <a:t> [</a:t>
            </a:r>
            <a:r>
              <a:rPr lang="cs-CZ" sz="2000" b="0" u="none" strike="noStrike" dirty="0" err="1">
                <a:effectLst/>
                <a:latin typeface="+mn-lt"/>
              </a:rPr>
              <a:t>jъrʌvój</a:t>
            </a:r>
            <a:r>
              <a:rPr lang="cs-CZ" sz="2000" b="0" u="none" strike="noStrike" dirty="0">
                <a:effectLst/>
                <a:latin typeface="+mn-lt"/>
              </a:rPr>
              <a:t>] – </a:t>
            </a:r>
            <a:r>
              <a:rPr lang="cs-CZ" sz="2000" b="0" u="none" strike="noStrike" dirty="0" err="1">
                <a:effectLst/>
                <a:latin typeface="+mn-lt"/>
              </a:rPr>
              <a:t>мехово́й</a:t>
            </a:r>
            <a:r>
              <a:rPr lang="cs-CZ" sz="2000" b="0" u="none" strike="noStrike" dirty="0">
                <a:effectLst/>
                <a:latin typeface="+mn-lt"/>
              </a:rPr>
              <a:t> [</a:t>
            </a:r>
            <a:r>
              <a:rPr lang="cs-CZ" sz="2000" b="0" u="none" strike="noStrike" dirty="0" err="1">
                <a:effectLst/>
                <a:latin typeface="+mn-lt"/>
              </a:rPr>
              <a:t>m’ъchʌvój</a:t>
            </a:r>
            <a:r>
              <a:rPr lang="cs-CZ" sz="2000" b="0" u="none" strike="noStrike" dirty="0">
                <a:effectLst/>
                <a:latin typeface="+mn-lt"/>
              </a:rPr>
              <a:t>]</a:t>
            </a:r>
            <a:endParaRPr lang="cs-CZ" sz="1400" b="0" u="none" strike="noStrike" dirty="0">
              <a:effectLst/>
              <a:latin typeface="Google Sans"/>
            </a:endParaRPr>
          </a:p>
        </p:txBody>
      </p:sp>
      <p:sp>
        <p:nvSpPr>
          <p:cNvPr id="13" name="TextovéPole 12">
            <a:extLst>
              <a:ext uri="{FF2B5EF4-FFF2-40B4-BE49-F238E27FC236}">
                <a16:creationId xmlns:a16="http://schemas.microsoft.com/office/drawing/2014/main" id="{3771DC91-D212-D295-CBAF-F3A794B93CC1}"/>
              </a:ext>
            </a:extLst>
          </p:cNvPr>
          <p:cNvSpPr txBox="1"/>
          <p:nvPr/>
        </p:nvSpPr>
        <p:spPr>
          <a:xfrm>
            <a:off x="3308128" y="4074769"/>
            <a:ext cx="8345215" cy="1592744"/>
          </a:xfrm>
          <a:prstGeom prst="rect">
            <a:avLst/>
          </a:prstGeom>
          <a:noFill/>
        </p:spPr>
        <p:txBody>
          <a:bodyPr wrap="square">
            <a:spAutoFit/>
          </a:bodyPr>
          <a:lstStyle/>
          <a:p>
            <a:pPr marL="0" marR="0">
              <a:spcBef>
                <a:spcPts val="900"/>
              </a:spcBef>
              <a:spcAft>
                <a:spcPts val="1200"/>
              </a:spcAft>
              <a:buNone/>
            </a:pPr>
            <a:r>
              <a:rPr lang="cs-CZ" sz="2000" b="1" u="none" strike="noStrike" dirty="0">
                <a:effectLst/>
                <a:latin typeface="+mn-lt"/>
              </a:rPr>
              <a:t>Poslouchejte a opakujte:</a:t>
            </a:r>
            <a:endParaRPr lang="cs-CZ" sz="2000" b="0" u="none" strike="noStrike" dirty="0">
              <a:effectLst/>
              <a:latin typeface="+mn-lt"/>
            </a:endParaRPr>
          </a:p>
          <a:p>
            <a:pPr marL="0" marR="0">
              <a:spcBef>
                <a:spcPts val="900"/>
              </a:spcBef>
              <a:spcAft>
                <a:spcPts val="1200"/>
              </a:spcAft>
              <a:buNone/>
            </a:pPr>
            <a:r>
              <a:rPr lang="cs-CZ" sz="2000" b="0" u="none" strike="noStrike" dirty="0" err="1">
                <a:effectLst/>
                <a:latin typeface="+mn-lt"/>
              </a:rPr>
              <a:t>ку́хня</a:t>
            </a:r>
            <a:r>
              <a:rPr lang="cs-CZ" sz="2000" b="0" u="none" strike="noStrike" dirty="0">
                <a:effectLst/>
                <a:latin typeface="+mn-lt"/>
              </a:rPr>
              <a:t> [</a:t>
            </a:r>
            <a:r>
              <a:rPr lang="cs-CZ" sz="2000" b="0" u="none" strike="noStrike" dirty="0" err="1">
                <a:effectLst/>
                <a:latin typeface="+mn-lt"/>
              </a:rPr>
              <a:t>kúchn’ъ</a:t>
            </a:r>
            <a:r>
              <a:rPr lang="cs-CZ" sz="2000" b="0" u="none" strike="noStrike" dirty="0">
                <a:effectLst/>
                <a:latin typeface="+mn-lt"/>
              </a:rPr>
              <a:t>] – </a:t>
            </a:r>
            <a:r>
              <a:rPr lang="cs-CZ" sz="2000" b="0" u="none" strike="noStrike" dirty="0" err="1">
                <a:effectLst/>
                <a:latin typeface="+mn-lt"/>
              </a:rPr>
              <a:t>спро́сят</a:t>
            </a:r>
            <a:r>
              <a:rPr lang="cs-CZ" sz="2000" b="0" u="none" strike="noStrike" dirty="0">
                <a:effectLst/>
                <a:latin typeface="+mn-lt"/>
              </a:rPr>
              <a:t> [</a:t>
            </a:r>
            <a:r>
              <a:rPr lang="cs-CZ" sz="2000" b="0" u="none" strike="noStrike" dirty="0" err="1">
                <a:effectLst/>
                <a:latin typeface="+mn-lt"/>
              </a:rPr>
              <a:t>sprós’ъt</a:t>
            </a:r>
            <a:r>
              <a:rPr lang="cs-CZ" sz="2000" b="0" u="none" strike="noStrike" dirty="0">
                <a:effectLst/>
                <a:latin typeface="+mn-lt"/>
              </a:rPr>
              <a:t>] – </a:t>
            </a:r>
            <a:r>
              <a:rPr lang="cs-CZ" sz="2000" b="0" u="none" strike="noStrike" dirty="0" err="1">
                <a:effectLst/>
                <a:latin typeface="+mn-lt"/>
              </a:rPr>
              <a:t>по́мнят</a:t>
            </a:r>
            <a:r>
              <a:rPr lang="cs-CZ" sz="2000" b="0" u="none" strike="noStrike" dirty="0">
                <a:effectLst/>
                <a:latin typeface="+mn-lt"/>
              </a:rPr>
              <a:t> [</a:t>
            </a:r>
            <a:r>
              <a:rPr lang="cs-CZ" sz="2000" b="0" u="none" strike="noStrike" dirty="0" err="1">
                <a:effectLst/>
                <a:latin typeface="+mn-lt"/>
              </a:rPr>
              <a:t>pómn’ъt</a:t>
            </a:r>
            <a:r>
              <a:rPr lang="cs-CZ" sz="2000" b="0" u="none" strike="noStrike" dirty="0">
                <a:effectLst/>
                <a:latin typeface="+mn-lt"/>
              </a:rPr>
              <a:t>] – </a:t>
            </a:r>
            <a:r>
              <a:rPr lang="cs-CZ" sz="2000" b="0" u="none" strike="noStrike" dirty="0" err="1">
                <a:effectLst/>
                <a:latin typeface="+mn-lt"/>
              </a:rPr>
              <a:t>про́сят</a:t>
            </a:r>
            <a:r>
              <a:rPr lang="cs-CZ" sz="2000" b="0" u="none" strike="noStrike" dirty="0">
                <a:effectLst/>
                <a:latin typeface="+mn-lt"/>
              </a:rPr>
              <a:t> [</a:t>
            </a:r>
            <a:r>
              <a:rPr lang="cs-CZ" sz="2000" b="0" u="none" strike="noStrike" dirty="0" err="1">
                <a:effectLst/>
                <a:latin typeface="+mn-lt"/>
              </a:rPr>
              <a:t>prós’ъt</a:t>
            </a:r>
            <a:r>
              <a:rPr lang="cs-CZ" sz="2000" b="0" u="none" strike="noStrike" dirty="0">
                <a:effectLst/>
                <a:latin typeface="+mn-lt"/>
              </a:rPr>
              <a:t>] – </a:t>
            </a:r>
            <a:r>
              <a:rPr lang="cs-CZ" sz="2000" b="0" u="none" strike="noStrike" dirty="0" err="1">
                <a:effectLst/>
                <a:latin typeface="+mn-lt"/>
              </a:rPr>
              <a:t>де́рево</a:t>
            </a:r>
            <a:r>
              <a:rPr lang="cs-CZ" sz="2000" b="0" u="none" strike="noStrike" dirty="0">
                <a:effectLst/>
                <a:latin typeface="+mn-lt"/>
              </a:rPr>
              <a:t> [</a:t>
            </a:r>
            <a:r>
              <a:rPr lang="cs-CZ" sz="2000" b="0" u="none" strike="noStrike" dirty="0" err="1">
                <a:effectLst/>
                <a:latin typeface="+mn-lt"/>
              </a:rPr>
              <a:t>d’ér’ъvъ</a:t>
            </a:r>
            <a:r>
              <a:rPr lang="cs-CZ" sz="2000" b="0" u="none" strike="noStrike" dirty="0">
                <a:effectLst/>
                <a:latin typeface="+mn-lt"/>
              </a:rPr>
              <a:t>] – </a:t>
            </a:r>
            <a:r>
              <a:rPr lang="cs-CZ" sz="2000" b="0" u="none" strike="noStrike" dirty="0" err="1">
                <a:effectLst/>
                <a:latin typeface="+mn-lt"/>
              </a:rPr>
              <a:t>ме́дленно</a:t>
            </a:r>
            <a:r>
              <a:rPr lang="cs-CZ" sz="2000" b="0" u="none" strike="noStrike" dirty="0">
                <a:effectLst/>
                <a:latin typeface="+mn-lt"/>
              </a:rPr>
              <a:t> [</a:t>
            </a:r>
            <a:r>
              <a:rPr lang="cs-CZ" sz="2000" b="0" u="none" strike="noStrike" dirty="0" err="1">
                <a:effectLst/>
                <a:latin typeface="+mn-lt"/>
              </a:rPr>
              <a:t>m’édl’ъnъ</a:t>
            </a:r>
            <a:r>
              <a:rPr lang="cs-CZ" sz="2000" b="0" u="none" strike="noStrike" dirty="0">
                <a:effectLst/>
                <a:latin typeface="+mn-lt"/>
              </a:rPr>
              <a:t>] – </a:t>
            </a:r>
            <a:r>
              <a:rPr lang="cs-CZ" sz="2000" b="0" u="none" strike="noStrike" dirty="0" err="1">
                <a:effectLst/>
                <a:latin typeface="+mn-lt"/>
              </a:rPr>
              <a:t>ве́трено</a:t>
            </a:r>
            <a:r>
              <a:rPr lang="cs-CZ" sz="2000" b="0" u="none" strike="noStrike" dirty="0">
                <a:effectLst/>
                <a:latin typeface="+mn-lt"/>
              </a:rPr>
              <a:t> [</a:t>
            </a:r>
            <a:r>
              <a:rPr lang="cs-CZ" sz="2000" b="0" u="none" strike="noStrike" dirty="0" err="1">
                <a:effectLst/>
                <a:latin typeface="+mn-lt"/>
              </a:rPr>
              <a:t>v’étr’ъnъ</a:t>
            </a:r>
            <a:r>
              <a:rPr lang="cs-CZ" sz="2000" b="0" u="none" strike="noStrike" dirty="0">
                <a:effectLst/>
                <a:latin typeface="+mn-lt"/>
              </a:rPr>
              <a:t>] – </a:t>
            </a:r>
            <a:r>
              <a:rPr lang="cs-CZ" sz="2000" b="0" u="none" strike="noStrike" dirty="0" err="1">
                <a:effectLst/>
                <a:latin typeface="+mn-lt"/>
              </a:rPr>
              <a:t>напо́лнено</a:t>
            </a:r>
            <a:r>
              <a:rPr lang="cs-CZ" sz="2000" b="0" u="none" strike="noStrike" dirty="0">
                <a:effectLst/>
                <a:latin typeface="+mn-lt"/>
              </a:rPr>
              <a:t> [</a:t>
            </a:r>
            <a:r>
              <a:rPr lang="cs-CZ" sz="2000" b="0" u="none" strike="noStrike" dirty="0" err="1">
                <a:effectLst/>
                <a:latin typeface="+mn-lt"/>
              </a:rPr>
              <a:t>nʌpóln’ъnъ</a:t>
            </a:r>
            <a:r>
              <a:rPr lang="cs-CZ" sz="2000" b="0" u="none" strike="noStrike" dirty="0">
                <a:effectLst/>
                <a:latin typeface="+mn-lt"/>
              </a:rPr>
              <a:t>]</a:t>
            </a:r>
            <a:endParaRPr lang="cs-CZ" sz="2000" b="0" u="none" strike="noStrike" dirty="0">
              <a:effectLst/>
              <a:latin typeface="Google Sans"/>
            </a:endParaRPr>
          </a:p>
        </p:txBody>
      </p:sp>
    </p:spTree>
    <p:extLst>
      <p:ext uri="{BB962C8B-B14F-4D97-AF65-F5344CB8AC3E}">
        <p14:creationId xmlns:p14="http://schemas.microsoft.com/office/powerpoint/2010/main" val="420174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9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967"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898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5"/>
                </p:tgtEl>
              </p:cMediaNode>
            </p:audio>
            <p:audio>
              <p:cMediaNode vol="80000">
                <p:cTn id="16" fill="hold" display="0">
                  <p:stCondLst>
                    <p:cond delay="indefinite"/>
                  </p:stCondLst>
                  <p:endCondLst>
                    <p:cond evt="onStopAudio" delay="0">
                      <p:tgtEl>
                        <p:sldTgt/>
                      </p:tgtEl>
                    </p:cond>
                  </p:endCondLst>
                </p:cTn>
                <p:tgtEl>
                  <p:spTgt spid="6"/>
                </p:tgtEl>
              </p:cMediaNode>
            </p:audio>
            <p:audio>
              <p:cMediaNode vol="80000">
                <p:cTn id="17" fill="hold" display="0">
                  <p:stCondLst>
                    <p:cond delay="indefinite"/>
                  </p:stCondLst>
                  <p:endCondLst>
                    <p:cond evt="onStopAudio" delay="0">
                      <p:tgtEl>
                        <p:sldTgt/>
                      </p:tgtEl>
                    </p:cond>
                  </p:endCondLst>
                </p:cTn>
                <p:tgtEl>
                  <p:spTgt spid="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AF50B7C1-3FA4-4B25-A0B1-E7876A7D1E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641" y="953729"/>
            <a:ext cx="11214224" cy="5137220"/>
          </a:xfrm>
          <a:prstGeom prst="rect">
            <a:avLst/>
          </a:prstGeom>
        </p:spPr>
      </p:pic>
      <p:sp>
        <p:nvSpPr>
          <p:cNvPr id="4" name="TextovéPole 3">
            <a:extLst>
              <a:ext uri="{FF2B5EF4-FFF2-40B4-BE49-F238E27FC236}">
                <a16:creationId xmlns:a16="http://schemas.microsoft.com/office/drawing/2014/main" id="{2DC1D652-2BEC-4072-BE38-DD885192FAB4}"/>
              </a:ext>
            </a:extLst>
          </p:cNvPr>
          <p:cNvSpPr txBox="1"/>
          <p:nvPr/>
        </p:nvSpPr>
        <p:spPr>
          <a:xfrm>
            <a:off x="1455175" y="334297"/>
            <a:ext cx="8121444" cy="461665"/>
          </a:xfrm>
          <a:prstGeom prst="rect">
            <a:avLst/>
          </a:prstGeom>
          <a:noFill/>
        </p:spPr>
        <p:txBody>
          <a:bodyPr wrap="square" rtlCol="0">
            <a:spAutoFit/>
          </a:bodyPr>
          <a:lstStyle/>
          <a:p>
            <a:pPr algn="ctr"/>
            <a:r>
              <a:rPr lang="ru-RU" sz="2400" b="1" dirty="0"/>
              <a:t>Дополнительные упражнения на ударение и редукцию</a:t>
            </a:r>
            <a:endParaRPr lang="cs-CZ" sz="2400" dirty="0"/>
          </a:p>
        </p:txBody>
      </p:sp>
    </p:spTree>
    <p:extLst>
      <p:ext uri="{BB962C8B-B14F-4D97-AF65-F5344CB8AC3E}">
        <p14:creationId xmlns:p14="http://schemas.microsoft.com/office/powerpoint/2010/main" val="1141031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4C6C2B73-34D0-44B2-A985-37432A379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135" y="0"/>
            <a:ext cx="11779046" cy="6341805"/>
          </a:xfrm>
          <a:prstGeom prst="rect">
            <a:avLst/>
          </a:prstGeom>
        </p:spPr>
      </p:pic>
    </p:spTree>
    <p:extLst>
      <p:ext uri="{BB962C8B-B14F-4D97-AF65-F5344CB8AC3E}">
        <p14:creationId xmlns:p14="http://schemas.microsoft.com/office/powerpoint/2010/main" val="1861769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Zástupný text 9">
            <a:extLst>
              <a:ext uri="{FF2B5EF4-FFF2-40B4-BE49-F238E27FC236}">
                <a16:creationId xmlns:a16="http://schemas.microsoft.com/office/drawing/2014/main" id="{08D16011-5EB6-4D9F-AFF2-69E23E7C98EC}"/>
              </a:ext>
            </a:extLst>
          </p:cNvPr>
          <p:cNvSpPr>
            <a:spLocks noGrp="1"/>
          </p:cNvSpPr>
          <p:nvPr>
            <p:ph sz="half" idx="4294967295"/>
          </p:nvPr>
        </p:nvSpPr>
        <p:spPr>
          <a:xfrm>
            <a:off x="618331" y="1450975"/>
            <a:ext cx="8821738" cy="4795837"/>
          </a:xfrm>
        </p:spPr>
        <p:txBody>
          <a:bodyPr>
            <a:noAutofit/>
          </a:bodyPr>
          <a:lstStyle/>
          <a:p>
            <a:pPr>
              <a:lnSpc>
                <a:spcPts val="1700"/>
              </a:lnSpc>
            </a:pPr>
            <a:r>
              <a:rPr lang="ru-RU" sz="2100" dirty="0">
                <a:solidFill>
                  <a:srgbClr val="0070C0"/>
                </a:solidFill>
              </a:rPr>
              <a:t>Здравствуйте!			</a:t>
            </a:r>
            <a:r>
              <a:rPr lang="cs-CZ" sz="2100" dirty="0">
                <a:solidFill>
                  <a:srgbClr val="0070C0"/>
                </a:solidFill>
              </a:rPr>
              <a:t>Univerzální pozdrav při setkání</a:t>
            </a:r>
          </a:p>
          <a:p>
            <a:pPr>
              <a:lnSpc>
                <a:spcPts val="1700"/>
              </a:lnSpc>
            </a:pPr>
            <a:r>
              <a:rPr lang="ru-RU" sz="2100" dirty="0">
                <a:solidFill>
                  <a:srgbClr val="0070C0"/>
                </a:solidFill>
              </a:rPr>
              <a:t>Здравствуй!			</a:t>
            </a:r>
            <a:r>
              <a:rPr lang="cs-CZ" sz="2100" dirty="0">
                <a:solidFill>
                  <a:srgbClr val="0070C0"/>
                </a:solidFill>
              </a:rPr>
              <a:t>Ahoj!</a:t>
            </a:r>
            <a:r>
              <a:rPr lang="ru-RU" sz="2100" dirty="0">
                <a:solidFill>
                  <a:srgbClr val="0070C0"/>
                </a:solidFill>
              </a:rPr>
              <a:t>			</a:t>
            </a:r>
            <a:endParaRPr lang="cs-CZ" sz="2100" dirty="0">
              <a:solidFill>
                <a:srgbClr val="0070C0"/>
              </a:solidFill>
            </a:endParaRPr>
          </a:p>
          <a:p>
            <a:pPr>
              <a:lnSpc>
                <a:spcPts val="1700"/>
              </a:lnSpc>
            </a:pPr>
            <a:r>
              <a:rPr lang="ru-RU" sz="2100" dirty="0">
                <a:solidFill>
                  <a:srgbClr val="0070C0"/>
                </a:solidFill>
              </a:rPr>
              <a:t>Доброе утро!			</a:t>
            </a:r>
            <a:r>
              <a:rPr lang="cs-CZ" sz="2100" dirty="0">
                <a:solidFill>
                  <a:srgbClr val="0070C0"/>
                </a:solidFill>
              </a:rPr>
              <a:t>Dobré ráno!</a:t>
            </a:r>
          </a:p>
          <a:p>
            <a:pPr>
              <a:lnSpc>
                <a:spcPts val="1700"/>
              </a:lnSpc>
            </a:pPr>
            <a:r>
              <a:rPr lang="ru-RU" sz="2100" dirty="0">
                <a:solidFill>
                  <a:srgbClr val="0070C0"/>
                </a:solidFill>
              </a:rPr>
              <a:t>Добрый день!			</a:t>
            </a:r>
            <a:r>
              <a:rPr lang="cs-CZ" sz="2100" dirty="0">
                <a:solidFill>
                  <a:srgbClr val="0070C0"/>
                </a:solidFill>
              </a:rPr>
              <a:t>Dobrý den!</a:t>
            </a:r>
            <a:endParaRPr lang="ru-RU" sz="2100" dirty="0">
              <a:solidFill>
                <a:srgbClr val="0070C0"/>
              </a:solidFill>
            </a:endParaRPr>
          </a:p>
          <a:p>
            <a:pPr>
              <a:lnSpc>
                <a:spcPts val="1700"/>
              </a:lnSpc>
            </a:pPr>
            <a:r>
              <a:rPr lang="ru-RU" sz="2100" dirty="0">
                <a:solidFill>
                  <a:srgbClr val="0070C0"/>
                </a:solidFill>
              </a:rPr>
              <a:t>Добрый вечер!			</a:t>
            </a:r>
            <a:r>
              <a:rPr lang="cs-CZ" sz="2100" dirty="0">
                <a:solidFill>
                  <a:srgbClr val="0070C0"/>
                </a:solidFill>
              </a:rPr>
              <a:t>Dobrý večer!</a:t>
            </a:r>
            <a:endParaRPr lang="ru-RU" sz="2100" dirty="0">
              <a:solidFill>
                <a:srgbClr val="0070C0"/>
              </a:solidFill>
            </a:endParaRPr>
          </a:p>
          <a:p>
            <a:pPr>
              <a:lnSpc>
                <a:spcPts val="1700"/>
              </a:lnSpc>
            </a:pPr>
            <a:r>
              <a:rPr lang="ru-RU" sz="2100" dirty="0">
                <a:solidFill>
                  <a:srgbClr val="0070C0"/>
                </a:solidFill>
              </a:rPr>
              <a:t>Привет!			</a:t>
            </a:r>
            <a:r>
              <a:rPr lang="cs-CZ" sz="2100" dirty="0">
                <a:solidFill>
                  <a:srgbClr val="0070C0"/>
                </a:solidFill>
              </a:rPr>
              <a:t>Ahoj!</a:t>
            </a:r>
            <a:r>
              <a:rPr lang="ru-RU" sz="2100" dirty="0">
                <a:solidFill>
                  <a:srgbClr val="0070C0"/>
                </a:solidFill>
              </a:rPr>
              <a:t>			</a:t>
            </a:r>
            <a:endParaRPr lang="cs-CZ" sz="2100" dirty="0">
              <a:solidFill>
                <a:srgbClr val="0070C0"/>
              </a:solidFill>
            </a:endParaRPr>
          </a:p>
          <a:p>
            <a:pPr>
              <a:lnSpc>
                <a:spcPts val="1700"/>
              </a:lnSpc>
            </a:pPr>
            <a:r>
              <a:rPr lang="ru-RU" sz="2100" dirty="0">
                <a:solidFill>
                  <a:srgbClr val="0070C0"/>
                </a:solidFill>
              </a:rPr>
              <a:t>Как дела?			</a:t>
            </a:r>
            <a:r>
              <a:rPr lang="cs-CZ" sz="2100" dirty="0">
                <a:solidFill>
                  <a:srgbClr val="0070C0"/>
                </a:solidFill>
              </a:rPr>
              <a:t>Jak se máte?</a:t>
            </a:r>
            <a:r>
              <a:rPr lang="ru-RU" sz="2100" dirty="0">
                <a:solidFill>
                  <a:srgbClr val="0070C0"/>
                </a:solidFill>
              </a:rPr>
              <a:t>		</a:t>
            </a:r>
          </a:p>
          <a:p>
            <a:pPr>
              <a:lnSpc>
                <a:spcPts val="1700"/>
              </a:lnSpc>
            </a:pPr>
            <a:r>
              <a:rPr lang="ru-RU" sz="2100" dirty="0">
                <a:solidFill>
                  <a:srgbClr val="0070C0"/>
                </a:solidFill>
              </a:rPr>
              <a:t>Как жизнь? / Как поживаете?	</a:t>
            </a:r>
            <a:r>
              <a:rPr lang="cs-CZ" sz="2100" dirty="0">
                <a:solidFill>
                  <a:srgbClr val="0070C0"/>
                </a:solidFill>
              </a:rPr>
              <a:t>Jak jde život?</a:t>
            </a:r>
          </a:p>
          <a:p>
            <a:pPr>
              <a:lnSpc>
                <a:spcPts val="1700"/>
              </a:lnSpc>
            </a:pPr>
            <a:r>
              <a:rPr lang="ru-RU" sz="2100" dirty="0">
                <a:solidFill>
                  <a:srgbClr val="0070C0"/>
                </a:solidFill>
              </a:rPr>
              <a:t>Что нового?			</a:t>
            </a:r>
            <a:r>
              <a:rPr lang="cs-CZ" sz="2100" dirty="0">
                <a:solidFill>
                  <a:srgbClr val="0070C0"/>
                </a:solidFill>
              </a:rPr>
              <a:t>Co je nového?</a:t>
            </a:r>
          </a:p>
          <a:p>
            <a:pPr>
              <a:lnSpc>
                <a:spcPts val="1700"/>
              </a:lnSpc>
            </a:pPr>
            <a:r>
              <a:rPr lang="ru-RU" sz="2100" dirty="0">
                <a:solidFill>
                  <a:srgbClr val="0070C0"/>
                </a:solidFill>
              </a:rPr>
              <a:t>Как успехи?			</a:t>
            </a:r>
            <a:r>
              <a:rPr lang="cs-CZ" sz="2100" dirty="0">
                <a:solidFill>
                  <a:srgbClr val="0070C0"/>
                </a:solidFill>
              </a:rPr>
              <a:t>Jak se daří?</a:t>
            </a:r>
            <a:r>
              <a:rPr lang="ru-RU" sz="2100" dirty="0">
                <a:solidFill>
                  <a:srgbClr val="0070C0"/>
                </a:solidFill>
              </a:rPr>
              <a:t>			</a:t>
            </a:r>
            <a:endParaRPr lang="cs-CZ" sz="2100" dirty="0">
              <a:solidFill>
                <a:srgbClr val="0070C0"/>
              </a:solidFill>
            </a:endParaRPr>
          </a:p>
          <a:p>
            <a:pPr>
              <a:lnSpc>
                <a:spcPts val="1700"/>
              </a:lnSpc>
            </a:pPr>
            <a:r>
              <a:rPr lang="ru-RU" sz="2100" dirty="0">
                <a:solidFill>
                  <a:srgbClr val="0070C0"/>
                </a:solidFill>
              </a:rPr>
              <a:t>Как семья?			</a:t>
            </a:r>
            <a:r>
              <a:rPr lang="cs-CZ" sz="2100" dirty="0">
                <a:solidFill>
                  <a:srgbClr val="0070C0"/>
                </a:solidFill>
              </a:rPr>
              <a:t>Co rodina?</a:t>
            </a:r>
          </a:p>
          <a:p>
            <a:pPr>
              <a:lnSpc>
                <a:spcPts val="1700"/>
              </a:lnSpc>
            </a:pPr>
            <a:r>
              <a:rPr lang="ru-RU" sz="2100" dirty="0">
                <a:solidFill>
                  <a:srgbClr val="0070C0"/>
                </a:solidFill>
              </a:rPr>
              <a:t>Ну как ты / вы?			</a:t>
            </a:r>
            <a:r>
              <a:rPr lang="cs-CZ" sz="2100" dirty="0">
                <a:solidFill>
                  <a:srgbClr val="0070C0"/>
                </a:solidFill>
              </a:rPr>
              <a:t>Jak se vede?</a:t>
            </a:r>
          </a:p>
          <a:p>
            <a:pPr>
              <a:lnSpc>
                <a:spcPts val="1700"/>
              </a:lnSpc>
            </a:pPr>
            <a:r>
              <a:rPr lang="ru-RU" sz="2100" dirty="0">
                <a:solidFill>
                  <a:srgbClr val="0070C0"/>
                </a:solidFill>
              </a:rPr>
              <a:t>Как ваше здоровье?		</a:t>
            </a:r>
            <a:r>
              <a:rPr lang="cs-CZ" sz="2100" dirty="0">
                <a:solidFill>
                  <a:srgbClr val="0070C0"/>
                </a:solidFill>
              </a:rPr>
              <a:t>Co vaše zdraví?</a:t>
            </a:r>
            <a:endParaRPr lang="ru-RU" sz="2100" dirty="0">
              <a:solidFill>
                <a:srgbClr val="0070C0"/>
              </a:solidFill>
            </a:endParaRPr>
          </a:p>
          <a:p>
            <a:pPr>
              <a:lnSpc>
                <a:spcPts val="1700"/>
              </a:lnSpc>
            </a:pPr>
            <a:endParaRPr lang="cs-CZ" sz="2100" dirty="0">
              <a:solidFill>
                <a:srgbClr val="0070C0"/>
              </a:solidFill>
            </a:endParaRPr>
          </a:p>
        </p:txBody>
      </p:sp>
      <p:sp>
        <p:nvSpPr>
          <p:cNvPr id="8" name="Nadpis 7">
            <a:extLst>
              <a:ext uri="{FF2B5EF4-FFF2-40B4-BE49-F238E27FC236}">
                <a16:creationId xmlns:a16="http://schemas.microsoft.com/office/drawing/2014/main" id="{15206F1A-E997-4E82-B559-1BAF5BFAD556}"/>
              </a:ext>
            </a:extLst>
          </p:cNvPr>
          <p:cNvSpPr>
            <a:spLocks noGrp="1"/>
          </p:cNvSpPr>
          <p:nvPr>
            <p:ph type="title" idx="4294967295"/>
          </p:nvPr>
        </p:nvSpPr>
        <p:spPr>
          <a:xfrm>
            <a:off x="184849" y="30491"/>
            <a:ext cx="10058400" cy="1161393"/>
          </a:xfrm>
        </p:spPr>
        <p:txBody>
          <a:bodyPr>
            <a:noAutofit/>
          </a:bodyPr>
          <a:lstStyle/>
          <a:p>
            <a:r>
              <a:rPr lang="ru-RU" sz="3200" u="sng" dirty="0">
                <a:solidFill>
                  <a:srgbClr val="FF0000"/>
                </a:solidFill>
              </a:rPr>
              <a:t>РАЗГОВОРНАЯ ПРАКТИКА: </a:t>
            </a:r>
            <a:r>
              <a:rPr lang="ru-RU" sz="3200" u="sng" dirty="0">
                <a:solidFill>
                  <a:srgbClr val="0070C0"/>
                </a:solidFill>
              </a:rPr>
              <a:t>ЗНАКОМСТВО, ПРИВЕТСТВИЯ</a:t>
            </a:r>
            <a:br>
              <a:rPr lang="cs-CZ" sz="3200" u="sng" dirty="0">
                <a:solidFill>
                  <a:srgbClr val="0070C0"/>
                </a:solidFill>
              </a:rPr>
            </a:br>
            <a:r>
              <a:rPr lang="cs-CZ" sz="3200" u="sng" dirty="0">
                <a:solidFill>
                  <a:srgbClr val="0070C0"/>
                </a:solidFill>
              </a:rPr>
              <a:t>Konverzace: Seznámení a pozdravy</a:t>
            </a:r>
            <a:endParaRPr lang="cs-CZ" sz="3200" dirty="0">
              <a:solidFill>
                <a:srgbClr val="FF0000"/>
              </a:solidFill>
            </a:endParaRPr>
          </a:p>
        </p:txBody>
      </p:sp>
    </p:spTree>
    <p:extLst>
      <p:ext uri="{BB962C8B-B14F-4D97-AF65-F5344CB8AC3E}">
        <p14:creationId xmlns:p14="http://schemas.microsoft.com/office/powerpoint/2010/main" val="2981008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946B73E-E3B1-4F83-A832-B0F015CDBCBE}"/>
              </a:ext>
            </a:extLst>
          </p:cNvPr>
          <p:cNvSpPr>
            <a:spLocks noGrp="1"/>
          </p:cNvSpPr>
          <p:nvPr>
            <p:ph type="title"/>
          </p:nvPr>
        </p:nvSpPr>
        <p:spPr>
          <a:xfrm>
            <a:off x="2481141" y="-62145"/>
            <a:ext cx="7545727" cy="1287263"/>
          </a:xfrm>
        </p:spPr>
        <p:txBody>
          <a:bodyPr/>
          <a:lstStyle/>
          <a:p>
            <a:r>
              <a:rPr lang="ru-RU" u="sng" dirty="0">
                <a:solidFill>
                  <a:srgbClr val="0070C0"/>
                </a:solidFill>
              </a:rPr>
              <a:t>ПРИВЕТСТВИЯ</a:t>
            </a:r>
            <a:r>
              <a:rPr lang="cs-CZ" u="sng" dirty="0">
                <a:solidFill>
                  <a:srgbClr val="0070C0"/>
                </a:solidFill>
              </a:rPr>
              <a:t>:</a:t>
            </a:r>
            <a:r>
              <a:rPr lang="ru-RU" u="sng" dirty="0">
                <a:solidFill>
                  <a:srgbClr val="0070C0"/>
                </a:solidFill>
              </a:rPr>
              <a:t> </a:t>
            </a:r>
            <a:r>
              <a:rPr lang="ru-RU" u="sng" dirty="0">
                <a:solidFill>
                  <a:srgbClr val="00B050"/>
                </a:solidFill>
              </a:rPr>
              <a:t>ОТВЕТЫ</a:t>
            </a:r>
            <a:r>
              <a:rPr lang="cs-CZ" u="sng" dirty="0">
                <a:solidFill>
                  <a:srgbClr val="00B050"/>
                </a:solidFill>
              </a:rPr>
              <a:t>, </a:t>
            </a:r>
            <a:r>
              <a:rPr lang="ru-RU" sz="3600" u="sng" dirty="0">
                <a:solidFill>
                  <a:srgbClr val="00B050"/>
                </a:solidFill>
              </a:rPr>
              <a:t>ПРОЩАНИЕ</a:t>
            </a:r>
            <a:br>
              <a:rPr lang="cs-CZ" dirty="0">
                <a:solidFill>
                  <a:srgbClr val="00B050"/>
                </a:solidFill>
              </a:rPr>
            </a:br>
            <a:r>
              <a:rPr lang="cs-CZ" dirty="0">
                <a:solidFill>
                  <a:srgbClr val="00B050"/>
                </a:solidFill>
              </a:rPr>
              <a:t>Pozdravy: Odpovědi, loučení</a:t>
            </a:r>
            <a:endParaRPr lang="cs-CZ" dirty="0">
              <a:solidFill>
                <a:srgbClr val="0070C0"/>
              </a:solidFill>
            </a:endParaRPr>
          </a:p>
        </p:txBody>
      </p:sp>
      <p:sp>
        <p:nvSpPr>
          <p:cNvPr id="4" name="Zástupný text 3">
            <a:extLst>
              <a:ext uri="{FF2B5EF4-FFF2-40B4-BE49-F238E27FC236}">
                <a16:creationId xmlns:a16="http://schemas.microsoft.com/office/drawing/2014/main" id="{20B8B645-FBEE-4808-82CD-C2282E8516DF}"/>
              </a:ext>
            </a:extLst>
          </p:cNvPr>
          <p:cNvSpPr>
            <a:spLocks noGrp="1"/>
          </p:cNvSpPr>
          <p:nvPr>
            <p:ph type="body" sz="half" idx="2"/>
          </p:nvPr>
        </p:nvSpPr>
        <p:spPr>
          <a:xfrm>
            <a:off x="378411" y="1587898"/>
            <a:ext cx="5452535" cy="5175681"/>
          </a:xfrm>
        </p:spPr>
        <p:txBody>
          <a:bodyPr>
            <a:normAutofit/>
          </a:bodyPr>
          <a:lstStyle/>
          <a:p>
            <a:pPr>
              <a:lnSpc>
                <a:spcPts val="1900"/>
              </a:lnSpc>
            </a:pPr>
            <a:r>
              <a:rPr lang="ru-RU" sz="2100" dirty="0">
                <a:solidFill>
                  <a:srgbClr val="00B050"/>
                </a:solidFill>
              </a:rPr>
              <a:t>Спасибо, ничего.	</a:t>
            </a:r>
            <a:r>
              <a:rPr lang="cs-CZ" sz="2100" dirty="0">
                <a:solidFill>
                  <a:srgbClr val="00B050"/>
                </a:solidFill>
              </a:rPr>
              <a:t>Děkuji, dobře.</a:t>
            </a:r>
            <a:r>
              <a:rPr lang="ru-RU" sz="2100" dirty="0">
                <a:solidFill>
                  <a:srgbClr val="00B050"/>
                </a:solidFill>
              </a:rPr>
              <a:t>		</a:t>
            </a:r>
          </a:p>
          <a:p>
            <a:pPr>
              <a:lnSpc>
                <a:spcPts val="1900"/>
              </a:lnSpc>
            </a:pPr>
            <a:r>
              <a:rPr lang="ru-RU" sz="2100" dirty="0">
                <a:solidFill>
                  <a:srgbClr val="00B050"/>
                </a:solidFill>
              </a:rPr>
              <a:t>Так себе.</a:t>
            </a:r>
            <a:r>
              <a:rPr lang="cs-CZ" sz="2100" dirty="0">
                <a:solidFill>
                  <a:srgbClr val="00B050"/>
                </a:solidFill>
              </a:rPr>
              <a:t>		Nic moc.</a:t>
            </a:r>
            <a:endParaRPr lang="ru-RU" sz="2100" dirty="0">
              <a:solidFill>
                <a:srgbClr val="00B050"/>
              </a:solidFill>
            </a:endParaRPr>
          </a:p>
          <a:p>
            <a:pPr>
              <a:lnSpc>
                <a:spcPts val="1900"/>
              </a:lnSpc>
            </a:pPr>
            <a:r>
              <a:rPr lang="ru-RU" sz="2100" dirty="0">
                <a:solidFill>
                  <a:srgbClr val="00B050"/>
                </a:solidFill>
              </a:rPr>
              <a:t>Хорошо!</a:t>
            </a:r>
            <a:r>
              <a:rPr lang="cs-CZ" sz="2100" dirty="0">
                <a:solidFill>
                  <a:srgbClr val="00B050"/>
                </a:solidFill>
              </a:rPr>
              <a:t>		Dobře.</a:t>
            </a:r>
            <a:endParaRPr lang="ru-RU" sz="2100" dirty="0">
              <a:solidFill>
                <a:srgbClr val="00B050"/>
              </a:solidFill>
            </a:endParaRPr>
          </a:p>
          <a:p>
            <a:pPr>
              <a:lnSpc>
                <a:spcPts val="1900"/>
              </a:lnSpc>
            </a:pPr>
            <a:r>
              <a:rPr lang="ru-RU" sz="2100" dirty="0">
                <a:solidFill>
                  <a:srgbClr val="00B050"/>
                </a:solidFill>
              </a:rPr>
              <a:t>Неплохо!</a:t>
            </a:r>
            <a:r>
              <a:rPr lang="cs-CZ" sz="2100" dirty="0">
                <a:solidFill>
                  <a:srgbClr val="00B050"/>
                </a:solidFill>
              </a:rPr>
              <a:t>		Ujde to.</a:t>
            </a:r>
            <a:endParaRPr lang="ru-RU" sz="2100" dirty="0">
              <a:solidFill>
                <a:srgbClr val="00B050"/>
              </a:solidFill>
            </a:endParaRPr>
          </a:p>
          <a:p>
            <a:pPr>
              <a:lnSpc>
                <a:spcPts val="1900"/>
              </a:lnSpc>
            </a:pPr>
            <a:r>
              <a:rPr lang="ru-RU" sz="2100" dirty="0">
                <a:solidFill>
                  <a:srgbClr val="00B050"/>
                </a:solidFill>
              </a:rPr>
              <a:t>Нормально.</a:t>
            </a:r>
            <a:r>
              <a:rPr lang="cs-CZ" sz="2100" dirty="0">
                <a:solidFill>
                  <a:srgbClr val="00B050"/>
                </a:solidFill>
              </a:rPr>
              <a:t>		Normálně.</a:t>
            </a:r>
            <a:endParaRPr lang="ru-RU" sz="2100" dirty="0">
              <a:solidFill>
                <a:srgbClr val="00B050"/>
              </a:solidFill>
            </a:endParaRPr>
          </a:p>
          <a:p>
            <a:pPr>
              <a:lnSpc>
                <a:spcPts val="1900"/>
              </a:lnSpc>
            </a:pPr>
            <a:r>
              <a:rPr lang="ru-RU" sz="2100" dirty="0">
                <a:solidFill>
                  <a:srgbClr val="00B050"/>
                </a:solidFill>
              </a:rPr>
              <a:t>Отлично!</a:t>
            </a:r>
            <a:r>
              <a:rPr lang="cs-CZ" sz="2100" dirty="0">
                <a:solidFill>
                  <a:srgbClr val="00B050"/>
                </a:solidFill>
              </a:rPr>
              <a:t>		Výborně.</a:t>
            </a:r>
            <a:endParaRPr lang="ru-RU" sz="2100" dirty="0">
              <a:solidFill>
                <a:srgbClr val="00B050"/>
              </a:solidFill>
            </a:endParaRPr>
          </a:p>
          <a:p>
            <a:pPr>
              <a:lnSpc>
                <a:spcPts val="1900"/>
              </a:lnSpc>
            </a:pPr>
            <a:r>
              <a:rPr lang="ru-RU" sz="2100" dirty="0">
                <a:solidFill>
                  <a:srgbClr val="00B050"/>
                </a:solidFill>
              </a:rPr>
              <a:t>Прекрасно!</a:t>
            </a:r>
            <a:r>
              <a:rPr lang="cs-CZ" sz="2100" dirty="0">
                <a:solidFill>
                  <a:srgbClr val="00B050"/>
                </a:solidFill>
              </a:rPr>
              <a:t>		Nádherně.</a:t>
            </a:r>
            <a:endParaRPr lang="ru-RU" sz="2100" dirty="0">
              <a:solidFill>
                <a:srgbClr val="00B050"/>
              </a:solidFill>
            </a:endParaRPr>
          </a:p>
          <a:p>
            <a:pPr>
              <a:lnSpc>
                <a:spcPts val="1900"/>
              </a:lnSpc>
            </a:pPr>
            <a:r>
              <a:rPr lang="ru-RU" sz="2100" dirty="0">
                <a:solidFill>
                  <a:srgbClr val="00B050"/>
                </a:solidFill>
              </a:rPr>
              <a:t>Все в порядке.</a:t>
            </a:r>
            <a:r>
              <a:rPr lang="cs-CZ" sz="2100" dirty="0">
                <a:solidFill>
                  <a:srgbClr val="00B050"/>
                </a:solidFill>
              </a:rPr>
              <a:t>		Všechno v pořádku.</a:t>
            </a:r>
            <a:endParaRPr lang="ru-RU" sz="2100" dirty="0">
              <a:solidFill>
                <a:srgbClr val="00B050"/>
              </a:solidFill>
            </a:endParaRPr>
          </a:p>
          <a:p>
            <a:pPr>
              <a:lnSpc>
                <a:spcPts val="1900"/>
              </a:lnSpc>
            </a:pPr>
            <a:r>
              <a:rPr lang="ru-RU" sz="2100" dirty="0">
                <a:solidFill>
                  <a:srgbClr val="00B050"/>
                </a:solidFill>
              </a:rPr>
              <a:t>Не жалуюсь.</a:t>
            </a:r>
            <a:r>
              <a:rPr lang="cs-CZ" sz="2100" dirty="0">
                <a:solidFill>
                  <a:srgbClr val="00B050"/>
                </a:solidFill>
              </a:rPr>
              <a:t>		Nestěžuji si.</a:t>
            </a:r>
            <a:endParaRPr lang="ru-RU" sz="2100" dirty="0">
              <a:solidFill>
                <a:srgbClr val="00B050"/>
              </a:solidFill>
            </a:endParaRPr>
          </a:p>
          <a:p>
            <a:pPr>
              <a:lnSpc>
                <a:spcPts val="1900"/>
              </a:lnSpc>
            </a:pPr>
            <a:r>
              <a:rPr lang="ru-RU" sz="2100" dirty="0">
                <a:solidFill>
                  <a:srgbClr val="00B050"/>
                </a:solidFill>
              </a:rPr>
              <a:t>Все по-старому.</a:t>
            </a:r>
            <a:r>
              <a:rPr lang="cs-CZ" sz="2100" dirty="0">
                <a:solidFill>
                  <a:srgbClr val="00B050"/>
                </a:solidFill>
              </a:rPr>
              <a:t>		Všechno při starém.</a:t>
            </a:r>
          </a:p>
        </p:txBody>
      </p:sp>
      <p:sp>
        <p:nvSpPr>
          <p:cNvPr id="15" name="Zástupný obsah 14">
            <a:extLst>
              <a:ext uri="{FF2B5EF4-FFF2-40B4-BE49-F238E27FC236}">
                <a16:creationId xmlns:a16="http://schemas.microsoft.com/office/drawing/2014/main" id="{98D179DD-EFEC-1414-A33D-6D1688FF25DF}"/>
              </a:ext>
            </a:extLst>
          </p:cNvPr>
          <p:cNvSpPr>
            <a:spLocks noGrp="1"/>
          </p:cNvSpPr>
          <p:nvPr>
            <p:ph idx="1"/>
          </p:nvPr>
        </p:nvSpPr>
        <p:spPr>
          <a:xfrm>
            <a:off x="5830946" y="1587898"/>
            <a:ext cx="5928344" cy="2328532"/>
          </a:xfrm>
        </p:spPr>
        <p:txBody>
          <a:bodyPr>
            <a:normAutofit/>
          </a:bodyPr>
          <a:lstStyle/>
          <a:p>
            <a:r>
              <a:rPr lang="ru-RU" sz="2100" dirty="0">
                <a:solidFill>
                  <a:srgbClr val="0070C0"/>
                </a:solidFill>
              </a:rPr>
              <a:t>До свидания!		</a:t>
            </a:r>
            <a:r>
              <a:rPr lang="cs-CZ" sz="2100" dirty="0">
                <a:solidFill>
                  <a:srgbClr val="0070C0"/>
                </a:solidFill>
              </a:rPr>
              <a:t>Na shledanou!</a:t>
            </a:r>
            <a:endParaRPr lang="ru-RU" sz="2100" dirty="0">
              <a:solidFill>
                <a:srgbClr val="0070C0"/>
              </a:solidFill>
            </a:endParaRPr>
          </a:p>
          <a:p>
            <a:r>
              <a:rPr lang="ru-RU" sz="2100" dirty="0">
                <a:solidFill>
                  <a:srgbClr val="0070C0"/>
                </a:solidFill>
              </a:rPr>
              <a:t>Пока!</a:t>
            </a:r>
            <a:r>
              <a:rPr lang="cs-CZ" sz="2100" dirty="0">
                <a:solidFill>
                  <a:srgbClr val="0070C0"/>
                </a:solidFill>
              </a:rPr>
              <a:t>			Ahoj! / Tak zatím!</a:t>
            </a:r>
            <a:endParaRPr lang="ru-RU" sz="2100" dirty="0">
              <a:solidFill>
                <a:srgbClr val="0070C0"/>
              </a:solidFill>
            </a:endParaRPr>
          </a:p>
          <a:p>
            <a:r>
              <a:rPr lang="ru-RU" sz="2100" dirty="0">
                <a:solidFill>
                  <a:srgbClr val="0070C0"/>
                </a:solidFill>
              </a:rPr>
              <a:t>Всего хорошего!</a:t>
            </a:r>
            <a:r>
              <a:rPr lang="cs-CZ" sz="2100" dirty="0">
                <a:solidFill>
                  <a:srgbClr val="0070C0"/>
                </a:solidFill>
              </a:rPr>
              <a:t>	Mějte se dobře!</a:t>
            </a:r>
            <a:endParaRPr lang="ru-RU" sz="2100" dirty="0">
              <a:solidFill>
                <a:srgbClr val="0070C0"/>
              </a:solidFill>
            </a:endParaRPr>
          </a:p>
          <a:p>
            <a:r>
              <a:rPr lang="ru-RU" sz="2100" dirty="0">
                <a:solidFill>
                  <a:srgbClr val="0070C0"/>
                </a:solidFill>
              </a:rPr>
              <a:t>Спокойной ночи!</a:t>
            </a:r>
            <a:r>
              <a:rPr lang="cs-CZ" sz="2100" dirty="0">
                <a:solidFill>
                  <a:srgbClr val="0070C0"/>
                </a:solidFill>
              </a:rPr>
              <a:t>	Dobrou noc!</a:t>
            </a:r>
            <a:endParaRPr lang="ru-RU" sz="2100" dirty="0">
              <a:solidFill>
                <a:srgbClr val="0070C0"/>
              </a:solidFill>
            </a:endParaRPr>
          </a:p>
          <a:p>
            <a:endParaRPr lang="cs-CZ" sz="2100" dirty="0">
              <a:solidFill>
                <a:srgbClr val="0070C0"/>
              </a:solidFill>
            </a:endParaRPr>
          </a:p>
        </p:txBody>
      </p:sp>
    </p:spTree>
    <p:extLst>
      <p:ext uri="{BB962C8B-B14F-4D97-AF65-F5344CB8AC3E}">
        <p14:creationId xmlns:p14="http://schemas.microsoft.com/office/powerpoint/2010/main" val="1399042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9CE0675-D51E-BFEA-D137-A32C420E2F5D}"/>
              </a:ext>
            </a:extLst>
          </p:cNvPr>
          <p:cNvSpPr txBox="1"/>
          <p:nvPr/>
        </p:nvSpPr>
        <p:spPr>
          <a:xfrm>
            <a:off x="165408" y="743173"/>
            <a:ext cx="5977889" cy="4524315"/>
          </a:xfrm>
          <a:prstGeom prst="rect">
            <a:avLst/>
          </a:prstGeom>
          <a:noFill/>
        </p:spPr>
        <p:txBody>
          <a:bodyPr wrap="square" rtlCol="0">
            <a:spAutoFit/>
          </a:bodyPr>
          <a:lstStyle/>
          <a:p>
            <a:pPr marL="457200" indent="-457200">
              <a:buFont typeface="+mj-lt"/>
              <a:buAutoNum type="arabicPeriod"/>
            </a:pPr>
            <a:r>
              <a:rPr lang="cs-CZ" sz="2400" b="1" dirty="0"/>
              <a:t>Reagujte:</a:t>
            </a:r>
          </a:p>
          <a:p>
            <a:pPr marL="342900" indent="-342900">
              <a:buFont typeface="Arial" panose="020B0604020202020204" pitchFamily="34" charset="0"/>
              <a:buChar char="•"/>
            </a:pPr>
            <a:endParaRPr lang="ru-RU" sz="2400" dirty="0"/>
          </a:p>
          <a:p>
            <a:pPr marL="342900" indent="-342900">
              <a:buFont typeface="Arial" panose="020B0604020202020204" pitchFamily="34" charset="0"/>
              <a:buChar char="•"/>
            </a:pPr>
            <a:r>
              <a:rPr lang="ru-RU" sz="2400" dirty="0"/>
              <a:t>Привет!</a:t>
            </a:r>
          </a:p>
          <a:p>
            <a:pPr marL="342900" indent="-342900">
              <a:buFont typeface="Arial" panose="020B0604020202020204" pitchFamily="34" charset="0"/>
              <a:buChar char="•"/>
            </a:pPr>
            <a:r>
              <a:rPr lang="ru-RU" sz="2400" dirty="0"/>
              <a:t>Доброе утро, коллега!</a:t>
            </a:r>
          </a:p>
          <a:p>
            <a:pPr marL="342900" indent="-342900">
              <a:buFont typeface="Arial" panose="020B0604020202020204" pitchFamily="34" charset="0"/>
              <a:buChar char="•"/>
            </a:pPr>
            <a:r>
              <a:rPr lang="ru-RU" sz="2400" dirty="0"/>
              <a:t>Пока, Петя!</a:t>
            </a:r>
          </a:p>
          <a:p>
            <a:pPr marL="342900" indent="-342900">
              <a:buFont typeface="Arial" panose="020B0604020202020204" pitchFamily="34" charset="0"/>
              <a:buChar char="•"/>
            </a:pPr>
            <a:r>
              <a:rPr lang="ru-RU" sz="2400" dirty="0"/>
              <a:t>Здравствуйте, господин Николаев!</a:t>
            </a:r>
          </a:p>
          <a:p>
            <a:pPr marL="342900" indent="-342900">
              <a:buFont typeface="Arial" panose="020B0604020202020204" pitchFamily="34" charset="0"/>
              <a:buChar char="•"/>
            </a:pPr>
            <a:r>
              <a:rPr lang="ru-RU" sz="2400" dirty="0"/>
              <a:t>Добрый вечер, Зинаида Ивановна!</a:t>
            </a:r>
          </a:p>
          <a:p>
            <a:pPr marL="342900" indent="-342900">
              <a:buFont typeface="Arial" panose="020B0604020202020204" pitchFamily="34" charset="0"/>
              <a:buChar char="•"/>
            </a:pPr>
            <a:r>
              <a:rPr lang="ru-RU" sz="2400" dirty="0"/>
              <a:t>Всего хорошего, Людмила Семеновна!</a:t>
            </a:r>
          </a:p>
          <a:p>
            <a:pPr marL="342900" indent="-342900">
              <a:buFont typeface="Arial" panose="020B0604020202020204" pitchFamily="34" charset="0"/>
              <a:buChar char="•"/>
            </a:pPr>
            <a:r>
              <a:rPr lang="ru-RU" sz="2400" dirty="0"/>
              <a:t>Что нового, Кирилл?</a:t>
            </a:r>
          </a:p>
          <a:p>
            <a:pPr marL="342900" indent="-342900">
              <a:buFont typeface="Arial" panose="020B0604020202020204" pitchFamily="34" charset="0"/>
              <a:buChar char="•"/>
            </a:pPr>
            <a:r>
              <a:rPr lang="ru-RU" sz="2400" dirty="0"/>
              <a:t>Как жизнь?</a:t>
            </a:r>
          </a:p>
          <a:p>
            <a:pPr marL="342900" indent="-342900">
              <a:buFont typeface="Arial" panose="020B0604020202020204" pitchFamily="34" charset="0"/>
              <a:buChar char="•"/>
            </a:pPr>
            <a:r>
              <a:rPr lang="ru-RU" sz="2400" dirty="0"/>
              <a:t>Как здоровье, Мария Павловна?</a:t>
            </a:r>
          </a:p>
          <a:p>
            <a:pPr marL="342900" indent="-342900">
              <a:buFont typeface="Arial" panose="020B0604020202020204" pitchFamily="34" charset="0"/>
              <a:buChar char="•"/>
            </a:pPr>
            <a:r>
              <a:rPr lang="ru-RU" sz="2400" dirty="0"/>
              <a:t>Как дома? Как семья, Юрий Андреевич?</a:t>
            </a:r>
            <a:endParaRPr lang="cs-CZ" sz="2400" dirty="0"/>
          </a:p>
        </p:txBody>
      </p:sp>
      <p:sp>
        <p:nvSpPr>
          <p:cNvPr id="4" name="TextovéPole 3">
            <a:extLst>
              <a:ext uri="{FF2B5EF4-FFF2-40B4-BE49-F238E27FC236}">
                <a16:creationId xmlns:a16="http://schemas.microsoft.com/office/drawing/2014/main" id="{9E4123E2-8B68-601D-138E-2BD1C8DC3173}"/>
              </a:ext>
            </a:extLst>
          </p:cNvPr>
          <p:cNvSpPr txBox="1"/>
          <p:nvPr/>
        </p:nvSpPr>
        <p:spPr>
          <a:xfrm>
            <a:off x="8140261" y="977040"/>
            <a:ext cx="3930869" cy="3747180"/>
          </a:xfrm>
          <a:prstGeom prst="rect">
            <a:avLst/>
          </a:prstGeom>
          <a:noFill/>
        </p:spPr>
        <p:txBody>
          <a:bodyPr wrap="square">
            <a:spAutoFit/>
          </a:bodyPr>
          <a:lstStyle/>
          <a:p>
            <a:pPr marL="342900" indent="-342900">
              <a:lnSpc>
                <a:spcPts val="1900"/>
              </a:lnSpc>
              <a:buFont typeface="Wingdings" panose="05000000000000000000" pitchFamily="2" charset="2"/>
              <a:buChar char="q"/>
            </a:pPr>
            <a:r>
              <a:rPr lang="ru-RU" sz="2400" b="1" dirty="0"/>
              <a:t>Спасибо, ничего.		</a:t>
            </a:r>
          </a:p>
          <a:p>
            <a:pPr marL="342900" indent="-342900">
              <a:lnSpc>
                <a:spcPts val="1900"/>
              </a:lnSpc>
              <a:buFont typeface="Wingdings" panose="05000000000000000000" pitchFamily="2" charset="2"/>
              <a:buChar char="q"/>
            </a:pPr>
            <a:r>
              <a:rPr lang="ru-RU" sz="2400" b="1" dirty="0"/>
              <a:t>Так себе.</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Хорошо!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Неплохо!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Нормально.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Отлично!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Прекрасно!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Все в порядке.</a:t>
            </a:r>
          </a:p>
          <a:p>
            <a:pPr marL="342900" indent="-342900">
              <a:lnSpc>
                <a:spcPts val="1900"/>
              </a:lnSpc>
              <a:buFont typeface="Wingdings" panose="05000000000000000000" pitchFamily="2" charset="2"/>
              <a:buChar char="q"/>
            </a:pPr>
            <a:r>
              <a:rPr lang="ru-RU" sz="2400" b="1" dirty="0"/>
              <a:t>Не жалуюсь.</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Все по-старому.</a:t>
            </a:r>
            <a:r>
              <a:rPr lang="cs-CZ" sz="2400" b="1" dirty="0"/>
              <a:t>	</a:t>
            </a:r>
            <a:endParaRPr lang="ru-RU" sz="2400" b="1" dirty="0"/>
          </a:p>
          <a:p>
            <a:pPr marL="342900" indent="-342900">
              <a:lnSpc>
                <a:spcPts val="1900"/>
              </a:lnSpc>
              <a:buFont typeface="Wingdings" panose="05000000000000000000" pitchFamily="2" charset="2"/>
              <a:buChar char="q"/>
            </a:pPr>
            <a:endParaRPr lang="ru-RU" sz="2400" dirty="0"/>
          </a:p>
          <a:p>
            <a:pPr marL="342900" indent="-342900">
              <a:lnSpc>
                <a:spcPts val="1900"/>
              </a:lnSpc>
              <a:buFont typeface="Wingdings" panose="05000000000000000000" pitchFamily="2" charset="2"/>
              <a:buChar char="q"/>
            </a:pPr>
            <a:r>
              <a:rPr lang="bg-BG" sz="2400" b="1" dirty="0"/>
              <a:t>До свидания!</a:t>
            </a:r>
          </a:p>
          <a:p>
            <a:pPr marL="342900" indent="-342900">
              <a:lnSpc>
                <a:spcPts val="1900"/>
              </a:lnSpc>
              <a:buFont typeface="Wingdings" panose="05000000000000000000" pitchFamily="2" charset="2"/>
              <a:buChar char="q"/>
            </a:pPr>
            <a:r>
              <a:rPr lang="bg-BG" sz="2400" b="1" dirty="0"/>
              <a:t>Пока!</a:t>
            </a:r>
          </a:p>
          <a:p>
            <a:pPr marL="342900" indent="-342900">
              <a:lnSpc>
                <a:spcPts val="1900"/>
              </a:lnSpc>
              <a:buFont typeface="Wingdings" panose="05000000000000000000" pitchFamily="2" charset="2"/>
              <a:buChar char="q"/>
            </a:pPr>
            <a:r>
              <a:rPr lang="bg-BG" sz="2400" b="1" dirty="0"/>
              <a:t>Всего хорошего!</a:t>
            </a:r>
          </a:p>
          <a:p>
            <a:pPr marL="342900" indent="-342900">
              <a:lnSpc>
                <a:spcPts val="1900"/>
              </a:lnSpc>
              <a:buFont typeface="Wingdings" panose="05000000000000000000" pitchFamily="2" charset="2"/>
              <a:buChar char="q"/>
            </a:pPr>
            <a:r>
              <a:rPr lang="bg-BG" sz="2400" b="1" dirty="0"/>
              <a:t>Спокойной ночи!</a:t>
            </a:r>
            <a:endParaRPr lang="cs-CZ" sz="2400" b="1" dirty="0"/>
          </a:p>
        </p:txBody>
      </p:sp>
    </p:spTree>
    <p:extLst>
      <p:ext uri="{BB962C8B-B14F-4D97-AF65-F5344CB8AC3E}">
        <p14:creationId xmlns:p14="http://schemas.microsoft.com/office/powerpoint/2010/main" val="816516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A1D10E5B-E05C-7AF9-F62D-36E20C897CE0}"/>
              </a:ext>
            </a:extLst>
          </p:cNvPr>
          <p:cNvSpPr txBox="1"/>
          <p:nvPr/>
        </p:nvSpPr>
        <p:spPr>
          <a:xfrm>
            <a:off x="6536595" y="328474"/>
            <a:ext cx="4924477" cy="3477875"/>
          </a:xfrm>
          <a:prstGeom prst="rect">
            <a:avLst/>
          </a:prstGeom>
          <a:noFill/>
        </p:spPr>
        <p:txBody>
          <a:bodyPr wrap="square" rtlCol="0">
            <a:spAutoFit/>
          </a:bodyPr>
          <a:lstStyle/>
          <a:p>
            <a:r>
              <a:rPr lang="ru-RU" sz="2200" b="1" dirty="0"/>
              <a:t>4. </a:t>
            </a:r>
            <a:r>
              <a:rPr lang="cs-CZ" sz="2200" b="1" dirty="0"/>
              <a:t>Přeložte:</a:t>
            </a:r>
          </a:p>
          <a:p>
            <a:r>
              <a:rPr lang="cs-CZ" sz="2200" dirty="0"/>
              <a:t>Ahoj, jsem váš nový kolega, Marek Novák.</a:t>
            </a:r>
          </a:p>
          <a:p>
            <a:r>
              <a:rPr lang="cs-CZ" sz="2200" dirty="0"/>
              <a:t>Dobré ráno, jak se máte?</a:t>
            </a:r>
          </a:p>
          <a:p>
            <a:r>
              <a:rPr lang="cs-CZ" sz="2200" dirty="0"/>
              <a:t>Mášo, jak se máte? Děkuju, všechno je v pořádku.</a:t>
            </a:r>
          </a:p>
          <a:p>
            <a:r>
              <a:rPr lang="cs-CZ" sz="2200" dirty="0"/>
              <a:t>Andreji Petroviči, mějte se hezky.</a:t>
            </a:r>
          </a:p>
          <a:p>
            <a:r>
              <a:rPr lang="cs-CZ" sz="2200" dirty="0"/>
              <a:t>Pane řediteli, na shledanou!</a:t>
            </a:r>
          </a:p>
          <a:p>
            <a:endParaRPr lang="cs-CZ" sz="2200" dirty="0"/>
          </a:p>
          <a:p>
            <a:r>
              <a:rPr lang="cs-CZ" sz="2200" b="1" dirty="0"/>
              <a:t>5. Odpovězte:</a:t>
            </a:r>
          </a:p>
        </p:txBody>
      </p:sp>
      <p:sp>
        <p:nvSpPr>
          <p:cNvPr id="5" name="TextovéPole 4">
            <a:extLst>
              <a:ext uri="{FF2B5EF4-FFF2-40B4-BE49-F238E27FC236}">
                <a16:creationId xmlns:a16="http://schemas.microsoft.com/office/drawing/2014/main" id="{341D4894-CA94-444C-3B72-B80985EC5C75}"/>
              </a:ext>
            </a:extLst>
          </p:cNvPr>
          <p:cNvSpPr txBox="1"/>
          <p:nvPr/>
        </p:nvSpPr>
        <p:spPr>
          <a:xfrm>
            <a:off x="1269505" y="836305"/>
            <a:ext cx="3764133" cy="3816429"/>
          </a:xfrm>
          <a:prstGeom prst="rect">
            <a:avLst/>
          </a:prstGeom>
          <a:noFill/>
        </p:spPr>
        <p:txBody>
          <a:bodyPr wrap="square" rtlCol="0">
            <a:spAutoFit/>
          </a:bodyPr>
          <a:lstStyle/>
          <a:p>
            <a:r>
              <a:rPr lang="cs-CZ" sz="2200" b="1" dirty="0"/>
              <a:t>2. Pozdravte:</a:t>
            </a:r>
          </a:p>
          <a:p>
            <a:pPr marL="342900" indent="-342900">
              <a:buFont typeface="Wingdings" panose="05000000000000000000" pitchFamily="2" charset="2"/>
              <a:buChar char="§"/>
            </a:pPr>
            <a:r>
              <a:rPr lang="ru-RU" sz="2200" dirty="0"/>
              <a:t>коллегу по работе</a:t>
            </a:r>
          </a:p>
          <a:p>
            <a:pPr marL="342900" indent="-342900">
              <a:buFont typeface="Wingdings" panose="05000000000000000000" pitchFamily="2" charset="2"/>
              <a:buChar char="§"/>
            </a:pPr>
            <a:r>
              <a:rPr lang="ru-RU" sz="2200" dirty="0"/>
              <a:t>соседку по дому</a:t>
            </a:r>
          </a:p>
          <a:p>
            <a:pPr marL="342900" indent="-342900">
              <a:buFont typeface="Wingdings" panose="05000000000000000000" pitchFamily="2" charset="2"/>
              <a:buChar char="§"/>
            </a:pPr>
            <a:r>
              <a:rPr lang="ru-RU" sz="2200" dirty="0"/>
              <a:t>директора фирмы</a:t>
            </a:r>
          </a:p>
          <a:p>
            <a:pPr marL="342900" indent="-342900">
              <a:buFont typeface="Wingdings" panose="05000000000000000000" pitchFamily="2" charset="2"/>
              <a:buChar char="§"/>
            </a:pPr>
            <a:r>
              <a:rPr lang="ru-RU" sz="2200" dirty="0"/>
              <a:t>старую подругу</a:t>
            </a:r>
          </a:p>
          <a:p>
            <a:endParaRPr lang="ru-RU" sz="2200" dirty="0"/>
          </a:p>
          <a:p>
            <a:r>
              <a:rPr lang="ru-RU" sz="2200" b="1" dirty="0"/>
              <a:t>3. </a:t>
            </a:r>
            <a:r>
              <a:rPr lang="cs-CZ" sz="2200" b="1" dirty="0"/>
              <a:t>Rozlučte se s…</a:t>
            </a:r>
            <a:r>
              <a:rPr lang="ru-RU" sz="2200" b="1" dirty="0"/>
              <a:t>:</a:t>
            </a:r>
            <a:endParaRPr lang="cs-CZ" sz="2200" b="1" dirty="0"/>
          </a:p>
          <a:p>
            <a:pPr marL="342900" indent="-342900">
              <a:buFont typeface="Arial" panose="020B0604020202020204" pitchFamily="34" charset="0"/>
              <a:buChar char="•"/>
            </a:pPr>
            <a:r>
              <a:rPr lang="ru-RU" sz="2200" dirty="0"/>
              <a:t>Марком</a:t>
            </a:r>
          </a:p>
          <a:p>
            <a:pPr marL="342900" indent="-342900">
              <a:buFont typeface="Arial" panose="020B0604020202020204" pitchFamily="34" charset="0"/>
              <a:buChar char="•"/>
            </a:pPr>
            <a:r>
              <a:rPr lang="ru-RU" sz="2200" dirty="0"/>
              <a:t>Господином </a:t>
            </a:r>
            <a:r>
              <a:rPr lang="ru-RU" sz="2200" dirty="0" err="1"/>
              <a:t>Новаком</a:t>
            </a:r>
            <a:endParaRPr lang="ru-RU" sz="2200" dirty="0"/>
          </a:p>
          <a:p>
            <a:pPr marL="342900" indent="-342900">
              <a:buFont typeface="Arial" panose="020B0604020202020204" pitchFamily="34" charset="0"/>
              <a:buChar char="•"/>
            </a:pPr>
            <a:r>
              <a:rPr lang="ru-RU" sz="2200" dirty="0"/>
              <a:t>Валентином Ивановичем</a:t>
            </a:r>
          </a:p>
          <a:p>
            <a:pPr marL="342900" indent="-342900">
              <a:buFont typeface="Arial" panose="020B0604020202020204" pitchFamily="34" charset="0"/>
              <a:buChar char="•"/>
            </a:pPr>
            <a:r>
              <a:rPr lang="ru-RU" sz="2200" dirty="0"/>
              <a:t>Тамарой Валентиновной</a:t>
            </a:r>
            <a:endParaRPr lang="cs-CZ" sz="2200" dirty="0"/>
          </a:p>
        </p:txBody>
      </p:sp>
      <p:graphicFrame>
        <p:nvGraphicFramePr>
          <p:cNvPr id="3" name="Tabulka 2">
            <a:extLst>
              <a:ext uri="{FF2B5EF4-FFF2-40B4-BE49-F238E27FC236}">
                <a16:creationId xmlns:a16="http://schemas.microsoft.com/office/drawing/2014/main" id="{620D172B-F706-A452-054C-C67E63D67CA7}"/>
              </a:ext>
            </a:extLst>
          </p:cNvPr>
          <p:cNvGraphicFramePr>
            <a:graphicFrameLocks noGrp="1"/>
          </p:cNvGraphicFramePr>
          <p:nvPr>
            <p:extLst>
              <p:ext uri="{D42A27DB-BD31-4B8C-83A1-F6EECF244321}">
                <p14:modId xmlns:p14="http://schemas.microsoft.com/office/powerpoint/2010/main" val="1132539517"/>
              </p:ext>
            </p:extLst>
          </p:nvPr>
        </p:nvGraphicFramePr>
        <p:xfrm>
          <a:off x="5655406" y="3652990"/>
          <a:ext cx="6257254" cy="1999488"/>
        </p:xfrm>
        <a:graphic>
          <a:graphicData uri="http://schemas.openxmlformats.org/drawingml/2006/table">
            <a:tbl>
              <a:tblPr firstRow="1" firstCol="1" bandRow="1"/>
              <a:tblGrid>
                <a:gridCol w="3364462">
                  <a:extLst>
                    <a:ext uri="{9D8B030D-6E8A-4147-A177-3AD203B41FA5}">
                      <a16:colId xmlns:a16="http://schemas.microsoft.com/office/drawing/2014/main" val="2377987608"/>
                    </a:ext>
                  </a:extLst>
                </a:gridCol>
                <a:gridCol w="461308">
                  <a:extLst>
                    <a:ext uri="{9D8B030D-6E8A-4147-A177-3AD203B41FA5}">
                      <a16:colId xmlns:a16="http://schemas.microsoft.com/office/drawing/2014/main" val="3838288378"/>
                    </a:ext>
                  </a:extLst>
                </a:gridCol>
                <a:gridCol w="2431484">
                  <a:extLst>
                    <a:ext uri="{9D8B030D-6E8A-4147-A177-3AD203B41FA5}">
                      <a16:colId xmlns:a16="http://schemas.microsoft.com/office/drawing/2014/main" val="259138513"/>
                    </a:ext>
                  </a:extLst>
                </a:gridCol>
              </a:tblGrid>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Ну как ты?</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Děkuju, nic moc.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3238738"/>
                  </a:ext>
                </a:extLst>
              </a:tr>
              <a:tr h="201535">
                <a:tc>
                  <a:txBody>
                    <a:bodyPr/>
                    <a:lstStyle/>
                    <a:p>
                      <a:pPr>
                        <a:lnSpc>
                          <a:spcPct val="115000"/>
                        </a:lnSpc>
                        <a:spcAft>
                          <a:spcPts val="800"/>
                        </a:spcAft>
                        <a:buNone/>
                      </a:pP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Что нового на работе?</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Nemohu si stěžovat.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3541992"/>
                  </a:ext>
                </a:extLst>
              </a:tr>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Как живешь?</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Jde to.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147311"/>
                  </a:ext>
                </a:extLst>
              </a:tr>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Что нового?</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Vše je při starém.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8070479"/>
                  </a:ext>
                </a:extLst>
              </a:tr>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Как новый проект?</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To je v pořádku.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6212679"/>
                  </a:ext>
                </a:extLst>
              </a:tr>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Как дети?</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Perfektně.</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606029"/>
                  </a:ext>
                </a:extLst>
              </a:tr>
            </a:tbl>
          </a:graphicData>
        </a:graphic>
      </p:graphicFrame>
    </p:spTree>
    <p:extLst>
      <p:ext uri="{BB962C8B-B14F-4D97-AF65-F5344CB8AC3E}">
        <p14:creationId xmlns:p14="http://schemas.microsoft.com/office/powerpoint/2010/main" val="851194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474E54A3-4A55-CE33-0117-D28F91B7BE95}"/>
              </a:ext>
            </a:extLst>
          </p:cNvPr>
          <p:cNvSpPr txBox="1"/>
          <p:nvPr/>
        </p:nvSpPr>
        <p:spPr>
          <a:xfrm>
            <a:off x="656947" y="266330"/>
            <a:ext cx="9232778" cy="5847755"/>
          </a:xfrm>
          <a:prstGeom prst="rect">
            <a:avLst/>
          </a:prstGeom>
          <a:noFill/>
        </p:spPr>
        <p:txBody>
          <a:bodyPr wrap="square" rtlCol="0">
            <a:spAutoFit/>
          </a:bodyPr>
          <a:lstStyle/>
          <a:p>
            <a:pPr marL="342900" indent="-342900">
              <a:buFont typeface="Wingdings" panose="05000000000000000000" pitchFamily="2" charset="2"/>
              <a:buChar char="§"/>
            </a:pPr>
            <a:r>
              <a:rPr lang="ru-RU" sz="2200" dirty="0"/>
              <a:t>Здравствуйте, Петр Иванович! Как дела?</a:t>
            </a:r>
          </a:p>
          <a:p>
            <a:pPr marL="342900" indent="-342900">
              <a:buFont typeface="Wingdings" panose="05000000000000000000" pitchFamily="2" charset="2"/>
              <a:buChar char="§"/>
            </a:pPr>
            <a:r>
              <a:rPr lang="ru-RU" sz="2200" dirty="0"/>
              <a:t>Доброе утро, Валерий Михайлович, все хорошо. А у вас?</a:t>
            </a:r>
          </a:p>
          <a:p>
            <a:pPr marL="342900" indent="-342900">
              <a:buFont typeface="Wingdings" panose="05000000000000000000" pitchFamily="2" charset="2"/>
              <a:buChar char="§"/>
            </a:pPr>
            <a:r>
              <a:rPr lang="ru-RU" sz="2200" dirty="0"/>
              <a:t>Спасибо, отлично.</a:t>
            </a:r>
          </a:p>
          <a:p>
            <a:endParaRPr lang="ru-RU" sz="2200" dirty="0"/>
          </a:p>
          <a:p>
            <a:pPr marL="342900" indent="-342900">
              <a:buFont typeface="Arial" panose="020B0604020202020204" pitchFamily="34" charset="0"/>
              <a:buChar char="•"/>
            </a:pPr>
            <a:r>
              <a:rPr lang="ru-RU" sz="2200" dirty="0"/>
              <a:t>Привет, Илья! Ты как?</a:t>
            </a:r>
          </a:p>
          <a:p>
            <a:pPr marL="342900" indent="-342900">
              <a:buFont typeface="Arial" panose="020B0604020202020204" pitchFamily="34" charset="0"/>
              <a:buChar char="•"/>
            </a:pPr>
            <a:r>
              <a:rPr lang="ru-RU" sz="2200" dirty="0"/>
              <a:t>Здравствуй, Маша, я нормально, а ты?</a:t>
            </a:r>
          </a:p>
          <a:p>
            <a:pPr marL="342900" indent="-342900">
              <a:buFont typeface="Arial" panose="020B0604020202020204" pitchFamily="34" charset="0"/>
              <a:buChar char="•"/>
            </a:pPr>
            <a:r>
              <a:rPr lang="ru-RU" sz="2200" dirty="0"/>
              <a:t>Да вроде ничего.</a:t>
            </a:r>
          </a:p>
          <a:p>
            <a:endParaRPr lang="ru-RU" sz="2200" dirty="0"/>
          </a:p>
          <a:p>
            <a:pPr marL="342900" indent="-342900">
              <a:buFont typeface="Wingdings" panose="05000000000000000000" pitchFamily="2" charset="2"/>
              <a:buChar char="§"/>
            </a:pPr>
            <a:r>
              <a:rPr lang="ru-RU" sz="2200" dirty="0"/>
              <a:t>До свидания, Мария Станиславовна! Спасибо за приятный вечер.</a:t>
            </a:r>
          </a:p>
          <a:p>
            <a:pPr marL="342900" indent="-342900">
              <a:buFont typeface="Wingdings" panose="05000000000000000000" pitchFamily="2" charset="2"/>
              <a:buChar char="§"/>
            </a:pPr>
            <a:r>
              <a:rPr lang="ru-RU" sz="2200" dirty="0"/>
              <a:t>Всего хорошего, Андрей. Не за что.</a:t>
            </a:r>
          </a:p>
          <a:p>
            <a:endParaRPr lang="ru-RU" sz="2200" dirty="0"/>
          </a:p>
          <a:p>
            <a:pPr marL="342900" indent="-342900">
              <a:buFont typeface="Arial" panose="020B0604020202020204" pitchFamily="34" charset="0"/>
              <a:buChar char="•"/>
            </a:pPr>
            <a:r>
              <a:rPr lang="ru-RU" sz="2200" dirty="0"/>
              <a:t>Как успехи, Олег?</a:t>
            </a:r>
          </a:p>
          <a:p>
            <a:pPr marL="342900" indent="-342900">
              <a:buFont typeface="Arial" panose="020B0604020202020204" pitchFamily="34" charset="0"/>
              <a:buChar char="•"/>
            </a:pPr>
            <a:r>
              <a:rPr lang="ru-RU" sz="2200" dirty="0"/>
              <a:t>Ничего, по-прежнему.</a:t>
            </a:r>
          </a:p>
          <a:p>
            <a:endParaRPr lang="ru-RU" sz="2200" dirty="0"/>
          </a:p>
          <a:p>
            <a:pPr marL="342900" indent="-342900">
              <a:buFont typeface="Wingdings" panose="05000000000000000000" pitchFamily="2" charset="2"/>
              <a:buChar char="§"/>
            </a:pPr>
            <a:r>
              <a:rPr lang="ru-RU" sz="2200" dirty="0"/>
              <a:t>Здравствуйте, Наталья Владимировна, как ваше здоровье?</a:t>
            </a:r>
          </a:p>
          <a:p>
            <a:pPr marL="342900" indent="-342900">
              <a:buFont typeface="Wingdings" panose="05000000000000000000" pitchFamily="2" charset="2"/>
              <a:buChar char="§"/>
            </a:pPr>
            <a:r>
              <a:rPr lang="ru-RU" sz="2200" dirty="0"/>
              <a:t>Спасибо, Виталий, не жалуюсь. А как вы, как семья?</a:t>
            </a:r>
          </a:p>
          <a:p>
            <a:pPr marL="342900" indent="-342900">
              <a:buFont typeface="Wingdings" panose="05000000000000000000" pitchFamily="2" charset="2"/>
              <a:buChar char="§"/>
            </a:pPr>
            <a:r>
              <a:rPr lang="ru-RU" sz="2200" dirty="0"/>
              <a:t>Все в порядке, без изменений.</a:t>
            </a:r>
            <a:endParaRPr lang="cs-CZ" sz="2200" dirty="0"/>
          </a:p>
        </p:txBody>
      </p:sp>
      <p:sp>
        <p:nvSpPr>
          <p:cNvPr id="3" name="TextovéPole 2">
            <a:extLst>
              <a:ext uri="{FF2B5EF4-FFF2-40B4-BE49-F238E27FC236}">
                <a16:creationId xmlns:a16="http://schemas.microsoft.com/office/drawing/2014/main" id="{23C42410-001F-BE60-4A64-13969A571E81}"/>
              </a:ext>
            </a:extLst>
          </p:cNvPr>
          <p:cNvSpPr txBox="1"/>
          <p:nvPr/>
        </p:nvSpPr>
        <p:spPr>
          <a:xfrm>
            <a:off x="8744607" y="425669"/>
            <a:ext cx="3195145" cy="1015663"/>
          </a:xfrm>
          <a:prstGeom prst="rect">
            <a:avLst/>
          </a:prstGeom>
          <a:noFill/>
        </p:spPr>
        <p:txBody>
          <a:bodyPr wrap="square" rtlCol="0">
            <a:spAutoFit/>
          </a:bodyPr>
          <a:lstStyle/>
          <a:p>
            <a:r>
              <a:rPr lang="cs-CZ" sz="2000" b="1" dirty="0"/>
              <a:t>Přečtěte si dialogy nahlas a vyzkoušejte si podobné dialogy ve dvojicích</a:t>
            </a:r>
          </a:p>
        </p:txBody>
      </p:sp>
    </p:spTree>
    <p:extLst>
      <p:ext uri="{BB962C8B-B14F-4D97-AF65-F5344CB8AC3E}">
        <p14:creationId xmlns:p14="http://schemas.microsoft.com/office/powerpoint/2010/main" val="24761397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852B710A-4927-4C14-9781-7BEF8E777FE2}"/>
              </a:ext>
            </a:extLst>
          </p:cNvPr>
          <p:cNvSpPr/>
          <p:nvPr/>
        </p:nvSpPr>
        <p:spPr>
          <a:xfrm>
            <a:off x="4906297" y="52552"/>
            <a:ext cx="2772696" cy="8421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Arial" panose="020B0604020202020204" pitchFamily="34" charset="0"/>
                <a:cs typeface="Arial" panose="020B0604020202020204" pitchFamily="34" charset="0"/>
              </a:rPr>
              <a:t>ОБРАЩЕНИЕ</a:t>
            </a:r>
          </a:p>
          <a:p>
            <a:pPr algn="ctr"/>
            <a:r>
              <a:rPr lang="cs-CZ" sz="2000" dirty="0">
                <a:latin typeface="Arial" panose="020B0604020202020204" pitchFamily="34" charset="0"/>
                <a:cs typeface="Arial" panose="020B0604020202020204" pitchFamily="34" charset="0"/>
              </a:rPr>
              <a:t>Oslovení</a:t>
            </a:r>
          </a:p>
        </p:txBody>
      </p:sp>
      <p:sp>
        <p:nvSpPr>
          <p:cNvPr id="3" name="Obdélník 2">
            <a:extLst>
              <a:ext uri="{FF2B5EF4-FFF2-40B4-BE49-F238E27FC236}">
                <a16:creationId xmlns:a16="http://schemas.microsoft.com/office/drawing/2014/main" id="{09CF68FB-01AE-4784-BAB5-31BB4AA7188E}"/>
              </a:ext>
            </a:extLst>
          </p:cNvPr>
          <p:cNvSpPr/>
          <p:nvPr/>
        </p:nvSpPr>
        <p:spPr>
          <a:xfrm>
            <a:off x="452284" y="817095"/>
            <a:ext cx="4041058" cy="883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Arial" panose="020B0604020202020204" pitchFamily="34" charset="0"/>
                <a:cs typeface="Arial" panose="020B0604020202020204" pitchFamily="34" charset="0"/>
              </a:rPr>
              <a:t>ЗНАКОМЫЙ ЧЕЛОВЕК</a:t>
            </a:r>
          </a:p>
          <a:p>
            <a:pPr algn="ctr"/>
            <a:r>
              <a:rPr lang="cs-CZ" sz="2000" dirty="0">
                <a:latin typeface="Arial" panose="020B0604020202020204" pitchFamily="34" charset="0"/>
                <a:cs typeface="Arial" panose="020B0604020202020204" pitchFamily="34" charset="0"/>
              </a:rPr>
              <a:t>Známi lidé</a:t>
            </a:r>
          </a:p>
        </p:txBody>
      </p:sp>
      <p:sp>
        <p:nvSpPr>
          <p:cNvPr id="4" name="Obdélník 3">
            <a:extLst>
              <a:ext uri="{FF2B5EF4-FFF2-40B4-BE49-F238E27FC236}">
                <a16:creationId xmlns:a16="http://schemas.microsoft.com/office/drawing/2014/main" id="{55D77765-3BFD-488E-BB83-B39719FEFF3D}"/>
              </a:ext>
            </a:extLst>
          </p:cNvPr>
          <p:cNvSpPr/>
          <p:nvPr/>
        </p:nvSpPr>
        <p:spPr>
          <a:xfrm>
            <a:off x="8485239" y="178676"/>
            <a:ext cx="3455227" cy="22807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Arial" panose="020B0604020202020204" pitchFamily="34" charset="0"/>
                <a:cs typeface="Arial" panose="020B0604020202020204" pitchFamily="34" charset="0"/>
              </a:rPr>
              <a:t>НЕ</a:t>
            </a:r>
            <a:r>
              <a:rPr lang="cs-CZ" sz="2000" dirty="0">
                <a:latin typeface="Arial" panose="020B0604020202020204" pitchFamily="34" charset="0"/>
                <a:cs typeface="Arial" panose="020B0604020202020204" pitchFamily="34" charset="0"/>
              </a:rPr>
              <a:t>ЗНАКОМЫЙ ЧЕЛОВЕК</a:t>
            </a:r>
            <a:endParaRPr lang="ru-RU" sz="2000" dirty="0">
              <a:latin typeface="Arial" panose="020B0604020202020204" pitchFamily="34" charset="0"/>
              <a:cs typeface="Arial" panose="020B0604020202020204" pitchFamily="34" charset="0"/>
            </a:endParaRPr>
          </a:p>
          <a:p>
            <a:pPr algn="ctr"/>
            <a:r>
              <a:rPr lang="cs-CZ" sz="2000" dirty="0">
                <a:solidFill>
                  <a:schemeClr val="tx1"/>
                </a:solidFill>
                <a:latin typeface="Arial" panose="020B0604020202020204" pitchFamily="34" charset="0"/>
                <a:cs typeface="Arial" panose="020B0604020202020204" pitchFamily="34" charset="0"/>
              </a:rPr>
              <a:t>Cizí člověk</a:t>
            </a:r>
            <a:endParaRPr lang="ru-RU" sz="2000" dirty="0">
              <a:solidFill>
                <a:schemeClr val="tx1"/>
              </a:solidFill>
              <a:latin typeface="Arial" panose="020B0604020202020204" pitchFamily="34" charset="0"/>
              <a:cs typeface="Arial" panose="020B0604020202020204" pitchFamily="34" charset="0"/>
            </a:endParaRPr>
          </a:p>
          <a:p>
            <a:pPr algn="ctr"/>
            <a:r>
              <a:rPr lang="ru-RU" sz="2000" dirty="0">
                <a:latin typeface="Arial" panose="020B0604020202020204" pitchFamily="34" charset="0"/>
                <a:cs typeface="Arial" panose="020B0604020202020204" pitchFamily="34" charset="0"/>
              </a:rPr>
              <a:t>Нет универсального способа обращения</a:t>
            </a:r>
          </a:p>
          <a:p>
            <a:pPr algn="ctr"/>
            <a:r>
              <a:rPr lang="cs-CZ" sz="2000" dirty="0">
                <a:solidFill>
                  <a:schemeClr val="tx1"/>
                </a:solidFill>
                <a:latin typeface="Arial" panose="020B0604020202020204" pitchFamily="34" charset="0"/>
                <a:cs typeface="Arial" panose="020B0604020202020204" pitchFamily="34" charset="0"/>
              </a:rPr>
              <a:t>Neexistuje žádné univerzální oslovení</a:t>
            </a:r>
          </a:p>
        </p:txBody>
      </p:sp>
      <p:sp>
        <p:nvSpPr>
          <p:cNvPr id="7" name="TextovéPole 6">
            <a:extLst>
              <a:ext uri="{FF2B5EF4-FFF2-40B4-BE49-F238E27FC236}">
                <a16:creationId xmlns:a16="http://schemas.microsoft.com/office/drawing/2014/main" id="{495C5DE8-6B33-4894-9926-C4645B9CD5C7}"/>
              </a:ext>
            </a:extLst>
          </p:cNvPr>
          <p:cNvSpPr txBox="1"/>
          <p:nvPr/>
        </p:nvSpPr>
        <p:spPr>
          <a:xfrm>
            <a:off x="189781" y="2133600"/>
            <a:ext cx="6911568" cy="1015663"/>
          </a:xfrm>
          <a:prstGeom prst="rect">
            <a:avLst/>
          </a:prstGeom>
          <a:solidFill>
            <a:srgbClr val="FFFF00"/>
          </a:solidFill>
        </p:spPr>
        <p:txBody>
          <a:bodyPr wrap="square" rtlCol="0">
            <a:spAutoFit/>
          </a:bodyPr>
          <a:lstStyle/>
          <a:p>
            <a:r>
              <a:rPr lang="ru-RU" sz="2000" dirty="0">
                <a:latin typeface="Arial" panose="020B0604020202020204" pitchFamily="34" charset="0"/>
                <a:cs typeface="Arial" panose="020B0604020202020204" pitchFamily="34" charset="0"/>
              </a:rPr>
              <a:t>1. Обращение на ты или на Вы: </a:t>
            </a:r>
            <a:r>
              <a:rPr lang="ru-RU" sz="2000" b="1" dirty="0">
                <a:latin typeface="Arial" panose="020B0604020202020204" pitchFamily="34" charset="0"/>
                <a:cs typeface="Arial" panose="020B0604020202020204" pitchFamily="34" charset="0"/>
              </a:rPr>
              <a:t>ИМЯ</a:t>
            </a:r>
          </a:p>
          <a:p>
            <a:r>
              <a:rPr lang="ru-RU" sz="2000" dirty="0">
                <a:latin typeface="Arial" panose="020B0604020202020204" pitchFamily="34" charset="0"/>
                <a:cs typeface="Arial" panose="020B0604020202020204" pitchFamily="34" charset="0"/>
              </a:rPr>
              <a:t>2. Обращение на Вы: </a:t>
            </a:r>
            <a:r>
              <a:rPr lang="ru-RU" sz="2000" b="1" dirty="0">
                <a:latin typeface="Arial" panose="020B0604020202020204" pitchFamily="34" charset="0"/>
                <a:cs typeface="Arial" panose="020B0604020202020204" pitchFamily="34" charset="0"/>
              </a:rPr>
              <a:t>ИМЯ + ОТЧЕСТВО + (ФАМИЛИЯ)</a:t>
            </a:r>
          </a:p>
          <a:p>
            <a:r>
              <a:rPr lang="ru-RU" sz="2000" b="1" dirty="0">
                <a:latin typeface="Arial" panose="020B0604020202020204" pitchFamily="34" charset="0"/>
                <a:cs typeface="Arial" panose="020B0604020202020204" pitchFamily="34" charset="0"/>
              </a:rPr>
              <a:t>Отчество: имя отца + ОВИЧ / ОВНА; + ИЧ / (ИН)ИЧНА</a:t>
            </a:r>
            <a:endParaRPr lang="cs-CZ" sz="2000" b="1" dirty="0">
              <a:latin typeface="Arial" panose="020B0604020202020204" pitchFamily="34" charset="0"/>
              <a:cs typeface="Arial" panose="020B0604020202020204" pitchFamily="34" charset="0"/>
            </a:endParaRPr>
          </a:p>
        </p:txBody>
      </p:sp>
      <p:sp>
        <p:nvSpPr>
          <p:cNvPr id="13" name="Obdélník 12">
            <a:extLst>
              <a:ext uri="{FF2B5EF4-FFF2-40B4-BE49-F238E27FC236}">
                <a16:creationId xmlns:a16="http://schemas.microsoft.com/office/drawing/2014/main" id="{07A3FD12-1E1C-47A4-A7E5-CD84CC5F83A3}"/>
              </a:ext>
            </a:extLst>
          </p:cNvPr>
          <p:cNvSpPr/>
          <p:nvPr/>
        </p:nvSpPr>
        <p:spPr>
          <a:xfrm>
            <a:off x="7300113" y="2743890"/>
            <a:ext cx="4434348" cy="217495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latin typeface="Arial" panose="020B0604020202020204" pitchFamily="34" charset="0"/>
                <a:cs typeface="Arial" panose="020B0604020202020204" pitchFamily="34" charset="0"/>
              </a:rPr>
              <a:t>Домашний, краткий вариант имени</a:t>
            </a:r>
            <a:endParaRPr lang="cs-CZ" sz="2000" dirty="0">
              <a:solidFill>
                <a:schemeClr val="tx1"/>
              </a:solidFill>
              <a:latin typeface="Arial" panose="020B0604020202020204" pitchFamily="34" charset="0"/>
              <a:cs typeface="Arial" panose="020B0604020202020204" pitchFamily="34" charset="0"/>
            </a:endParaRPr>
          </a:p>
          <a:p>
            <a:pPr algn="ctr"/>
            <a:r>
              <a:rPr lang="cs-CZ" sz="2000" dirty="0">
                <a:solidFill>
                  <a:schemeClr val="tx1"/>
                </a:solidFill>
                <a:latin typeface="Arial" panose="020B0604020202020204" pitchFamily="34" charset="0"/>
                <a:cs typeface="Arial" panose="020B0604020202020204" pitchFamily="34" charset="0"/>
              </a:rPr>
              <a:t>Domácká (zkrácená) podoba jména</a:t>
            </a:r>
            <a:endParaRPr lang="ru-RU" sz="2000" dirty="0">
              <a:solidFill>
                <a:schemeClr val="tx1"/>
              </a:solidFill>
              <a:latin typeface="Arial" panose="020B0604020202020204" pitchFamily="34" charset="0"/>
              <a:cs typeface="Arial" panose="020B0604020202020204" pitchFamily="34" charset="0"/>
            </a:endParaRPr>
          </a:p>
          <a:p>
            <a:pPr algn="ctr"/>
            <a:endParaRPr lang="cs-CZ" sz="2000" dirty="0">
              <a:solidFill>
                <a:schemeClr val="tx1"/>
              </a:solidFill>
              <a:latin typeface="Arial" panose="020B0604020202020204" pitchFamily="34" charset="0"/>
              <a:cs typeface="Arial" panose="020B0604020202020204" pitchFamily="34" charset="0"/>
            </a:endParaRPr>
          </a:p>
          <a:p>
            <a:r>
              <a:rPr lang="ru-RU" sz="2000" dirty="0">
                <a:solidFill>
                  <a:schemeClr val="tx1"/>
                </a:solidFill>
                <a:latin typeface="Arial" panose="020B0604020202020204" pitchFamily="34" charset="0"/>
                <a:cs typeface="Arial" panose="020B0604020202020204" pitchFamily="34" charset="0"/>
              </a:rPr>
              <a:t>Анастасия = Настя = Настенька</a:t>
            </a:r>
          </a:p>
          <a:p>
            <a:r>
              <a:rPr lang="ru-RU" sz="2000" dirty="0">
                <a:solidFill>
                  <a:schemeClr val="tx1"/>
                </a:solidFill>
                <a:latin typeface="Arial" panose="020B0604020202020204" pitchFamily="34" charset="0"/>
                <a:cs typeface="Arial" panose="020B0604020202020204" pitchFamily="34" charset="0"/>
              </a:rPr>
              <a:t>Павел = Павлик = Паша = Павлуша</a:t>
            </a:r>
            <a:endParaRPr lang="cs-CZ" sz="2000" dirty="0">
              <a:solidFill>
                <a:schemeClr val="tx1"/>
              </a:solidFill>
              <a:latin typeface="Arial" panose="020B0604020202020204" pitchFamily="34" charset="0"/>
              <a:cs typeface="Arial" panose="020B0604020202020204" pitchFamily="34" charset="0"/>
            </a:endParaRPr>
          </a:p>
        </p:txBody>
      </p:sp>
      <p:cxnSp>
        <p:nvCxnSpPr>
          <p:cNvPr id="17" name="Přímá spojnice se šipkou 16">
            <a:extLst>
              <a:ext uri="{FF2B5EF4-FFF2-40B4-BE49-F238E27FC236}">
                <a16:creationId xmlns:a16="http://schemas.microsoft.com/office/drawing/2014/main" id="{0597167A-B5F5-407B-BC76-CACB075E1754}"/>
              </a:ext>
            </a:extLst>
          </p:cNvPr>
          <p:cNvCxnSpPr/>
          <p:nvPr/>
        </p:nvCxnSpPr>
        <p:spPr>
          <a:xfrm>
            <a:off x="2861187" y="1612490"/>
            <a:ext cx="560439" cy="52111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9" name="Přímá spojnice se šipkou 18">
            <a:extLst>
              <a:ext uri="{FF2B5EF4-FFF2-40B4-BE49-F238E27FC236}">
                <a16:creationId xmlns:a16="http://schemas.microsoft.com/office/drawing/2014/main" id="{0C28C6EA-BCBE-4921-A5F2-75ADF5E8329D}"/>
              </a:ext>
            </a:extLst>
          </p:cNvPr>
          <p:cNvCxnSpPr/>
          <p:nvPr/>
        </p:nvCxnSpPr>
        <p:spPr>
          <a:xfrm>
            <a:off x="3869503" y="1468123"/>
            <a:ext cx="4395019" cy="121477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Šipka: dolů 19">
            <a:extLst>
              <a:ext uri="{FF2B5EF4-FFF2-40B4-BE49-F238E27FC236}">
                <a16:creationId xmlns:a16="http://schemas.microsoft.com/office/drawing/2014/main" id="{23BD7277-9EBE-4052-A9F9-E1A5AA8DFF48}"/>
              </a:ext>
            </a:extLst>
          </p:cNvPr>
          <p:cNvSpPr/>
          <p:nvPr/>
        </p:nvSpPr>
        <p:spPr>
          <a:xfrm rot="2994305">
            <a:off x="4281094" y="858640"/>
            <a:ext cx="806245" cy="4147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Šipka: dolů 20">
            <a:extLst>
              <a:ext uri="{FF2B5EF4-FFF2-40B4-BE49-F238E27FC236}">
                <a16:creationId xmlns:a16="http://schemas.microsoft.com/office/drawing/2014/main" id="{D16005A1-3835-411F-917E-4BBA9A8A18AD}"/>
              </a:ext>
            </a:extLst>
          </p:cNvPr>
          <p:cNvSpPr/>
          <p:nvPr/>
        </p:nvSpPr>
        <p:spPr>
          <a:xfrm rot="17154694">
            <a:off x="7906642" y="604855"/>
            <a:ext cx="484632" cy="700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TextovéPole 7">
            <a:extLst>
              <a:ext uri="{FF2B5EF4-FFF2-40B4-BE49-F238E27FC236}">
                <a16:creationId xmlns:a16="http://schemas.microsoft.com/office/drawing/2014/main" id="{93CE0B2F-E837-6848-4839-16AA7B6722F4}"/>
              </a:ext>
            </a:extLst>
          </p:cNvPr>
          <p:cNvSpPr txBox="1"/>
          <p:nvPr/>
        </p:nvSpPr>
        <p:spPr>
          <a:xfrm>
            <a:off x="36786" y="3332187"/>
            <a:ext cx="7457090"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Jméno po otci se tvoří ze jména otce. </a:t>
            </a:r>
            <a:endParaRPr kumimoji="0" lang="ru-RU"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Pokud mužské jméno končí na tvrdou souhlásku (kromě ž, š, č,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šč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c), přidává se přípona </a:t>
            </a:r>
            <a:r>
              <a:rPr kumimoji="0" lang="cs-CZ" sz="2200" b="0" i="0" u="none" strike="noStrike" kern="1200" cap="none" spc="0" normalizeH="0" baseline="0" noProof="0" dirty="0">
                <a:ln>
                  <a:noFill/>
                </a:ln>
                <a:solidFill>
                  <a:srgbClr val="00B050"/>
                </a:solidFill>
                <a:effectLst/>
                <a:uLnTx/>
                <a:uFillTx/>
                <a:latin typeface="Calibri" panose="020F0502020204030204"/>
                <a:ea typeface="+mn-ea"/>
                <a:cs typeface="+mn-cs"/>
              </a:rPr>
              <a:t>-</a:t>
            </a:r>
            <a:r>
              <a:rPr kumimoji="0" lang="cs-CZ" sz="2200" b="0" i="0" u="none" strike="noStrike" kern="1200" cap="none" spc="0" normalizeH="0" baseline="0" noProof="0" dirty="0" err="1">
                <a:ln>
                  <a:noFill/>
                </a:ln>
                <a:solidFill>
                  <a:srgbClr val="00B050"/>
                </a:solidFill>
                <a:effectLst/>
                <a:uLnTx/>
                <a:uFillTx/>
                <a:latin typeface="Calibri" panose="020F0502020204030204"/>
                <a:ea typeface="+mn-ea"/>
                <a:cs typeface="+mn-cs"/>
              </a:rPr>
              <a:t>ovič</a:t>
            </a:r>
            <a:r>
              <a:rPr kumimoji="0" lang="cs-CZ" sz="2200" b="0" i="0" u="none" strike="noStrike" kern="1200" cap="none" spc="0" normalizeH="0" baseline="0" noProof="0" dirty="0">
                <a:ln>
                  <a:noFill/>
                </a:ln>
                <a:solidFill>
                  <a:srgbClr val="00B050"/>
                </a:solidFill>
                <a:effectLst/>
                <a:uLnTx/>
                <a:uFillTx/>
                <a:latin typeface="Calibri" panose="020F0502020204030204"/>
                <a:ea typeface="+mn-ea"/>
                <a:cs typeface="+mn-cs"/>
              </a:rPr>
              <a:t> / -</a:t>
            </a:r>
            <a:r>
              <a:rPr kumimoji="0" lang="cs-CZ" sz="2200" b="0" i="0" u="none" strike="noStrike" kern="1200" cap="none" spc="0" normalizeH="0" baseline="0" noProof="0" dirty="0" err="1">
                <a:ln>
                  <a:noFill/>
                </a:ln>
                <a:solidFill>
                  <a:srgbClr val="00B050"/>
                </a:solidFill>
                <a:effectLst/>
                <a:uLnTx/>
                <a:uFillTx/>
                <a:latin typeface="Calibri" panose="020F0502020204030204"/>
                <a:ea typeface="+mn-ea"/>
                <a:cs typeface="+mn-cs"/>
              </a:rPr>
              <a:t>ovna</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Ivan –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Ivanovič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Ivanovna. </a:t>
            </a:r>
            <a:endParaRPr kumimoji="0" lang="ru-RU"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Pokud mužské jméno končí na měkkou souhlásku, -j nebo souhlásky ž, š, č,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šč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c, přidává se přípona </a:t>
            </a:r>
            <a:r>
              <a:rPr kumimoji="0" lang="cs-CZ" sz="2200" b="0" i="0" u="none" strike="noStrike" kern="1200" cap="none" spc="0" normalizeH="0" baseline="0" noProof="0" dirty="0">
                <a:ln>
                  <a:noFill/>
                </a:ln>
                <a:solidFill>
                  <a:srgbClr val="00B050"/>
                </a:solidFill>
                <a:effectLst/>
                <a:uLnTx/>
                <a:uFillTx/>
                <a:latin typeface="Calibri" panose="020F0502020204030204"/>
                <a:ea typeface="+mn-ea"/>
                <a:cs typeface="+mn-cs"/>
              </a:rPr>
              <a:t>-</a:t>
            </a:r>
            <a:r>
              <a:rPr kumimoji="0" lang="cs-CZ" sz="2200" b="0" i="0" u="none" strike="noStrike" kern="1200" cap="none" spc="0" normalizeH="0" baseline="0" noProof="0" dirty="0" err="1">
                <a:ln>
                  <a:noFill/>
                </a:ln>
                <a:solidFill>
                  <a:srgbClr val="00B050"/>
                </a:solidFill>
                <a:effectLst/>
                <a:uLnTx/>
                <a:uFillTx/>
                <a:latin typeface="Calibri" panose="020F0502020204030204"/>
                <a:ea typeface="+mn-ea"/>
                <a:cs typeface="+mn-cs"/>
              </a:rPr>
              <a:t>evič</a:t>
            </a:r>
            <a:r>
              <a:rPr kumimoji="0" lang="cs-CZ" sz="2200" b="0" i="0" u="none" strike="noStrike" kern="1200" cap="none" spc="0" normalizeH="0" baseline="0" noProof="0" dirty="0">
                <a:ln>
                  <a:noFill/>
                </a:ln>
                <a:solidFill>
                  <a:srgbClr val="00B050"/>
                </a:solidFill>
                <a:effectLst/>
                <a:uLnTx/>
                <a:uFillTx/>
                <a:latin typeface="Calibri" panose="020F0502020204030204"/>
                <a:ea typeface="+mn-ea"/>
                <a:cs typeface="+mn-cs"/>
              </a:rPr>
              <a:t> / -</a:t>
            </a:r>
            <a:r>
              <a:rPr kumimoji="0" lang="cs-CZ" sz="2200" b="0" i="0" u="none" strike="noStrike" kern="1200" cap="none" spc="0" normalizeH="0" baseline="0" noProof="0" dirty="0" err="1">
                <a:ln>
                  <a:noFill/>
                </a:ln>
                <a:solidFill>
                  <a:srgbClr val="00B050"/>
                </a:solidFill>
                <a:effectLst/>
                <a:uLnTx/>
                <a:uFillTx/>
                <a:latin typeface="Calibri" panose="020F0502020204030204"/>
                <a:ea typeface="+mn-ea"/>
                <a:cs typeface="+mn-cs"/>
              </a:rPr>
              <a:t>evna</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Igor –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Igorevič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Igorevna</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Matvej</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Matvejevič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Matvejevna</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endParaRPr kumimoji="0" lang="ru-RU"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Výjimka: </a:t>
            </a:r>
            <a:r>
              <a:rPr kumimoji="0" lang="ru-RU" sz="2200" b="0" i="0" u="none" strike="noStrike" kern="1200" cap="none" spc="0" normalizeH="0" baseline="0" noProof="0" dirty="0">
                <a:ln>
                  <a:noFill/>
                </a:ln>
                <a:solidFill>
                  <a:srgbClr val="000000"/>
                </a:solidFill>
                <a:effectLst/>
                <a:uLnTx/>
                <a:uFillTx/>
                <a:latin typeface="Calibri" panose="020F0502020204030204"/>
                <a:ea typeface="+mn-ea"/>
                <a:cs typeface="+mn-cs"/>
              </a:rPr>
              <a:t>Никита – Никитич, Никитична; Илья – Ильич, Ильинична.</a:t>
            </a:r>
            <a:endPar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8866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45E5619C-4219-2F84-C602-B4DC0626FAA4}"/>
              </a:ext>
            </a:extLst>
          </p:cNvPr>
          <p:cNvPicPr>
            <a:picLocks noChangeAspect="1"/>
          </p:cNvPicPr>
          <p:nvPr/>
        </p:nvPicPr>
        <p:blipFill>
          <a:blip r:embed="rId2"/>
          <a:srcRect l="8651" t="26667" r="17402" b="10422"/>
          <a:stretch>
            <a:fillRect/>
          </a:stretch>
        </p:blipFill>
        <p:spPr>
          <a:xfrm>
            <a:off x="336331" y="362607"/>
            <a:ext cx="8571186" cy="4314497"/>
          </a:xfrm>
          <a:prstGeom prst="rect">
            <a:avLst/>
          </a:prstGeom>
        </p:spPr>
      </p:pic>
      <p:pic>
        <p:nvPicPr>
          <p:cNvPr id="5" name="Obrázek 4">
            <a:extLst>
              <a:ext uri="{FF2B5EF4-FFF2-40B4-BE49-F238E27FC236}">
                <a16:creationId xmlns:a16="http://schemas.microsoft.com/office/drawing/2014/main" id="{2CBA38C0-0DC9-0519-B075-BB272D15E716}"/>
              </a:ext>
            </a:extLst>
          </p:cNvPr>
          <p:cNvPicPr>
            <a:picLocks noChangeAspect="1"/>
          </p:cNvPicPr>
          <p:nvPr/>
        </p:nvPicPr>
        <p:blipFill>
          <a:blip r:embed="rId3"/>
          <a:stretch>
            <a:fillRect/>
          </a:stretch>
        </p:blipFill>
        <p:spPr>
          <a:xfrm>
            <a:off x="7379332" y="3293827"/>
            <a:ext cx="4401693" cy="2682472"/>
          </a:xfrm>
          <a:prstGeom prst="rect">
            <a:avLst/>
          </a:prstGeom>
          <a:solidFill>
            <a:schemeClr val="bg1"/>
          </a:solidFill>
        </p:spPr>
      </p:pic>
      <p:sp>
        <p:nvSpPr>
          <p:cNvPr id="6" name="TextovéPole 5">
            <a:extLst>
              <a:ext uri="{FF2B5EF4-FFF2-40B4-BE49-F238E27FC236}">
                <a16:creationId xmlns:a16="http://schemas.microsoft.com/office/drawing/2014/main" id="{502EC7A2-6601-6D5D-49BC-96177E679A17}"/>
              </a:ext>
            </a:extLst>
          </p:cNvPr>
          <p:cNvSpPr txBox="1"/>
          <p:nvPr/>
        </p:nvSpPr>
        <p:spPr>
          <a:xfrm>
            <a:off x="9532883" y="2769476"/>
            <a:ext cx="599090" cy="461665"/>
          </a:xfrm>
          <a:prstGeom prst="rect">
            <a:avLst/>
          </a:prstGeom>
          <a:solidFill>
            <a:schemeClr val="bg1"/>
          </a:solidFill>
        </p:spPr>
        <p:txBody>
          <a:bodyPr wrap="square" rtlCol="0">
            <a:spAutoFit/>
          </a:bodyPr>
          <a:lstStyle/>
          <a:p>
            <a:r>
              <a:rPr lang="cs-CZ" sz="2400" b="1" dirty="0"/>
              <a:t>2.</a:t>
            </a:r>
          </a:p>
        </p:txBody>
      </p:sp>
      <p:sp>
        <p:nvSpPr>
          <p:cNvPr id="8" name="TextovéPole 7">
            <a:extLst>
              <a:ext uri="{FF2B5EF4-FFF2-40B4-BE49-F238E27FC236}">
                <a16:creationId xmlns:a16="http://schemas.microsoft.com/office/drawing/2014/main" id="{9D191F98-13A0-072A-0DDB-346A7055D8EC}"/>
              </a:ext>
            </a:extLst>
          </p:cNvPr>
          <p:cNvSpPr txBox="1"/>
          <p:nvPr/>
        </p:nvSpPr>
        <p:spPr>
          <a:xfrm>
            <a:off x="0" y="362607"/>
            <a:ext cx="599090" cy="461665"/>
          </a:xfrm>
          <a:prstGeom prst="rect">
            <a:avLst/>
          </a:prstGeom>
          <a:solidFill>
            <a:schemeClr val="bg1"/>
          </a:solidFill>
        </p:spPr>
        <p:txBody>
          <a:bodyPr wrap="square" rtlCol="0">
            <a:spAutoFit/>
          </a:bodyPr>
          <a:lstStyle/>
          <a:p>
            <a:r>
              <a:rPr lang="cs-CZ" sz="2400" b="1" dirty="0"/>
              <a:t>1.</a:t>
            </a:r>
          </a:p>
        </p:txBody>
      </p:sp>
    </p:spTree>
    <p:extLst>
      <p:ext uri="{BB962C8B-B14F-4D97-AF65-F5344CB8AC3E}">
        <p14:creationId xmlns:p14="http://schemas.microsoft.com/office/powerpoint/2010/main" val="13054003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006EE9F8-C344-DDD4-88C6-35418BA82A7C}"/>
              </a:ext>
            </a:extLst>
          </p:cNvPr>
          <p:cNvPicPr>
            <a:picLocks noChangeAspect="1"/>
          </p:cNvPicPr>
          <p:nvPr/>
        </p:nvPicPr>
        <p:blipFill>
          <a:blip r:embed="rId2"/>
          <a:srcRect l="6974" t="41380" r="16540" b="34712"/>
          <a:stretch>
            <a:fillRect/>
          </a:stretch>
        </p:blipFill>
        <p:spPr>
          <a:xfrm>
            <a:off x="131379" y="3857294"/>
            <a:ext cx="11240814" cy="1912884"/>
          </a:xfrm>
          <a:prstGeom prst="rect">
            <a:avLst/>
          </a:prstGeom>
        </p:spPr>
      </p:pic>
      <p:sp>
        <p:nvSpPr>
          <p:cNvPr id="7" name="TextovéPole 6">
            <a:extLst>
              <a:ext uri="{FF2B5EF4-FFF2-40B4-BE49-F238E27FC236}">
                <a16:creationId xmlns:a16="http://schemas.microsoft.com/office/drawing/2014/main" id="{5F7678B0-62F4-7628-A31B-4979BCBA711B}"/>
              </a:ext>
            </a:extLst>
          </p:cNvPr>
          <p:cNvSpPr txBox="1"/>
          <p:nvPr/>
        </p:nvSpPr>
        <p:spPr>
          <a:xfrm>
            <a:off x="315310" y="111573"/>
            <a:ext cx="5171089" cy="3785652"/>
          </a:xfrm>
          <a:prstGeom prst="rect">
            <a:avLst/>
          </a:prstGeom>
          <a:noFill/>
          <a:ln>
            <a:solidFill>
              <a:srgbClr val="002060"/>
            </a:solidFill>
          </a:ln>
        </p:spPr>
        <p:txBody>
          <a:bodyPr wrap="square">
            <a:spAutoFit/>
          </a:bodyPr>
          <a:lstStyle/>
          <a:p>
            <a:r>
              <a:rPr lang="ru-RU" sz="2000" b="1" dirty="0"/>
              <a:t>Отчество образуется от имени отца. </a:t>
            </a:r>
            <a:endParaRPr lang="cs-CZ" sz="2000" b="1" dirty="0"/>
          </a:p>
          <a:p>
            <a:pPr marL="342900" indent="-342900">
              <a:buFont typeface="Arial" panose="020B0604020202020204" pitchFamily="34" charset="0"/>
              <a:buChar char="•"/>
            </a:pPr>
            <a:r>
              <a:rPr lang="ru-RU" sz="2000" b="1" dirty="0"/>
              <a:t>Если мужское имя оканчивается на твёрдый согласный (кроме ж, ш, ч, щ, ц), добавляется </a:t>
            </a:r>
            <a:r>
              <a:rPr lang="ru-RU" sz="2000" b="1" dirty="0">
                <a:solidFill>
                  <a:srgbClr val="00B050"/>
                </a:solidFill>
              </a:rPr>
              <a:t>-</a:t>
            </a:r>
            <a:r>
              <a:rPr lang="ru-RU" sz="2000" b="1" dirty="0" err="1">
                <a:solidFill>
                  <a:srgbClr val="00B050"/>
                </a:solidFill>
              </a:rPr>
              <a:t>ович</a:t>
            </a:r>
            <a:r>
              <a:rPr lang="ru-RU" sz="2000" b="1" dirty="0">
                <a:solidFill>
                  <a:srgbClr val="00B050"/>
                </a:solidFill>
              </a:rPr>
              <a:t> / -овна: </a:t>
            </a:r>
            <a:r>
              <a:rPr lang="ru-RU" sz="2000" b="1" dirty="0"/>
              <a:t>Иван – Иванович, Ивановна. </a:t>
            </a:r>
            <a:endParaRPr lang="cs-CZ" sz="2000" b="1" dirty="0"/>
          </a:p>
          <a:p>
            <a:pPr marL="342900" indent="-342900">
              <a:buFont typeface="Arial" panose="020B0604020202020204" pitchFamily="34" charset="0"/>
              <a:buChar char="•"/>
            </a:pPr>
            <a:r>
              <a:rPr lang="ru-RU" sz="2000" b="1" dirty="0"/>
              <a:t>Если мужское имя оканчивается на мягкий согласный, й или согласные ж, ш, ч, щ, ц, добавляется </a:t>
            </a:r>
            <a:r>
              <a:rPr lang="ru-RU" sz="2000" b="1" dirty="0">
                <a:solidFill>
                  <a:srgbClr val="00B050"/>
                </a:solidFill>
              </a:rPr>
              <a:t>-</a:t>
            </a:r>
            <a:r>
              <a:rPr lang="ru-RU" sz="2000" b="1" dirty="0" err="1">
                <a:solidFill>
                  <a:srgbClr val="00B050"/>
                </a:solidFill>
              </a:rPr>
              <a:t>евич</a:t>
            </a:r>
            <a:r>
              <a:rPr lang="ru-RU" sz="2000" b="1" dirty="0">
                <a:solidFill>
                  <a:srgbClr val="00B050"/>
                </a:solidFill>
              </a:rPr>
              <a:t> / -</a:t>
            </a:r>
            <a:r>
              <a:rPr lang="ru-RU" sz="2000" b="1" dirty="0" err="1">
                <a:solidFill>
                  <a:srgbClr val="00B050"/>
                </a:solidFill>
              </a:rPr>
              <a:t>евна</a:t>
            </a:r>
            <a:r>
              <a:rPr lang="ru-RU" sz="2000" b="1" dirty="0"/>
              <a:t>: Игорь – Игоревич, Игоревна, Матвей – Матвеевич, Матвеевна. </a:t>
            </a:r>
            <a:endParaRPr lang="cs-CZ" sz="2000" b="1" dirty="0"/>
          </a:p>
          <a:p>
            <a:pPr marL="342900" indent="-342900">
              <a:buFont typeface="Arial" panose="020B0604020202020204" pitchFamily="34" charset="0"/>
              <a:buChar char="•"/>
            </a:pPr>
            <a:r>
              <a:rPr lang="ru-RU" sz="2000" b="1" dirty="0"/>
              <a:t>Исключение: Никита – Никитич, Никитична, Илья – Ильич, Ильинична.</a:t>
            </a:r>
            <a:endParaRPr lang="cs-CZ" sz="2000" b="1" dirty="0"/>
          </a:p>
        </p:txBody>
      </p:sp>
      <p:graphicFrame>
        <p:nvGraphicFramePr>
          <p:cNvPr id="10" name="Tabulka 9">
            <a:extLst>
              <a:ext uri="{FF2B5EF4-FFF2-40B4-BE49-F238E27FC236}">
                <a16:creationId xmlns:a16="http://schemas.microsoft.com/office/drawing/2014/main" id="{7DFD8C59-BE3E-E0DB-A470-ED051C58ACA2}"/>
              </a:ext>
            </a:extLst>
          </p:cNvPr>
          <p:cNvGraphicFramePr>
            <a:graphicFrameLocks noGrp="1"/>
          </p:cNvGraphicFramePr>
          <p:nvPr>
            <p:extLst>
              <p:ext uri="{D42A27DB-BD31-4B8C-83A1-F6EECF244321}">
                <p14:modId xmlns:p14="http://schemas.microsoft.com/office/powerpoint/2010/main" val="3744487894"/>
              </p:ext>
            </p:extLst>
          </p:nvPr>
        </p:nvGraphicFramePr>
        <p:xfrm>
          <a:off x="5933090" y="729058"/>
          <a:ext cx="5770179" cy="2768819"/>
        </p:xfrm>
        <a:graphic>
          <a:graphicData uri="http://schemas.openxmlformats.org/drawingml/2006/table">
            <a:tbl>
              <a:tblPr firstRow="1" firstCol="1" bandRow="1"/>
              <a:tblGrid>
                <a:gridCol w="1722103">
                  <a:extLst>
                    <a:ext uri="{9D8B030D-6E8A-4147-A177-3AD203B41FA5}">
                      <a16:colId xmlns:a16="http://schemas.microsoft.com/office/drawing/2014/main" val="3638065032"/>
                    </a:ext>
                  </a:extLst>
                </a:gridCol>
                <a:gridCol w="2024038">
                  <a:extLst>
                    <a:ext uri="{9D8B030D-6E8A-4147-A177-3AD203B41FA5}">
                      <a16:colId xmlns:a16="http://schemas.microsoft.com/office/drawing/2014/main" val="2717182883"/>
                    </a:ext>
                  </a:extLst>
                </a:gridCol>
                <a:gridCol w="2024038">
                  <a:extLst>
                    <a:ext uri="{9D8B030D-6E8A-4147-A177-3AD203B41FA5}">
                      <a16:colId xmlns:a16="http://schemas.microsoft.com/office/drawing/2014/main" val="2700816824"/>
                    </a:ext>
                  </a:extLst>
                </a:gridCol>
              </a:tblGrid>
              <a:tr h="939764">
                <a:tc>
                  <a:txBody>
                    <a:bodyPr/>
                    <a:lstStyle/>
                    <a:p>
                      <a:pPr>
                        <a:lnSpc>
                          <a:spcPct val="115000"/>
                        </a:lnSpc>
                        <a:spcAft>
                          <a:spcPts val="0"/>
                        </a:spcAft>
                      </a:pPr>
                      <a:r>
                        <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rPr>
                        <a:t>Отец</a:t>
                      </a:r>
                    </a:p>
                    <a:p>
                      <a:pPr>
                        <a:lnSpc>
                          <a:spcPct val="115000"/>
                        </a:lnSpc>
                        <a:spcAft>
                          <a:spcPts val="0"/>
                        </a:spcAft>
                      </a:pPr>
                      <a:endPar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ru-RU" sz="2000" noProof="0" dirty="0">
                          <a:solidFill>
                            <a:srgbClr val="FF0000"/>
                          </a:solidFill>
                          <a:effectLst/>
                          <a:latin typeface="Arial" panose="020B0604020202020204" pitchFamily="34" charset="0"/>
                          <a:ea typeface="Calibri" panose="020F0502020204030204" pitchFamily="34" charset="0"/>
                          <a:cs typeface="Arial" panose="020B0604020202020204" pitchFamily="34" charset="0"/>
                        </a:rPr>
                        <a:t>Виктор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rPr>
                        <a:t>Сын</a:t>
                      </a:r>
                    </a:p>
                    <a:p>
                      <a:pPr>
                        <a:lnSpc>
                          <a:spcPct val="115000"/>
                        </a:lnSpc>
                        <a:spcAft>
                          <a:spcPts val="0"/>
                        </a:spcAft>
                      </a:pPr>
                      <a:endPar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ru-RU" sz="2000" noProof="0" dirty="0">
                          <a:effectLst/>
                          <a:latin typeface="Arial" panose="020B0604020202020204" pitchFamily="34" charset="0"/>
                          <a:ea typeface="Calibri" panose="020F0502020204030204" pitchFamily="34" charset="0"/>
                          <a:cs typeface="Arial" panose="020B0604020202020204" pitchFamily="34" charset="0"/>
                        </a:rPr>
                        <a:t>Павел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rPr>
                        <a:t>Дочь</a:t>
                      </a:r>
                    </a:p>
                    <a:p>
                      <a:pPr>
                        <a:lnSpc>
                          <a:spcPct val="115000"/>
                        </a:lnSpc>
                        <a:spcAft>
                          <a:spcPts val="0"/>
                        </a:spcAft>
                      </a:pPr>
                      <a:endPar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ru-RU" sz="2000" noProof="0" dirty="0">
                          <a:effectLst/>
                          <a:latin typeface="Arial" panose="020B0604020202020204" pitchFamily="34" charset="0"/>
                          <a:ea typeface="Calibri" panose="020F0502020204030204" pitchFamily="34" charset="0"/>
                          <a:cs typeface="Arial" panose="020B0604020202020204" pitchFamily="34" charset="0"/>
                        </a:rPr>
                        <a:t>Мария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1548890"/>
                  </a:ext>
                </a:extLst>
              </a:tr>
              <a:tr h="419706">
                <a:tc>
                  <a:txBody>
                    <a:bodyPr/>
                    <a:lstStyle/>
                    <a:p>
                      <a:pPr>
                        <a:lnSpc>
                          <a:spcPct val="115000"/>
                        </a:lnSpc>
                        <a:spcAft>
                          <a:spcPts val="0"/>
                        </a:spcAft>
                      </a:pPr>
                      <a:r>
                        <a:rPr lang="ru-RU" sz="2000" noProof="0">
                          <a:solidFill>
                            <a:srgbClr val="FF0000"/>
                          </a:solidFill>
                          <a:effectLst/>
                          <a:latin typeface="Arial" panose="020B0604020202020204" pitchFamily="34" charset="0"/>
                          <a:ea typeface="Calibri" panose="020F0502020204030204" pitchFamily="34" charset="0"/>
                          <a:cs typeface="Arial" panose="020B0604020202020204" pitchFamily="34" charset="0"/>
                        </a:rPr>
                        <a:t>Дмитрий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dirty="0">
                          <a:effectLst/>
                          <a:latin typeface="Arial" panose="020B0604020202020204" pitchFamily="34" charset="0"/>
                          <a:ea typeface="Calibri" panose="020F0502020204030204" pitchFamily="34" charset="0"/>
                          <a:cs typeface="Arial" panose="020B0604020202020204" pitchFamily="34" charset="0"/>
                        </a:rPr>
                        <a:t>Борис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Анна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190649"/>
                  </a:ext>
                </a:extLst>
              </a:tr>
              <a:tr h="401169">
                <a:tc>
                  <a:txBody>
                    <a:bodyPr/>
                    <a:lstStyle/>
                    <a:p>
                      <a:pPr>
                        <a:lnSpc>
                          <a:spcPct val="115000"/>
                        </a:lnSpc>
                        <a:spcAft>
                          <a:spcPts val="0"/>
                        </a:spcAft>
                      </a:pPr>
                      <a:r>
                        <a:rPr lang="ru-RU" sz="2000" noProof="0">
                          <a:solidFill>
                            <a:srgbClr val="FF0000"/>
                          </a:solidFill>
                          <a:effectLst/>
                          <a:latin typeface="Arial" panose="020B0604020202020204" pitchFamily="34" charset="0"/>
                          <a:ea typeface="Calibri" panose="020F0502020204030204" pitchFamily="34" charset="0"/>
                          <a:cs typeface="Arial" panose="020B0604020202020204" pitchFamily="34" charset="0"/>
                        </a:rPr>
                        <a:t>Александр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Константин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Дарья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224410"/>
                  </a:ext>
                </a:extLst>
              </a:tr>
              <a:tr h="352835">
                <a:tc>
                  <a:txBody>
                    <a:bodyPr/>
                    <a:lstStyle/>
                    <a:p>
                      <a:pPr>
                        <a:lnSpc>
                          <a:spcPct val="115000"/>
                        </a:lnSpc>
                        <a:spcAft>
                          <a:spcPts val="0"/>
                        </a:spcAft>
                      </a:pPr>
                      <a:r>
                        <a:rPr lang="ru-RU" sz="2000" noProof="0">
                          <a:solidFill>
                            <a:srgbClr val="FF0000"/>
                          </a:solidFill>
                          <a:effectLst/>
                          <a:latin typeface="Arial" panose="020B0604020202020204" pitchFamily="34" charset="0"/>
                          <a:ea typeface="Calibri" panose="020F0502020204030204" pitchFamily="34" charset="0"/>
                          <a:cs typeface="Arial" panose="020B0604020202020204" pitchFamily="34" charset="0"/>
                        </a:rPr>
                        <a:t>Илья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Пётр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Екатерина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4369180"/>
                  </a:ext>
                </a:extLst>
              </a:tr>
              <a:tr h="573330">
                <a:tc>
                  <a:txBody>
                    <a:bodyPr/>
                    <a:lstStyle/>
                    <a:p>
                      <a:pPr>
                        <a:lnSpc>
                          <a:spcPct val="115000"/>
                        </a:lnSpc>
                        <a:spcAft>
                          <a:spcPts val="0"/>
                        </a:spcAft>
                      </a:pPr>
                      <a:r>
                        <a:rPr lang="ru-RU" sz="2000" noProof="0" dirty="0">
                          <a:solidFill>
                            <a:srgbClr val="FF0000"/>
                          </a:solidFill>
                          <a:effectLst/>
                          <a:latin typeface="Arial" panose="020B0604020202020204" pitchFamily="34" charset="0"/>
                          <a:ea typeface="Calibri" panose="020F0502020204030204" pitchFamily="34" charset="0"/>
                          <a:cs typeface="Arial" panose="020B0604020202020204" pitchFamily="34" charset="0"/>
                        </a:rPr>
                        <a:t>Никита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Сергей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dirty="0">
                          <a:effectLst/>
                          <a:latin typeface="Arial" panose="020B0604020202020204" pitchFamily="34" charset="0"/>
                          <a:ea typeface="Calibri" panose="020F0502020204030204" pitchFamily="34" charset="0"/>
                          <a:cs typeface="Arial" panose="020B0604020202020204" pitchFamily="34" charset="0"/>
                        </a:rPr>
                        <a:t>Елена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1928629"/>
                  </a:ext>
                </a:extLst>
              </a:tr>
            </a:tbl>
          </a:graphicData>
        </a:graphic>
      </p:graphicFrame>
      <p:pic>
        <p:nvPicPr>
          <p:cNvPr id="12" name="Obrázek 11">
            <a:extLst>
              <a:ext uri="{FF2B5EF4-FFF2-40B4-BE49-F238E27FC236}">
                <a16:creationId xmlns:a16="http://schemas.microsoft.com/office/drawing/2014/main" id="{64C500A8-1A4C-769B-99C3-758329583DF6}"/>
              </a:ext>
            </a:extLst>
          </p:cNvPr>
          <p:cNvPicPr>
            <a:picLocks noChangeAspect="1"/>
          </p:cNvPicPr>
          <p:nvPr/>
        </p:nvPicPr>
        <p:blipFill>
          <a:blip r:embed="rId3"/>
          <a:stretch>
            <a:fillRect/>
          </a:stretch>
        </p:blipFill>
        <p:spPr>
          <a:xfrm>
            <a:off x="8521021" y="152477"/>
            <a:ext cx="688908" cy="646232"/>
          </a:xfrm>
          <a:prstGeom prst="rect">
            <a:avLst/>
          </a:prstGeom>
        </p:spPr>
      </p:pic>
    </p:spTree>
    <p:extLst>
      <p:ext uri="{BB962C8B-B14F-4D97-AF65-F5344CB8AC3E}">
        <p14:creationId xmlns:p14="http://schemas.microsoft.com/office/powerpoint/2010/main" val="1946383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33611E7-CFB9-27B9-236E-35279E193029}"/>
              </a:ext>
            </a:extLst>
          </p:cNvPr>
          <p:cNvSpPr txBox="1"/>
          <p:nvPr/>
        </p:nvSpPr>
        <p:spPr>
          <a:xfrm>
            <a:off x="569650" y="1033229"/>
            <a:ext cx="11052699" cy="4154984"/>
          </a:xfrm>
          <a:prstGeom prst="rect">
            <a:avLst/>
          </a:prstGeom>
          <a:noFill/>
        </p:spPr>
        <p:txBody>
          <a:bodyPr wrap="square" rtlCol="0">
            <a:spAutoFit/>
          </a:bodyPr>
          <a:lstStyle/>
          <a:p>
            <a:r>
              <a:rPr lang="ru-RU" sz="2200" b="1" dirty="0">
                <a:solidFill>
                  <a:srgbClr val="0070C0"/>
                </a:solidFill>
              </a:rPr>
              <a:t>ПРИВЛЕЧЕНИЕ ВНИМАНИЯ, ОБРАЩЕНИЕ К НЕЗНАКОМЫМ ЛЮДЯМ</a:t>
            </a:r>
          </a:p>
          <a:p>
            <a:r>
              <a:rPr lang="cs-CZ" sz="2200" b="1" dirty="0">
                <a:solidFill>
                  <a:srgbClr val="0070C0"/>
                </a:solidFill>
              </a:rPr>
              <a:t>Jak upoutat pozornost a oslovit někoho, koho neznáme </a:t>
            </a:r>
            <a:endParaRPr lang="ru-RU" sz="2200" b="1" dirty="0">
              <a:solidFill>
                <a:srgbClr val="0070C0"/>
              </a:solidFill>
            </a:endParaRPr>
          </a:p>
          <a:p>
            <a:endParaRPr lang="ru-RU" sz="2200" dirty="0"/>
          </a:p>
          <a:p>
            <a:r>
              <a:rPr lang="ru-RU" sz="2200" b="1" dirty="0"/>
              <a:t>Скажите, пожалуйста</a:t>
            </a:r>
            <a:r>
              <a:rPr lang="ru-RU" sz="2200" dirty="0"/>
              <a:t>, где здесь станция метро?	</a:t>
            </a:r>
            <a:r>
              <a:rPr lang="cs-CZ" sz="2200" b="1" dirty="0"/>
              <a:t>Prosím vás, řekněte mi</a:t>
            </a:r>
            <a:r>
              <a:rPr lang="cs-CZ" sz="2200" dirty="0"/>
              <a:t>...</a:t>
            </a:r>
            <a:endParaRPr lang="ru-RU" sz="2200" dirty="0"/>
          </a:p>
          <a:p>
            <a:r>
              <a:rPr lang="ru-RU" sz="2200" b="1" dirty="0"/>
              <a:t>Простите</a:t>
            </a:r>
            <a:r>
              <a:rPr lang="ru-RU" sz="2200" dirty="0"/>
              <a:t>, где ближайший банкомат?</a:t>
            </a:r>
            <a:r>
              <a:rPr lang="cs-CZ" sz="2200" dirty="0"/>
              <a:t>			</a:t>
            </a:r>
            <a:r>
              <a:rPr lang="cs-CZ" sz="2200" b="1" dirty="0"/>
              <a:t>Promiňte</a:t>
            </a:r>
            <a:r>
              <a:rPr lang="cs-CZ" sz="2200" dirty="0"/>
              <a:t>, …</a:t>
            </a:r>
            <a:endParaRPr lang="ru-RU" sz="2200" dirty="0"/>
          </a:p>
          <a:p>
            <a:r>
              <a:rPr lang="ru-RU" sz="2200" b="1" dirty="0"/>
              <a:t>Извините</a:t>
            </a:r>
            <a:r>
              <a:rPr lang="ru-RU" sz="2200" dirty="0"/>
              <a:t>, Вы не подскажете, где театр?</a:t>
            </a:r>
            <a:r>
              <a:rPr lang="cs-CZ" sz="2200" dirty="0"/>
              <a:t>		</a:t>
            </a:r>
            <a:r>
              <a:rPr lang="cs-CZ" sz="2200" b="1" dirty="0"/>
              <a:t>Promiňte</a:t>
            </a:r>
            <a:r>
              <a:rPr lang="cs-CZ" sz="2200" dirty="0"/>
              <a:t>, …</a:t>
            </a:r>
            <a:endParaRPr lang="ru-RU" sz="2200" dirty="0"/>
          </a:p>
          <a:p>
            <a:r>
              <a:rPr lang="ru-RU" sz="2200" b="1" dirty="0"/>
              <a:t>Будьте добры</a:t>
            </a:r>
            <a:r>
              <a:rPr lang="ru-RU" sz="2200" dirty="0"/>
              <a:t>, покажите мне на карте, где мы?</a:t>
            </a:r>
            <a:r>
              <a:rPr lang="cs-CZ" sz="2200" dirty="0"/>
              <a:t>	</a:t>
            </a:r>
            <a:r>
              <a:rPr lang="cs-CZ" sz="2200" b="1" dirty="0"/>
              <a:t>Buďte tak hodný</a:t>
            </a:r>
            <a:r>
              <a:rPr lang="cs-CZ" sz="2200" dirty="0"/>
              <a:t>, …</a:t>
            </a:r>
            <a:endParaRPr lang="ru-RU" sz="2200" dirty="0"/>
          </a:p>
          <a:p>
            <a:r>
              <a:rPr lang="ru-RU" sz="2200" b="1" dirty="0"/>
              <a:t>Вы случайно не знаете</a:t>
            </a:r>
            <a:r>
              <a:rPr lang="ru-RU" sz="2200" dirty="0"/>
              <a:t>, который час?</a:t>
            </a:r>
            <a:r>
              <a:rPr lang="cs-CZ" sz="2200" dirty="0"/>
              <a:t>			</a:t>
            </a:r>
            <a:r>
              <a:rPr lang="cs-CZ" sz="2200" b="1" dirty="0"/>
              <a:t>Nevíte náhodou</a:t>
            </a:r>
            <a:r>
              <a:rPr lang="cs-CZ" sz="2200" dirty="0"/>
              <a:t>, …</a:t>
            </a:r>
            <a:endParaRPr lang="ru-RU" sz="2200" dirty="0"/>
          </a:p>
          <a:p>
            <a:r>
              <a:rPr lang="ru-RU" sz="2200" b="1" dirty="0"/>
              <a:t>Вы не </a:t>
            </a:r>
            <a:r>
              <a:rPr lang="cs-CZ" sz="2200" b="1" dirty="0"/>
              <a:t>(</a:t>
            </a:r>
            <a:r>
              <a:rPr lang="ru-RU" sz="2200" b="1" dirty="0"/>
              <a:t>под)скажите</a:t>
            </a:r>
            <a:r>
              <a:rPr lang="ru-RU" sz="2200" dirty="0"/>
              <a:t>, это улица Комарова?		</a:t>
            </a:r>
            <a:r>
              <a:rPr lang="cs-CZ" sz="2200" b="1" dirty="0"/>
              <a:t>Prosím vás, řekněte mi</a:t>
            </a:r>
            <a:r>
              <a:rPr lang="cs-CZ" sz="2200" dirty="0"/>
              <a:t>...</a:t>
            </a:r>
            <a:endParaRPr lang="ru-RU" sz="2200" dirty="0"/>
          </a:p>
          <a:p>
            <a:endParaRPr lang="ru-RU" sz="2200" dirty="0"/>
          </a:p>
          <a:p>
            <a:r>
              <a:rPr lang="ru-RU" sz="2200" b="1" dirty="0">
                <a:solidFill>
                  <a:srgbClr val="00B050"/>
                </a:solidFill>
              </a:rPr>
              <a:t>Девушка / Молодой человек </a:t>
            </a:r>
            <a:r>
              <a:rPr lang="ru-RU" sz="2200" b="1" dirty="0"/>
              <a:t>/ Мужчина		</a:t>
            </a:r>
            <a:r>
              <a:rPr lang="cs-CZ" sz="2200" b="1" dirty="0"/>
              <a:t>Slečno / Mladý pane / Pane / Paní</a:t>
            </a:r>
            <a:r>
              <a:rPr lang="cs-CZ" sz="2200" dirty="0"/>
              <a:t>,…</a:t>
            </a:r>
            <a:r>
              <a:rPr lang="ru-RU" sz="2200" b="1" dirty="0"/>
              <a:t> </a:t>
            </a:r>
            <a:endParaRPr lang="cs-CZ" sz="2200" b="1" dirty="0"/>
          </a:p>
          <a:p>
            <a:r>
              <a:rPr lang="ru-RU" sz="2200" b="1" dirty="0"/>
              <a:t>Женщина</a:t>
            </a:r>
            <a:r>
              <a:rPr lang="ru-RU" sz="2200" dirty="0"/>
              <a:t>, этот трамвай идет до вокзала?</a:t>
            </a:r>
            <a:endParaRPr lang="cs-CZ" sz="2200" dirty="0"/>
          </a:p>
        </p:txBody>
      </p:sp>
    </p:spTree>
    <p:extLst>
      <p:ext uri="{BB962C8B-B14F-4D97-AF65-F5344CB8AC3E}">
        <p14:creationId xmlns:p14="http://schemas.microsoft.com/office/powerpoint/2010/main" val="4096990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483B022-B243-6310-782C-D497691B3308}"/>
              </a:ext>
            </a:extLst>
          </p:cNvPr>
          <p:cNvSpPr txBox="1"/>
          <p:nvPr/>
        </p:nvSpPr>
        <p:spPr>
          <a:xfrm>
            <a:off x="214391" y="750468"/>
            <a:ext cx="6633099" cy="4493538"/>
          </a:xfrm>
          <a:prstGeom prst="rect">
            <a:avLst/>
          </a:prstGeom>
          <a:noFill/>
          <a:ln>
            <a:solidFill>
              <a:srgbClr val="002060"/>
            </a:solidFill>
          </a:ln>
        </p:spPr>
        <p:txBody>
          <a:bodyPr wrap="square" rtlCol="0">
            <a:spAutoFit/>
          </a:bodyPr>
          <a:lstStyle/>
          <a:p>
            <a:r>
              <a:rPr lang="ru-RU" sz="2200" b="1" dirty="0"/>
              <a:t>Обратитесь с вопросом или просьбой к незнакомому человеку. Составьте диалоги</a:t>
            </a:r>
            <a:endParaRPr lang="cs-CZ" sz="2200" b="1" dirty="0"/>
          </a:p>
          <a:p>
            <a:r>
              <a:rPr lang="cs-CZ" sz="2200" dirty="0"/>
              <a:t>Oslovte neznámého člověka s dotazem nebo prosbou a utvořte dialogy</a:t>
            </a:r>
            <a:endParaRPr lang="ru-RU" sz="2200" dirty="0"/>
          </a:p>
          <a:p>
            <a:endParaRPr lang="ru-RU" sz="2200" dirty="0"/>
          </a:p>
          <a:p>
            <a:pPr marL="342900" indent="-342900">
              <a:buFont typeface="Wingdings" panose="05000000000000000000" pitchFamily="2" charset="2"/>
              <a:buChar char="Ø"/>
            </a:pPr>
            <a:r>
              <a:rPr lang="ru-RU" sz="2200" dirty="0"/>
              <a:t>Извините вы не скажете, где находится… / как пройти к… / сколько времени?</a:t>
            </a:r>
          </a:p>
          <a:p>
            <a:pPr marL="342900" indent="-342900">
              <a:buFont typeface="Wingdings" panose="05000000000000000000" pitchFamily="2" charset="2"/>
              <a:buChar char="Ø"/>
            </a:pPr>
            <a:endParaRPr lang="ru-RU" sz="2200" dirty="0"/>
          </a:p>
          <a:p>
            <a:pPr marL="342900" indent="-342900">
              <a:buFont typeface="Wingdings" panose="05000000000000000000" pitchFamily="2" charset="2"/>
              <a:buChar char="Ø"/>
            </a:pPr>
            <a:r>
              <a:rPr lang="ru-RU" sz="2200" dirty="0"/>
              <a:t>Скажите пожалуйста, как проехать / как найти / где ближайшая остановка…?</a:t>
            </a:r>
          </a:p>
          <a:p>
            <a:pPr marL="342900" indent="-342900">
              <a:buFont typeface="Wingdings" panose="05000000000000000000" pitchFamily="2" charset="2"/>
              <a:buChar char="Ø"/>
            </a:pPr>
            <a:endParaRPr lang="ru-RU" sz="2200" dirty="0"/>
          </a:p>
          <a:p>
            <a:pPr marL="342900" indent="-342900">
              <a:buFont typeface="Wingdings" panose="05000000000000000000" pitchFamily="2" charset="2"/>
              <a:buChar char="Ø"/>
            </a:pPr>
            <a:r>
              <a:rPr lang="ru-RU" sz="2200" dirty="0"/>
              <a:t>Будьте добры / любезны, покажите мне пожалуйста… / принесите пожалуйста…</a:t>
            </a:r>
            <a:endParaRPr lang="cs-CZ" sz="2200" dirty="0"/>
          </a:p>
        </p:txBody>
      </p:sp>
      <p:sp>
        <p:nvSpPr>
          <p:cNvPr id="2" name="TextovéPole 1">
            <a:extLst>
              <a:ext uri="{FF2B5EF4-FFF2-40B4-BE49-F238E27FC236}">
                <a16:creationId xmlns:a16="http://schemas.microsoft.com/office/drawing/2014/main" id="{7E3DC583-40DC-30F7-7800-3DA84A8C2216}"/>
              </a:ext>
            </a:extLst>
          </p:cNvPr>
          <p:cNvSpPr txBox="1"/>
          <p:nvPr/>
        </p:nvSpPr>
        <p:spPr>
          <a:xfrm>
            <a:off x="7567448" y="750468"/>
            <a:ext cx="3899338" cy="4493538"/>
          </a:xfrm>
          <a:prstGeom prst="rect">
            <a:avLst/>
          </a:prstGeom>
          <a:noFill/>
        </p:spPr>
        <p:txBody>
          <a:bodyPr wrap="square" rtlCol="0">
            <a:spAutoFit/>
          </a:bodyPr>
          <a:lstStyle/>
          <a:p>
            <a:pPr marL="285750" indent="-285750">
              <a:buFont typeface="Arial" panose="020B0604020202020204" pitchFamily="34" charset="0"/>
              <a:buChar char="•"/>
            </a:pPr>
            <a:r>
              <a:rPr lang="ru-RU" sz="2200" dirty="0"/>
              <a:t>Скажите, пожалуйста,</a:t>
            </a:r>
            <a:r>
              <a:rPr lang="cs-CZ" sz="2200" dirty="0"/>
              <a:t>…</a:t>
            </a:r>
          </a:p>
          <a:p>
            <a:pPr marL="285750" indent="-285750">
              <a:buFont typeface="Arial" panose="020B0604020202020204" pitchFamily="34" charset="0"/>
              <a:buChar char="•"/>
            </a:pPr>
            <a:endParaRPr lang="ru-RU" sz="2200" dirty="0"/>
          </a:p>
          <a:p>
            <a:pPr marL="285750" indent="-285750">
              <a:buFont typeface="Arial" panose="020B0604020202020204" pitchFamily="34" charset="0"/>
              <a:buChar char="•"/>
            </a:pPr>
            <a:r>
              <a:rPr lang="ru-RU" sz="2200" dirty="0"/>
              <a:t>Простите, где …</a:t>
            </a:r>
            <a:endParaRPr lang="cs-CZ" sz="2200" dirty="0"/>
          </a:p>
          <a:p>
            <a:pPr marL="285750" indent="-285750">
              <a:buFont typeface="Arial" panose="020B0604020202020204" pitchFamily="34" charset="0"/>
              <a:buChar char="•"/>
            </a:pPr>
            <a:endParaRPr lang="ru-RU" sz="2200" dirty="0"/>
          </a:p>
          <a:p>
            <a:pPr marL="285750" indent="-285750">
              <a:buFont typeface="Arial" panose="020B0604020202020204" pitchFamily="34" charset="0"/>
              <a:buChar char="•"/>
            </a:pPr>
            <a:r>
              <a:rPr lang="ru-RU" sz="2200" dirty="0"/>
              <a:t>Извините, Вы не подскажете, где</a:t>
            </a:r>
            <a:r>
              <a:rPr lang="cs-CZ" sz="2200" dirty="0"/>
              <a:t>…</a:t>
            </a:r>
          </a:p>
          <a:p>
            <a:pPr marL="285750" indent="-285750">
              <a:buFont typeface="Arial" panose="020B0604020202020204" pitchFamily="34" charset="0"/>
              <a:buChar char="•"/>
            </a:pPr>
            <a:endParaRPr lang="cs-CZ" sz="2200" dirty="0"/>
          </a:p>
          <a:p>
            <a:pPr marL="285750" indent="-285750">
              <a:buFont typeface="Arial" panose="020B0604020202020204" pitchFamily="34" charset="0"/>
              <a:buChar char="•"/>
            </a:pPr>
            <a:r>
              <a:rPr lang="ru-RU" sz="2200" dirty="0"/>
              <a:t>Будьте добры, покажите мне на карте, где …</a:t>
            </a:r>
            <a:endParaRPr lang="cs-CZ" sz="2200" dirty="0"/>
          </a:p>
          <a:p>
            <a:pPr marL="285750" indent="-285750">
              <a:buFont typeface="Arial" panose="020B0604020202020204" pitchFamily="34" charset="0"/>
              <a:buChar char="•"/>
            </a:pPr>
            <a:endParaRPr lang="ru-RU" sz="2200" dirty="0"/>
          </a:p>
          <a:p>
            <a:pPr marL="285750" indent="-285750">
              <a:buFont typeface="Arial" panose="020B0604020202020204" pitchFamily="34" charset="0"/>
              <a:buChar char="•"/>
            </a:pPr>
            <a:r>
              <a:rPr lang="ru-RU" sz="2200" dirty="0"/>
              <a:t>Вы случайно не знаете,…</a:t>
            </a:r>
            <a:endParaRPr lang="cs-CZ" sz="2200" dirty="0"/>
          </a:p>
          <a:p>
            <a:pPr marL="285750" indent="-285750">
              <a:buFont typeface="Arial" panose="020B0604020202020204" pitchFamily="34" charset="0"/>
              <a:buChar char="•"/>
            </a:pPr>
            <a:endParaRPr lang="ru-RU" sz="2200" dirty="0"/>
          </a:p>
          <a:p>
            <a:pPr marL="285750" indent="-285750">
              <a:buFont typeface="Arial" panose="020B0604020202020204" pitchFamily="34" charset="0"/>
              <a:buChar char="•"/>
            </a:pPr>
            <a:r>
              <a:rPr lang="ru-RU" sz="2200" dirty="0"/>
              <a:t>Вы не (под)скажите</a:t>
            </a:r>
            <a:r>
              <a:rPr lang="cs-CZ" sz="2200" dirty="0"/>
              <a:t>…</a:t>
            </a:r>
          </a:p>
        </p:txBody>
      </p:sp>
    </p:spTree>
    <p:extLst>
      <p:ext uri="{BB962C8B-B14F-4D97-AF65-F5344CB8AC3E}">
        <p14:creationId xmlns:p14="http://schemas.microsoft.com/office/powerpoint/2010/main" val="22631823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a:extLst>
              <a:ext uri="{FF2B5EF4-FFF2-40B4-BE49-F238E27FC236}">
                <a16:creationId xmlns:a16="http://schemas.microsoft.com/office/drawing/2014/main" id="{69619957-D764-F45F-EDAC-32AB5EAB8BD3}"/>
              </a:ext>
            </a:extLst>
          </p:cNvPr>
          <p:cNvSpPr txBox="1"/>
          <p:nvPr/>
        </p:nvSpPr>
        <p:spPr>
          <a:xfrm>
            <a:off x="352097" y="2545396"/>
            <a:ext cx="2879834" cy="892552"/>
          </a:xfrm>
          <a:prstGeom prst="rect">
            <a:avLst/>
          </a:prstGeom>
          <a:noFill/>
        </p:spPr>
        <p:txBody>
          <a:bodyPr wrap="square">
            <a:spAutoFit/>
          </a:bodyPr>
          <a:lstStyle/>
          <a:p>
            <a:r>
              <a:rPr lang="cs-CZ" sz="2800" dirty="0" err="1">
                <a:solidFill>
                  <a:srgbClr val="00B050"/>
                </a:solidFill>
              </a:rPr>
              <a:t>Знакомств</a:t>
            </a:r>
            <a:r>
              <a:rPr lang="ru-RU" sz="2800" dirty="0">
                <a:solidFill>
                  <a:srgbClr val="00B050"/>
                </a:solidFill>
              </a:rPr>
              <a:t>о</a:t>
            </a:r>
            <a:r>
              <a:rPr lang="cs-CZ" sz="2400" dirty="0">
                <a:solidFill>
                  <a:srgbClr val="00B050"/>
                </a:solidFill>
              </a:rPr>
              <a:t> (Seznamování)</a:t>
            </a:r>
          </a:p>
        </p:txBody>
      </p:sp>
      <p:graphicFrame>
        <p:nvGraphicFramePr>
          <p:cNvPr id="8" name="Tabulka 7">
            <a:extLst>
              <a:ext uri="{FF2B5EF4-FFF2-40B4-BE49-F238E27FC236}">
                <a16:creationId xmlns:a16="http://schemas.microsoft.com/office/drawing/2014/main" id="{D24AB2CE-94F8-8FD2-A003-38D4C6F09EB0}"/>
              </a:ext>
            </a:extLst>
          </p:cNvPr>
          <p:cNvGraphicFramePr>
            <a:graphicFrameLocks noGrp="1"/>
          </p:cNvGraphicFramePr>
          <p:nvPr>
            <p:extLst>
              <p:ext uri="{D42A27DB-BD31-4B8C-83A1-F6EECF244321}">
                <p14:modId xmlns:p14="http://schemas.microsoft.com/office/powerpoint/2010/main" val="2840221636"/>
              </p:ext>
            </p:extLst>
          </p:nvPr>
        </p:nvGraphicFramePr>
        <p:xfrm>
          <a:off x="4288220" y="557048"/>
          <a:ext cx="6914440" cy="5112278"/>
        </p:xfrm>
        <a:graphic>
          <a:graphicData uri="http://schemas.openxmlformats.org/drawingml/2006/table">
            <a:tbl>
              <a:tblPr firstRow="1" firstCol="1" bandRow="1"/>
              <a:tblGrid>
                <a:gridCol w="3457220">
                  <a:extLst>
                    <a:ext uri="{9D8B030D-6E8A-4147-A177-3AD203B41FA5}">
                      <a16:colId xmlns:a16="http://schemas.microsoft.com/office/drawing/2014/main" val="578387435"/>
                    </a:ext>
                  </a:extLst>
                </a:gridCol>
                <a:gridCol w="3457220">
                  <a:extLst>
                    <a:ext uri="{9D8B030D-6E8A-4147-A177-3AD203B41FA5}">
                      <a16:colId xmlns:a16="http://schemas.microsoft.com/office/drawing/2014/main" val="1348365746"/>
                    </a:ext>
                  </a:extLst>
                </a:gridCol>
              </a:tblGrid>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Давайте познакомимся!</a:t>
                      </a:r>
                    </a:p>
                  </a:txBody>
                  <a:tcPr marL="9525" marR="9525" marT="9525" marB="9525" anchor="ctr">
                    <a:lnL>
                      <a:noFill/>
                    </a:lnL>
                    <a:lnR>
                      <a:noFill/>
                    </a:lnR>
                    <a:lnT>
                      <a:noFill/>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Seznamme se!</a:t>
                      </a:r>
                    </a:p>
                  </a:txBody>
                  <a:tcPr marL="9525" marR="9525" marT="9525" marB="9525" anchor="ctr">
                    <a:lnL>
                      <a:noFill/>
                    </a:lnL>
                    <a:lnR>
                      <a:noFill/>
                    </a:lnR>
                    <a:lnT>
                      <a:noFill/>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678213473"/>
                  </a:ext>
                </a:extLst>
              </a:tr>
              <a:tr h="489940">
                <a:tc>
                  <a:txBody>
                    <a:bodyPr/>
                    <a:lstStyle/>
                    <a:p>
                      <a:pPr>
                        <a:lnSpc>
                          <a:spcPct val="115000"/>
                        </a:lnSpc>
                        <a:spcAft>
                          <a:spcPts val="800"/>
                        </a:spcAft>
                        <a:buNone/>
                      </a:pP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Разрешите</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представиться</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Dovolte, abych se představil(a)!</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2377851006"/>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Меня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Jmenuji se...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1009715920"/>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Очень приятно, я...</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Těší mě, jsem...</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142336332"/>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Как вас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Jak se jmenujete?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854950396"/>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Как его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Jak se jmenuje?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3412092"/>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Как её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Jak se jmenuje?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3640524087"/>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Меня зовут Петр Новак.</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Jmenuji se Petr Novák.</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4117057806"/>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Его зовут Александр Петров.</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Jmenuje se Alexandr Petrov.</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1521328401"/>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Её зовут Людмила Степанова.</a:t>
                      </a:r>
                    </a:p>
                  </a:txBody>
                  <a:tcPr marL="9525" marR="9525" marT="9525" marB="9525" anchor="ctr">
                    <a:lnL>
                      <a:noFill/>
                    </a:lnL>
                    <a:lnR>
                      <a:noFill/>
                    </a:lnR>
                    <a:lnT w="12700" cap="flat" cmpd="sng" algn="ctr">
                      <a:solidFill>
                        <a:srgbClr val="DCDFE5"/>
                      </a:solidFill>
                      <a:prstDash val="solid"/>
                      <a:round/>
                      <a:headEnd type="none" w="med" len="med"/>
                      <a:tailEnd type="none" w="med" len="med"/>
                    </a:lnT>
                    <a:lnB>
                      <a:noFill/>
                    </a:lnB>
                    <a:noFill/>
                  </a:tcPr>
                </a:tc>
                <a:tc>
                  <a:txBody>
                    <a:bodyPr/>
                    <a:lstStyle/>
                    <a:p>
                      <a:pPr>
                        <a:lnSpc>
                          <a:spcPct val="115000"/>
                        </a:lnSpc>
                        <a:spcAft>
                          <a:spcPts val="800"/>
                        </a:spcAft>
                        <a:buNone/>
                      </a:pP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Jmenuje se Ludmila Stěpanovová</a:t>
                      </a:r>
                    </a:p>
                  </a:txBody>
                  <a:tcPr marL="9525" marR="9525" marT="9525" marB="9525" anchor="ctr">
                    <a:lnL>
                      <a:noFill/>
                    </a:lnL>
                    <a:lnR>
                      <a:noFill/>
                    </a:lnR>
                    <a:lnT w="12700" cap="flat" cmpd="sng" algn="ctr">
                      <a:solidFill>
                        <a:srgbClr val="DCDFE5"/>
                      </a:solidFill>
                      <a:prstDash val="solid"/>
                      <a:round/>
                      <a:headEnd type="none" w="med" len="med"/>
                      <a:tailEnd type="none" w="med" len="med"/>
                    </a:lnT>
                    <a:lnB>
                      <a:noFill/>
                    </a:lnB>
                    <a:noFill/>
                  </a:tcPr>
                </a:tc>
                <a:extLst>
                  <a:ext uri="{0D108BD9-81ED-4DB2-BD59-A6C34878D82A}">
                    <a16:rowId xmlns:a16="http://schemas.microsoft.com/office/drawing/2014/main" val="519720776"/>
                  </a:ext>
                </a:extLst>
              </a:tr>
            </a:tbl>
          </a:graphicData>
        </a:graphic>
      </p:graphicFrame>
    </p:spTree>
    <p:extLst>
      <p:ext uri="{BB962C8B-B14F-4D97-AF65-F5344CB8AC3E}">
        <p14:creationId xmlns:p14="http://schemas.microsoft.com/office/powerpoint/2010/main" val="2712283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ulka 3">
            <a:extLst>
              <a:ext uri="{FF2B5EF4-FFF2-40B4-BE49-F238E27FC236}">
                <a16:creationId xmlns:a16="http://schemas.microsoft.com/office/drawing/2014/main" id="{1DAF8D9C-FFAA-6A73-47FD-9FC957D9191C}"/>
              </a:ext>
            </a:extLst>
          </p:cNvPr>
          <p:cNvGraphicFramePr>
            <a:graphicFrameLocks noGrp="1"/>
          </p:cNvGraphicFramePr>
          <p:nvPr>
            <p:extLst>
              <p:ext uri="{D42A27DB-BD31-4B8C-83A1-F6EECF244321}">
                <p14:modId xmlns:p14="http://schemas.microsoft.com/office/powerpoint/2010/main" val="436707910"/>
              </p:ext>
            </p:extLst>
          </p:nvPr>
        </p:nvGraphicFramePr>
        <p:xfrm>
          <a:off x="231227" y="190022"/>
          <a:ext cx="11729546" cy="6034007"/>
        </p:xfrm>
        <a:graphic>
          <a:graphicData uri="http://schemas.openxmlformats.org/drawingml/2006/table">
            <a:tbl>
              <a:tblPr firstRow="1" firstCol="1" bandRow="1"/>
              <a:tblGrid>
                <a:gridCol w="5864773">
                  <a:extLst>
                    <a:ext uri="{9D8B030D-6E8A-4147-A177-3AD203B41FA5}">
                      <a16:colId xmlns:a16="http://schemas.microsoft.com/office/drawing/2014/main" val="1903481197"/>
                    </a:ext>
                  </a:extLst>
                </a:gridCol>
                <a:gridCol w="5864773">
                  <a:extLst>
                    <a:ext uri="{9D8B030D-6E8A-4147-A177-3AD203B41FA5}">
                      <a16:colId xmlns:a16="http://schemas.microsoft.com/office/drawing/2014/main" val="662521002"/>
                    </a:ext>
                  </a:extLst>
                </a:gridCol>
              </a:tblGrid>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Разрешите представить – моя жена Яна.</a:t>
                      </a:r>
                    </a:p>
                  </a:txBody>
                  <a:tcPr marL="9525" marR="9525" marT="9525" marB="9525" anchor="ctr">
                    <a:lnL>
                      <a:noFill/>
                    </a:lnL>
                    <a:lnR>
                      <a:noFill/>
                    </a:lnR>
                    <a:lnT>
                      <a:noFill/>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Dovolte, abych vám představil svou ženu Janu.</a:t>
                      </a:r>
                    </a:p>
                  </a:txBody>
                  <a:tcPr marL="9525" marR="9525" marT="9525" marB="9525" anchor="ctr">
                    <a:lnL>
                      <a:noFill/>
                    </a:lnL>
                    <a:lnR>
                      <a:noFill/>
                    </a:lnR>
                    <a:lnT>
                      <a:noFill/>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3333468725"/>
                  </a:ext>
                </a:extLst>
              </a:tr>
              <a:tr h="581413">
                <a:tc>
                  <a:txBody>
                    <a:bodyPr/>
                    <a:lstStyle/>
                    <a:p>
                      <a:pPr>
                        <a:lnSpc>
                          <a:spcPct val="115000"/>
                        </a:lnSpc>
                        <a:spcAft>
                          <a:spcPts val="800"/>
                        </a:spcAft>
                        <a:buNone/>
                      </a:pP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Очень</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приятно</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Михаил</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Николаевич</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Těší mě, Michaile Nikolajeviči.</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4142825804"/>
                  </a:ext>
                </a:extLst>
              </a:tr>
              <a:tr h="581413">
                <a:tc>
                  <a:txBody>
                    <a:bodyPr/>
                    <a:lstStyle/>
                    <a:p>
                      <a:pPr>
                        <a:lnSpc>
                          <a:spcPct val="115000"/>
                        </a:lnSpc>
                        <a:spcAft>
                          <a:spcPts val="800"/>
                        </a:spcAft>
                        <a:buNone/>
                      </a:pPr>
                      <a:r>
                        <a:rPr lang="ru-RU" sz="2000" kern="100" noProof="0" dirty="0">
                          <a:effectLst/>
                          <a:latin typeface="Aptos" panose="020B0004020202020204" pitchFamily="34" charset="0"/>
                          <a:ea typeface="DengXian" panose="02010600030101010101" pitchFamily="2" charset="-122"/>
                          <a:cs typeface="Times New Roman" panose="02020603050405020304" pitchFamily="18" charset="0"/>
                        </a:rPr>
                        <a:t>Разрешите вас познакомить.</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Dovolte, abych vás seznámil.</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814037603"/>
                  </a:ext>
                </a:extLst>
              </a:tr>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Это – наш директор, господин Давыдов.</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To je náš ředitel, pan Davydov.</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1924658288"/>
                  </a:ext>
                </a:extLst>
              </a:tr>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Это – представитель нашей фирмы, госпожа Черна.</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To je zástupkyně naší firmy, paní Černá.</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827079881"/>
                  </a:ext>
                </a:extLst>
              </a:tr>
              <a:tr h="581413">
                <a:tc>
                  <a:txBody>
                    <a:bodyPr/>
                    <a:lstStyle/>
                    <a:p>
                      <a:pPr>
                        <a:lnSpc>
                          <a:spcPct val="115000"/>
                        </a:lnSpc>
                        <a:spcAft>
                          <a:spcPts val="800"/>
                        </a:spcAft>
                        <a:buNone/>
                      </a:pP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Вы</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не</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могли</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бы</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познакомить</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меня</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с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Вашим</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коллегой</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Nemohl(a) byste mě seznámit se svým kolegou (se svou kolegyní)?</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2360494213"/>
                  </a:ext>
                </a:extLst>
              </a:tr>
              <a:tr h="1139893">
                <a:tc>
                  <a:txBody>
                    <a:bodyPr/>
                    <a:lstStyle/>
                    <a:p>
                      <a:pPr>
                        <a:lnSpc>
                          <a:spcPct val="115000"/>
                        </a:lnSpc>
                        <a:spcAft>
                          <a:spcPts val="800"/>
                        </a:spcAft>
                        <a:buNone/>
                      </a:pP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Да</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конечно</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познакомьтесь</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Рудаков</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Сергей</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директор</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фирмы</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Samozřejmě, seznamte se: Sergej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Rudakov</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ředitel firmy.</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2823469002"/>
                  </a:ext>
                </a:extLst>
              </a:tr>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Вы не знаете, кто эта женщина и как ее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Nevíte, kdo je ta paní a jak se jmenuje?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466871836"/>
                  </a:ext>
                </a:extLst>
              </a:tr>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Здравствуйте, скажите пожалуйста, как Вас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a:noFill/>
                    </a:lnB>
                    <a:noFill/>
                  </a:tcPr>
                </a:tc>
                <a:tc>
                  <a:txBody>
                    <a:bodyPr/>
                    <a:lstStyle/>
                    <a:p>
                      <a:pPr>
                        <a:lnSpc>
                          <a:spcPct val="115000"/>
                        </a:lnSpc>
                        <a:spcAft>
                          <a:spcPts val="800"/>
                        </a:spcAft>
                        <a:buNone/>
                      </a:pP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Dobrý den, jak se jmenujete?</a:t>
                      </a:r>
                    </a:p>
                  </a:txBody>
                  <a:tcPr marL="9525" marR="9525" marT="9525" marB="9525" anchor="ctr">
                    <a:lnL>
                      <a:noFill/>
                    </a:lnL>
                    <a:lnR>
                      <a:noFill/>
                    </a:lnR>
                    <a:lnT w="12700" cap="flat" cmpd="sng" algn="ctr">
                      <a:solidFill>
                        <a:srgbClr val="DCDFE5"/>
                      </a:solidFill>
                      <a:prstDash val="solid"/>
                      <a:round/>
                      <a:headEnd type="none" w="med" len="med"/>
                      <a:tailEnd type="none" w="med" len="med"/>
                    </a:lnT>
                    <a:lnB>
                      <a:noFill/>
                    </a:lnB>
                    <a:noFill/>
                  </a:tcPr>
                </a:tc>
                <a:extLst>
                  <a:ext uri="{0D108BD9-81ED-4DB2-BD59-A6C34878D82A}">
                    <a16:rowId xmlns:a16="http://schemas.microsoft.com/office/drawing/2014/main" val="2618786204"/>
                  </a:ext>
                </a:extLst>
              </a:tr>
            </a:tbl>
          </a:graphicData>
        </a:graphic>
      </p:graphicFrame>
    </p:spTree>
    <p:extLst>
      <p:ext uri="{BB962C8B-B14F-4D97-AF65-F5344CB8AC3E}">
        <p14:creationId xmlns:p14="http://schemas.microsoft.com/office/powerpoint/2010/main" val="7311801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2BA3BAD3-01B3-458E-8AA5-247FAF4FEF4A}"/>
              </a:ext>
            </a:extLst>
          </p:cNvPr>
          <p:cNvSpPr/>
          <p:nvPr/>
        </p:nvSpPr>
        <p:spPr>
          <a:xfrm>
            <a:off x="924232" y="688762"/>
            <a:ext cx="5171768" cy="5480475"/>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№1</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Привет! Как (Вас) тебя зовут?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Привет! Меня зовут Татьяна. А (Вас) тебя?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Майкл. Очень приятно!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 Откуда (Вы) ты, Майкл?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из Америки. А (Вы) ты?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из России.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(Ваше) твоё хобби?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люблю читать. (Ваше) твоё хобби?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люблю спорт.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До встречи, Майкл. </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Пока, Татьяна.</a:t>
            </a:r>
            <a:endParaRPr lang="cs-CZ" sz="2000" dirty="0">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3128A1F7-8E79-4739-A88D-1000CE127CBB}"/>
              </a:ext>
            </a:extLst>
          </p:cNvPr>
          <p:cNvSpPr/>
          <p:nvPr/>
        </p:nvSpPr>
        <p:spPr>
          <a:xfrm>
            <a:off x="6902245" y="832434"/>
            <a:ext cx="4807973" cy="4843377"/>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 2</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Доброе утро! Меня зовут Вера. А как тебя зовут?</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Меня? Эван.</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Прости, как? Эванс?</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Эван. Это имя. А фамилия Джонсон. Я американец.</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 познакомиться! Ты студент?</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тоже студентка. Ну, пока.</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Пока.</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4186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2B11D2D2-3D51-449C-B773-2864E1789AC5}"/>
              </a:ext>
            </a:extLst>
          </p:cNvPr>
          <p:cNvSpPr/>
          <p:nvPr/>
        </p:nvSpPr>
        <p:spPr>
          <a:xfrm>
            <a:off x="7728154" y="845101"/>
            <a:ext cx="3854245" cy="4389920"/>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 5</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Добрый вечер! Меня зовут Валерий.</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Джим. Очень приятно.</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Ты канадец, да? Где ты живешь в Канаде.</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живу и учусь в Квебеке.</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-Значит, ты студент? Я тоже.</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Правда? А где ты учишься?</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Я живу и учусь здесь, в Москве.</a:t>
            </a:r>
            <a:endParaRPr lang="cs-CZ" sz="2000" dirty="0">
              <a:latin typeface="Arial" panose="020B0604020202020204" pitchFamily="34" charset="0"/>
              <a:cs typeface="Arial" panose="020B0604020202020204" pitchFamily="34" charset="0"/>
            </a:endParaRPr>
          </a:p>
        </p:txBody>
      </p:sp>
      <p:sp>
        <p:nvSpPr>
          <p:cNvPr id="6" name="Obdélník 5">
            <a:extLst>
              <a:ext uri="{FF2B5EF4-FFF2-40B4-BE49-F238E27FC236}">
                <a16:creationId xmlns:a16="http://schemas.microsoft.com/office/drawing/2014/main" id="{24D6F96F-9B31-4B4A-AD92-3A65FF063F50}"/>
              </a:ext>
            </a:extLst>
          </p:cNvPr>
          <p:cNvSpPr/>
          <p:nvPr/>
        </p:nvSpPr>
        <p:spPr>
          <a:xfrm>
            <a:off x="137652" y="143485"/>
            <a:ext cx="7157883" cy="6241709"/>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 3</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Здравствуйте!</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Познакомьтесь! Это мой друг Фил.</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Здравствуйте! Маша.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 4</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Добрый день! Меня зовут Джейн Паркер. Я американка.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-Здравствуйте. Соколова Светлана Сергеевна. Вы студентка, Джейн?</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Да, студентка. Простите, как Ваше отчество?</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Сергеевна.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 с Вами познакомиться, Светлана Сергеевна. До свидания.</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До свидания.</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410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70074F6-F533-1F73-8FFC-3CC9136234EA}"/>
              </a:ext>
            </a:extLst>
          </p:cNvPr>
          <p:cNvSpPr txBox="1"/>
          <p:nvPr/>
        </p:nvSpPr>
        <p:spPr>
          <a:xfrm>
            <a:off x="354721" y="553537"/>
            <a:ext cx="7173311" cy="4824398"/>
          </a:xfrm>
          <a:prstGeom prst="rect">
            <a:avLst/>
          </a:prstGeom>
          <a:noFill/>
          <a:ln>
            <a:solidFill>
              <a:srgbClr val="002060"/>
            </a:solidFill>
          </a:ln>
        </p:spPr>
        <p:txBody>
          <a:bodyPr wrap="square">
            <a:spAutoFit/>
          </a:bodyPr>
          <a:lstStyle/>
          <a:p>
            <a:pPr marL="0" marR="0">
              <a:spcBef>
                <a:spcPts val="900"/>
              </a:spcBef>
              <a:spcAft>
                <a:spcPts val="1200"/>
              </a:spcAft>
              <a:buNone/>
            </a:pPr>
            <a:r>
              <a:rPr lang="cs-CZ" sz="2000" b="1" u="none" strike="noStrike" dirty="0">
                <a:effectLst/>
                <a:latin typeface="Google Sans"/>
              </a:rPr>
              <a:t>1. Reagujte:</a:t>
            </a:r>
            <a:endParaRPr lang="cs-CZ" sz="2000" b="0" u="none" strike="noStrike" dirty="0">
              <a:effectLst/>
              <a:latin typeface="Google Sans"/>
            </a:endParaRP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Здравствуйте</a:t>
            </a:r>
            <a:r>
              <a:rPr lang="cs-CZ" sz="2000" b="0" u="none" strike="noStrike" dirty="0">
                <a:effectLst/>
                <a:latin typeface="Google Sans"/>
              </a:rPr>
              <a:t>, </a:t>
            </a:r>
            <a:r>
              <a:rPr lang="cs-CZ" sz="2000" b="0" u="none" strike="noStrike" dirty="0" err="1">
                <a:effectLst/>
                <a:latin typeface="Google Sans"/>
              </a:rPr>
              <a:t>меня</a:t>
            </a:r>
            <a:r>
              <a:rPr lang="cs-CZ" sz="2000" b="0" u="none" strike="noStrike" dirty="0">
                <a:effectLst/>
                <a:latin typeface="Google Sans"/>
              </a:rPr>
              <a:t> </a:t>
            </a:r>
            <a:r>
              <a:rPr lang="cs-CZ" sz="2000" b="0" u="none" strike="noStrike" dirty="0" err="1">
                <a:effectLst/>
                <a:latin typeface="Google Sans"/>
              </a:rPr>
              <a:t>зовут</a:t>
            </a:r>
            <a:r>
              <a:rPr lang="cs-CZ" sz="2000" b="0" u="none" strike="noStrike" dirty="0">
                <a:effectLst/>
                <a:latin typeface="Google Sans"/>
              </a:rPr>
              <a:t> </a:t>
            </a:r>
            <a:r>
              <a:rPr lang="cs-CZ" sz="2000" b="0" u="none" strike="noStrike" dirty="0" err="1">
                <a:effectLst/>
                <a:latin typeface="Google Sans"/>
              </a:rPr>
              <a:t>Дмитрий</a:t>
            </a:r>
            <a:r>
              <a:rPr lang="cs-CZ" sz="2000" b="0" u="none" strike="noStrike" dirty="0">
                <a:effectLst/>
                <a:latin typeface="Google Sans"/>
              </a:rPr>
              <a:t> </a:t>
            </a:r>
            <a:r>
              <a:rPr lang="cs-CZ" sz="2000" b="0" u="none" strike="noStrike" dirty="0" err="1">
                <a:effectLst/>
                <a:latin typeface="Google Sans"/>
              </a:rPr>
              <a:t>Николаевич</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Вы</a:t>
            </a:r>
            <a:r>
              <a:rPr lang="cs-CZ" sz="2000" b="0" u="none" strike="noStrike" dirty="0">
                <a:effectLst/>
                <a:latin typeface="Google Sans"/>
              </a:rPr>
              <a:t> </a:t>
            </a:r>
            <a:r>
              <a:rPr lang="cs-CZ" sz="2000" b="0" u="none" strike="noStrike" dirty="0" err="1">
                <a:effectLst/>
                <a:latin typeface="Google Sans"/>
              </a:rPr>
              <a:t>не</a:t>
            </a:r>
            <a:r>
              <a:rPr lang="cs-CZ" sz="2000" b="0" u="none" strike="noStrike" dirty="0">
                <a:effectLst/>
                <a:latin typeface="Google Sans"/>
              </a:rPr>
              <a:t> </a:t>
            </a:r>
            <a:r>
              <a:rPr lang="cs-CZ" sz="2000" b="0" u="none" strike="noStrike" dirty="0" err="1">
                <a:effectLst/>
                <a:latin typeface="Google Sans"/>
              </a:rPr>
              <a:t>могли</a:t>
            </a:r>
            <a:r>
              <a:rPr lang="cs-CZ" sz="2000" b="0" u="none" strike="noStrike" dirty="0">
                <a:effectLst/>
                <a:latin typeface="Google Sans"/>
              </a:rPr>
              <a:t> </a:t>
            </a:r>
            <a:r>
              <a:rPr lang="cs-CZ" sz="2000" b="0" u="none" strike="noStrike" dirty="0" err="1">
                <a:effectLst/>
                <a:latin typeface="Google Sans"/>
              </a:rPr>
              <a:t>бы</a:t>
            </a:r>
            <a:r>
              <a:rPr lang="cs-CZ" sz="2000" b="0" u="none" strike="noStrike" dirty="0">
                <a:effectLst/>
                <a:latin typeface="Google Sans"/>
              </a:rPr>
              <a:t> </a:t>
            </a:r>
            <a:r>
              <a:rPr lang="cs-CZ" sz="2000" b="0" u="none" strike="noStrike" dirty="0" err="1">
                <a:effectLst/>
                <a:latin typeface="Google Sans"/>
              </a:rPr>
              <a:t>меня</a:t>
            </a:r>
            <a:r>
              <a:rPr lang="cs-CZ" sz="2000" b="0" u="none" strike="noStrike" dirty="0">
                <a:effectLst/>
                <a:latin typeface="Google Sans"/>
              </a:rPr>
              <a:t> </a:t>
            </a:r>
            <a:r>
              <a:rPr lang="cs-CZ" sz="2000" b="0" u="none" strike="noStrike" dirty="0" err="1">
                <a:effectLst/>
                <a:latin typeface="Google Sans"/>
              </a:rPr>
              <a:t>познакомить</a:t>
            </a:r>
            <a:r>
              <a:rPr lang="cs-CZ" sz="2000" b="0" u="none" strike="noStrike" dirty="0">
                <a:effectLst/>
                <a:latin typeface="Google Sans"/>
              </a:rPr>
              <a:t> с </a:t>
            </a:r>
            <a:r>
              <a:rPr lang="cs-CZ" sz="2000" b="0" u="none" strike="noStrike" dirty="0" err="1">
                <a:effectLst/>
                <a:latin typeface="Google Sans"/>
              </a:rPr>
              <a:t>вашим</a:t>
            </a:r>
            <a:r>
              <a:rPr lang="cs-CZ" sz="2000" b="0" u="none" strike="noStrike" dirty="0">
                <a:effectLst/>
                <a:latin typeface="Google Sans"/>
              </a:rPr>
              <a:t> </a:t>
            </a:r>
            <a:r>
              <a:rPr lang="cs-CZ" sz="2000" b="0" u="none" strike="noStrike" dirty="0" err="1">
                <a:effectLst/>
                <a:latin typeface="Google Sans"/>
              </a:rPr>
              <a:t>гостем</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Как</a:t>
            </a:r>
            <a:r>
              <a:rPr lang="cs-CZ" sz="2000" b="0" u="none" strike="noStrike" dirty="0">
                <a:effectLst/>
                <a:latin typeface="Google Sans"/>
              </a:rPr>
              <a:t> </a:t>
            </a:r>
            <a:r>
              <a:rPr lang="cs-CZ" sz="2000" b="0" u="none" strike="noStrike" dirty="0" err="1">
                <a:effectLst/>
                <a:latin typeface="Google Sans"/>
              </a:rPr>
              <a:t>зовут</a:t>
            </a:r>
            <a:r>
              <a:rPr lang="cs-CZ" sz="2000" b="0" u="none" strike="noStrike" dirty="0">
                <a:effectLst/>
                <a:latin typeface="Google Sans"/>
              </a:rPr>
              <a:t> </a:t>
            </a:r>
            <a:r>
              <a:rPr lang="cs-CZ" sz="2000" b="0" u="none" strike="noStrike" dirty="0" err="1">
                <a:effectLst/>
                <a:latin typeface="Google Sans"/>
              </a:rPr>
              <a:t>представителя</a:t>
            </a:r>
            <a:r>
              <a:rPr lang="cs-CZ" sz="2000" b="0" u="none" strike="noStrike" dirty="0">
                <a:effectLst/>
                <a:latin typeface="Google Sans"/>
              </a:rPr>
              <a:t> </a:t>
            </a:r>
            <a:r>
              <a:rPr lang="cs-CZ" sz="2000" b="0" u="none" strike="noStrike" dirty="0" err="1">
                <a:effectLst/>
                <a:latin typeface="Google Sans"/>
              </a:rPr>
              <a:t>русской</a:t>
            </a:r>
            <a:r>
              <a:rPr lang="cs-CZ" sz="2000" b="0" u="none" strike="noStrike" dirty="0">
                <a:effectLst/>
                <a:latin typeface="Google Sans"/>
              </a:rPr>
              <a:t> </a:t>
            </a:r>
            <a:r>
              <a:rPr lang="cs-CZ" sz="2000" b="0" u="none" strike="noStrike" dirty="0" err="1">
                <a:effectLst/>
                <a:latin typeface="Google Sans"/>
              </a:rPr>
              <a:t>фирмы</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Разрешите</a:t>
            </a:r>
            <a:r>
              <a:rPr lang="cs-CZ" sz="2000" b="0" u="none" strike="noStrike" dirty="0">
                <a:effectLst/>
                <a:latin typeface="Google Sans"/>
              </a:rPr>
              <a:t> </a:t>
            </a:r>
            <a:r>
              <a:rPr lang="cs-CZ" sz="2000" b="0" u="none" strike="noStrike" dirty="0" err="1">
                <a:effectLst/>
                <a:latin typeface="Google Sans"/>
              </a:rPr>
              <a:t>представиться</a:t>
            </a:r>
            <a:r>
              <a:rPr lang="cs-CZ" sz="2000" b="0" u="none" strike="noStrike" dirty="0">
                <a:effectLst/>
                <a:latin typeface="Google Sans"/>
              </a:rPr>
              <a:t>, я – </a:t>
            </a:r>
            <a:r>
              <a:rPr lang="cs-CZ" sz="2000" b="0" u="none" strike="noStrike" dirty="0" err="1">
                <a:effectLst/>
                <a:latin typeface="Google Sans"/>
              </a:rPr>
              <a:t>Евгений</a:t>
            </a:r>
            <a:r>
              <a:rPr lang="cs-CZ" sz="2000" b="0" u="none" strike="noStrike" dirty="0">
                <a:effectLst/>
                <a:latin typeface="Google Sans"/>
              </a:rPr>
              <a:t> </a:t>
            </a:r>
            <a:r>
              <a:rPr lang="cs-CZ" sz="2000" b="0" u="none" strike="noStrike" dirty="0" err="1">
                <a:effectLst/>
                <a:latin typeface="Google Sans"/>
              </a:rPr>
              <a:t>Кочетов</a:t>
            </a:r>
            <a:r>
              <a:rPr lang="cs-CZ" sz="2000" b="0" u="none" strike="noStrike" dirty="0">
                <a:effectLst/>
                <a:latin typeface="Google Sans"/>
              </a:rPr>
              <a:t> </a:t>
            </a:r>
            <a:r>
              <a:rPr lang="cs-CZ" sz="2000" b="0" u="none" strike="noStrike" dirty="0" err="1">
                <a:effectLst/>
                <a:latin typeface="Google Sans"/>
              </a:rPr>
              <a:t>из</a:t>
            </a:r>
            <a:r>
              <a:rPr lang="cs-CZ" sz="2000" b="0" u="none" strike="noStrike" dirty="0">
                <a:effectLst/>
                <a:latin typeface="Google Sans"/>
              </a:rPr>
              <a:t> </a:t>
            </a:r>
            <a:r>
              <a:rPr lang="cs-CZ" sz="2000" b="0" u="none" strike="noStrike" dirty="0" err="1">
                <a:effectLst/>
                <a:latin typeface="Google Sans"/>
              </a:rPr>
              <a:t>Петербурга</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Иван</a:t>
            </a:r>
            <a:r>
              <a:rPr lang="cs-CZ" sz="2000" b="0" u="none" strike="noStrike" dirty="0">
                <a:effectLst/>
                <a:latin typeface="Google Sans"/>
              </a:rPr>
              <a:t>, </a:t>
            </a:r>
            <a:r>
              <a:rPr lang="cs-CZ" sz="2000" b="0" u="none" strike="noStrike" dirty="0" err="1">
                <a:effectLst/>
                <a:latin typeface="Google Sans"/>
              </a:rPr>
              <a:t>кто</a:t>
            </a:r>
            <a:r>
              <a:rPr lang="cs-CZ" sz="2000" b="0" u="none" strike="noStrike" dirty="0">
                <a:effectLst/>
                <a:latin typeface="Google Sans"/>
              </a:rPr>
              <a:t> </a:t>
            </a:r>
            <a:r>
              <a:rPr lang="cs-CZ" sz="2000" b="0" u="none" strike="noStrike" dirty="0" err="1">
                <a:effectLst/>
                <a:latin typeface="Google Sans"/>
              </a:rPr>
              <a:t>этот</a:t>
            </a:r>
            <a:r>
              <a:rPr lang="cs-CZ" sz="2000" b="0" u="none" strike="noStrike" dirty="0">
                <a:effectLst/>
                <a:latin typeface="Google Sans"/>
              </a:rPr>
              <a:t> </a:t>
            </a:r>
            <a:r>
              <a:rPr lang="cs-CZ" sz="2000" b="0" u="none" strike="noStrike" dirty="0" err="1">
                <a:effectLst/>
                <a:latin typeface="Google Sans"/>
              </a:rPr>
              <a:t>человек</a:t>
            </a:r>
            <a:r>
              <a:rPr lang="cs-CZ" sz="2000" b="0" u="none" strike="noStrike" dirty="0">
                <a:effectLst/>
                <a:latin typeface="Google Sans"/>
              </a:rPr>
              <a:t> и </a:t>
            </a:r>
            <a:r>
              <a:rPr lang="cs-CZ" sz="2000" b="0" u="none" strike="noStrike" dirty="0" err="1">
                <a:effectLst/>
                <a:latin typeface="Google Sans"/>
              </a:rPr>
              <a:t>как</a:t>
            </a:r>
            <a:r>
              <a:rPr lang="cs-CZ" sz="2000" b="0" u="none" strike="noStrike" dirty="0">
                <a:effectLst/>
                <a:latin typeface="Google Sans"/>
              </a:rPr>
              <a:t> </a:t>
            </a:r>
            <a:r>
              <a:rPr lang="cs-CZ" sz="2000" b="0" u="none" strike="noStrike" dirty="0" err="1">
                <a:effectLst/>
                <a:latin typeface="Google Sans"/>
              </a:rPr>
              <a:t>его</a:t>
            </a:r>
            <a:r>
              <a:rPr lang="cs-CZ" sz="2000" b="0" u="none" strike="noStrike" dirty="0">
                <a:effectLst/>
                <a:latin typeface="Google Sans"/>
              </a:rPr>
              <a:t> </a:t>
            </a:r>
            <a:r>
              <a:rPr lang="cs-CZ" sz="2000" b="0" u="none" strike="noStrike" dirty="0" err="1">
                <a:effectLst/>
                <a:latin typeface="Google Sans"/>
              </a:rPr>
              <a:t>зовут</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p:txBody>
      </p:sp>
      <p:sp>
        <p:nvSpPr>
          <p:cNvPr id="5" name="TextovéPole 4">
            <a:extLst>
              <a:ext uri="{FF2B5EF4-FFF2-40B4-BE49-F238E27FC236}">
                <a16:creationId xmlns:a16="http://schemas.microsoft.com/office/drawing/2014/main" id="{11169A63-C22C-0271-985A-AB4E656FF17C}"/>
              </a:ext>
            </a:extLst>
          </p:cNvPr>
          <p:cNvSpPr txBox="1"/>
          <p:nvPr/>
        </p:nvSpPr>
        <p:spPr>
          <a:xfrm>
            <a:off x="8145517" y="1648683"/>
            <a:ext cx="3678620" cy="2823850"/>
          </a:xfrm>
          <a:prstGeom prst="rect">
            <a:avLst/>
          </a:prstGeom>
          <a:noFill/>
          <a:ln>
            <a:solidFill>
              <a:srgbClr val="002060"/>
            </a:solidFill>
          </a:ln>
        </p:spPr>
        <p:txBody>
          <a:bodyPr wrap="square">
            <a:spAutoFit/>
          </a:bodyPr>
          <a:lstStyle/>
          <a:p>
            <a:pPr marL="0" marR="0">
              <a:spcBef>
                <a:spcPts val="900"/>
              </a:spcBef>
              <a:spcAft>
                <a:spcPts val="1200"/>
              </a:spcAft>
              <a:buNone/>
            </a:pPr>
            <a:r>
              <a:rPr lang="ru-RU" sz="2000" b="1" dirty="0">
                <a:latin typeface="Google Sans"/>
              </a:rPr>
              <a:t>2</a:t>
            </a:r>
            <a:r>
              <a:rPr lang="cs-CZ" sz="2000" b="1" u="none" strike="noStrike" dirty="0">
                <a:effectLst/>
                <a:latin typeface="Google Sans"/>
              </a:rPr>
              <a:t>. Představte:</a:t>
            </a:r>
            <a:endParaRPr lang="ru-RU" sz="2000" b="1" u="none" strike="noStrike" dirty="0">
              <a:effectLst/>
              <a:latin typeface="Google Sans"/>
            </a:endParaRPr>
          </a:p>
          <a:p>
            <a:pPr marL="0" marR="0">
              <a:spcBef>
                <a:spcPts val="900"/>
              </a:spcBef>
              <a:spcAft>
                <a:spcPts val="1200"/>
              </a:spcAft>
              <a:buNone/>
            </a:pPr>
            <a:br>
              <a:rPr lang="cs-CZ" sz="2000" b="0" u="none" strike="noStrike" dirty="0">
                <a:effectLst/>
                <a:latin typeface="Google Sans"/>
              </a:rPr>
            </a:br>
            <a:r>
              <a:rPr lang="cs-CZ" sz="2000" b="0" u="none" strike="noStrike" dirty="0">
                <a:effectLst/>
                <a:latin typeface="Google Sans"/>
              </a:rPr>
              <a:t>– sebe</a:t>
            </a:r>
            <a:br>
              <a:rPr lang="cs-CZ" sz="2000" b="0" u="none" strike="noStrike" dirty="0">
                <a:effectLst/>
                <a:latin typeface="Google Sans"/>
              </a:rPr>
            </a:br>
            <a:r>
              <a:rPr lang="cs-CZ" sz="2000" b="0" u="none" strike="noStrike" dirty="0">
                <a:effectLst/>
                <a:latin typeface="Google Sans"/>
              </a:rPr>
              <a:t>– svého kolegu</a:t>
            </a:r>
            <a:br>
              <a:rPr lang="cs-CZ" sz="2000" b="0" u="none" strike="noStrike" dirty="0">
                <a:effectLst/>
                <a:latin typeface="Google Sans"/>
              </a:rPr>
            </a:br>
            <a:r>
              <a:rPr lang="cs-CZ" sz="2000" b="0" u="none" strike="noStrike" dirty="0">
                <a:effectLst/>
                <a:latin typeface="Google Sans"/>
              </a:rPr>
              <a:t>– svou přítelkyni</a:t>
            </a:r>
            <a:br>
              <a:rPr lang="cs-CZ" sz="2000" b="0" u="none" strike="noStrike" dirty="0">
                <a:effectLst/>
                <a:latin typeface="Google Sans"/>
              </a:rPr>
            </a:br>
            <a:r>
              <a:rPr lang="cs-CZ" sz="2000" b="0" u="none" strike="noStrike" dirty="0">
                <a:effectLst/>
                <a:latin typeface="Google Sans"/>
              </a:rPr>
              <a:t>– svého ředitele</a:t>
            </a:r>
            <a:br>
              <a:rPr lang="cs-CZ" sz="2000" b="0" u="none" strike="noStrike" dirty="0">
                <a:effectLst/>
                <a:latin typeface="Google Sans"/>
              </a:rPr>
            </a:br>
            <a:r>
              <a:rPr lang="cs-CZ" sz="2000" b="0" u="none" strike="noStrike" dirty="0">
                <a:effectLst/>
                <a:latin typeface="Google Sans"/>
              </a:rPr>
              <a:t>– profesora z Prahy</a:t>
            </a:r>
            <a:br>
              <a:rPr lang="cs-CZ" sz="2000" b="0" u="none" strike="noStrike" dirty="0">
                <a:effectLst/>
                <a:latin typeface="Google Sans"/>
              </a:rPr>
            </a:br>
            <a:r>
              <a:rPr lang="cs-CZ" sz="2000" b="0" u="none" strike="noStrike" dirty="0">
                <a:effectLst/>
                <a:latin typeface="Google Sans"/>
              </a:rPr>
              <a:t>– kolegyni z Ostravy</a:t>
            </a:r>
          </a:p>
        </p:txBody>
      </p:sp>
    </p:spTree>
    <p:extLst>
      <p:ext uri="{BB962C8B-B14F-4D97-AF65-F5344CB8AC3E}">
        <p14:creationId xmlns:p14="http://schemas.microsoft.com/office/powerpoint/2010/main" val="2145380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3098C1A-AD7C-DFBA-E279-B3085DD1AAB9}"/>
              </a:ext>
            </a:extLst>
          </p:cNvPr>
          <p:cNvSpPr txBox="1"/>
          <p:nvPr/>
        </p:nvSpPr>
        <p:spPr>
          <a:xfrm>
            <a:off x="1329557" y="784208"/>
            <a:ext cx="8287407" cy="4747453"/>
          </a:xfrm>
          <a:prstGeom prst="rect">
            <a:avLst/>
          </a:prstGeom>
          <a:noFill/>
          <a:ln>
            <a:solidFill>
              <a:srgbClr val="0070C0"/>
            </a:solidFill>
          </a:ln>
        </p:spPr>
        <p:txBody>
          <a:bodyPr wrap="square">
            <a:spAutoFit/>
          </a:bodyPr>
          <a:lstStyle/>
          <a:p>
            <a:pPr marL="0" marR="0">
              <a:spcBef>
                <a:spcPts val="900"/>
              </a:spcBef>
              <a:spcAft>
                <a:spcPts val="1200"/>
              </a:spcAft>
              <a:buNone/>
            </a:pPr>
            <a:r>
              <a:rPr lang="cs-CZ" sz="2000" b="1" u="none" strike="noStrike" dirty="0">
                <a:effectLst/>
                <a:latin typeface="+mn-lt"/>
              </a:rPr>
              <a:t>Přeložte:</a:t>
            </a:r>
            <a:endParaRPr lang="cs-CZ" sz="2000" b="0" u="none" strike="noStrike" dirty="0">
              <a:effectLst/>
              <a:latin typeface="+mn-lt"/>
            </a:endParaRPr>
          </a:p>
          <a:p>
            <a:pPr marL="342900" marR="0" lvl="0" indent="-342900">
              <a:spcBef>
                <a:spcPts val="900"/>
              </a:spcBef>
              <a:spcAft>
                <a:spcPts val="900"/>
              </a:spcAft>
              <a:buFont typeface="+mj-lt"/>
              <a:buAutoNum type="arabicPeriod"/>
            </a:pPr>
            <a:r>
              <a:rPr lang="cs-CZ" sz="2000" b="0" u="none" strike="noStrike" dirty="0">
                <a:effectLst/>
                <a:latin typeface="+mn-lt"/>
              </a:rPr>
              <a:t>Nevíte, kdo je ta paní a jak se jmenuje?</a:t>
            </a:r>
          </a:p>
          <a:p>
            <a:pPr marL="342900" marR="0" lvl="0" indent="-342900">
              <a:spcBef>
                <a:spcPts val="900"/>
              </a:spcBef>
              <a:spcAft>
                <a:spcPts val="900"/>
              </a:spcAft>
              <a:buFont typeface="+mj-lt"/>
              <a:buAutoNum type="arabicPeriod"/>
            </a:pPr>
            <a:r>
              <a:rPr lang="cs-CZ" sz="2000" b="0" u="none" strike="noStrike" dirty="0">
                <a:effectLst/>
                <a:latin typeface="+mn-lt"/>
              </a:rPr>
              <a:t>Dovolte, abych se představil, jmenuji se Michal Burek.</a:t>
            </a:r>
          </a:p>
          <a:p>
            <a:pPr marL="342900" marR="0" lvl="0" indent="-342900">
              <a:spcBef>
                <a:spcPts val="900"/>
              </a:spcBef>
              <a:spcAft>
                <a:spcPts val="900"/>
              </a:spcAft>
              <a:buFont typeface="+mj-lt"/>
              <a:buAutoNum type="arabicPeriod"/>
            </a:pPr>
            <a:r>
              <a:rPr lang="cs-CZ" sz="2000" b="0" u="none" strike="noStrike" dirty="0">
                <a:effectLst/>
                <a:latin typeface="+mn-lt"/>
              </a:rPr>
              <a:t>Mohla byste nás seznámit?</a:t>
            </a:r>
          </a:p>
          <a:p>
            <a:pPr marL="342900" marR="0" lvl="0" indent="-342900">
              <a:spcBef>
                <a:spcPts val="900"/>
              </a:spcBef>
              <a:spcAft>
                <a:spcPts val="900"/>
              </a:spcAft>
              <a:buFont typeface="+mj-lt"/>
              <a:buAutoNum type="arabicPeriod"/>
            </a:pPr>
            <a:r>
              <a:rPr lang="cs-CZ" sz="2000" b="0" u="none" strike="noStrike" dirty="0">
                <a:effectLst/>
                <a:latin typeface="+mn-lt"/>
              </a:rPr>
              <a:t>Seznamte se, to je náš kolega z Moskvy, Michail </a:t>
            </a:r>
            <a:r>
              <a:rPr lang="cs-CZ" sz="2000" b="0" u="none" strike="noStrike" dirty="0" err="1">
                <a:effectLst/>
                <a:latin typeface="+mn-lt"/>
              </a:rPr>
              <a:t>Davydov</a:t>
            </a:r>
            <a:r>
              <a:rPr lang="cs-CZ" sz="2000" b="0" u="none" strike="noStrike" dirty="0">
                <a:effectLst/>
                <a:latin typeface="+mn-lt"/>
              </a:rPr>
              <a:t>.</a:t>
            </a:r>
          </a:p>
          <a:p>
            <a:pPr marL="342900" marR="0" lvl="0" indent="-342900">
              <a:spcBef>
                <a:spcPts val="900"/>
              </a:spcBef>
              <a:spcAft>
                <a:spcPts val="900"/>
              </a:spcAft>
              <a:buFont typeface="+mj-lt"/>
              <a:buAutoNum type="arabicPeriod"/>
            </a:pPr>
            <a:r>
              <a:rPr lang="cs-CZ" sz="2000" b="0" u="none" strike="noStrike" dirty="0">
                <a:effectLst/>
                <a:latin typeface="+mn-lt"/>
              </a:rPr>
              <a:t>Jak se jmenuje vaše sekretářka?</a:t>
            </a:r>
          </a:p>
          <a:p>
            <a:pPr marL="342900" marR="0" lvl="0" indent="-342900">
              <a:spcBef>
                <a:spcPts val="900"/>
              </a:spcBef>
              <a:spcAft>
                <a:spcPts val="900"/>
              </a:spcAft>
              <a:buFont typeface="+mj-lt"/>
              <a:buAutoNum type="arabicPeriod"/>
            </a:pPr>
            <a:r>
              <a:rPr lang="cs-CZ" sz="2000" b="0" u="none" strike="noStrike" dirty="0">
                <a:effectLst/>
                <a:latin typeface="+mn-lt"/>
              </a:rPr>
              <a:t>Jmenuje se paní Novotná.</a:t>
            </a:r>
          </a:p>
          <a:p>
            <a:pPr marL="342900" marR="0" lvl="0" indent="-342900">
              <a:spcBef>
                <a:spcPts val="900"/>
              </a:spcBef>
              <a:spcAft>
                <a:spcPts val="900"/>
              </a:spcAft>
              <a:buFont typeface="+mj-lt"/>
              <a:buAutoNum type="arabicPeriod"/>
            </a:pPr>
            <a:r>
              <a:rPr lang="cs-CZ" sz="2000" b="0" u="none" strike="noStrike" dirty="0">
                <a:effectLst/>
                <a:latin typeface="+mn-lt"/>
              </a:rPr>
              <a:t>Dovolte, abych vás seznámil: profesor Navrátil – kolegyně </a:t>
            </a:r>
            <a:r>
              <a:rPr lang="cs-CZ" sz="2000" b="0" u="none" strike="noStrike" dirty="0" err="1">
                <a:effectLst/>
                <a:latin typeface="+mn-lt"/>
              </a:rPr>
              <a:t>Mitrofanova</a:t>
            </a:r>
            <a:r>
              <a:rPr lang="cs-CZ" sz="2000" b="0" u="none" strike="noStrike" dirty="0">
                <a:effectLst/>
                <a:latin typeface="+mn-lt"/>
              </a:rPr>
              <a:t>.</a:t>
            </a:r>
          </a:p>
          <a:p>
            <a:pPr marL="342900" marR="0" lvl="0" indent="-342900">
              <a:spcBef>
                <a:spcPts val="900"/>
              </a:spcBef>
              <a:spcAft>
                <a:spcPts val="900"/>
              </a:spcAft>
              <a:buFont typeface="+mj-lt"/>
              <a:buAutoNum type="arabicPeriod"/>
            </a:pPr>
            <a:r>
              <a:rPr lang="cs-CZ" sz="2000" b="0" u="none" strike="noStrike" dirty="0">
                <a:effectLst/>
                <a:latin typeface="+mn-lt"/>
              </a:rPr>
              <a:t>Těší mě, jsem Karel Mrázek.</a:t>
            </a:r>
            <a:endParaRPr lang="cs-CZ" sz="2000" b="0" u="none" strike="noStrike" dirty="0">
              <a:effectLst/>
              <a:latin typeface="Google Sans"/>
            </a:endParaRPr>
          </a:p>
        </p:txBody>
      </p:sp>
    </p:spTree>
    <p:extLst>
      <p:ext uri="{BB962C8B-B14F-4D97-AF65-F5344CB8AC3E}">
        <p14:creationId xmlns:p14="http://schemas.microsoft.com/office/powerpoint/2010/main" val="41910357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B23052AD-FEFC-41AA-B854-726111AB8CCC}"/>
              </a:ext>
            </a:extLst>
          </p:cNvPr>
          <p:cNvSpPr/>
          <p:nvPr/>
        </p:nvSpPr>
        <p:spPr>
          <a:xfrm>
            <a:off x="884902" y="1537418"/>
            <a:ext cx="10284542" cy="3416320"/>
          </a:xfrm>
          <a:prstGeom prst="rect">
            <a:avLst/>
          </a:prstGeom>
        </p:spPr>
        <p:txBody>
          <a:bodyPr wrap="square">
            <a:spAutoFit/>
          </a:bodyPr>
          <a:lstStyle/>
          <a:p>
            <a:r>
              <a:rPr lang="ru-RU" sz="2400" b="1" dirty="0">
                <a:latin typeface="Arial" panose="020B0604020202020204" pitchFamily="34" charset="0"/>
                <a:ea typeface="Calibri" panose="020F0502020204030204" pitchFamily="34" charset="0"/>
                <a:cs typeface="Arial" panose="020B0604020202020204" pitchFamily="34" charset="0"/>
              </a:rPr>
              <a:t>Спрашивайте и отвечайте. Расскажите о своем однокурснике.</a:t>
            </a:r>
          </a:p>
          <a:p>
            <a:endParaRPr lang="ru-RU" sz="2400" b="1" dirty="0">
              <a:latin typeface="Arial" panose="020B0604020202020204" pitchFamily="34" charset="0"/>
              <a:ea typeface="Calibri" panose="020F0502020204030204" pitchFamily="34" charset="0"/>
              <a:cs typeface="Arial" panose="020B0604020202020204" pitchFamily="34" charset="0"/>
            </a:endParaRPr>
          </a:p>
          <a:p>
            <a:r>
              <a:rPr lang="cs-CZ" sz="2400" dirty="0">
                <a:latin typeface="Arial" panose="020B0604020202020204" pitchFamily="34" charset="0"/>
                <a:ea typeface="Calibri" panose="020F0502020204030204" pitchFamily="34" charset="0"/>
                <a:cs typeface="Arial" panose="020B0604020202020204" pitchFamily="34" charset="0"/>
              </a:rPr>
              <a:t>1. </a:t>
            </a:r>
            <a:r>
              <a:rPr lang="ru-RU" sz="2400" dirty="0">
                <a:latin typeface="Arial" panose="020B0604020202020204" pitchFamily="34" charset="0"/>
                <a:ea typeface="Calibri" panose="020F0502020204030204" pitchFamily="34" charset="0"/>
                <a:cs typeface="Arial" panose="020B0604020202020204" pitchFamily="34" charset="0"/>
              </a:rPr>
              <a:t>Как Вас зовут? 2. Откуда Вы? 3. Где Вы живёте? 4. Вы учитесь или работаете? 5. Где Вы учитесь? 6. Это большой или маленький университет? 7. Что Вы изучаете? 8. А на каком Вы курсе? 9. Где Вы обычно занимаетесь? 10. У Вас есть кот или собака? 11. Что Вы также любите? 12. Где учились Ваши родители? 13. Где они живут? 14. На каких языках Вы говорите? 15. Ваши родители знают иностранные языки?</a:t>
            </a:r>
            <a:endParaRPr lang="cs-CZ"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982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FDEF28EC-71D2-4284-A6CF-19688909FD64}"/>
              </a:ext>
            </a:extLst>
          </p:cNvPr>
          <p:cNvSpPr/>
          <p:nvPr/>
        </p:nvSpPr>
        <p:spPr>
          <a:xfrm>
            <a:off x="1061884" y="1389357"/>
            <a:ext cx="10471355" cy="2752613"/>
          </a:xfrm>
          <a:prstGeom prst="rect">
            <a:avLst/>
          </a:prstGeom>
        </p:spPr>
        <p:txBody>
          <a:bodyPr wrap="square">
            <a:spAutoFit/>
          </a:bodyPr>
          <a:lstStyle/>
          <a:p>
            <a:pPr>
              <a:lnSpc>
                <a:spcPct val="107000"/>
              </a:lnSpc>
              <a:spcAft>
                <a:spcPts val="800"/>
              </a:spcAft>
            </a:pPr>
            <a:r>
              <a:rPr lang="ru-RU" sz="2200" u="sng" dirty="0">
                <a:solidFill>
                  <a:srgbClr val="0070C0"/>
                </a:solidFill>
                <a:latin typeface="Arial" panose="020B0604020202020204" pitchFamily="34" charset="0"/>
                <a:ea typeface="Calibri" panose="020F0502020204030204" pitchFamily="34" charset="0"/>
                <a:cs typeface="Arial" panose="020B0604020202020204" pitchFamily="34" charset="0"/>
              </a:rPr>
              <a:t>Дни недели:</a:t>
            </a:r>
          </a:p>
          <a:p>
            <a:pPr>
              <a:lnSpc>
                <a:spcPct val="107000"/>
              </a:lnSpc>
              <a:spcAft>
                <a:spcPts val="800"/>
              </a:spcAft>
            </a:pPr>
            <a:r>
              <a:rPr lang="ru-RU" sz="2200" dirty="0">
                <a:solidFill>
                  <a:srgbClr val="0070C0"/>
                </a:solidFill>
                <a:latin typeface="Arial" panose="020B0604020202020204" pitchFamily="34" charset="0"/>
                <a:ea typeface="Calibri" panose="020F0502020204030204" pitchFamily="34" charset="0"/>
                <a:cs typeface="Arial" panose="020B0604020202020204" pitchFamily="34" charset="0"/>
              </a:rPr>
              <a:t>понедельник, вторник, среда, четверг, пятница, суббота, воскресенье</a:t>
            </a:r>
            <a:endParaRPr lang="cs-CZ" sz="2200" dirty="0">
              <a:solidFill>
                <a:srgbClr val="0070C0"/>
              </a:solidFill>
              <a:latin typeface="Arial" panose="020B0604020202020204" pitchFamily="34" charset="0"/>
              <a:cs typeface="Arial" panose="020B0604020202020204" pitchFamily="34" charset="0"/>
            </a:endParaRPr>
          </a:p>
          <a:p>
            <a:pPr>
              <a:lnSpc>
                <a:spcPct val="107000"/>
              </a:lnSpc>
              <a:spcAft>
                <a:spcPts val="800"/>
              </a:spcAft>
            </a:pP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Мой самый любимый день это… потому что…</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Мой самый нелюбимый день это… потому что…</a:t>
            </a:r>
            <a:endParaRPr lang="cs-CZ" sz="22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669547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B670AA0F-64C1-4E2C-A50C-8226B4546E2F}"/>
              </a:ext>
            </a:extLst>
          </p:cNvPr>
          <p:cNvSpPr/>
          <p:nvPr/>
        </p:nvSpPr>
        <p:spPr>
          <a:xfrm>
            <a:off x="1160015" y="350716"/>
            <a:ext cx="9871969" cy="5570756"/>
          </a:xfrm>
          <a:prstGeom prst="rect">
            <a:avLst/>
          </a:prstGeom>
        </p:spPr>
        <p:txBody>
          <a:bodyPr wrap="square">
            <a:spAutoFit/>
          </a:bodyPr>
          <a:lstStyle/>
          <a:p>
            <a:pPr algn="just">
              <a:spcAft>
                <a:spcPts val="1200"/>
              </a:spcAft>
            </a:pPr>
            <a:r>
              <a:rPr lang="ru-RU" sz="2400" b="1" dirty="0">
                <a:solidFill>
                  <a:srgbClr val="FF0000"/>
                </a:solidFill>
                <a:latin typeface="Arial" panose="020B0604020202020204" pitchFamily="34" charset="0"/>
                <a:ea typeface="Times New Roman" panose="02020603050405020304" pitchFamily="18" charset="0"/>
                <a:cs typeface="Arial" panose="020B0604020202020204" pitchFamily="34" charset="0"/>
              </a:rPr>
              <a:t>Рассказ о себе</a:t>
            </a:r>
            <a:endParaRPr lang="cs-CZ"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a:spcAft>
                <a:spcPts val="600"/>
              </a:spcAft>
            </a:pPr>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Здравствуйте. Меня зовут Владимир Самсонов. Мне 17 лет. Я живу в Екатеринбурге. Я учусь в десятом классе. После школы я хочу поступить в университет на физико-математический факультет, потому что в будущем я хочу стать программистом. Мне нравится изобретать и делать что-то своими руками.</a:t>
            </a:r>
            <a:endParaRPr lang="cs-CZ" sz="2400" dirty="0">
              <a:effectLst/>
              <a:latin typeface="Arial" panose="020B0604020202020204" pitchFamily="34" charset="0"/>
              <a:ea typeface="Times New Roman" panose="02020603050405020304" pitchFamily="18" charset="0"/>
              <a:cs typeface="Arial" panose="020B0604020202020204" pitchFamily="34" charset="0"/>
            </a:endParaRPr>
          </a:p>
          <a:p>
            <a:pPr algn="just">
              <a:spcAft>
                <a:spcPts val="600"/>
              </a:spcAft>
            </a:pPr>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Что касается моего характера, я думаю, что я довольно скромный и спокойный юноша. Мои друзья говорят мне, что у меня есть хорошее чувство юмора, в чем я не уверен. Мне нравится все, что связано с активным отдыхом - активные виды спорта и активные игры.</a:t>
            </a:r>
            <a:endParaRPr lang="cs-CZ" sz="2400" dirty="0">
              <a:effectLst/>
              <a:latin typeface="Arial" panose="020B0604020202020204" pitchFamily="34" charset="0"/>
              <a:ea typeface="Times New Roman" panose="02020603050405020304" pitchFamily="18" charset="0"/>
              <a:cs typeface="Arial" panose="020B0604020202020204" pitchFamily="34" charset="0"/>
            </a:endParaRPr>
          </a:p>
          <a:p>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У меня есть много друзей и знакомых, с которыми я провожу почти всё свое свободное время. Летом мы играем в футбол, а зимой — в хоккей. Ещё я люблю играть в компьютерные игры.</a:t>
            </a:r>
            <a:endParaRPr lang="cs-CZ"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10088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9B5364A4-F195-49D2-A1B3-074E500B22BB}"/>
              </a:ext>
            </a:extLst>
          </p:cNvPr>
          <p:cNvSpPr/>
          <p:nvPr/>
        </p:nvSpPr>
        <p:spPr>
          <a:xfrm>
            <a:off x="1612777" y="699523"/>
            <a:ext cx="8771138" cy="4970591"/>
          </a:xfrm>
          <a:prstGeom prst="rect">
            <a:avLst/>
          </a:prstGeom>
        </p:spPr>
        <p:txBody>
          <a:bodyPr wrap="square">
            <a:spAutoFit/>
          </a:bodyPr>
          <a:lstStyle/>
          <a:p>
            <a:pPr algn="just">
              <a:spcAft>
                <a:spcPts val="600"/>
              </a:spcAft>
            </a:pPr>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Наша семья не очень большая: мама, папа, сестра и я. Моего папу зовут Евгений Владимирович. Ему 49 лет. Он работает инженером в строительной компании. Мою маму зовут Елена Сергеевна. Ей 44 года. Она работает продавцом в магазине одежды. Моя мама отлично готовит. Мою сестру зовут Света. Ей 22 года. Она учится в университете на факультете иностранных языков. Наша семья очень дружная. По выходным мы ездим на дачу.</a:t>
            </a:r>
            <a:endParaRPr lang="cs-CZ"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Мы живём на третьем этаже пятиэтажного дома. Наша квартира не очень большая, в ней имеется три комнаты - немного, но и этого достаточно. Наша квартира очень уютная и это все благодаря моей маме, которая имеет очень хороший вкус.</a:t>
            </a:r>
            <a:endParaRPr lang="cs-CZ"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11563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5E8D39-3504-4C00-BA5B-226298A70114}"/>
              </a:ext>
            </a:extLst>
          </p:cNvPr>
          <p:cNvSpPr>
            <a:spLocks noGrp="1"/>
          </p:cNvSpPr>
          <p:nvPr>
            <p:ph type="title"/>
          </p:nvPr>
        </p:nvSpPr>
        <p:spPr>
          <a:xfrm>
            <a:off x="1820622" y="162910"/>
            <a:ext cx="7633434" cy="1707930"/>
          </a:xfrm>
        </p:spPr>
        <p:txBody>
          <a:bodyPr>
            <a:normAutofit/>
          </a:bodyPr>
          <a:lstStyle/>
          <a:p>
            <a:r>
              <a:rPr lang="ru-RU" dirty="0">
                <a:solidFill>
                  <a:srgbClr val="FF0000"/>
                </a:solidFill>
              </a:rPr>
              <a:t>ГРАММАТИКА</a:t>
            </a:r>
            <a:r>
              <a:rPr lang="cs-CZ" dirty="0">
                <a:solidFill>
                  <a:srgbClr val="FF0000"/>
                </a:solidFill>
              </a:rPr>
              <a:t>. </a:t>
            </a:r>
            <a:r>
              <a:rPr lang="ru-RU" sz="4400" dirty="0">
                <a:solidFill>
                  <a:srgbClr val="0070C0"/>
                </a:solidFill>
              </a:rPr>
              <a:t>Спряжение глагола</a:t>
            </a:r>
            <a:br>
              <a:rPr lang="cs-CZ" dirty="0">
                <a:solidFill>
                  <a:srgbClr val="0070C0"/>
                </a:solidFill>
              </a:rPr>
            </a:br>
            <a:r>
              <a:rPr lang="cs-CZ" dirty="0">
                <a:solidFill>
                  <a:srgbClr val="0070C0"/>
                </a:solidFill>
              </a:rPr>
              <a:t>Gramatika. Časování sloves</a:t>
            </a:r>
            <a:br>
              <a:rPr lang="cs-CZ" dirty="0">
                <a:solidFill>
                  <a:srgbClr val="0070C0"/>
                </a:solidFill>
              </a:rPr>
            </a:br>
            <a:endParaRPr lang="cs-CZ" b="1" dirty="0">
              <a:solidFill>
                <a:schemeClr val="tx1"/>
              </a:solidFill>
            </a:endParaRPr>
          </a:p>
        </p:txBody>
      </p:sp>
      <p:pic>
        <p:nvPicPr>
          <p:cNvPr id="12" name="Obrázek 11">
            <a:extLst>
              <a:ext uri="{FF2B5EF4-FFF2-40B4-BE49-F238E27FC236}">
                <a16:creationId xmlns:a16="http://schemas.microsoft.com/office/drawing/2014/main" id="{BDF729D7-FDE6-3DA6-C534-59A94BE2F898}"/>
              </a:ext>
            </a:extLst>
          </p:cNvPr>
          <p:cNvPicPr>
            <a:picLocks noChangeAspect="1"/>
          </p:cNvPicPr>
          <p:nvPr/>
        </p:nvPicPr>
        <p:blipFill>
          <a:blip r:embed="rId2"/>
          <a:srcRect t="2792" b="12487"/>
          <a:stretch>
            <a:fillRect/>
          </a:stretch>
        </p:blipFill>
        <p:spPr>
          <a:xfrm>
            <a:off x="1313394" y="1620915"/>
            <a:ext cx="8823834" cy="4884988"/>
          </a:xfrm>
          <a:prstGeom prst="rect">
            <a:avLst/>
          </a:prstGeom>
        </p:spPr>
      </p:pic>
    </p:spTree>
    <p:extLst>
      <p:ext uri="{BB962C8B-B14F-4D97-AF65-F5344CB8AC3E}">
        <p14:creationId xmlns:p14="http://schemas.microsoft.com/office/powerpoint/2010/main" val="42263515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333D33F1-D58F-3C12-2E52-67D043D865B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6A8D890-07AF-0127-A7F3-01300D322A89}"/>
              </a:ext>
            </a:extLst>
          </p:cNvPr>
          <p:cNvSpPr>
            <a:spLocks noGrp="1"/>
          </p:cNvSpPr>
          <p:nvPr>
            <p:ph type="title"/>
          </p:nvPr>
        </p:nvSpPr>
        <p:spPr>
          <a:xfrm>
            <a:off x="3468595" y="635875"/>
            <a:ext cx="5336922" cy="520262"/>
          </a:xfrm>
        </p:spPr>
        <p:txBody>
          <a:bodyPr>
            <a:normAutofit/>
          </a:bodyPr>
          <a:lstStyle/>
          <a:p>
            <a:r>
              <a:rPr lang="pt-BR" sz="2700" b="1" dirty="0">
                <a:solidFill>
                  <a:schemeClr val="tx1"/>
                </a:solidFill>
              </a:rPr>
              <a:t>Čím se liší 1. a 2. časování </a:t>
            </a:r>
            <a:r>
              <a:rPr lang="cs-CZ" sz="2700" b="1" dirty="0">
                <a:solidFill>
                  <a:schemeClr val="tx1"/>
                </a:solidFill>
              </a:rPr>
              <a:t>?</a:t>
            </a:r>
            <a:endParaRPr lang="cs-CZ" b="1" dirty="0">
              <a:solidFill>
                <a:schemeClr val="tx1"/>
              </a:solidFill>
            </a:endParaRPr>
          </a:p>
        </p:txBody>
      </p:sp>
      <p:pic>
        <p:nvPicPr>
          <p:cNvPr id="5" name="Obrázek 4">
            <a:extLst>
              <a:ext uri="{FF2B5EF4-FFF2-40B4-BE49-F238E27FC236}">
                <a16:creationId xmlns:a16="http://schemas.microsoft.com/office/drawing/2014/main" id="{5685942E-7080-34DD-716C-793638AD2D2C}"/>
              </a:ext>
            </a:extLst>
          </p:cNvPr>
          <p:cNvPicPr>
            <a:picLocks noChangeAspect="1"/>
          </p:cNvPicPr>
          <p:nvPr/>
        </p:nvPicPr>
        <p:blipFill>
          <a:blip r:embed="rId2"/>
          <a:srcRect l="19215" t="27663" r="21935" b="42605"/>
          <a:stretch>
            <a:fillRect/>
          </a:stretch>
        </p:blipFill>
        <p:spPr>
          <a:xfrm>
            <a:off x="355383" y="1430776"/>
            <a:ext cx="11563347" cy="3456534"/>
          </a:xfrm>
          <a:prstGeom prst="rect">
            <a:avLst/>
          </a:prstGeom>
        </p:spPr>
      </p:pic>
      <p:sp>
        <p:nvSpPr>
          <p:cNvPr id="4" name="TextovéPole 3">
            <a:extLst>
              <a:ext uri="{FF2B5EF4-FFF2-40B4-BE49-F238E27FC236}">
                <a16:creationId xmlns:a16="http://schemas.microsoft.com/office/drawing/2014/main" id="{7A1D70DD-F9A5-A0C1-EAFC-F47C8EDE44B0}"/>
              </a:ext>
            </a:extLst>
          </p:cNvPr>
          <p:cNvSpPr txBox="1"/>
          <p:nvPr/>
        </p:nvSpPr>
        <p:spPr>
          <a:xfrm>
            <a:off x="355383" y="5349766"/>
            <a:ext cx="11563347" cy="461665"/>
          </a:xfrm>
          <a:prstGeom prst="rect">
            <a:avLst/>
          </a:prstGeom>
          <a:noFill/>
        </p:spPr>
        <p:txBody>
          <a:bodyPr wrap="square">
            <a:spAutoFit/>
          </a:bodyPr>
          <a:lstStyle/>
          <a:p>
            <a:r>
              <a:rPr lang="ru-RU" sz="2400" b="1" dirty="0">
                <a:highlight>
                  <a:srgbClr val="00FF00"/>
                </a:highlight>
                <a:latin typeface="Calibri" panose="020F0502020204030204" pitchFamily="34" charset="0"/>
                <a:ea typeface="Calibri" panose="020F0502020204030204" pitchFamily="34" charset="0"/>
                <a:cs typeface="Times New Roman" panose="02020603050405020304" pitchFamily="18" charset="0"/>
              </a:rPr>
              <a:t>При спряжении возвратных глаголов после гласных пишется</a:t>
            </a:r>
            <a:r>
              <a:rPr lang="ru-RU" sz="2400" b="1" dirty="0">
                <a:latin typeface="Calibri" panose="020F0502020204030204" pitchFamily="34" charset="0"/>
                <a:ea typeface="Calibri" panose="020F0502020204030204" pitchFamily="34" charset="0"/>
                <a:cs typeface="Times New Roman" panose="02020603050405020304" pitchFamily="18" charset="0"/>
              </a:rPr>
              <a:t> </a:t>
            </a:r>
            <a:r>
              <a:rPr lang="ru-RU" sz="24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СЬ</a:t>
            </a:r>
            <a:r>
              <a:rPr lang="ru-RU" sz="2400" b="1" dirty="0">
                <a:latin typeface="Calibri" panose="020F0502020204030204" pitchFamily="34" charset="0"/>
                <a:ea typeface="Calibri" panose="020F0502020204030204" pitchFamily="34" charset="0"/>
                <a:cs typeface="Times New Roman" panose="02020603050405020304" pitchFamily="18" charset="0"/>
              </a:rPr>
              <a:t>, </a:t>
            </a:r>
            <a:r>
              <a:rPr lang="ru-RU" sz="2400" b="1" dirty="0">
                <a:highlight>
                  <a:srgbClr val="00FF00"/>
                </a:highlight>
                <a:latin typeface="Calibri" panose="020F0502020204030204" pitchFamily="34" charset="0"/>
                <a:ea typeface="Calibri" panose="020F0502020204030204" pitchFamily="34" charset="0"/>
                <a:cs typeface="Times New Roman" panose="02020603050405020304" pitchFamily="18" charset="0"/>
              </a:rPr>
              <a:t>после согласных</a:t>
            </a:r>
            <a:r>
              <a:rPr lang="ru-RU" sz="2400" b="1" dirty="0">
                <a:latin typeface="Calibri" panose="020F0502020204030204" pitchFamily="34" charset="0"/>
                <a:ea typeface="Calibri" panose="020F0502020204030204" pitchFamily="34" charset="0"/>
                <a:cs typeface="Times New Roman" panose="02020603050405020304" pitchFamily="18" charset="0"/>
              </a:rPr>
              <a:t> </a:t>
            </a:r>
            <a:r>
              <a:rPr lang="ru-RU" sz="24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СЯ</a:t>
            </a:r>
            <a:r>
              <a:rPr lang="ru-RU" sz="2400" b="1" dirty="0">
                <a:latin typeface="Calibri" panose="020F0502020204030204" pitchFamily="34" charset="0"/>
                <a:ea typeface="Calibri" panose="020F0502020204030204" pitchFamily="34" charset="0"/>
                <a:cs typeface="Times New Roman" panose="02020603050405020304" pitchFamily="18" charset="0"/>
              </a:rPr>
              <a:t>.</a:t>
            </a:r>
            <a:endParaRPr lang="cs-CZ" sz="2400" dirty="0"/>
          </a:p>
        </p:txBody>
      </p:sp>
    </p:spTree>
    <p:extLst>
      <p:ext uri="{BB962C8B-B14F-4D97-AF65-F5344CB8AC3E}">
        <p14:creationId xmlns:p14="http://schemas.microsoft.com/office/powerpoint/2010/main" val="3030985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A30A6393-4A8C-46E3-9B50-032E928EFB98}"/>
              </a:ext>
            </a:extLst>
          </p:cNvPr>
          <p:cNvSpPr/>
          <p:nvPr/>
        </p:nvSpPr>
        <p:spPr>
          <a:xfrm>
            <a:off x="146636" y="53054"/>
            <a:ext cx="11898728" cy="3451266"/>
          </a:xfrm>
          <a:prstGeom prst="rect">
            <a:avLst/>
          </a:prstGeom>
        </p:spPr>
        <p:txBody>
          <a:bodyPr wrap="square">
            <a:spAutoFit/>
          </a:bodyPr>
          <a:lstStyle/>
          <a:p>
            <a:pPr>
              <a:lnSpc>
                <a:spcPct val="107000"/>
              </a:lnSpc>
              <a:spcAft>
                <a:spcPts val="800"/>
              </a:spcAft>
            </a:pPr>
            <a:r>
              <a:rPr lang="ru-RU" sz="2400" b="1" dirty="0">
                <a:highlight>
                  <a:srgbClr val="00FF00"/>
                </a:highlight>
                <a:latin typeface="Calibri" panose="020F0502020204030204" pitchFamily="34" charset="0"/>
                <a:ea typeface="Calibri" panose="020F0502020204030204" pitchFamily="34" charset="0"/>
                <a:cs typeface="Times New Roman" panose="02020603050405020304" pitchFamily="18" charset="0"/>
              </a:rPr>
              <a:t>Первое и второе спряжение отличаются:</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sz="2400" dirty="0">
                <a:latin typeface="Calibri" panose="020F0502020204030204" pitchFamily="34" charset="0"/>
                <a:ea typeface="Calibri" panose="020F0502020204030204" pitchFamily="34" charset="0"/>
                <a:cs typeface="Times New Roman" panose="02020603050405020304" pitchFamily="18" charset="0"/>
              </a:rPr>
              <a:t>окончаниями во всех формах кроме первого лица единственного числа;</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sz="2400" dirty="0">
                <a:latin typeface="Calibri" panose="020F0502020204030204" pitchFamily="34" charset="0"/>
                <a:ea typeface="Calibri" panose="020F0502020204030204" pitchFamily="34" charset="0"/>
                <a:cs typeface="Times New Roman" panose="02020603050405020304" pitchFamily="18" charset="0"/>
              </a:rPr>
              <a:t>изменением корневой согласной: в первом спряжении изменение происходит везде, во втором - только в первом лице единственного числа.</a:t>
            </a:r>
          </a:p>
          <a:p>
            <a:pPr lvl="0">
              <a:lnSpc>
                <a:spcPct val="107000"/>
              </a:lnSpc>
              <a:spcAft>
                <a:spcPts val="800"/>
              </a:spcAft>
            </a:pPr>
            <a:r>
              <a:rPr lang="cs-CZ" sz="2100" dirty="0">
                <a:latin typeface="Calibri" panose="020F0502020204030204" pitchFamily="34" charset="0"/>
                <a:ea typeface="Calibri" panose="020F0502020204030204" pitchFamily="34" charset="0"/>
                <a:cs typeface="Times New Roman" panose="02020603050405020304" pitchFamily="18" charset="0"/>
              </a:rPr>
              <a:t>První a druhé časování se liší:</a:t>
            </a:r>
            <a:endParaRPr lang="ru-RU" sz="2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cs-CZ" sz="2100" dirty="0">
                <a:latin typeface="Calibri" panose="020F0502020204030204" pitchFamily="34" charset="0"/>
                <a:ea typeface="Calibri" panose="020F0502020204030204" pitchFamily="34" charset="0"/>
                <a:cs typeface="Times New Roman" panose="02020603050405020304" pitchFamily="18" charset="0"/>
              </a:rPr>
              <a:t>koncovkami ve všech tvarech kromě první osoby jednotného čísla;</a:t>
            </a:r>
          </a:p>
          <a:p>
            <a:pPr marL="342900" lvl="0" indent="-342900">
              <a:lnSpc>
                <a:spcPct val="107000"/>
              </a:lnSpc>
              <a:spcAft>
                <a:spcPts val="800"/>
              </a:spcAft>
              <a:buFont typeface="Arial" panose="020B0604020202020204" pitchFamily="34" charset="0"/>
              <a:buChar char="•"/>
            </a:pPr>
            <a:r>
              <a:rPr lang="cs-CZ" sz="2100" dirty="0">
                <a:latin typeface="Calibri" panose="020F0502020204030204" pitchFamily="34" charset="0"/>
                <a:ea typeface="Calibri" panose="020F0502020204030204" pitchFamily="34" charset="0"/>
                <a:cs typeface="Times New Roman" panose="02020603050405020304" pitchFamily="18" charset="0"/>
              </a:rPr>
              <a:t>změnou kmenové souhlásky: v prvním časování dochází ke změně ve všech tvarech, ve druhém pouze v první osobě jednotného čísla.</a:t>
            </a:r>
            <a:endParaRPr lang="cs-CZ" sz="24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ulka 3">
            <a:extLst>
              <a:ext uri="{FF2B5EF4-FFF2-40B4-BE49-F238E27FC236}">
                <a16:creationId xmlns:a16="http://schemas.microsoft.com/office/drawing/2014/main" id="{19BB3FA3-2EC5-4122-9E1F-EEF4443CC108}"/>
              </a:ext>
            </a:extLst>
          </p:cNvPr>
          <p:cNvGraphicFramePr>
            <a:graphicFrameLocks noGrp="1"/>
          </p:cNvGraphicFramePr>
          <p:nvPr>
            <p:extLst>
              <p:ext uri="{D42A27DB-BD31-4B8C-83A1-F6EECF244321}">
                <p14:modId xmlns:p14="http://schemas.microsoft.com/office/powerpoint/2010/main" val="3284175131"/>
              </p:ext>
            </p:extLst>
          </p:nvPr>
        </p:nvGraphicFramePr>
        <p:xfrm>
          <a:off x="1096392" y="3567383"/>
          <a:ext cx="9999216" cy="2547943"/>
        </p:xfrm>
        <a:graphic>
          <a:graphicData uri="http://schemas.openxmlformats.org/drawingml/2006/table">
            <a:tbl>
              <a:tblPr firstRow="1" firstCol="1" bandRow="1"/>
              <a:tblGrid>
                <a:gridCol w="2499804">
                  <a:extLst>
                    <a:ext uri="{9D8B030D-6E8A-4147-A177-3AD203B41FA5}">
                      <a16:colId xmlns:a16="http://schemas.microsoft.com/office/drawing/2014/main" val="2413334769"/>
                    </a:ext>
                  </a:extLst>
                </a:gridCol>
                <a:gridCol w="2499804">
                  <a:extLst>
                    <a:ext uri="{9D8B030D-6E8A-4147-A177-3AD203B41FA5}">
                      <a16:colId xmlns:a16="http://schemas.microsoft.com/office/drawing/2014/main" val="4138960859"/>
                    </a:ext>
                  </a:extLst>
                </a:gridCol>
                <a:gridCol w="2499804">
                  <a:extLst>
                    <a:ext uri="{9D8B030D-6E8A-4147-A177-3AD203B41FA5}">
                      <a16:colId xmlns:a16="http://schemas.microsoft.com/office/drawing/2014/main" val="1119977880"/>
                    </a:ext>
                  </a:extLst>
                </a:gridCol>
                <a:gridCol w="2499804">
                  <a:extLst>
                    <a:ext uri="{9D8B030D-6E8A-4147-A177-3AD203B41FA5}">
                      <a16:colId xmlns:a16="http://schemas.microsoft.com/office/drawing/2014/main" val="1849714524"/>
                    </a:ext>
                  </a:extLst>
                </a:gridCol>
              </a:tblGrid>
              <a:tr h="627913">
                <a:tc gridSpan="4">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Чередование согласных при спряжении</a:t>
                      </a:r>
                    </a:p>
                    <a:p>
                      <a:pPr algn="ctr">
                        <a:lnSpc>
                          <a:spcPct val="107000"/>
                        </a:lnSpc>
                        <a:spcAft>
                          <a:spcPts val="0"/>
                        </a:spcAft>
                      </a:pPr>
                      <a:r>
                        <a:rPr lang="cs-CZ" sz="2000" dirty="0">
                          <a:effectLst/>
                          <a:latin typeface="Calibri" panose="020F0502020204030204" pitchFamily="34" charset="0"/>
                          <a:ea typeface="Calibri" panose="020F0502020204030204" pitchFamily="34" charset="0"/>
                          <a:cs typeface="Times New Roman" panose="02020603050405020304" pitchFamily="18" charset="0"/>
                        </a:rPr>
                        <a:t>Změna kmenové souhlásky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645473840"/>
                  </a:ext>
                </a:extLst>
              </a:tr>
              <a:tr h="417222">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ка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и</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ть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extLst>
                  <a:ext uri="{0D108BD9-81ED-4DB2-BD59-A6C34878D82A}">
                    <a16:rowId xmlns:a16="http://schemas.microsoft.com/office/drawing/2014/main" val="1941504056"/>
                  </a:ext>
                </a:extLst>
              </a:tr>
              <a:tr h="446689">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98059"/>
                  </a:ext>
                </a:extLst>
              </a:tr>
              <a:tr h="420414">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638316"/>
                  </a:ext>
                </a:extLst>
              </a:tr>
              <a:tr h="560609">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ят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112330"/>
                  </a:ext>
                </a:extLst>
              </a:tr>
            </a:tbl>
          </a:graphicData>
        </a:graphic>
      </p:graphicFrame>
    </p:spTree>
    <p:extLst>
      <p:ext uri="{BB962C8B-B14F-4D97-AF65-F5344CB8AC3E}">
        <p14:creationId xmlns:p14="http://schemas.microsoft.com/office/powerpoint/2010/main" val="38637174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CA527A27-835D-D1D0-0271-36393F6147CD}"/>
              </a:ext>
            </a:extLst>
          </p:cNvPr>
          <p:cNvPicPr>
            <a:picLocks noChangeAspect="1"/>
          </p:cNvPicPr>
          <p:nvPr/>
        </p:nvPicPr>
        <p:blipFill>
          <a:blip r:embed="rId2"/>
          <a:srcRect l="19215" t="61767" r="49599" b="13027"/>
          <a:stretch>
            <a:fillRect/>
          </a:stretch>
        </p:blipFill>
        <p:spPr>
          <a:xfrm>
            <a:off x="1387365" y="161403"/>
            <a:ext cx="5244724" cy="2508225"/>
          </a:xfrm>
          <a:prstGeom prst="rect">
            <a:avLst/>
          </a:prstGeom>
        </p:spPr>
      </p:pic>
      <p:pic>
        <p:nvPicPr>
          <p:cNvPr id="5" name="Obrázek 4">
            <a:extLst>
              <a:ext uri="{FF2B5EF4-FFF2-40B4-BE49-F238E27FC236}">
                <a16:creationId xmlns:a16="http://schemas.microsoft.com/office/drawing/2014/main" id="{10DB9FCA-DE2C-117E-B5D6-CF7A408C00D8}"/>
              </a:ext>
            </a:extLst>
          </p:cNvPr>
          <p:cNvPicPr>
            <a:picLocks noChangeAspect="1"/>
          </p:cNvPicPr>
          <p:nvPr/>
        </p:nvPicPr>
        <p:blipFill>
          <a:blip r:embed="rId3"/>
          <a:srcRect l="16223" t="31043" r="51723" b="29680"/>
          <a:stretch>
            <a:fillRect/>
          </a:stretch>
        </p:blipFill>
        <p:spPr>
          <a:xfrm>
            <a:off x="1357262" y="2527738"/>
            <a:ext cx="5375871" cy="3897279"/>
          </a:xfrm>
          <a:prstGeom prst="rect">
            <a:avLst/>
          </a:prstGeom>
        </p:spPr>
      </p:pic>
    </p:spTree>
    <p:extLst>
      <p:ext uri="{BB962C8B-B14F-4D97-AF65-F5344CB8AC3E}">
        <p14:creationId xmlns:p14="http://schemas.microsoft.com/office/powerpoint/2010/main" val="4256505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D1A4AD98-A8EA-DC9C-FA42-FDFDCF467558}"/>
              </a:ext>
            </a:extLst>
          </p:cNvPr>
          <p:cNvGraphicFramePr>
            <a:graphicFrameLocks noGrp="1"/>
          </p:cNvGraphicFramePr>
          <p:nvPr>
            <p:extLst>
              <p:ext uri="{D42A27DB-BD31-4B8C-83A1-F6EECF244321}">
                <p14:modId xmlns:p14="http://schemas.microsoft.com/office/powerpoint/2010/main" val="363949377"/>
              </p:ext>
            </p:extLst>
          </p:nvPr>
        </p:nvGraphicFramePr>
        <p:xfrm>
          <a:off x="1020889" y="1747141"/>
          <a:ext cx="9999216" cy="2712913"/>
        </p:xfrm>
        <a:graphic>
          <a:graphicData uri="http://schemas.openxmlformats.org/drawingml/2006/table">
            <a:tbl>
              <a:tblPr firstRow="1" firstCol="1" bandRow="1"/>
              <a:tblGrid>
                <a:gridCol w="2499804">
                  <a:extLst>
                    <a:ext uri="{9D8B030D-6E8A-4147-A177-3AD203B41FA5}">
                      <a16:colId xmlns:a16="http://schemas.microsoft.com/office/drawing/2014/main" val="2413334769"/>
                    </a:ext>
                  </a:extLst>
                </a:gridCol>
                <a:gridCol w="2499804">
                  <a:extLst>
                    <a:ext uri="{9D8B030D-6E8A-4147-A177-3AD203B41FA5}">
                      <a16:colId xmlns:a16="http://schemas.microsoft.com/office/drawing/2014/main" val="4138960859"/>
                    </a:ext>
                  </a:extLst>
                </a:gridCol>
                <a:gridCol w="2499804">
                  <a:extLst>
                    <a:ext uri="{9D8B030D-6E8A-4147-A177-3AD203B41FA5}">
                      <a16:colId xmlns:a16="http://schemas.microsoft.com/office/drawing/2014/main" val="1119977880"/>
                    </a:ext>
                  </a:extLst>
                </a:gridCol>
                <a:gridCol w="2499804">
                  <a:extLst>
                    <a:ext uri="{9D8B030D-6E8A-4147-A177-3AD203B41FA5}">
                      <a16:colId xmlns:a16="http://schemas.microsoft.com/office/drawing/2014/main" val="1849714524"/>
                    </a:ext>
                  </a:extLst>
                </a:gridCol>
              </a:tblGrid>
              <a:tr h="502476">
                <a:tc gridSpan="4">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Изменение ударения при спряжении</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000" dirty="0">
                          <a:effectLst/>
                          <a:latin typeface="Calibri" panose="020F0502020204030204" pitchFamily="34" charset="0"/>
                          <a:ea typeface="Calibri" panose="020F0502020204030204" pitchFamily="34" charset="0"/>
                          <a:cs typeface="Times New Roman" panose="02020603050405020304" pitchFamily="18" charset="0"/>
                        </a:rPr>
                        <a:t>Změna přízvuku při časování</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645473840"/>
                  </a:ext>
                </a:extLst>
              </a:tr>
              <a:tr h="502476">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ка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и</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ть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extLst>
                  <a:ext uri="{0D108BD9-81ED-4DB2-BD59-A6C34878D82A}">
                    <a16:rowId xmlns:a16="http://schemas.microsoft.com/office/drawing/2014/main" val="1941504056"/>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98059"/>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638316"/>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ят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112330"/>
                  </a:ext>
                </a:extLst>
              </a:tr>
            </a:tbl>
          </a:graphicData>
        </a:graphic>
      </p:graphicFrame>
      <p:sp>
        <p:nvSpPr>
          <p:cNvPr id="3" name="TextovéPole 2">
            <a:extLst>
              <a:ext uri="{FF2B5EF4-FFF2-40B4-BE49-F238E27FC236}">
                <a16:creationId xmlns:a16="http://schemas.microsoft.com/office/drawing/2014/main" id="{55FBE38B-ADF4-C241-DD6A-4BC85E6565AB}"/>
              </a:ext>
            </a:extLst>
          </p:cNvPr>
          <p:cNvSpPr txBox="1"/>
          <p:nvPr/>
        </p:nvSpPr>
        <p:spPr>
          <a:xfrm>
            <a:off x="3342290" y="115612"/>
            <a:ext cx="6852744" cy="1446550"/>
          </a:xfrm>
          <a:prstGeom prst="rect">
            <a:avLst/>
          </a:prstGeom>
          <a:noFill/>
        </p:spPr>
        <p:txBody>
          <a:bodyPr wrap="square" rtlCol="0">
            <a:spAutoFit/>
          </a:bodyPr>
          <a:lstStyle/>
          <a:p>
            <a:r>
              <a:rPr lang="cs-CZ" sz="2200" b="1" u="sng" dirty="0"/>
              <a:t>Pohyb přízvuku při časování</a:t>
            </a:r>
          </a:p>
          <a:p>
            <a:pPr marL="285750" indent="-285750">
              <a:buFont typeface="Arial" panose="020B0604020202020204" pitchFamily="34" charset="0"/>
              <a:buChar char="•"/>
            </a:pPr>
            <a:r>
              <a:rPr lang="cs-CZ" sz="2200" b="1" dirty="0"/>
              <a:t>Nepohyblivý přízvuk na kmeni: </a:t>
            </a:r>
            <a:r>
              <a:rPr lang="ru-RU" sz="2200" b="1" dirty="0"/>
              <a:t>читать, я…</a:t>
            </a:r>
            <a:endParaRPr lang="cs-CZ" sz="2200" b="1" dirty="0"/>
          </a:p>
          <a:p>
            <a:pPr marL="285750" indent="-285750">
              <a:buFont typeface="Arial" panose="020B0604020202020204" pitchFamily="34" charset="0"/>
              <a:buChar char="•"/>
            </a:pPr>
            <a:r>
              <a:rPr lang="cs-CZ" sz="2200" b="1" dirty="0"/>
              <a:t>Nepohyblivý přízvuk </a:t>
            </a:r>
            <a:r>
              <a:rPr lang="bg-BG" sz="2200" b="1" dirty="0"/>
              <a:t>на </a:t>
            </a:r>
            <a:r>
              <a:rPr lang="cs-CZ" sz="2200" b="1" dirty="0"/>
              <a:t>koncovce</a:t>
            </a:r>
            <a:r>
              <a:rPr lang="ru-RU" sz="2200" b="1" dirty="0"/>
              <a:t>: говорить, я…</a:t>
            </a:r>
            <a:endParaRPr lang="cs-CZ" sz="2200" b="1" dirty="0"/>
          </a:p>
          <a:p>
            <a:pPr marL="285750" indent="-285750">
              <a:buFont typeface="Arial" panose="020B0604020202020204" pitchFamily="34" charset="0"/>
              <a:buChar char="•"/>
            </a:pPr>
            <a:r>
              <a:rPr lang="cs-CZ" sz="2200" b="1" dirty="0"/>
              <a:t>Pohyblivý přízvuk</a:t>
            </a:r>
            <a:r>
              <a:rPr lang="ru-RU" sz="2200" b="1" dirty="0"/>
              <a:t>: писать, я…; просить, я…</a:t>
            </a:r>
            <a:endParaRPr lang="cs-CZ" sz="2200" b="1" dirty="0"/>
          </a:p>
        </p:txBody>
      </p:sp>
      <p:sp>
        <p:nvSpPr>
          <p:cNvPr id="5" name="TextovéPole 4">
            <a:extLst>
              <a:ext uri="{FF2B5EF4-FFF2-40B4-BE49-F238E27FC236}">
                <a16:creationId xmlns:a16="http://schemas.microsoft.com/office/drawing/2014/main" id="{98121F02-5F67-F744-E9EC-2CB92219E830}"/>
              </a:ext>
            </a:extLst>
          </p:cNvPr>
          <p:cNvSpPr txBox="1"/>
          <p:nvPr/>
        </p:nvSpPr>
        <p:spPr>
          <a:xfrm>
            <a:off x="851337" y="4645033"/>
            <a:ext cx="10168768" cy="1107996"/>
          </a:xfrm>
          <a:prstGeom prst="rect">
            <a:avLst/>
          </a:prstGeom>
          <a:noFill/>
        </p:spPr>
        <p:txBody>
          <a:bodyPr wrap="square">
            <a:spAutoFit/>
          </a:bodyPr>
          <a:lstStyle/>
          <a:p>
            <a:pPr marL="342900" indent="-342900">
              <a:buFont typeface="Arial" panose="020B0604020202020204" pitchFamily="34" charset="0"/>
              <a:buChar char="•"/>
            </a:pPr>
            <a:r>
              <a:rPr lang="cs-CZ" sz="2200" b="1" u="none" strike="noStrike" dirty="0">
                <a:effectLst/>
                <a:latin typeface="Google Sans"/>
              </a:rPr>
              <a:t>Slovesa se změnou kmenové souhlásky většinou patří do paradigmatu s pohyblivým přízvukem.</a:t>
            </a:r>
            <a:endParaRPr lang="ru-RU" sz="2200" b="1" u="none" strike="noStrike" dirty="0">
              <a:effectLst/>
              <a:latin typeface="Google Sans"/>
            </a:endParaRPr>
          </a:p>
          <a:p>
            <a:pPr marL="342900" indent="-342900">
              <a:buFont typeface="Arial" panose="020B0604020202020204" pitchFamily="34" charset="0"/>
              <a:buChar char="•"/>
            </a:pPr>
            <a:r>
              <a:rPr lang="cs-CZ" sz="2200" b="1" u="none" strike="noStrike" dirty="0">
                <a:effectLst/>
                <a:latin typeface="Google Sans"/>
              </a:rPr>
              <a:t>Předpona </a:t>
            </a:r>
            <a:r>
              <a:rPr lang="ru-RU" sz="2200" b="1" u="none" strike="noStrike" dirty="0">
                <a:effectLst/>
                <a:latin typeface="Google Sans"/>
              </a:rPr>
              <a:t>ВЫ</a:t>
            </a:r>
            <a:r>
              <a:rPr lang="cs-CZ" sz="2200" b="1" u="none" strike="noStrike" dirty="0">
                <a:effectLst/>
                <a:latin typeface="Google Sans"/>
              </a:rPr>
              <a:t>- u dokonavých sloves je vždy přízvučná</a:t>
            </a:r>
            <a:r>
              <a:rPr lang="ru-RU" sz="2200" b="1" u="none" strike="noStrike" dirty="0">
                <a:effectLst/>
                <a:latin typeface="Google Sans"/>
              </a:rPr>
              <a:t>: выдумать, выкинуть…</a:t>
            </a:r>
            <a:r>
              <a:rPr lang="cs-CZ" sz="2200" dirty="0"/>
              <a:t> </a:t>
            </a:r>
          </a:p>
        </p:txBody>
      </p:sp>
    </p:spTree>
    <p:extLst>
      <p:ext uri="{BB962C8B-B14F-4D97-AF65-F5344CB8AC3E}">
        <p14:creationId xmlns:p14="http://schemas.microsoft.com/office/powerpoint/2010/main" val="20704975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640EE981-60C6-4615-8768-3306EA295B2C}"/>
              </a:ext>
            </a:extLst>
          </p:cNvPr>
          <p:cNvSpPr/>
          <p:nvPr/>
        </p:nvSpPr>
        <p:spPr>
          <a:xfrm>
            <a:off x="1680431" y="3328509"/>
            <a:ext cx="8371121" cy="1015663"/>
          </a:xfrm>
          <a:prstGeom prst="rect">
            <a:avLst/>
          </a:prstGeom>
        </p:spPr>
        <p:txBody>
          <a:bodyPr wrap="square">
            <a:spAutoFit/>
          </a:bodyPr>
          <a:lstStyle/>
          <a:p>
            <a:r>
              <a:rPr lang="ru-RU" sz="2000" dirty="0">
                <a:highlight>
                  <a:srgbClr val="FFFF00"/>
                </a:highlight>
                <a:latin typeface="Arial" panose="020B0604020202020204" pitchFamily="34" charset="0"/>
                <a:ea typeface="Calibri" panose="020F0502020204030204" pitchFamily="34" charset="0"/>
                <a:cs typeface="Arial" panose="020B0604020202020204" pitchFamily="34" charset="0"/>
              </a:rPr>
              <a:t>При обращении на ВЫ используется множественное число!</a:t>
            </a:r>
          </a:p>
          <a:p>
            <a:r>
              <a:rPr lang="cs-CZ" sz="2000" dirty="0">
                <a:highlight>
                  <a:srgbClr val="FFFF00"/>
                </a:highlight>
                <a:latin typeface="Arial" panose="020B0604020202020204" pitchFamily="34" charset="0"/>
                <a:ea typeface="Calibri" panose="020F0502020204030204" pitchFamily="34" charset="0"/>
                <a:cs typeface="Arial" panose="020B0604020202020204" pitchFamily="34" charset="0"/>
              </a:rPr>
              <a:t>Při vykání se používá množné číslo! </a:t>
            </a:r>
            <a:endParaRPr lang="ru-RU" sz="2000" dirty="0">
              <a:highlight>
                <a:srgbClr val="FFFF00"/>
              </a:highlight>
              <a:latin typeface="Arial" panose="020B0604020202020204" pitchFamily="34" charset="0"/>
              <a:ea typeface="Calibri" panose="020F0502020204030204" pitchFamily="34" charset="0"/>
              <a:cs typeface="Arial" panose="020B0604020202020204" pitchFamily="34" charset="0"/>
            </a:endParaRPr>
          </a:p>
          <a:p>
            <a:r>
              <a:rPr lang="ru-RU" sz="2000" dirty="0">
                <a:highlight>
                  <a:srgbClr val="FFFF00"/>
                </a:highlight>
                <a:latin typeface="Arial" panose="020B0604020202020204" pitchFamily="34" charset="0"/>
                <a:ea typeface="Calibri" panose="020F0502020204030204" pitchFamily="34" charset="0"/>
                <a:cs typeface="Arial" panose="020B0604020202020204" pitchFamily="34" charset="0"/>
              </a:rPr>
              <a:t> Например: Вы были, Вы сказали…</a:t>
            </a:r>
            <a:endParaRPr lang="cs-CZ" sz="2000" dirty="0">
              <a:latin typeface="Arial" panose="020B0604020202020204" pitchFamily="34" charset="0"/>
              <a:cs typeface="Arial" panose="020B0604020202020204" pitchFamily="34" charset="0"/>
            </a:endParaRPr>
          </a:p>
        </p:txBody>
      </p:sp>
      <p:sp>
        <p:nvSpPr>
          <p:cNvPr id="4" name="TextovéPole 3">
            <a:extLst>
              <a:ext uri="{FF2B5EF4-FFF2-40B4-BE49-F238E27FC236}">
                <a16:creationId xmlns:a16="http://schemas.microsoft.com/office/drawing/2014/main" id="{9FA79AC9-5DC7-06D5-D3EA-648CD8A0441A}"/>
              </a:ext>
            </a:extLst>
          </p:cNvPr>
          <p:cNvSpPr txBox="1"/>
          <p:nvPr/>
        </p:nvSpPr>
        <p:spPr>
          <a:xfrm>
            <a:off x="1680431" y="508731"/>
            <a:ext cx="9001958" cy="2277547"/>
          </a:xfrm>
          <a:prstGeom prst="rect">
            <a:avLst/>
          </a:prstGeom>
          <a:noFill/>
        </p:spPr>
        <p:txBody>
          <a:bodyPr wrap="square" rtlCol="0">
            <a:spAutoFit/>
          </a:bodyPr>
          <a:lstStyle/>
          <a:p>
            <a:r>
              <a:rPr lang="ru-RU" sz="2400" b="1" u="sng" dirty="0"/>
              <a:t>Прошедшее время в русском языке</a:t>
            </a:r>
          </a:p>
          <a:p>
            <a:r>
              <a:rPr lang="cs-CZ" sz="2400" dirty="0"/>
              <a:t>Minulý čas v ruštině</a:t>
            </a:r>
            <a:endParaRPr lang="ru-RU" sz="2400" dirty="0"/>
          </a:p>
          <a:p>
            <a:endParaRPr lang="ru-RU" sz="2200" dirty="0"/>
          </a:p>
          <a:p>
            <a:r>
              <a:rPr lang="ru-RU" sz="2400" dirty="0"/>
              <a:t>дел</a:t>
            </a:r>
            <a:r>
              <a:rPr lang="ru-RU" sz="2400" dirty="0">
                <a:solidFill>
                  <a:srgbClr val="0070C0"/>
                </a:solidFill>
              </a:rPr>
              <a:t>ать</a:t>
            </a:r>
            <a:r>
              <a:rPr lang="ru-RU" sz="2400" dirty="0"/>
              <a:t>		дела</a:t>
            </a:r>
            <a:r>
              <a:rPr lang="ru-RU" sz="2400" dirty="0">
                <a:solidFill>
                  <a:srgbClr val="C00000"/>
                </a:solidFill>
              </a:rPr>
              <a:t>л</a:t>
            </a:r>
            <a:r>
              <a:rPr lang="ru-RU" sz="2400" dirty="0"/>
              <a:t>		дела</a:t>
            </a:r>
            <a:r>
              <a:rPr lang="ru-RU" sz="2400" dirty="0">
                <a:solidFill>
                  <a:srgbClr val="C00000"/>
                </a:solidFill>
              </a:rPr>
              <a:t>ла</a:t>
            </a:r>
            <a:r>
              <a:rPr lang="ru-RU" sz="2400" dirty="0"/>
              <a:t>	дела</a:t>
            </a:r>
            <a:r>
              <a:rPr lang="ru-RU" sz="2400" dirty="0">
                <a:solidFill>
                  <a:srgbClr val="C00000"/>
                </a:solidFill>
              </a:rPr>
              <a:t>ло</a:t>
            </a:r>
            <a:r>
              <a:rPr lang="ru-RU" sz="2400" dirty="0"/>
              <a:t>	дела</a:t>
            </a:r>
            <a:r>
              <a:rPr lang="ru-RU" sz="2400" dirty="0">
                <a:solidFill>
                  <a:srgbClr val="C00000"/>
                </a:solidFill>
              </a:rPr>
              <a:t>ли</a:t>
            </a:r>
          </a:p>
          <a:p>
            <a:r>
              <a:rPr lang="ru-RU" sz="2400" dirty="0"/>
              <a:t>нес</a:t>
            </a:r>
            <a:r>
              <a:rPr lang="ru-RU" sz="2400" dirty="0">
                <a:solidFill>
                  <a:srgbClr val="0070C0"/>
                </a:solidFill>
              </a:rPr>
              <a:t>ти</a:t>
            </a:r>
            <a:r>
              <a:rPr lang="ru-RU" sz="2400" dirty="0"/>
              <a:t>		нёс		нес</a:t>
            </a:r>
            <a:r>
              <a:rPr lang="ru-RU" sz="2400" dirty="0">
                <a:solidFill>
                  <a:srgbClr val="C00000"/>
                </a:solidFill>
              </a:rPr>
              <a:t>ла</a:t>
            </a:r>
            <a:r>
              <a:rPr lang="ru-RU" sz="2400" dirty="0"/>
              <a:t>		нес</a:t>
            </a:r>
            <a:r>
              <a:rPr lang="ru-RU" sz="2400" dirty="0">
                <a:solidFill>
                  <a:srgbClr val="C00000"/>
                </a:solidFill>
              </a:rPr>
              <a:t>ло</a:t>
            </a:r>
            <a:r>
              <a:rPr lang="ru-RU" sz="2400" dirty="0"/>
              <a:t>		нес</a:t>
            </a:r>
            <a:r>
              <a:rPr lang="ru-RU" sz="2400" dirty="0">
                <a:solidFill>
                  <a:srgbClr val="C00000"/>
                </a:solidFill>
              </a:rPr>
              <a:t>ли</a:t>
            </a:r>
          </a:p>
          <a:p>
            <a:r>
              <a:rPr lang="ru-RU" sz="2400" dirty="0"/>
              <a:t>мо</a:t>
            </a:r>
            <a:r>
              <a:rPr lang="ru-RU" sz="2400" dirty="0">
                <a:solidFill>
                  <a:srgbClr val="0070C0"/>
                </a:solidFill>
              </a:rPr>
              <a:t>чь</a:t>
            </a:r>
            <a:r>
              <a:rPr lang="ru-RU" sz="2400" dirty="0"/>
              <a:t>		мог		мог</a:t>
            </a:r>
            <a:r>
              <a:rPr lang="ru-RU" sz="2400" dirty="0">
                <a:solidFill>
                  <a:srgbClr val="C00000"/>
                </a:solidFill>
              </a:rPr>
              <a:t>ла</a:t>
            </a:r>
            <a:r>
              <a:rPr lang="ru-RU" sz="2400" dirty="0"/>
              <a:t>		мог</a:t>
            </a:r>
            <a:r>
              <a:rPr lang="ru-RU" sz="2400" dirty="0">
                <a:solidFill>
                  <a:srgbClr val="C00000"/>
                </a:solidFill>
              </a:rPr>
              <a:t>ло</a:t>
            </a:r>
            <a:r>
              <a:rPr lang="ru-RU" sz="2400" dirty="0"/>
              <a:t>		мог</a:t>
            </a:r>
            <a:r>
              <a:rPr lang="ru-RU" sz="2400" dirty="0">
                <a:solidFill>
                  <a:srgbClr val="C00000"/>
                </a:solidFill>
              </a:rPr>
              <a:t>ли</a:t>
            </a:r>
            <a:endParaRPr lang="cs-CZ" sz="2400" dirty="0">
              <a:solidFill>
                <a:srgbClr val="C00000"/>
              </a:solidFill>
            </a:endParaRPr>
          </a:p>
        </p:txBody>
      </p:sp>
    </p:spTree>
    <p:extLst>
      <p:ext uri="{BB962C8B-B14F-4D97-AF65-F5344CB8AC3E}">
        <p14:creationId xmlns:p14="http://schemas.microsoft.com/office/powerpoint/2010/main" val="28176901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4775D867-067D-032D-2254-B4C5E9816521}"/>
              </a:ext>
            </a:extLst>
          </p:cNvPr>
          <p:cNvSpPr txBox="1"/>
          <p:nvPr/>
        </p:nvSpPr>
        <p:spPr>
          <a:xfrm>
            <a:off x="409903" y="81936"/>
            <a:ext cx="9585434" cy="6163226"/>
          </a:xfrm>
          <a:prstGeom prst="rect">
            <a:avLst/>
          </a:prstGeom>
          <a:noFill/>
        </p:spPr>
        <p:txBody>
          <a:bodyPr wrap="square">
            <a:spAutoFit/>
          </a:bodyPr>
          <a:lstStyle/>
          <a:p>
            <a:pPr marL="0" marR="0">
              <a:spcBef>
                <a:spcPts val="900"/>
              </a:spcBef>
              <a:spcAft>
                <a:spcPts val="1200"/>
              </a:spcAft>
              <a:buNone/>
            </a:pPr>
            <a:r>
              <a:rPr lang="cs-CZ" sz="2200" b="1" u="none" strike="noStrike" dirty="0">
                <a:effectLst/>
                <a:latin typeface="+mn-lt"/>
              </a:rPr>
              <a:t>1. Reagujte podle vzoru.</a:t>
            </a:r>
            <a:r>
              <a:rPr lang="ru-RU" sz="2200" b="1" u="none" strike="noStrike" dirty="0">
                <a:effectLst/>
                <a:latin typeface="+mn-lt"/>
              </a:rPr>
              <a:t> </a:t>
            </a:r>
            <a:r>
              <a:rPr lang="cs-CZ" sz="2200" b="1" u="none" strike="noStrike" dirty="0">
                <a:effectLst/>
                <a:latin typeface="+mn-lt"/>
              </a:rPr>
              <a:t>Vzor:</a:t>
            </a:r>
            <a:r>
              <a:rPr lang="cs-CZ" sz="2200" b="0" u="none" strike="noStrike" dirty="0">
                <a:effectLst/>
                <a:latin typeface="+mn-lt"/>
              </a:rPr>
              <a:t> </a:t>
            </a: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игра́ешь</a:t>
            </a:r>
            <a:r>
              <a:rPr lang="cs-CZ" sz="2200" b="0" u="none" strike="noStrike" dirty="0">
                <a:effectLst/>
                <a:latin typeface="+mn-lt"/>
              </a:rPr>
              <a:t> в </a:t>
            </a:r>
            <a:r>
              <a:rPr lang="cs-CZ" sz="2200" b="0" u="none" strike="noStrike" dirty="0" err="1">
                <a:effectLst/>
                <a:latin typeface="+mn-lt"/>
              </a:rPr>
              <a:t>ша́хматы</a:t>
            </a:r>
            <a:r>
              <a:rPr lang="cs-CZ" sz="2200" b="0" u="none" strike="noStrike" dirty="0">
                <a:effectLst/>
                <a:latin typeface="+mn-lt"/>
              </a:rPr>
              <a:t>? – </a:t>
            </a:r>
            <a:r>
              <a:rPr lang="cs-CZ" sz="2200" b="0" u="none" strike="noStrike" dirty="0" err="1">
                <a:effectLst/>
                <a:latin typeface="+mn-lt"/>
              </a:rPr>
              <a:t>Да</a:t>
            </a:r>
            <a:r>
              <a:rPr lang="cs-CZ" sz="2200" b="0" u="none" strike="noStrike" dirty="0">
                <a:effectLst/>
                <a:latin typeface="+mn-lt"/>
              </a:rPr>
              <a:t>, </a:t>
            </a:r>
            <a:r>
              <a:rPr lang="cs-CZ" sz="2200" b="0" u="none" strike="noStrike" dirty="0" err="1">
                <a:effectLst/>
                <a:latin typeface="+mn-lt"/>
              </a:rPr>
              <a:t>игра́ю</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слу́шаешь</a:t>
            </a:r>
            <a:r>
              <a:rPr lang="cs-CZ" sz="2200" b="0" u="none" strike="noStrike" dirty="0">
                <a:effectLst/>
                <a:latin typeface="+mn-lt"/>
              </a:rPr>
              <a:t> </a:t>
            </a:r>
            <a:r>
              <a:rPr lang="cs-CZ" sz="2200" b="0" u="none" strike="noStrike" dirty="0" err="1">
                <a:effectLst/>
                <a:latin typeface="+mn-lt"/>
              </a:rPr>
              <a:t>рок</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понима́ешь</a:t>
            </a:r>
            <a:r>
              <a:rPr lang="cs-CZ" sz="2200" b="0" u="none" strike="noStrike" dirty="0">
                <a:effectLst/>
                <a:latin typeface="+mn-lt"/>
              </a:rPr>
              <a:t> </a:t>
            </a:r>
            <a:r>
              <a:rPr lang="cs-CZ" sz="2200" b="0" u="none" strike="noStrike" dirty="0" err="1">
                <a:effectLst/>
                <a:latin typeface="+mn-lt"/>
              </a:rPr>
              <a:t>по-англи́йски</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успе́ешь</a:t>
            </a:r>
            <a:r>
              <a:rPr lang="cs-CZ" sz="2200" b="0" u="none" strike="noStrike" dirty="0">
                <a:effectLst/>
                <a:latin typeface="+mn-lt"/>
              </a:rPr>
              <a:t> </a:t>
            </a:r>
            <a:r>
              <a:rPr lang="cs-CZ" sz="2200" b="0" u="none" strike="noStrike" dirty="0" err="1">
                <a:effectLst/>
                <a:latin typeface="+mn-lt"/>
              </a:rPr>
              <a:t>всё</a:t>
            </a:r>
            <a:r>
              <a:rPr lang="cs-CZ" sz="2200" b="0" u="none" strike="noStrike" dirty="0">
                <a:effectLst/>
                <a:latin typeface="+mn-lt"/>
              </a:rPr>
              <a:t> </a:t>
            </a:r>
            <a:r>
              <a:rPr lang="cs-CZ" sz="2200" b="0" u="none" strike="noStrike" dirty="0" err="1">
                <a:effectLst/>
                <a:latin typeface="+mn-lt"/>
              </a:rPr>
              <a:t>сде́лать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гуля́ешь</a:t>
            </a:r>
            <a:r>
              <a:rPr lang="cs-CZ" sz="2200" b="0" u="none" strike="noStrike" dirty="0">
                <a:effectLst/>
                <a:latin typeface="+mn-lt"/>
              </a:rPr>
              <a:t> с </a:t>
            </a:r>
            <a:r>
              <a:rPr lang="cs-CZ" sz="2200" b="0" u="none" strike="noStrike" dirty="0" err="1">
                <a:effectLst/>
                <a:latin typeface="+mn-lt"/>
              </a:rPr>
              <a:t>соба́кой</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зна́ешь</a:t>
            </a:r>
            <a:r>
              <a:rPr lang="cs-CZ" sz="2200" b="0" u="none" strike="noStrike" dirty="0">
                <a:effectLst/>
                <a:latin typeface="+mn-lt"/>
              </a:rPr>
              <a:t> </a:t>
            </a:r>
            <a:r>
              <a:rPr lang="cs-CZ" sz="2200" b="0" u="none" strike="noStrike" dirty="0" err="1">
                <a:effectLst/>
                <a:latin typeface="+mn-lt"/>
              </a:rPr>
              <a:t>его</a:t>
            </a:r>
            <a:r>
              <a:rPr lang="cs-CZ" sz="2200" b="0" u="none" strike="noStrike" dirty="0">
                <a:effectLst/>
                <a:latin typeface="+mn-lt"/>
              </a:rPr>
              <a:t>́ </a:t>
            </a:r>
            <a:r>
              <a:rPr lang="cs-CZ" sz="2200" b="0" u="none" strike="noStrike" dirty="0" err="1">
                <a:effectLst/>
                <a:latin typeface="+mn-lt"/>
              </a:rPr>
              <a:t>па́пу</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ле́том</a:t>
            </a:r>
            <a:r>
              <a:rPr lang="cs-CZ" sz="2200" b="0" u="none" strike="noStrike" dirty="0">
                <a:effectLst/>
                <a:latin typeface="+mn-lt"/>
              </a:rPr>
              <a:t> </a:t>
            </a:r>
            <a:r>
              <a:rPr lang="cs-CZ" sz="2200" b="0" u="none" strike="noStrike" dirty="0" err="1">
                <a:effectLst/>
                <a:latin typeface="+mn-lt"/>
              </a:rPr>
              <a:t>рабо́таешь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ещё</a:t>
            </a:r>
            <a:r>
              <a:rPr lang="cs-CZ" sz="2200" b="0" u="none" strike="noStrike" dirty="0">
                <a:effectLst/>
                <a:latin typeface="+mn-lt"/>
              </a:rPr>
              <a:t> </a:t>
            </a:r>
            <a:r>
              <a:rPr lang="cs-CZ" sz="2200" b="0" u="none" strike="noStrike" dirty="0" err="1">
                <a:effectLst/>
                <a:latin typeface="+mn-lt"/>
              </a:rPr>
              <a:t>ка́шляешь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ду́маешь</a:t>
            </a:r>
            <a:r>
              <a:rPr lang="cs-CZ" sz="2200" b="0" u="none" strike="noStrike" dirty="0">
                <a:effectLst/>
                <a:latin typeface="+mn-lt"/>
              </a:rPr>
              <a:t> </a:t>
            </a:r>
            <a:r>
              <a:rPr lang="cs-CZ" sz="2200" b="0" u="none" strike="noStrike" dirty="0" err="1">
                <a:effectLst/>
                <a:latin typeface="+mn-lt"/>
              </a:rPr>
              <a:t>об</a:t>
            </a:r>
            <a:r>
              <a:rPr lang="cs-CZ" sz="2200" b="0" u="none" strike="noStrike" dirty="0">
                <a:effectLst/>
                <a:latin typeface="+mn-lt"/>
              </a:rPr>
              <a:t> </a:t>
            </a:r>
            <a:r>
              <a:rPr lang="cs-CZ" sz="2200" b="0" u="none" strike="noStrike" dirty="0" err="1">
                <a:effectLst/>
                <a:latin typeface="+mn-lt"/>
              </a:rPr>
              <a:t>отъе́зде</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уме́ешь</a:t>
            </a:r>
            <a:r>
              <a:rPr lang="cs-CZ" sz="2200" b="0" u="none" strike="noStrike" dirty="0">
                <a:effectLst/>
                <a:latin typeface="+mn-lt"/>
              </a:rPr>
              <a:t> </a:t>
            </a:r>
            <a:r>
              <a:rPr lang="cs-CZ" sz="2200" b="0" u="none" strike="noStrike" dirty="0" err="1">
                <a:effectLst/>
                <a:latin typeface="+mn-lt"/>
              </a:rPr>
              <a:t>ката́ться</a:t>
            </a:r>
            <a:r>
              <a:rPr lang="cs-CZ" sz="2200" b="0" u="none" strike="noStrike" dirty="0">
                <a:effectLst/>
                <a:latin typeface="+mn-lt"/>
              </a:rPr>
              <a:t>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лы́жах</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посы́лаешь</a:t>
            </a:r>
            <a:r>
              <a:rPr lang="cs-CZ" sz="2200" b="0" u="none" strike="noStrike" dirty="0">
                <a:effectLst/>
                <a:latin typeface="+mn-lt"/>
              </a:rPr>
              <a:t> </a:t>
            </a:r>
            <a:r>
              <a:rPr lang="cs-CZ" sz="2200" b="0" u="none" strike="noStrike" dirty="0" err="1">
                <a:effectLst/>
                <a:latin typeface="+mn-lt"/>
              </a:rPr>
              <a:t>роди́телям</a:t>
            </a:r>
            <a:r>
              <a:rPr lang="cs-CZ" sz="2200" b="0" u="none" strike="noStrike" dirty="0">
                <a:effectLst/>
                <a:latin typeface="+mn-lt"/>
              </a:rPr>
              <a:t> </a:t>
            </a:r>
            <a:r>
              <a:rPr lang="cs-CZ" sz="2200" b="0" u="none" strike="noStrike" dirty="0" err="1">
                <a:effectLst/>
                <a:latin typeface="+mn-lt"/>
              </a:rPr>
              <a:t>откры́тки</a:t>
            </a:r>
            <a:r>
              <a:rPr lang="cs-CZ" sz="2200" b="0" u="none" strike="noStrike" dirty="0">
                <a:effectLst/>
                <a:latin typeface="+mn-lt"/>
              </a:rPr>
              <a:t>?</a:t>
            </a:r>
            <a:endParaRPr lang="cs-CZ" sz="2200" b="0" u="none" strike="noStrike" dirty="0">
              <a:effectLst/>
              <a:latin typeface="Google Sans"/>
            </a:endParaRPr>
          </a:p>
        </p:txBody>
      </p:sp>
    </p:spTree>
    <p:extLst>
      <p:ext uri="{BB962C8B-B14F-4D97-AF65-F5344CB8AC3E}">
        <p14:creationId xmlns:p14="http://schemas.microsoft.com/office/powerpoint/2010/main" val="32439989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EA2122B-6A66-45D6-BACB-696E8CD4724F}"/>
              </a:ext>
            </a:extLst>
          </p:cNvPr>
          <p:cNvSpPr txBox="1"/>
          <p:nvPr/>
        </p:nvSpPr>
        <p:spPr>
          <a:xfrm>
            <a:off x="262759" y="234337"/>
            <a:ext cx="11493062" cy="6163226"/>
          </a:xfrm>
          <a:prstGeom prst="rect">
            <a:avLst/>
          </a:prstGeom>
          <a:noFill/>
        </p:spPr>
        <p:txBody>
          <a:bodyPr wrap="square">
            <a:spAutoFit/>
          </a:bodyPr>
          <a:lstStyle/>
          <a:p>
            <a:pPr marL="0" marR="0">
              <a:spcBef>
                <a:spcPts val="900"/>
              </a:spcBef>
              <a:spcAft>
                <a:spcPts val="1200"/>
              </a:spcAft>
              <a:buNone/>
            </a:pPr>
            <a:r>
              <a:rPr lang="cs-CZ" sz="2200" b="1" u="none" strike="noStrike" dirty="0">
                <a:effectLst/>
                <a:latin typeface="+mn-lt"/>
              </a:rPr>
              <a:t>2. Přeložte druhou část souvětí. Vzor:</a:t>
            </a:r>
            <a:r>
              <a:rPr lang="cs-CZ" sz="2200" b="0" u="none" strike="noStrike" dirty="0">
                <a:effectLst/>
                <a:latin typeface="+mn-lt"/>
              </a:rPr>
              <a:t> Я </a:t>
            </a:r>
            <a:r>
              <a:rPr lang="cs-CZ" sz="2200" b="0" u="none" strike="noStrike" dirty="0" err="1">
                <a:effectLst/>
                <a:latin typeface="+mn-lt"/>
              </a:rPr>
              <a:t>делаю</a:t>
            </a:r>
            <a:r>
              <a:rPr lang="cs-CZ" sz="2200" b="0" u="none" strike="noStrike" dirty="0">
                <a:effectLst/>
                <a:latin typeface="+mn-lt"/>
              </a:rPr>
              <a:t> </a:t>
            </a:r>
            <a:r>
              <a:rPr lang="cs-CZ" sz="2200" b="0" u="none" strike="noStrike" dirty="0" err="1">
                <a:effectLst/>
                <a:latin typeface="+mn-lt"/>
              </a:rPr>
              <a:t>зарядку</a:t>
            </a:r>
            <a:r>
              <a:rPr lang="cs-CZ" sz="2200" b="0" u="none" strike="noStrike" dirty="0">
                <a:effectLst/>
                <a:latin typeface="+mn-lt"/>
              </a:rPr>
              <a:t>, а </a:t>
            </a: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что</a:t>
            </a:r>
            <a:r>
              <a:rPr lang="cs-CZ" sz="2200" b="0" u="none" strike="noStrike" dirty="0">
                <a:effectLst/>
                <a:latin typeface="+mn-lt"/>
              </a:rPr>
              <a:t> </a:t>
            </a:r>
            <a:r>
              <a:rPr lang="cs-CZ" sz="2200" b="0" u="none" strike="noStrike" dirty="0" err="1">
                <a:effectLst/>
                <a:latin typeface="+mn-lt"/>
              </a:rPr>
              <a:t>делаешь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читаю</a:t>
            </a:r>
            <a:r>
              <a:rPr lang="cs-CZ" sz="2200" b="0" u="none" strike="noStrike" dirty="0">
                <a:effectLst/>
                <a:latin typeface="+mn-lt"/>
              </a:rPr>
              <a:t> </a:t>
            </a:r>
            <a:r>
              <a:rPr lang="cs-CZ" sz="2200" b="0" u="none" strike="noStrike" dirty="0" err="1">
                <a:effectLst/>
                <a:latin typeface="+mn-lt"/>
              </a:rPr>
              <a:t>комикс</a:t>
            </a:r>
            <a:r>
              <a:rPr lang="cs-CZ" sz="2200" b="0" u="none" strike="noStrike" dirty="0">
                <a:effectLst/>
                <a:latin typeface="+mn-lt"/>
              </a:rPr>
              <a:t>, а </a:t>
            </a:r>
            <a:r>
              <a:rPr lang="cs-CZ" sz="2200" b="0" u="none" strike="noStrike" dirty="0" err="1">
                <a:effectLst/>
                <a:latin typeface="+mn-lt"/>
              </a:rPr>
              <a:t>со</a:t>
            </a:r>
            <a:r>
              <a:rPr lang="cs-CZ" sz="2200" b="0" u="none" strike="noStrike" dirty="0">
                <a:effectLst/>
                <a:latin typeface="+mn-lt"/>
              </a:rPr>
              <a:t> čteš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думаю</a:t>
            </a:r>
            <a:r>
              <a:rPr lang="cs-CZ" sz="2200" b="0" u="none" strike="noStrike" dirty="0">
                <a:effectLst/>
                <a:latin typeface="+mn-lt"/>
              </a:rPr>
              <a:t> о </a:t>
            </a:r>
            <a:r>
              <a:rPr lang="cs-CZ" sz="2200" b="0" u="none" strike="noStrike" dirty="0" err="1">
                <a:effectLst/>
                <a:latin typeface="+mn-lt"/>
              </a:rPr>
              <a:t>каникулах</a:t>
            </a:r>
            <a:r>
              <a:rPr lang="cs-CZ" sz="2200" b="0" u="none" strike="noStrike" dirty="0">
                <a:effectLst/>
                <a:latin typeface="+mn-lt"/>
              </a:rPr>
              <a:t>, а о čem přemýšlíš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завтракаю</a:t>
            </a:r>
            <a:r>
              <a:rPr lang="cs-CZ" sz="2200" b="0" u="none" strike="noStrike" dirty="0">
                <a:effectLst/>
                <a:latin typeface="+mn-lt"/>
              </a:rPr>
              <a:t> с </a:t>
            </a:r>
            <a:r>
              <a:rPr lang="cs-CZ" sz="2200" b="0" u="none" strike="noStrike" dirty="0" err="1">
                <a:effectLst/>
                <a:latin typeface="+mn-lt"/>
              </a:rPr>
              <a:t>братом</a:t>
            </a:r>
            <a:r>
              <a:rPr lang="cs-CZ" sz="2200" b="0" u="none" strike="noStrike" dirty="0">
                <a:effectLst/>
                <a:latin typeface="+mn-lt"/>
              </a:rPr>
              <a:t>, а s kým snídáš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мечтаю</a:t>
            </a:r>
            <a:r>
              <a:rPr lang="cs-CZ" sz="2200" b="0" u="none" strike="noStrike" dirty="0">
                <a:effectLst/>
                <a:latin typeface="+mn-lt"/>
              </a:rPr>
              <a:t> о </a:t>
            </a:r>
            <a:r>
              <a:rPr lang="cs-CZ" sz="2200" b="0" u="none" strike="noStrike" dirty="0" err="1">
                <a:effectLst/>
                <a:latin typeface="+mn-lt"/>
              </a:rPr>
              <a:t>скейте</a:t>
            </a:r>
            <a:r>
              <a:rPr lang="cs-CZ" sz="2200" b="0" u="none" strike="noStrike" dirty="0">
                <a:effectLst/>
                <a:latin typeface="+mn-lt"/>
              </a:rPr>
              <a:t>, а о čem sníš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работаю</a:t>
            </a:r>
            <a:r>
              <a:rPr lang="cs-CZ" sz="2200" b="0" u="none" strike="noStrike" dirty="0">
                <a:effectLst/>
                <a:latin typeface="+mn-lt"/>
              </a:rPr>
              <a:t> </a:t>
            </a:r>
            <a:r>
              <a:rPr lang="cs-CZ" sz="2200" b="0" u="none" strike="noStrike" dirty="0" err="1">
                <a:effectLst/>
                <a:latin typeface="+mn-lt"/>
              </a:rPr>
              <a:t>по</a:t>
            </a:r>
            <a:r>
              <a:rPr lang="cs-CZ" sz="2200" b="0" u="none" strike="noStrike" dirty="0">
                <a:effectLst/>
                <a:latin typeface="+mn-lt"/>
              </a:rPr>
              <a:t> </a:t>
            </a:r>
            <a:r>
              <a:rPr lang="cs-CZ" sz="2200" b="0" u="none" strike="noStrike" dirty="0" err="1">
                <a:effectLst/>
                <a:latin typeface="+mn-lt"/>
              </a:rPr>
              <a:t>вечерам</a:t>
            </a:r>
            <a:r>
              <a:rPr lang="cs-CZ" sz="2200" b="0" u="none" strike="noStrike" dirty="0">
                <a:effectLst/>
                <a:latin typeface="+mn-lt"/>
              </a:rPr>
              <a:t>, а kdy pracuješ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часто</a:t>
            </a:r>
            <a:r>
              <a:rPr lang="cs-CZ" sz="2200" b="0" u="none" strike="noStrike" dirty="0">
                <a:effectLst/>
                <a:latin typeface="+mn-lt"/>
              </a:rPr>
              <a:t> </a:t>
            </a:r>
            <a:r>
              <a:rPr lang="cs-CZ" sz="2200" b="0" u="none" strike="noStrike" dirty="0" err="1">
                <a:effectLst/>
                <a:latin typeface="+mn-lt"/>
              </a:rPr>
              <a:t>надеваю</a:t>
            </a:r>
            <a:r>
              <a:rPr lang="cs-CZ" sz="2200" b="0" u="none" strike="noStrike" dirty="0">
                <a:effectLst/>
                <a:latin typeface="+mn-lt"/>
              </a:rPr>
              <a:t> </a:t>
            </a:r>
            <a:r>
              <a:rPr lang="cs-CZ" sz="2200" b="0" u="none" strike="noStrike" dirty="0" err="1">
                <a:effectLst/>
                <a:latin typeface="+mn-lt"/>
              </a:rPr>
              <a:t>чёрные</a:t>
            </a:r>
            <a:r>
              <a:rPr lang="cs-CZ" sz="2200" b="0" u="none" strike="noStrike" dirty="0">
                <a:effectLst/>
                <a:latin typeface="+mn-lt"/>
              </a:rPr>
              <a:t> </a:t>
            </a:r>
            <a:r>
              <a:rPr lang="cs-CZ" sz="2200" b="0" u="none" strike="noStrike" dirty="0" err="1">
                <a:effectLst/>
                <a:latin typeface="+mn-lt"/>
              </a:rPr>
              <a:t>джинсы</a:t>
            </a:r>
            <a:r>
              <a:rPr lang="cs-CZ" sz="2200" b="0" u="none" strike="noStrike" dirty="0">
                <a:effectLst/>
                <a:latin typeface="+mn-lt"/>
              </a:rPr>
              <a:t>, а </a:t>
            </a:r>
            <a:r>
              <a:rPr lang="cs-CZ" sz="2200" b="0" u="none" strike="noStrike" dirty="0" err="1">
                <a:effectLst/>
                <a:latin typeface="+mn-lt"/>
              </a:rPr>
              <a:t>со</a:t>
            </a:r>
            <a:r>
              <a:rPr lang="cs-CZ" sz="2200" b="0" u="none" strike="noStrike" dirty="0">
                <a:effectLst/>
                <a:latin typeface="+mn-lt"/>
              </a:rPr>
              <a:t> si často oblékáš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часто</a:t>
            </a:r>
            <a:r>
              <a:rPr lang="cs-CZ" sz="2200" b="0" u="none" strike="noStrike" dirty="0">
                <a:effectLst/>
                <a:latin typeface="+mn-lt"/>
              </a:rPr>
              <a:t> </a:t>
            </a:r>
            <a:r>
              <a:rPr lang="cs-CZ" sz="2200" b="0" u="none" strike="noStrike" dirty="0" err="1">
                <a:effectLst/>
                <a:latin typeface="+mn-lt"/>
              </a:rPr>
              <a:t>покупаю</a:t>
            </a:r>
            <a:r>
              <a:rPr lang="cs-CZ" sz="2200" b="0" u="none" strike="noStrike" dirty="0">
                <a:effectLst/>
                <a:latin typeface="+mn-lt"/>
              </a:rPr>
              <a:t> </a:t>
            </a:r>
            <a:r>
              <a:rPr lang="cs-CZ" sz="2200" b="0" u="none" strike="noStrike" dirty="0" err="1">
                <a:effectLst/>
                <a:latin typeface="+mn-lt"/>
              </a:rPr>
              <a:t>шоколадки</a:t>
            </a:r>
            <a:r>
              <a:rPr lang="cs-CZ" sz="2200" b="0" u="none" strike="noStrike" dirty="0">
                <a:effectLst/>
                <a:latin typeface="+mn-lt"/>
              </a:rPr>
              <a:t>, а </a:t>
            </a:r>
            <a:r>
              <a:rPr lang="cs-CZ" sz="2200" b="0" u="none" strike="noStrike" dirty="0" err="1">
                <a:effectLst/>
                <a:latin typeface="+mn-lt"/>
              </a:rPr>
              <a:t>со</a:t>
            </a:r>
            <a:r>
              <a:rPr lang="cs-CZ" sz="2200" b="0" u="none" strike="noStrike" dirty="0">
                <a:effectLst/>
                <a:latin typeface="+mn-lt"/>
              </a:rPr>
              <a:t> si často kupuješ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ужинаю</a:t>
            </a:r>
            <a:r>
              <a:rPr lang="cs-CZ" sz="2200" b="0" u="none" strike="noStrike" dirty="0">
                <a:effectLst/>
                <a:latin typeface="+mn-lt"/>
              </a:rPr>
              <a:t> в </a:t>
            </a:r>
            <a:r>
              <a:rPr lang="cs-CZ" sz="2200" b="0" u="none" strike="noStrike" dirty="0" err="1">
                <a:effectLst/>
                <a:latin typeface="+mn-lt"/>
              </a:rPr>
              <a:t>шесть</a:t>
            </a:r>
            <a:r>
              <a:rPr lang="cs-CZ" sz="2200" b="0" u="none" strike="noStrike" dirty="0">
                <a:effectLst/>
                <a:latin typeface="+mn-lt"/>
              </a:rPr>
              <a:t> </a:t>
            </a:r>
            <a:r>
              <a:rPr lang="cs-CZ" sz="2200" b="0" u="none" strike="noStrike" dirty="0" err="1">
                <a:effectLst/>
                <a:latin typeface="+mn-lt"/>
              </a:rPr>
              <a:t>часов</a:t>
            </a:r>
            <a:r>
              <a:rPr lang="cs-CZ" sz="2200" b="0" u="none" strike="noStrike" dirty="0">
                <a:effectLst/>
                <a:latin typeface="+mn-lt"/>
              </a:rPr>
              <a:t> </a:t>
            </a:r>
            <a:r>
              <a:rPr lang="cs-CZ" sz="2200" b="0" u="none" strike="noStrike" dirty="0" err="1">
                <a:effectLst/>
                <a:latin typeface="+mn-lt"/>
              </a:rPr>
              <a:t>вечера</a:t>
            </a:r>
            <a:r>
              <a:rPr lang="cs-CZ" sz="2200" b="0" u="none" strike="noStrike" dirty="0">
                <a:effectLst/>
                <a:latin typeface="+mn-lt"/>
              </a:rPr>
              <a:t>, а kdy večeříš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уезжаю</a:t>
            </a:r>
            <a:r>
              <a:rPr lang="cs-CZ" sz="2200" b="0" u="none" strike="noStrike" dirty="0">
                <a:effectLst/>
                <a:latin typeface="+mn-lt"/>
              </a:rPr>
              <a:t>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дачу</a:t>
            </a:r>
            <a:r>
              <a:rPr lang="cs-CZ" sz="2200" b="0" u="none" strike="noStrike" dirty="0">
                <a:effectLst/>
                <a:latin typeface="+mn-lt"/>
              </a:rPr>
              <a:t>, а kam odjíždíš ty?</a:t>
            </a:r>
          </a:p>
          <a:p>
            <a:pPr marL="342900" marR="0" lvl="0" indent="-342900">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Я </a:t>
            </a:r>
            <a:r>
              <a:rPr lang="cs-CZ" sz="2200" b="0" u="none" strike="noStrike" dirty="0" err="1">
                <a:effectLst/>
                <a:latin typeface="+mn-lt"/>
              </a:rPr>
              <a:t>играю</a:t>
            </a:r>
            <a:r>
              <a:rPr lang="cs-CZ" sz="2200" b="0" u="none" strike="noStrike" dirty="0">
                <a:effectLst/>
                <a:latin typeface="+mn-lt"/>
              </a:rPr>
              <a:t> в </a:t>
            </a:r>
            <a:r>
              <a:rPr lang="cs-CZ" sz="2200" b="0" u="none" strike="noStrike" dirty="0" err="1">
                <a:effectLst/>
                <a:latin typeface="+mn-lt"/>
              </a:rPr>
              <a:t>карты</a:t>
            </a:r>
            <a:r>
              <a:rPr lang="cs-CZ" sz="2200" b="0" u="none" strike="noStrike" dirty="0">
                <a:effectLst/>
                <a:latin typeface="+mn-lt"/>
              </a:rPr>
              <a:t>, а </a:t>
            </a:r>
            <a:r>
              <a:rPr lang="cs-CZ" sz="2200" b="0" u="none" strike="noStrike" dirty="0" err="1">
                <a:effectLst/>
                <a:latin typeface="+mn-lt"/>
              </a:rPr>
              <a:t>со</a:t>
            </a:r>
            <a:r>
              <a:rPr lang="cs-CZ" sz="2200" b="0" u="none" strike="noStrike" dirty="0">
                <a:effectLst/>
                <a:latin typeface="+mn-lt"/>
              </a:rPr>
              <a:t> hraješ ty?</a:t>
            </a:r>
            <a:endParaRPr lang="cs-CZ" sz="2200" b="0" u="none" strike="noStrike" dirty="0">
              <a:effectLst/>
              <a:latin typeface="Google Sans"/>
            </a:endParaRPr>
          </a:p>
        </p:txBody>
      </p:sp>
    </p:spTree>
    <p:extLst>
      <p:ext uri="{BB962C8B-B14F-4D97-AF65-F5344CB8AC3E}">
        <p14:creationId xmlns:p14="http://schemas.microsoft.com/office/powerpoint/2010/main" val="33174264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2BEAE8B-6F0D-EAB4-D442-F58D0CE0ADF0}"/>
              </a:ext>
            </a:extLst>
          </p:cNvPr>
          <p:cNvSpPr txBox="1"/>
          <p:nvPr/>
        </p:nvSpPr>
        <p:spPr>
          <a:xfrm>
            <a:off x="575441" y="359206"/>
            <a:ext cx="11041118" cy="5555303"/>
          </a:xfrm>
          <a:prstGeom prst="rect">
            <a:avLst/>
          </a:prstGeom>
          <a:noFill/>
        </p:spPr>
        <p:txBody>
          <a:bodyPr wrap="square">
            <a:spAutoFit/>
          </a:bodyPr>
          <a:lstStyle/>
          <a:p>
            <a:pPr marL="0" marR="0">
              <a:spcBef>
                <a:spcPts val="900"/>
              </a:spcBef>
              <a:spcAft>
                <a:spcPts val="1200"/>
              </a:spcAft>
              <a:buNone/>
            </a:pPr>
            <a:r>
              <a:rPr lang="ru-RU" sz="2100" b="1" u="none" strike="noStrike" noProof="0">
                <a:effectLst/>
              </a:rPr>
              <a:t>3. </a:t>
            </a:r>
            <a:r>
              <a:rPr lang="ru-RU" sz="2100" b="1" u="none" strike="noStrike" noProof="0" dirty="0" err="1">
                <a:effectLst/>
              </a:rPr>
              <a:t>Slovesa</a:t>
            </a:r>
            <a:r>
              <a:rPr lang="ru-RU" sz="2100" b="1" u="none" strike="noStrike" noProof="0" dirty="0">
                <a:effectLst/>
              </a:rPr>
              <a:t> v </a:t>
            </a:r>
            <a:r>
              <a:rPr lang="ru-RU" sz="2100" b="1" u="none" strike="noStrike" noProof="0" dirty="0" err="1">
                <a:effectLst/>
              </a:rPr>
              <a:t>závorkách</a:t>
            </a:r>
            <a:r>
              <a:rPr lang="ru-RU" sz="2100" b="1" u="none" strike="noStrike" noProof="0" dirty="0">
                <a:effectLst/>
              </a:rPr>
              <a:t> </a:t>
            </a:r>
            <a:r>
              <a:rPr lang="ru-RU" sz="2100" b="1" u="none" strike="noStrike" noProof="0" dirty="0" err="1">
                <a:effectLst/>
              </a:rPr>
              <a:t>dejte</a:t>
            </a:r>
            <a:r>
              <a:rPr lang="ru-RU" sz="2100" b="1" u="none" strike="noStrike" noProof="0" dirty="0">
                <a:effectLst/>
              </a:rPr>
              <a:t> </a:t>
            </a:r>
            <a:r>
              <a:rPr lang="ru-RU" sz="2100" b="1" u="none" strike="noStrike" noProof="0" dirty="0" err="1">
                <a:effectLst/>
              </a:rPr>
              <a:t>do</a:t>
            </a:r>
            <a:r>
              <a:rPr lang="ru-RU" sz="2100" b="1" u="none" strike="noStrike" noProof="0" dirty="0">
                <a:effectLst/>
              </a:rPr>
              <a:t> </a:t>
            </a:r>
            <a:r>
              <a:rPr lang="ru-RU" sz="2100" b="1" u="none" strike="noStrike" noProof="0" dirty="0" err="1">
                <a:effectLst/>
              </a:rPr>
              <a:t>správného</a:t>
            </a:r>
            <a:r>
              <a:rPr lang="ru-RU" sz="2100" b="1" u="none" strike="noStrike" noProof="0" dirty="0">
                <a:effectLst/>
              </a:rPr>
              <a:t> </a:t>
            </a:r>
            <a:r>
              <a:rPr lang="ru-RU" sz="2100" b="1" u="none" strike="noStrike" noProof="0" dirty="0" err="1">
                <a:effectLst/>
              </a:rPr>
              <a:t>tvaru</a:t>
            </a:r>
            <a:r>
              <a:rPr lang="ru-RU" sz="2100" b="1" u="none" strike="noStrike" noProof="0" dirty="0">
                <a:effectLst/>
              </a:rPr>
              <a:t>.</a:t>
            </a:r>
            <a:endParaRPr lang="ru-RU" sz="2100" b="0" u="none" strike="noStrike" noProof="0" dirty="0">
              <a:effectLst/>
            </a:endParaRPr>
          </a:p>
          <a:p>
            <a:pPr marL="342900" marR="0" lvl="0" indent="-342900">
              <a:lnSpc>
                <a:spcPts val="1500"/>
              </a:lnSpc>
              <a:spcBef>
                <a:spcPts val="900"/>
              </a:spcBef>
              <a:spcAft>
                <a:spcPts val="900"/>
              </a:spcAft>
              <a:buFont typeface="+mj-lt"/>
              <a:buAutoNum type="arabicPeriod"/>
            </a:pPr>
            <a:r>
              <a:rPr lang="ru-RU" sz="2100" b="0" u="none" strike="noStrike" noProof="0" dirty="0">
                <a:effectLst/>
              </a:rPr>
              <a:t>Я плаваю не очень хорошо, а мой брат (плавать) отлично</a:t>
            </a:r>
            <a:r>
              <a:rPr lang="ru-RU" sz="2100" noProof="0" dirty="0"/>
              <a:t>.</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Я часто возражаю родителям, а моя сестра не (возражать).</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Я никогда ничего не теряю, а моя бабушка всё время что-нибудь (терять).</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Я играю на компьютере, а Наташа (играть) в куклы.</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Я путаю русские слова, а Вова (путать) английские.</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Я часто посылаю своей подружке письма, а Вера не (посылать).</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Я уезжаю в пятницу, а папа (уезжать) уже в среду.</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Я обедаю дома, а Ваня (обедать) в столовой.</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Я редко покупаю сувениры, а моя подруга всегда (покупать) что-нибудь.</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 Я редко гуляю в парке, а наш дедушка (гулять) там каждый день.</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 Я хорошо понимаю по-чешски, а этот студент плохо (понимать).</a:t>
            </a:r>
          </a:p>
          <a:p>
            <a:pPr marL="342900" marR="0" lvl="0" indent="-342900">
              <a:lnSpc>
                <a:spcPts val="1500"/>
              </a:lnSpc>
              <a:spcBef>
                <a:spcPts val="900"/>
              </a:spcBef>
              <a:spcAft>
                <a:spcPts val="900"/>
              </a:spcAft>
              <a:buFont typeface="+mj-lt"/>
              <a:buAutoNum type="arabicPeriod"/>
            </a:pPr>
            <a:r>
              <a:rPr lang="ru-RU" sz="2100" b="0" u="none" strike="noStrike" noProof="0" dirty="0">
                <a:effectLst/>
              </a:rPr>
              <a:t> Я часто слушаю классическую музыку, а мой друг (слушать) только рок.</a:t>
            </a:r>
          </a:p>
        </p:txBody>
      </p:sp>
    </p:spTree>
    <p:extLst>
      <p:ext uri="{BB962C8B-B14F-4D97-AF65-F5344CB8AC3E}">
        <p14:creationId xmlns:p14="http://schemas.microsoft.com/office/powerpoint/2010/main" val="10877380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71DA91D-6EEB-FC88-7A50-0BE51D9B9026}"/>
              </a:ext>
            </a:extLst>
          </p:cNvPr>
          <p:cNvSpPr txBox="1"/>
          <p:nvPr/>
        </p:nvSpPr>
        <p:spPr>
          <a:xfrm>
            <a:off x="493986" y="405639"/>
            <a:ext cx="5486399" cy="5470728"/>
          </a:xfrm>
          <a:prstGeom prst="rect">
            <a:avLst/>
          </a:prstGeom>
          <a:noFill/>
          <a:ln>
            <a:solidFill>
              <a:srgbClr val="002060"/>
            </a:solidFill>
          </a:ln>
        </p:spPr>
        <p:txBody>
          <a:bodyPr wrap="square">
            <a:spAutoFit/>
          </a:bodyPr>
          <a:lstStyle/>
          <a:p>
            <a:pPr marL="0" marR="0">
              <a:spcBef>
                <a:spcPts val="900"/>
              </a:spcBef>
              <a:spcAft>
                <a:spcPts val="1200"/>
              </a:spcAft>
              <a:buNone/>
            </a:pPr>
            <a:r>
              <a:rPr lang="cs-CZ" sz="2200" b="1" u="none" strike="noStrike" dirty="0">
                <a:effectLst/>
                <a:latin typeface="+mn-lt"/>
              </a:rPr>
              <a:t>4. Minulý čas nahraďte přítomným/jednoduchým budoucím.</a:t>
            </a:r>
            <a:br>
              <a:rPr lang="cs-CZ" sz="2200" b="0" u="none" strike="noStrike" dirty="0">
                <a:effectLst/>
                <a:latin typeface="+mn-lt"/>
              </a:rPr>
            </a:br>
            <a:r>
              <a:rPr lang="cs-CZ" sz="2200" b="1" u="none" strike="noStrike" dirty="0">
                <a:effectLst/>
                <a:latin typeface="+mn-lt"/>
              </a:rPr>
              <a:t>Vzor:</a:t>
            </a:r>
            <a:r>
              <a:rPr lang="cs-CZ" sz="2200" b="0" u="none" strike="noStrike" dirty="0">
                <a:effectLst/>
                <a:latin typeface="+mn-lt"/>
              </a:rPr>
              <a:t> </a:t>
            </a: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разбогате́ли</a:t>
            </a:r>
            <a:r>
              <a:rPr lang="cs-CZ" sz="2200" b="0" u="none" strike="noStrike" dirty="0">
                <a:effectLst/>
                <a:latin typeface="+mn-lt"/>
              </a:rPr>
              <a:t>. – </a:t>
            </a: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разбогате́ем</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надева́ли</a:t>
            </a:r>
            <a:r>
              <a:rPr lang="cs-CZ" sz="2200" b="0" u="none" strike="noStrike" dirty="0">
                <a:effectLst/>
                <a:latin typeface="+mn-lt"/>
              </a:rPr>
              <a:t> </a:t>
            </a:r>
            <a:r>
              <a:rPr lang="cs-CZ" sz="2200" b="0" u="none" strike="noStrike" dirty="0" err="1">
                <a:effectLst/>
                <a:latin typeface="+mn-lt"/>
              </a:rPr>
              <a:t>зимо́й</a:t>
            </a:r>
            <a:r>
              <a:rPr lang="cs-CZ" sz="2200" b="0" u="none" strike="noStrike" dirty="0">
                <a:effectLst/>
                <a:latin typeface="+mn-lt"/>
              </a:rPr>
              <a:t> </a:t>
            </a:r>
            <a:r>
              <a:rPr lang="ru-RU" sz="2200" b="0" u="none" strike="noStrike" dirty="0">
                <a:effectLst/>
                <a:latin typeface="+mn-lt"/>
              </a:rPr>
              <a:t>шапки</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слу́шали</a:t>
            </a:r>
            <a:r>
              <a:rPr lang="ru-RU" sz="2200" b="0" u="none" strike="noStrike" dirty="0">
                <a:effectLst/>
                <a:latin typeface="+mn-lt"/>
              </a:rPr>
              <a:t> новости</a:t>
            </a:r>
            <a:r>
              <a:rPr lang="cs-CZ" sz="2200" b="0" u="none" strike="noStrike" dirty="0">
                <a:effectLst/>
                <a:latin typeface="+mn-lt"/>
              </a:rPr>
              <a:t> </a:t>
            </a:r>
            <a:r>
              <a:rPr lang="cs-CZ" sz="2200" b="0" u="none" strike="noStrike" dirty="0" err="1">
                <a:effectLst/>
                <a:latin typeface="+mn-lt"/>
              </a:rPr>
              <a:t>все</a:t>
            </a:r>
            <a:r>
              <a:rPr lang="cs-CZ" sz="2200" b="0" u="none" strike="noStrike" dirty="0">
                <a:effectLst/>
                <a:latin typeface="+mn-lt"/>
              </a:rPr>
              <a:t> </a:t>
            </a:r>
            <a:r>
              <a:rPr lang="cs-CZ" sz="2200" b="0" u="none" strike="noStrike" dirty="0" err="1">
                <a:effectLst/>
                <a:latin typeface="+mn-lt"/>
              </a:rPr>
              <a:t>вме́сте</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похуде́ли</a:t>
            </a:r>
            <a:r>
              <a:rPr lang="cs-CZ" sz="2200" b="0" u="none" strike="noStrike" dirty="0">
                <a:effectLst/>
                <a:latin typeface="+mn-lt"/>
              </a:rPr>
              <a:t>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не́сколько</a:t>
            </a:r>
            <a:r>
              <a:rPr lang="cs-CZ" sz="2200" b="0" u="none" strike="noStrike" dirty="0">
                <a:effectLst/>
                <a:latin typeface="+mn-lt"/>
              </a:rPr>
              <a:t> </a:t>
            </a:r>
            <a:r>
              <a:rPr lang="cs-CZ" sz="2200" b="0" u="none" strike="noStrike" dirty="0" err="1">
                <a:effectLst/>
                <a:latin typeface="+mn-lt"/>
              </a:rPr>
              <a:t>килогра́ммов</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всех</a:t>
            </a:r>
            <a:r>
              <a:rPr lang="cs-CZ" sz="2200" b="0" u="none" strike="noStrike" dirty="0">
                <a:effectLst/>
                <a:latin typeface="+mn-lt"/>
              </a:rPr>
              <a:t> </a:t>
            </a:r>
            <a:r>
              <a:rPr lang="cs-CZ" sz="2200" b="0" u="none" strike="noStrike" dirty="0" err="1">
                <a:effectLst/>
                <a:latin typeface="+mn-lt"/>
              </a:rPr>
              <a:t>спра́шивали</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гре́ли</a:t>
            </a:r>
            <a:r>
              <a:rPr lang="cs-CZ" sz="2200" b="0" u="none" strike="noStrike" dirty="0">
                <a:effectLst/>
                <a:latin typeface="+mn-lt"/>
              </a:rPr>
              <a:t> </a:t>
            </a:r>
            <a:r>
              <a:rPr lang="cs-CZ" sz="2200" b="0" u="none" strike="noStrike" dirty="0" err="1">
                <a:effectLst/>
                <a:latin typeface="+mn-lt"/>
              </a:rPr>
              <a:t>ру́ки</a:t>
            </a:r>
            <a:r>
              <a:rPr lang="cs-CZ" sz="2200" b="0" u="none" strike="noStrike" dirty="0">
                <a:effectLst/>
                <a:latin typeface="+mn-lt"/>
              </a:rPr>
              <a:t> </a:t>
            </a:r>
            <a:r>
              <a:rPr lang="cs-CZ" sz="2200" b="0" u="none" strike="noStrike" dirty="0" err="1">
                <a:effectLst/>
                <a:latin typeface="+mn-lt"/>
              </a:rPr>
              <a:t>о́коло</a:t>
            </a:r>
            <a:r>
              <a:rPr lang="cs-CZ" sz="2200" b="0" u="none" strike="noStrike" dirty="0">
                <a:effectLst/>
                <a:latin typeface="+mn-lt"/>
              </a:rPr>
              <a:t> </a:t>
            </a:r>
            <a:r>
              <a:rPr lang="cs-CZ" sz="2200" b="0" u="none" strike="noStrike" dirty="0" err="1">
                <a:effectLst/>
                <a:latin typeface="+mn-lt"/>
              </a:rPr>
              <a:t>пе́чки</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жале́ли</a:t>
            </a:r>
            <a:r>
              <a:rPr lang="cs-CZ" sz="2200" b="0" u="none" strike="noStrike" dirty="0">
                <a:effectLst/>
                <a:latin typeface="+mn-lt"/>
              </a:rPr>
              <a:t> </a:t>
            </a:r>
            <a:r>
              <a:rPr lang="cs-CZ" sz="2200" b="0" u="none" strike="noStrike" dirty="0" err="1">
                <a:effectLst/>
                <a:latin typeface="+mn-lt"/>
              </a:rPr>
              <a:t>тебя</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собира́ли</a:t>
            </a:r>
            <a:r>
              <a:rPr lang="cs-CZ" sz="2200" b="0" u="none" strike="noStrike" dirty="0">
                <a:effectLst/>
                <a:latin typeface="+mn-lt"/>
              </a:rPr>
              <a:t> </a:t>
            </a:r>
            <a:r>
              <a:rPr lang="cs-CZ" sz="2200" b="0" u="none" strike="noStrike" dirty="0" err="1">
                <a:effectLst/>
                <a:latin typeface="+mn-lt"/>
              </a:rPr>
              <a:t>ве́щи</a:t>
            </a:r>
            <a:r>
              <a:rPr lang="cs-CZ" sz="2200" b="0" u="none" strike="noStrike" dirty="0">
                <a:effectLst/>
                <a:latin typeface="+mn-lt"/>
              </a:rPr>
              <a:t> в </a:t>
            </a:r>
            <a:r>
              <a:rPr lang="cs-CZ" sz="2200" b="0" u="none" strike="noStrike" dirty="0" err="1">
                <a:effectLst/>
                <a:latin typeface="+mn-lt"/>
              </a:rPr>
              <a:t>похо́д</a:t>
            </a:r>
            <a:r>
              <a:rPr lang="cs-CZ" sz="2200" b="0" u="none" strike="noStrike" dirty="0">
                <a:effectLst/>
                <a:latin typeface="+mn-lt"/>
              </a:rPr>
              <a:t>.</a:t>
            </a:r>
            <a:endParaRPr lang="cs-CZ" sz="2200" b="0" u="none" strike="noStrike" dirty="0">
              <a:effectLst/>
              <a:latin typeface="Google Sans"/>
            </a:endParaRPr>
          </a:p>
        </p:txBody>
      </p:sp>
      <p:sp>
        <p:nvSpPr>
          <p:cNvPr id="5" name="TextovéPole 4">
            <a:extLst>
              <a:ext uri="{FF2B5EF4-FFF2-40B4-BE49-F238E27FC236}">
                <a16:creationId xmlns:a16="http://schemas.microsoft.com/office/drawing/2014/main" id="{893D0FC9-E205-3088-4AA5-AA0F57F049EB}"/>
              </a:ext>
            </a:extLst>
          </p:cNvPr>
          <p:cNvSpPr txBox="1"/>
          <p:nvPr/>
        </p:nvSpPr>
        <p:spPr>
          <a:xfrm>
            <a:off x="6421819" y="405639"/>
            <a:ext cx="5565228" cy="5363007"/>
          </a:xfrm>
          <a:prstGeom prst="rect">
            <a:avLst/>
          </a:prstGeom>
          <a:noFill/>
          <a:ln>
            <a:solidFill>
              <a:srgbClr val="002060"/>
            </a:solidFill>
          </a:ln>
        </p:spPr>
        <p:txBody>
          <a:bodyPr wrap="square">
            <a:spAutoFit/>
          </a:bodyPr>
          <a:lstStyle/>
          <a:p>
            <a:pPr marL="0" marR="0">
              <a:spcBef>
                <a:spcPts val="900"/>
              </a:spcBef>
              <a:spcAft>
                <a:spcPts val="1200"/>
              </a:spcAft>
              <a:buNone/>
            </a:pPr>
            <a:r>
              <a:rPr lang="cs-CZ" sz="2200" b="1" u="none" strike="noStrike" dirty="0">
                <a:effectLst/>
                <a:latin typeface="+mn-lt"/>
              </a:rPr>
              <a:t>5. Utvořte správný tvar slovesa v přítomném čase.</a:t>
            </a:r>
            <a:endParaRPr lang="cs-CZ" sz="2200" b="0" u="none" strike="noStrike" dirty="0">
              <a:effectLst/>
              <a:latin typeface="+mn-lt"/>
            </a:endParaRPr>
          </a:p>
          <a:p>
            <a:pPr marL="342900" marR="0" lvl="0" indent="-342900">
              <a:spcBef>
                <a:spcPts val="900"/>
              </a:spcBef>
              <a:spcAft>
                <a:spcPts val="900"/>
              </a:spcAft>
              <a:buFont typeface="+mj-lt"/>
              <a:buAutoNum type="arabicPeriod"/>
            </a:pP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ча́сто</a:t>
            </a:r>
            <a:r>
              <a:rPr lang="cs-CZ" sz="2200" b="0" u="none" strike="noStrike" dirty="0">
                <a:effectLst/>
                <a:latin typeface="+mn-lt"/>
              </a:rPr>
              <a:t> (</a:t>
            </a:r>
            <a:r>
              <a:rPr lang="cs-CZ" sz="2200" b="0" u="none" strike="noStrike" dirty="0" err="1">
                <a:effectLst/>
                <a:latin typeface="+mn-lt"/>
              </a:rPr>
              <a:t>быва́ть</a:t>
            </a:r>
            <a:r>
              <a:rPr lang="cs-CZ" sz="2200" b="0" u="none" strike="noStrike" dirty="0">
                <a:effectLst/>
                <a:latin typeface="+mn-lt"/>
              </a:rPr>
              <a:t>)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да́че</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Когда</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умыва́ть</a:t>
            </a:r>
            <a:r>
              <a:rPr lang="cs-CZ" sz="2200" b="0" u="none" strike="noStrike" dirty="0">
                <a:effectLst/>
                <a:latin typeface="+mn-lt"/>
              </a:rPr>
              <a:t>) </a:t>
            </a:r>
            <a:r>
              <a:rPr lang="cs-CZ" sz="2200" b="0" u="none" strike="noStrike" dirty="0" err="1">
                <a:effectLst/>
                <a:latin typeface="+mn-lt"/>
              </a:rPr>
              <a:t>больно́го</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Почему</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меня</a:t>
            </a:r>
            <a:r>
              <a:rPr lang="cs-CZ" sz="2200" b="0" u="none" strike="noStrike" dirty="0">
                <a:effectLst/>
                <a:latin typeface="+mn-lt"/>
              </a:rPr>
              <a:t>́ (</a:t>
            </a:r>
            <a:r>
              <a:rPr lang="cs-CZ" sz="2200" b="0" u="none" strike="noStrike" dirty="0" err="1">
                <a:effectLst/>
                <a:latin typeface="+mn-lt"/>
              </a:rPr>
              <a:t>презира́ть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a:effectLst/>
                <a:latin typeface="+mn-lt"/>
              </a:rPr>
              <a:t>В </a:t>
            </a:r>
            <a:r>
              <a:rPr lang="cs-CZ" sz="2200" b="0" u="none" strike="noStrike" dirty="0" err="1">
                <a:effectLst/>
                <a:latin typeface="+mn-lt"/>
              </a:rPr>
              <a:t>како́й</a:t>
            </a:r>
            <a:r>
              <a:rPr lang="cs-CZ" sz="2200" b="0" u="none" strike="noStrike" dirty="0">
                <a:effectLst/>
                <a:latin typeface="+mn-lt"/>
              </a:rPr>
              <a:t> </a:t>
            </a:r>
            <a:r>
              <a:rPr lang="cs-CZ" sz="2200" b="0" u="none" strike="noStrike" dirty="0" err="1">
                <a:effectLst/>
                <a:latin typeface="+mn-lt"/>
              </a:rPr>
              <a:t>университе́т</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поступа́ть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уже</a:t>
            </a:r>
            <a:r>
              <a:rPr lang="cs-CZ" sz="2200" b="0" u="none" strike="noStrike" dirty="0">
                <a:effectLst/>
                <a:latin typeface="+mn-lt"/>
              </a:rPr>
              <a:t>́ (</a:t>
            </a:r>
            <a:r>
              <a:rPr lang="cs-CZ" sz="2200" b="0" u="none" strike="noStrike" dirty="0" err="1">
                <a:effectLst/>
                <a:latin typeface="+mn-lt"/>
              </a:rPr>
              <a:t>зака́нчивать</a:t>
            </a:r>
            <a:r>
              <a:rPr lang="cs-CZ" sz="2200" b="0" u="none" strike="noStrike" dirty="0">
                <a:effectLst/>
                <a:latin typeface="+mn-lt"/>
              </a:rPr>
              <a:t>) </a:t>
            </a:r>
            <a:r>
              <a:rPr lang="cs-CZ" sz="2200" b="0" u="none" strike="noStrike" dirty="0" err="1">
                <a:effectLst/>
                <a:latin typeface="+mn-lt"/>
              </a:rPr>
              <a:t>рабо́ту</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Когда</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приезжа́ть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Почему</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уничтожа́ть</a:t>
            </a:r>
            <a:r>
              <a:rPr lang="cs-CZ" sz="2200" b="0" u="none" strike="noStrike" dirty="0">
                <a:effectLst/>
                <a:latin typeface="+mn-lt"/>
              </a:rPr>
              <a:t>) </a:t>
            </a:r>
            <a:r>
              <a:rPr lang="cs-CZ" sz="2200" b="0" u="none" strike="noStrike" dirty="0" err="1">
                <a:effectLst/>
                <a:latin typeface="+mn-lt"/>
              </a:rPr>
              <a:t>э́ти</a:t>
            </a:r>
            <a:r>
              <a:rPr lang="cs-CZ" sz="2200" b="0" u="none" strike="noStrike" dirty="0">
                <a:effectLst/>
                <a:latin typeface="+mn-lt"/>
              </a:rPr>
              <a:t> </a:t>
            </a:r>
            <a:r>
              <a:rPr lang="cs-CZ" sz="2200" b="0" u="none" strike="noStrike" dirty="0" err="1">
                <a:effectLst/>
                <a:latin typeface="+mn-lt"/>
              </a:rPr>
              <a:t>докуме́нты</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легко</a:t>
            </a:r>
            <a:r>
              <a:rPr lang="cs-CZ" sz="2200" b="0" u="none" strike="noStrike" dirty="0">
                <a:effectLst/>
                <a:latin typeface="+mn-lt"/>
              </a:rPr>
              <a:t>́ (</a:t>
            </a:r>
            <a:r>
              <a:rPr lang="cs-CZ" sz="2200" b="0" u="none" strike="noStrike" dirty="0" err="1">
                <a:effectLst/>
                <a:latin typeface="+mn-lt"/>
              </a:rPr>
              <a:t>запомина́ть</a:t>
            </a:r>
            <a:r>
              <a:rPr lang="cs-CZ" sz="2200" b="0" u="none" strike="noStrike" dirty="0">
                <a:effectLst/>
                <a:latin typeface="+mn-lt"/>
              </a:rPr>
              <a:t>) </a:t>
            </a:r>
            <a:r>
              <a:rPr lang="cs-CZ" sz="2200" b="0" u="none" strike="noStrike" dirty="0" err="1">
                <a:effectLst/>
                <a:latin typeface="+mn-lt"/>
              </a:rPr>
              <a:t>пе́сни</a:t>
            </a:r>
            <a:r>
              <a:rPr lang="cs-CZ" sz="2200" b="0" u="none" strike="noStrike" dirty="0">
                <a:effectLst/>
                <a:latin typeface="+mn-lt"/>
              </a:rPr>
              <a:t>?</a:t>
            </a:r>
            <a:endParaRPr lang="cs-CZ" sz="2200" b="0" u="none" strike="noStrike" dirty="0">
              <a:effectLst/>
              <a:latin typeface="Google Sans"/>
            </a:endParaRPr>
          </a:p>
        </p:txBody>
      </p:sp>
    </p:spTree>
    <p:extLst>
      <p:ext uri="{BB962C8B-B14F-4D97-AF65-F5344CB8AC3E}">
        <p14:creationId xmlns:p14="http://schemas.microsoft.com/office/powerpoint/2010/main" val="19068985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97BC80EF-A70F-FEFF-F999-516C96CA7440}"/>
              </a:ext>
            </a:extLst>
          </p:cNvPr>
          <p:cNvSpPr txBox="1"/>
          <p:nvPr/>
        </p:nvSpPr>
        <p:spPr>
          <a:xfrm>
            <a:off x="183932" y="215657"/>
            <a:ext cx="5276193" cy="5745291"/>
          </a:xfrm>
          <a:prstGeom prst="rect">
            <a:avLst/>
          </a:prstGeom>
          <a:noFill/>
        </p:spPr>
        <p:txBody>
          <a:bodyPr wrap="square">
            <a:spAutoFit/>
          </a:bodyPr>
          <a:lstStyle/>
          <a:p>
            <a:pPr marL="0" marR="0">
              <a:lnSpc>
                <a:spcPts val="2000"/>
              </a:lnSpc>
              <a:spcBef>
                <a:spcPts val="1800"/>
              </a:spcBef>
              <a:spcAft>
                <a:spcPts val="900"/>
              </a:spcAft>
              <a:buNone/>
            </a:pPr>
            <a:r>
              <a:rPr lang="cs-CZ" sz="2200" b="1" u="none" strike="noStrike" dirty="0">
                <a:effectLst/>
                <a:latin typeface="+mn-lt"/>
              </a:rPr>
              <a:t>7. Utvořte správný tvar zvratného slovesa.</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ничего</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a:t>
            </a:r>
            <a:r>
              <a:rPr lang="cs-CZ" sz="2200" b="0" u="none" strike="noStrike" dirty="0" err="1">
                <a:effectLst/>
                <a:latin typeface="+mn-lt"/>
              </a:rPr>
              <a:t>опасаться</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питаться</a:t>
            </a:r>
            <a:r>
              <a:rPr lang="cs-CZ" sz="2200" b="0" u="none" strike="noStrike" dirty="0">
                <a:effectLst/>
                <a:latin typeface="+mn-lt"/>
              </a:rPr>
              <a:t>) в </a:t>
            </a:r>
            <a:r>
              <a:rPr lang="cs-CZ" sz="2200" b="0" u="none" strike="noStrike" dirty="0" err="1">
                <a:effectLst/>
                <a:latin typeface="+mn-lt"/>
              </a:rPr>
              <a:t>столовой</a:t>
            </a:r>
            <a:r>
              <a:rPr lang="cs-CZ" sz="2200" b="0" u="none" strike="noStrike" dirty="0">
                <a:effectLst/>
                <a:latin typeface="+mn-lt"/>
              </a:rPr>
              <a:t> </a:t>
            </a:r>
            <a:r>
              <a:rPr lang="cs-CZ" sz="2200" b="0" u="none" strike="noStrike" dirty="0" err="1">
                <a:effectLst/>
                <a:latin typeface="+mn-lt"/>
              </a:rPr>
              <a:t>или</a:t>
            </a:r>
            <a:r>
              <a:rPr lang="cs-CZ" sz="2200" b="0" u="none" strike="noStrike" dirty="0">
                <a:effectLst/>
                <a:latin typeface="+mn-lt"/>
              </a:rPr>
              <a:t> </a:t>
            </a:r>
            <a:r>
              <a:rPr lang="cs-CZ" sz="2200" b="0" u="none" strike="noStrike" dirty="0" err="1">
                <a:effectLst/>
                <a:latin typeface="+mn-lt"/>
              </a:rPr>
              <a:t>дома</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Когда</a:t>
            </a:r>
            <a:r>
              <a:rPr lang="cs-CZ" sz="2200" b="0" u="none" strike="noStrike" dirty="0">
                <a:effectLst/>
                <a:latin typeface="+mn-lt"/>
              </a:rPr>
              <a:t> (</a:t>
            </a:r>
            <a:r>
              <a:rPr lang="cs-CZ" sz="2200" b="0" u="none" strike="noStrike" dirty="0" err="1">
                <a:effectLst/>
                <a:latin typeface="+mn-lt"/>
              </a:rPr>
              <a:t>начинаться</a:t>
            </a:r>
            <a:r>
              <a:rPr lang="cs-CZ" sz="2200" b="0" u="none" strike="noStrike" dirty="0">
                <a:effectLst/>
                <a:latin typeface="+mn-lt"/>
              </a:rPr>
              <a:t>) </a:t>
            </a:r>
            <a:r>
              <a:rPr lang="cs-CZ" sz="2200" b="0" u="none" strike="noStrike" dirty="0" err="1">
                <a:effectLst/>
                <a:latin typeface="+mn-lt"/>
              </a:rPr>
              <a:t>концерт</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стараться</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a:t>
            </a:r>
            <a:r>
              <a:rPr lang="cs-CZ" sz="2200" b="0" u="none" strike="noStrike" dirty="0" err="1">
                <a:effectLst/>
                <a:latin typeface="+mn-lt"/>
              </a:rPr>
              <a:t>опаздывать</a:t>
            </a:r>
            <a:r>
              <a:rPr lang="cs-CZ" sz="2200" b="0" u="none" strike="noStrike" dirty="0">
                <a:effectLst/>
                <a:latin typeface="+mn-lt"/>
              </a:rPr>
              <a:t>, а </a:t>
            </a:r>
            <a:r>
              <a:rPr lang="cs-CZ" sz="2200" b="0" u="none" strike="noStrike" dirty="0" err="1">
                <a:effectLst/>
                <a:latin typeface="+mn-lt"/>
              </a:rPr>
              <a:t>мой</a:t>
            </a:r>
            <a:r>
              <a:rPr lang="cs-CZ" sz="2200" b="0" u="none" strike="noStrike" dirty="0">
                <a:effectLst/>
                <a:latin typeface="+mn-lt"/>
              </a:rPr>
              <a:t> </a:t>
            </a:r>
            <a:r>
              <a:rPr lang="cs-CZ" sz="2200" b="0" u="none" strike="noStrike" dirty="0" err="1">
                <a:effectLst/>
                <a:latin typeface="+mn-lt"/>
              </a:rPr>
              <a:t>брат</a:t>
            </a:r>
            <a:r>
              <a:rPr lang="cs-CZ" sz="2200" b="0" u="none" strike="noStrike" dirty="0">
                <a:effectLst/>
                <a:latin typeface="+mn-lt"/>
              </a:rPr>
              <a:t> </a:t>
            </a:r>
            <a:r>
              <a:rPr lang="cs-CZ" sz="2200" b="0" u="none" strike="noStrike" dirty="0" err="1">
                <a:effectLst/>
                <a:latin typeface="+mn-lt"/>
              </a:rPr>
              <a:t>совсем</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a:t>
            </a:r>
            <a:r>
              <a:rPr lang="cs-CZ" sz="2200" b="0" u="none" strike="noStrike" dirty="0" err="1">
                <a:effectLst/>
                <a:latin typeface="+mn-lt"/>
              </a:rPr>
              <a:t>стараться</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возвращаться</a:t>
            </a:r>
            <a:r>
              <a:rPr lang="cs-CZ" sz="2200" b="0" u="none" strike="noStrike" dirty="0">
                <a:effectLst/>
                <a:latin typeface="+mn-lt"/>
              </a:rPr>
              <a:t>) </a:t>
            </a:r>
            <a:r>
              <a:rPr lang="cs-CZ" sz="2200" b="0" u="none" strike="noStrike" dirty="0" err="1">
                <a:effectLst/>
                <a:latin typeface="+mn-lt"/>
              </a:rPr>
              <a:t>домой</a:t>
            </a:r>
            <a:r>
              <a:rPr lang="cs-CZ" sz="2200" b="0" u="none" strike="noStrike" dirty="0">
                <a:effectLst/>
                <a:latin typeface="+mn-lt"/>
              </a:rPr>
              <a:t> </a:t>
            </a:r>
            <a:r>
              <a:rPr lang="cs-CZ" sz="2200" b="0" u="none" strike="noStrike" dirty="0" err="1">
                <a:effectLst/>
                <a:latin typeface="+mn-lt"/>
              </a:rPr>
              <a:t>поздно</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Почему</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запираться</a:t>
            </a:r>
            <a:r>
              <a:rPr lang="cs-CZ" sz="2200" b="0" u="none" strike="noStrike" dirty="0">
                <a:effectLst/>
                <a:latin typeface="+mn-lt"/>
              </a:rPr>
              <a:t>) в </a:t>
            </a:r>
            <a:r>
              <a:rPr lang="cs-CZ" sz="2200" b="0" u="none" strike="noStrike" dirty="0" err="1">
                <a:effectLst/>
                <a:latin typeface="+mn-lt"/>
              </a:rPr>
              <a:t>кабинете</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О </a:t>
            </a:r>
            <a:r>
              <a:rPr lang="cs-CZ" sz="2200" b="0" u="none" strike="noStrike" dirty="0" err="1">
                <a:effectLst/>
                <a:latin typeface="+mn-lt"/>
              </a:rPr>
              <a:t>чём</a:t>
            </a:r>
            <a:r>
              <a:rPr lang="cs-CZ" sz="2200" b="0" u="none" strike="noStrike" dirty="0">
                <a:effectLst/>
                <a:latin typeface="+mn-lt"/>
              </a:rPr>
              <a:t> </a:t>
            </a:r>
            <a:r>
              <a:rPr lang="cs-CZ" sz="2200" b="0" u="none" strike="noStrike" dirty="0" err="1">
                <a:effectLst/>
                <a:latin typeface="+mn-lt"/>
              </a:rPr>
              <a:t>они</a:t>
            </a:r>
            <a:r>
              <a:rPr lang="cs-CZ" sz="2200" b="0" u="none" strike="noStrike" dirty="0">
                <a:effectLst/>
                <a:latin typeface="+mn-lt"/>
              </a:rPr>
              <a:t> (</a:t>
            </a:r>
            <a:r>
              <a:rPr lang="cs-CZ" sz="2200" b="0" u="none" strike="noStrike" dirty="0" err="1">
                <a:effectLst/>
                <a:latin typeface="+mn-lt"/>
              </a:rPr>
              <a:t>договариваться</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заниматься</a:t>
            </a:r>
            <a:r>
              <a:rPr lang="cs-CZ" sz="2200" b="0" u="none" strike="noStrike" dirty="0">
                <a:effectLst/>
                <a:latin typeface="+mn-lt"/>
              </a:rPr>
              <a:t>) </a:t>
            </a:r>
            <a:r>
              <a:rPr lang="cs-CZ" sz="2200" b="0" u="none" strike="noStrike" dirty="0" err="1">
                <a:effectLst/>
                <a:latin typeface="+mn-lt"/>
              </a:rPr>
              <a:t>карате</a:t>
            </a:r>
            <a:r>
              <a:rPr lang="cs-CZ" sz="2200" b="0" u="none" strike="noStrike" dirty="0">
                <a:effectLst/>
                <a:latin typeface="+mn-lt"/>
              </a:rPr>
              <a:t>, а </a:t>
            </a:r>
            <a:r>
              <a:rPr lang="cs-CZ" sz="2200" b="0" u="none" strike="noStrike" dirty="0" err="1">
                <a:effectLst/>
                <a:latin typeface="+mn-lt"/>
              </a:rPr>
              <a:t>мой</a:t>
            </a:r>
            <a:r>
              <a:rPr lang="cs-CZ" sz="2200" b="0" u="none" strike="noStrike" dirty="0">
                <a:effectLst/>
                <a:latin typeface="+mn-lt"/>
              </a:rPr>
              <a:t> </a:t>
            </a:r>
            <a:r>
              <a:rPr lang="cs-CZ" sz="2200" b="0" u="none" strike="noStrike" dirty="0" err="1">
                <a:effectLst/>
                <a:latin typeface="+mn-lt"/>
              </a:rPr>
              <a:t>двоюродный</a:t>
            </a:r>
            <a:r>
              <a:rPr lang="cs-CZ" sz="2200" b="0" u="none" strike="noStrike" dirty="0">
                <a:effectLst/>
                <a:latin typeface="+mn-lt"/>
              </a:rPr>
              <a:t> </a:t>
            </a:r>
            <a:r>
              <a:rPr lang="cs-CZ" sz="2200" b="0" u="none" strike="noStrike" dirty="0" err="1">
                <a:effectLst/>
                <a:latin typeface="+mn-lt"/>
              </a:rPr>
              <a:t>брат</a:t>
            </a:r>
            <a:r>
              <a:rPr lang="cs-CZ" sz="2200" b="0" u="none" strike="noStrike" dirty="0">
                <a:effectLst/>
                <a:latin typeface="+mn-lt"/>
              </a:rPr>
              <a:t> (</a:t>
            </a:r>
            <a:r>
              <a:rPr lang="cs-CZ" sz="2200" b="0" u="none" strike="noStrike" dirty="0" err="1">
                <a:effectLst/>
                <a:latin typeface="+mn-lt"/>
              </a:rPr>
              <a:t>заниматься</a:t>
            </a:r>
            <a:r>
              <a:rPr lang="cs-CZ" sz="2200" b="0" u="none" strike="noStrike" dirty="0">
                <a:effectLst/>
                <a:latin typeface="+mn-lt"/>
              </a:rPr>
              <a:t>) </a:t>
            </a:r>
            <a:r>
              <a:rPr lang="cs-CZ" sz="2200" b="0" u="none" strike="noStrike" dirty="0" err="1">
                <a:effectLst/>
                <a:latin typeface="+mn-lt"/>
              </a:rPr>
              <a:t>дзюдо</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всё</a:t>
            </a:r>
            <a:r>
              <a:rPr lang="cs-CZ" sz="2200" b="0" u="none" strike="noStrike" dirty="0">
                <a:effectLst/>
                <a:latin typeface="+mn-lt"/>
              </a:rPr>
              <a:t> </a:t>
            </a:r>
            <a:r>
              <a:rPr lang="cs-CZ" sz="2200" b="0" u="none" strike="noStrike" dirty="0" err="1">
                <a:effectLst/>
                <a:latin typeface="+mn-lt"/>
              </a:rPr>
              <a:t>время</a:t>
            </a:r>
            <a:r>
              <a:rPr lang="cs-CZ" sz="2200" b="0" u="none" strike="noStrike" dirty="0">
                <a:effectLst/>
                <a:latin typeface="+mn-lt"/>
              </a:rPr>
              <a:t> (</a:t>
            </a:r>
            <a:r>
              <a:rPr lang="cs-CZ" sz="2200" b="0" u="none" strike="noStrike" dirty="0" err="1">
                <a:effectLst/>
                <a:latin typeface="+mn-lt"/>
              </a:rPr>
              <a:t>улыбаться</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У </a:t>
            </a:r>
            <a:r>
              <a:rPr lang="cs-CZ" sz="2200" b="0" u="none" strike="noStrike" dirty="0" err="1">
                <a:effectLst/>
                <a:latin typeface="+mn-lt"/>
              </a:rPr>
              <a:t>нас</a:t>
            </a:r>
            <a:r>
              <a:rPr lang="cs-CZ" sz="2200" b="0" u="none" strike="noStrike" dirty="0">
                <a:effectLst/>
                <a:latin typeface="+mn-lt"/>
              </a:rPr>
              <a:t> </a:t>
            </a:r>
            <a:r>
              <a:rPr lang="cs-CZ" sz="2200" b="0" u="none" strike="noStrike" dirty="0" err="1">
                <a:effectLst/>
                <a:latin typeface="+mn-lt"/>
              </a:rPr>
              <a:t>сегодня</a:t>
            </a:r>
            <a:r>
              <a:rPr lang="cs-CZ" sz="2200" b="0" u="none" strike="noStrike" dirty="0">
                <a:effectLst/>
                <a:latin typeface="+mn-lt"/>
              </a:rPr>
              <a:t> </a:t>
            </a:r>
            <a:r>
              <a:rPr lang="cs-CZ" sz="2200" b="0" u="none" strike="noStrike" dirty="0" err="1">
                <a:effectLst/>
                <a:latin typeface="+mn-lt"/>
              </a:rPr>
              <a:t>ничего</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a:t>
            </a:r>
            <a:r>
              <a:rPr lang="cs-CZ" sz="2200" b="0" u="none" strike="noStrike" dirty="0" err="1">
                <a:effectLst/>
                <a:latin typeface="+mn-lt"/>
              </a:rPr>
              <a:t>получаться</a:t>
            </a:r>
            <a:r>
              <a:rPr lang="cs-CZ" sz="2200" b="0" u="none" strike="noStrike" dirty="0">
                <a:effectLst/>
                <a:latin typeface="+mn-lt"/>
              </a:rPr>
              <a:t>).</a:t>
            </a:r>
            <a:endParaRPr lang="cs-CZ" sz="2200" b="0" u="none" strike="noStrike" dirty="0">
              <a:effectLst/>
              <a:latin typeface="Google Sans"/>
            </a:endParaRPr>
          </a:p>
        </p:txBody>
      </p:sp>
      <p:sp>
        <p:nvSpPr>
          <p:cNvPr id="5" name="TextovéPole 4">
            <a:extLst>
              <a:ext uri="{FF2B5EF4-FFF2-40B4-BE49-F238E27FC236}">
                <a16:creationId xmlns:a16="http://schemas.microsoft.com/office/drawing/2014/main" id="{71125507-D081-240E-AE94-D68EB1205FF4}"/>
              </a:ext>
            </a:extLst>
          </p:cNvPr>
          <p:cNvSpPr txBox="1"/>
          <p:nvPr/>
        </p:nvSpPr>
        <p:spPr>
          <a:xfrm>
            <a:off x="5791201" y="87059"/>
            <a:ext cx="6337738" cy="6196568"/>
          </a:xfrm>
          <a:prstGeom prst="rect">
            <a:avLst/>
          </a:prstGeom>
          <a:noFill/>
        </p:spPr>
        <p:txBody>
          <a:bodyPr wrap="square">
            <a:spAutoFit/>
          </a:bodyPr>
          <a:lstStyle/>
          <a:p>
            <a:pPr marL="0" marR="0">
              <a:lnSpc>
                <a:spcPts val="2000"/>
              </a:lnSpc>
              <a:spcBef>
                <a:spcPts val="1800"/>
              </a:spcBef>
              <a:spcAft>
                <a:spcPts val="900"/>
              </a:spcAft>
              <a:buNone/>
            </a:pPr>
            <a:r>
              <a:rPr lang="cs-CZ" sz="2200" b="1" u="none" strike="noStrike" dirty="0">
                <a:effectLst/>
                <a:latin typeface="+mn-lt"/>
              </a:rPr>
              <a:t>8. Přeložte.</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Co děláte?</a:t>
            </a:r>
            <a:r>
              <a:rPr lang="ru-RU" sz="2200" b="0" u="none" strike="noStrike" dirty="0">
                <a:effectLst/>
                <a:latin typeface="+mn-lt"/>
              </a:rPr>
              <a:t> (делать)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Posloucháme hudbu a čteme si.</a:t>
            </a:r>
            <a:r>
              <a:rPr lang="ru-RU" sz="2200" b="0" u="none" strike="noStrike" dirty="0">
                <a:effectLst/>
                <a:latin typeface="+mn-lt"/>
              </a:rPr>
              <a:t> (слушать, читать)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Nikdy nejsou nemocní.</a:t>
            </a:r>
            <a:r>
              <a:rPr lang="ru-RU" sz="2200" b="0" u="none" strike="noStrike" dirty="0">
                <a:effectLst/>
                <a:latin typeface="+mn-lt"/>
              </a:rPr>
              <a:t> (болеть)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Často se červenám.</a:t>
            </a:r>
            <a:r>
              <a:rPr lang="ru-RU" sz="2200" b="0" u="none" strike="noStrike" dirty="0">
                <a:effectLst/>
                <a:latin typeface="+mn-lt"/>
              </a:rPr>
              <a:t> (краснеть)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David rozumí dobře německy.</a:t>
            </a:r>
            <a:r>
              <a:rPr lang="ru-RU" sz="2200" b="0" u="none" strike="noStrike" dirty="0">
                <a:effectLst/>
                <a:latin typeface="+mn-lt"/>
              </a:rPr>
              <a:t> (понимать)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Kdy obědváte?</a:t>
            </a:r>
            <a:r>
              <a:rPr lang="ru-RU" sz="2200" b="0" u="none" strike="noStrike" dirty="0">
                <a:effectLst/>
                <a:latin typeface="+mn-lt"/>
              </a:rPr>
              <a:t> (обедать)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Zítra se chystáme na chatu.</a:t>
            </a:r>
            <a:r>
              <a:rPr lang="ru-RU" sz="2200" b="0" u="none" strike="noStrike" dirty="0">
                <a:effectLst/>
                <a:latin typeface="+mn-lt"/>
              </a:rPr>
              <a:t> (собираться)</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Babička si mě plete s bratrem.</a:t>
            </a:r>
            <a:r>
              <a:rPr lang="ru-RU" sz="2200" b="0" u="none" strike="noStrike" dirty="0">
                <a:effectLst/>
                <a:latin typeface="+mn-lt"/>
              </a:rPr>
              <a:t> (путать)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Nic nenamítám.</a:t>
            </a:r>
            <a:r>
              <a:rPr lang="ru-RU" sz="2200" b="0" u="none" strike="noStrike" dirty="0">
                <a:effectLst/>
                <a:latin typeface="+mn-lt"/>
              </a:rPr>
              <a:t> (возражать)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Už vůbec nekašleme.</a:t>
            </a:r>
            <a:r>
              <a:rPr lang="ru-RU" sz="2200" b="0" u="none" strike="noStrike" dirty="0">
                <a:effectLst/>
                <a:latin typeface="+mn-lt"/>
              </a:rPr>
              <a:t> (кашлять)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Snažíme se psát pěkně.</a:t>
            </a:r>
            <a:r>
              <a:rPr lang="ru-RU" sz="2200" b="0" u="none" strike="noStrike" dirty="0">
                <a:effectLst/>
                <a:latin typeface="+mn-lt"/>
              </a:rPr>
              <a:t> (писать)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Anton odjíždí v pondělí.</a:t>
            </a:r>
            <a:r>
              <a:rPr lang="ru-RU" sz="2200" b="0" u="none" strike="noStrike" dirty="0">
                <a:effectLst/>
                <a:latin typeface="+mn-lt"/>
              </a:rPr>
              <a:t> (уезжать)</a:t>
            </a:r>
            <a:endParaRPr lang="cs-CZ" sz="2200" b="0" u="none" strike="noStrike" dirty="0">
              <a:effectLst/>
              <a:latin typeface="+mn-lt"/>
            </a:endParaRPr>
          </a:p>
        </p:txBody>
      </p:sp>
    </p:spTree>
    <p:extLst>
      <p:ext uri="{BB962C8B-B14F-4D97-AF65-F5344CB8AC3E}">
        <p14:creationId xmlns:p14="http://schemas.microsoft.com/office/powerpoint/2010/main" val="40276013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03A2D01-B6DB-51F9-D2DA-EE2118F3A1FF}"/>
              </a:ext>
            </a:extLst>
          </p:cNvPr>
          <p:cNvSpPr txBox="1"/>
          <p:nvPr/>
        </p:nvSpPr>
        <p:spPr>
          <a:xfrm>
            <a:off x="1014248" y="438238"/>
            <a:ext cx="7089228" cy="5509200"/>
          </a:xfrm>
          <a:prstGeom prst="rect">
            <a:avLst/>
          </a:prstGeom>
          <a:noFill/>
        </p:spPr>
        <p:txBody>
          <a:bodyPr wrap="square">
            <a:spAutoFit/>
          </a:bodyPr>
          <a:lstStyle/>
          <a:p>
            <a:r>
              <a:rPr lang="ru-RU" sz="2200" b="1" dirty="0"/>
              <a:t>9. </a:t>
            </a:r>
            <a:r>
              <a:rPr lang="ru-RU" sz="2200" b="1" dirty="0" err="1"/>
              <a:t>Převeďte</a:t>
            </a:r>
            <a:r>
              <a:rPr lang="ru-RU" sz="2200" b="1" dirty="0"/>
              <a:t> </a:t>
            </a:r>
            <a:r>
              <a:rPr lang="ru-RU" sz="2200" b="1" dirty="0" err="1"/>
              <a:t>do</a:t>
            </a:r>
            <a:r>
              <a:rPr lang="ru-RU" sz="2200" b="1" dirty="0"/>
              <a:t> </a:t>
            </a:r>
            <a:r>
              <a:rPr lang="ru-RU" sz="2200" b="1" dirty="0" err="1"/>
              <a:t>množného</a:t>
            </a:r>
            <a:r>
              <a:rPr lang="ru-RU" sz="2200" b="1" dirty="0"/>
              <a:t> </a:t>
            </a:r>
            <a:r>
              <a:rPr lang="ru-RU" sz="2200" b="1" dirty="0" err="1"/>
              <a:t>čísla</a:t>
            </a:r>
            <a:r>
              <a:rPr lang="ru-RU" sz="2200" b="1" dirty="0"/>
              <a:t>.</a:t>
            </a:r>
          </a:p>
          <a:p>
            <a:endParaRPr lang="ru-RU" sz="2200" b="1" dirty="0"/>
          </a:p>
          <a:p>
            <a:r>
              <a:rPr lang="ru-RU" sz="2200" dirty="0"/>
              <a:t>Она не знала моего отца.</a:t>
            </a:r>
          </a:p>
          <a:p>
            <a:r>
              <a:rPr lang="ru-RU" sz="2200" dirty="0"/>
              <a:t>Я долго думал об этом.</a:t>
            </a:r>
          </a:p>
          <a:p>
            <a:r>
              <a:rPr lang="ru-RU" sz="2200" dirty="0"/>
              <a:t>Он нас не слушал.</a:t>
            </a:r>
          </a:p>
          <a:p>
            <a:r>
              <a:rPr lang="ru-RU" sz="2200" dirty="0"/>
              <a:t>Мальчик заболел.</a:t>
            </a:r>
          </a:p>
          <a:p>
            <a:r>
              <a:rPr lang="ru-RU" sz="2200" dirty="0"/>
              <a:t>Я вчера не работал.</a:t>
            </a:r>
          </a:p>
          <a:p>
            <a:r>
              <a:rPr lang="ru-RU" sz="2200" dirty="0"/>
              <a:t>Певица кашляла.</a:t>
            </a:r>
          </a:p>
          <a:p>
            <a:r>
              <a:rPr lang="ru-RU" sz="2200" dirty="0"/>
              <a:t>Ты побледнел.</a:t>
            </a:r>
          </a:p>
          <a:p>
            <a:r>
              <a:rPr lang="ru-RU" sz="2200" dirty="0"/>
              <a:t>Ты уже завтракал?</a:t>
            </a:r>
          </a:p>
          <a:p>
            <a:r>
              <a:rPr lang="ru-RU" sz="2200" dirty="0"/>
              <a:t>Она ничего не понимала.</a:t>
            </a:r>
          </a:p>
          <a:p>
            <a:r>
              <a:rPr lang="ru-RU" sz="2200" dirty="0"/>
              <a:t>Собака купалась.</a:t>
            </a:r>
          </a:p>
          <a:p>
            <a:r>
              <a:rPr lang="ru-RU" sz="2200" dirty="0"/>
              <a:t>Я сомневался.</a:t>
            </a:r>
          </a:p>
          <a:p>
            <a:r>
              <a:rPr lang="ru-RU" sz="2200" dirty="0"/>
              <a:t>Он очень старался.</a:t>
            </a:r>
          </a:p>
          <a:p>
            <a:r>
              <a:rPr lang="ru-RU" sz="2200" dirty="0"/>
              <a:t>Игрушка ломалась.</a:t>
            </a:r>
          </a:p>
          <a:p>
            <a:r>
              <a:rPr lang="ru-RU" sz="2200" dirty="0"/>
              <a:t>Ты с ней здоровался?</a:t>
            </a:r>
          </a:p>
        </p:txBody>
      </p:sp>
    </p:spTree>
    <p:extLst>
      <p:ext uri="{BB962C8B-B14F-4D97-AF65-F5344CB8AC3E}">
        <p14:creationId xmlns:p14="http://schemas.microsoft.com/office/powerpoint/2010/main" val="2417930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32EE969A-71C3-E5B6-AE7B-21864A6A953C}"/>
              </a:ext>
            </a:extLst>
          </p:cNvPr>
          <p:cNvSpPr txBox="1"/>
          <p:nvPr/>
        </p:nvSpPr>
        <p:spPr>
          <a:xfrm>
            <a:off x="246992" y="148471"/>
            <a:ext cx="11603421" cy="5941498"/>
          </a:xfrm>
          <a:prstGeom prst="rect">
            <a:avLst/>
          </a:prstGeom>
          <a:noFill/>
        </p:spPr>
        <p:txBody>
          <a:bodyPr wrap="square">
            <a:spAutoFit/>
          </a:bodyPr>
          <a:lstStyle/>
          <a:p>
            <a:pPr marL="0" marR="0">
              <a:spcBef>
                <a:spcPts val="900"/>
              </a:spcBef>
              <a:spcAft>
                <a:spcPts val="1200"/>
              </a:spcAft>
              <a:buNone/>
            </a:pPr>
            <a:r>
              <a:rPr lang="cs-CZ" sz="2200" b="1" u="none" strike="noStrike" dirty="0">
                <a:effectLst/>
                <a:latin typeface="+mn-lt"/>
              </a:rPr>
              <a:t>10. Doplňte vhodné sloveso v minulém čase</a:t>
            </a:r>
            <a:r>
              <a:rPr lang="ru-RU" sz="2200" b="1" u="none" strike="noStrike" dirty="0">
                <a:effectLst/>
                <a:latin typeface="+mn-lt"/>
              </a:rPr>
              <a:t>: </a:t>
            </a:r>
            <a:r>
              <a:rPr lang="cs-CZ" sz="2200" b="0" i="1" u="none" strike="noStrike" dirty="0" err="1">
                <a:effectLst/>
                <a:latin typeface="+mn-lt"/>
              </a:rPr>
              <a:t>обма́нывать</a:t>
            </a:r>
            <a:r>
              <a:rPr lang="cs-CZ" sz="2200" b="0" i="1" u="none" strike="noStrike" dirty="0">
                <a:effectLst/>
                <a:latin typeface="+mn-lt"/>
              </a:rPr>
              <a:t>, </a:t>
            </a:r>
            <a:r>
              <a:rPr lang="cs-CZ" sz="2200" b="0" i="1" u="none" strike="noStrike" dirty="0" err="1">
                <a:effectLst/>
                <a:latin typeface="+mn-lt"/>
              </a:rPr>
              <a:t>защища́ть</a:t>
            </a:r>
            <a:r>
              <a:rPr lang="cs-CZ" sz="2200" b="0" i="1" u="none" strike="noStrike" dirty="0">
                <a:effectLst/>
                <a:latin typeface="+mn-lt"/>
              </a:rPr>
              <a:t>, </a:t>
            </a:r>
            <a:r>
              <a:rPr lang="cs-CZ" sz="2200" b="0" i="1" u="none" strike="noStrike" dirty="0" err="1">
                <a:effectLst/>
                <a:latin typeface="+mn-lt"/>
              </a:rPr>
              <a:t>похуде́ть</a:t>
            </a:r>
            <a:r>
              <a:rPr lang="cs-CZ" sz="2200" b="0" i="1" u="none" strike="noStrike" dirty="0">
                <a:effectLst/>
                <a:latin typeface="+mn-lt"/>
              </a:rPr>
              <a:t>, </a:t>
            </a:r>
            <a:r>
              <a:rPr lang="cs-CZ" sz="2200" b="0" i="1" u="none" strike="noStrike" dirty="0" err="1">
                <a:effectLst/>
                <a:latin typeface="+mn-lt"/>
              </a:rPr>
              <a:t>вышива́ть</a:t>
            </a:r>
            <a:r>
              <a:rPr lang="cs-CZ" sz="2200" b="0" i="1" u="none" strike="noStrike" dirty="0">
                <a:effectLst/>
                <a:latin typeface="+mn-lt"/>
              </a:rPr>
              <a:t>, </a:t>
            </a:r>
            <a:r>
              <a:rPr lang="cs-CZ" sz="2200" b="0" i="1" u="none" strike="noStrike" dirty="0" err="1">
                <a:effectLst/>
                <a:latin typeface="+mn-lt"/>
              </a:rPr>
              <a:t>поменя́ть</a:t>
            </a:r>
            <a:r>
              <a:rPr lang="cs-CZ" sz="2200" b="0" i="1" u="none" strike="noStrike" dirty="0">
                <a:effectLst/>
                <a:latin typeface="+mn-lt"/>
              </a:rPr>
              <a:t>, </a:t>
            </a:r>
            <a:r>
              <a:rPr lang="cs-CZ" sz="2200" b="0" i="1" u="none" strike="noStrike" dirty="0" err="1">
                <a:effectLst/>
                <a:latin typeface="+mn-lt"/>
              </a:rPr>
              <a:t>слома́ть</a:t>
            </a:r>
            <a:r>
              <a:rPr lang="cs-CZ" sz="2200" b="0" i="1" u="none" strike="noStrike" dirty="0">
                <a:effectLst/>
                <a:latin typeface="+mn-lt"/>
              </a:rPr>
              <a:t>, </a:t>
            </a:r>
            <a:r>
              <a:rPr lang="cs-CZ" sz="2200" b="0" i="1" u="none" strike="noStrike" dirty="0" err="1">
                <a:effectLst/>
                <a:latin typeface="+mn-lt"/>
              </a:rPr>
              <a:t>побледне́ть</a:t>
            </a:r>
            <a:r>
              <a:rPr lang="cs-CZ" sz="2200" b="0" i="1" u="none" strike="noStrike" dirty="0">
                <a:effectLst/>
                <a:latin typeface="+mn-lt"/>
              </a:rPr>
              <a:t>, </a:t>
            </a:r>
            <a:r>
              <a:rPr lang="cs-CZ" sz="2200" b="0" i="1" u="none" strike="noStrike" dirty="0" err="1">
                <a:effectLst/>
                <a:latin typeface="+mn-lt"/>
              </a:rPr>
              <a:t>сообща́ть</a:t>
            </a:r>
            <a:r>
              <a:rPr lang="cs-CZ" sz="2200" b="0" i="1" u="none" strike="noStrike" dirty="0">
                <a:effectLst/>
                <a:latin typeface="+mn-lt"/>
              </a:rPr>
              <a:t>, </a:t>
            </a:r>
            <a:r>
              <a:rPr lang="cs-CZ" sz="2200" b="0" i="1" u="none" strike="noStrike" dirty="0" err="1">
                <a:effectLst/>
                <a:latin typeface="+mn-lt"/>
              </a:rPr>
              <a:t>доле́чивать</a:t>
            </a:r>
            <a:r>
              <a:rPr lang="cs-CZ" sz="2200" b="0" i="1" u="none" strike="noStrike" dirty="0">
                <a:effectLst/>
                <a:latin typeface="+mn-lt"/>
              </a:rPr>
              <a:t>, </a:t>
            </a:r>
            <a:r>
              <a:rPr lang="cs-CZ" sz="2200" b="0" i="1" u="none" strike="noStrike" dirty="0" err="1">
                <a:effectLst/>
                <a:latin typeface="+mn-lt"/>
              </a:rPr>
              <a:t>знать</a:t>
            </a:r>
            <a:r>
              <a:rPr lang="cs-CZ" sz="2200" b="0" i="1" u="none" strike="noStrike" dirty="0">
                <a:effectLst/>
                <a:latin typeface="+mn-lt"/>
              </a:rPr>
              <a:t>, </a:t>
            </a:r>
            <a:r>
              <a:rPr lang="cs-CZ" sz="2200" b="0" i="1" u="none" strike="noStrike" dirty="0" err="1">
                <a:effectLst/>
                <a:latin typeface="+mn-lt"/>
              </a:rPr>
              <a:t>ожида́ть</a:t>
            </a:r>
            <a:endParaRPr lang="cs-CZ" sz="2200" b="0" u="none" strike="noStrike" dirty="0">
              <a:effectLst/>
              <a:latin typeface="+mn-lt"/>
            </a:endParaRP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По</a:t>
            </a:r>
            <a:r>
              <a:rPr lang="cs-CZ" sz="2200" b="0" u="none" strike="noStrike" dirty="0">
                <a:effectLst/>
                <a:latin typeface="+mn-lt"/>
              </a:rPr>
              <a:t> </a:t>
            </a:r>
            <a:r>
              <a:rPr lang="cs-CZ" sz="2200" b="0" u="none" strike="noStrike" dirty="0" err="1">
                <a:effectLst/>
                <a:latin typeface="+mn-lt"/>
              </a:rPr>
              <a:t>ра́дио</a:t>
            </a:r>
            <a:r>
              <a:rPr lang="cs-CZ" sz="2200" b="0" u="none" strike="noStrike" dirty="0">
                <a:effectLst/>
                <a:latin typeface="+mn-lt"/>
              </a:rPr>
              <a:t> _______________ , </a:t>
            </a:r>
            <a:r>
              <a:rPr lang="cs-CZ" sz="2200" b="0" u="none" strike="noStrike" dirty="0" err="1">
                <a:effectLst/>
                <a:latin typeface="+mn-lt"/>
              </a:rPr>
              <a:t>что</a:t>
            </a:r>
            <a:r>
              <a:rPr lang="cs-CZ" sz="2200" b="0" u="none" strike="noStrike" dirty="0">
                <a:effectLst/>
                <a:latin typeface="+mn-lt"/>
              </a:rPr>
              <a:t> </a:t>
            </a:r>
            <a:r>
              <a:rPr lang="cs-CZ" sz="2200" b="0" u="none" strike="noStrike" dirty="0" err="1">
                <a:effectLst/>
                <a:latin typeface="+mn-lt"/>
              </a:rPr>
              <a:t>за́втра</a:t>
            </a:r>
            <a:r>
              <a:rPr lang="cs-CZ" sz="2200" b="0" u="none" strike="noStrike" dirty="0">
                <a:effectLst/>
                <a:latin typeface="+mn-lt"/>
              </a:rPr>
              <a:t> </a:t>
            </a:r>
            <a:r>
              <a:rPr lang="cs-CZ" sz="2200" b="0" u="none" strike="noStrike" dirty="0" err="1">
                <a:effectLst/>
                <a:latin typeface="+mn-lt"/>
              </a:rPr>
              <a:t>измени́тся</a:t>
            </a:r>
            <a:r>
              <a:rPr lang="cs-CZ" sz="2200" b="0" u="none" strike="noStrike" dirty="0">
                <a:effectLst/>
                <a:latin typeface="+mn-lt"/>
              </a:rPr>
              <a:t> </a:t>
            </a:r>
            <a:r>
              <a:rPr lang="cs-CZ" sz="2200" b="0" u="none" strike="noStrike" dirty="0" err="1">
                <a:effectLst/>
                <a:latin typeface="+mn-lt"/>
              </a:rPr>
              <a:t>пого́да</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Ра́ньше</a:t>
            </a:r>
            <a:r>
              <a:rPr lang="cs-CZ" sz="2200" b="0" u="none" strike="noStrike" dirty="0">
                <a:effectLst/>
                <a:latin typeface="+mn-lt"/>
              </a:rPr>
              <a:t> </a:t>
            </a:r>
            <a:r>
              <a:rPr lang="cs-CZ" sz="2200" b="0" u="none" strike="noStrike" dirty="0" err="1">
                <a:effectLst/>
                <a:latin typeface="+mn-lt"/>
              </a:rPr>
              <a:t>все</a:t>
            </a:r>
            <a:r>
              <a:rPr lang="cs-CZ" sz="2200" b="0" u="none" strike="noStrike" dirty="0">
                <a:effectLst/>
                <a:latin typeface="+mn-lt"/>
              </a:rPr>
              <a:t> </a:t>
            </a:r>
            <a:r>
              <a:rPr lang="cs-CZ" sz="2200" b="0" u="none" strike="noStrike" dirty="0" err="1">
                <a:effectLst/>
                <a:latin typeface="+mn-lt"/>
              </a:rPr>
              <a:t>де́вочки</a:t>
            </a:r>
            <a:r>
              <a:rPr lang="cs-CZ" sz="2200" b="0" u="none" strike="noStrike" dirty="0">
                <a:effectLst/>
                <a:latin typeface="+mn-lt"/>
              </a:rPr>
              <a:t> _______________ .</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Солда́ты</a:t>
            </a:r>
            <a:r>
              <a:rPr lang="cs-CZ" sz="2200" b="0" u="none" strike="noStrike" dirty="0">
                <a:effectLst/>
                <a:latin typeface="+mn-lt"/>
              </a:rPr>
              <a:t> </a:t>
            </a:r>
            <a:r>
              <a:rPr lang="cs-CZ" sz="2200" b="0" u="none" strike="noStrike" dirty="0" err="1">
                <a:effectLst/>
                <a:latin typeface="+mn-lt"/>
              </a:rPr>
              <a:t>до́лго</a:t>
            </a:r>
            <a:r>
              <a:rPr lang="cs-CZ" sz="2200" b="0" u="none" strike="noStrike" dirty="0">
                <a:effectLst/>
                <a:latin typeface="+mn-lt"/>
              </a:rPr>
              <a:t> _______________ </a:t>
            </a:r>
            <a:r>
              <a:rPr lang="cs-CZ" sz="2200" b="0" u="none" strike="noStrike" dirty="0" err="1">
                <a:effectLst/>
                <a:latin typeface="+mn-lt"/>
              </a:rPr>
              <a:t>ране́ния</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Ма́льчик</a:t>
            </a:r>
            <a:r>
              <a:rPr lang="cs-CZ" sz="2200" b="0" u="none" strike="noStrike" dirty="0">
                <a:effectLst/>
                <a:latin typeface="+mn-lt"/>
              </a:rPr>
              <a:t> </a:t>
            </a:r>
            <a:r>
              <a:rPr lang="cs-CZ" sz="2200" b="0" u="none" strike="noStrike" dirty="0" err="1">
                <a:effectLst/>
                <a:latin typeface="+mn-lt"/>
              </a:rPr>
              <a:t>пры́гнул</a:t>
            </a:r>
            <a:r>
              <a:rPr lang="cs-CZ" sz="2200" b="0" u="none" strike="noStrike" dirty="0">
                <a:effectLst/>
                <a:latin typeface="+mn-lt"/>
              </a:rPr>
              <a:t> </a:t>
            </a:r>
            <a:r>
              <a:rPr lang="cs-CZ" sz="2200" b="0" u="none" strike="noStrike" dirty="0" err="1">
                <a:effectLst/>
                <a:latin typeface="+mn-lt"/>
              </a:rPr>
              <a:t>со</a:t>
            </a:r>
            <a:r>
              <a:rPr lang="cs-CZ" sz="2200" b="0" u="none" strike="noStrike" dirty="0">
                <a:effectLst/>
                <a:latin typeface="+mn-lt"/>
              </a:rPr>
              <a:t> </a:t>
            </a:r>
            <a:r>
              <a:rPr lang="cs-CZ" sz="2200" b="0" u="none" strike="noStrike" dirty="0" err="1">
                <a:effectLst/>
                <a:latin typeface="+mn-lt"/>
              </a:rPr>
              <a:t>второ́го</a:t>
            </a:r>
            <a:r>
              <a:rPr lang="cs-CZ" sz="2200" b="0" u="none" strike="noStrike" dirty="0">
                <a:effectLst/>
                <a:latin typeface="+mn-lt"/>
              </a:rPr>
              <a:t> </a:t>
            </a:r>
            <a:r>
              <a:rPr lang="cs-CZ" sz="2200" b="0" u="none" strike="noStrike" dirty="0" err="1">
                <a:effectLst/>
                <a:latin typeface="+mn-lt"/>
              </a:rPr>
              <a:t>эта́жа</a:t>
            </a:r>
            <a:r>
              <a:rPr lang="cs-CZ" sz="2200" b="0" u="none" strike="noStrike" dirty="0">
                <a:effectLst/>
                <a:latin typeface="+mn-lt"/>
              </a:rPr>
              <a:t> и _______________ </a:t>
            </a:r>
            <a:r>
              <a:rPr lang="cs-CZ" sz="2200" b="0" u="none" strike="noStrike" dirty="0" err="1">
                <a:effectLst/>
                <a:latin typeface="+mn-lt"/>
              </a:rPr>
              <a:t>себе</a:t>
            </a:r>
            <a:r>
              <a:rPr lang="cs-CZ" sz="2200" b="0" u="none" strike="noStrike" dirty="0">
                <a:effectLst/>
                <a:latin typeface="+mn-lt"/>
              </a:rPr>
              <a:t>́ </a:t>
            </a:r>
            <a:r>
              <a:rPr lang="cs-CZ" sz="2200" b="0" u="none" strike="noStrike" dirty="0" err="1">
                <a:effectLst/>
                <a:latin typeface="+mn-lt"/>
              </a:rPr>
              <a:t>но́гу</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Тако́го</a:t>
            </a:r>
            <a:r>
              <a:rPr lang="cs-CZ" sz="2200" b="0" u="none" strike="noStrike" dirty="0">
                <a:effectLst/>
                <a:latin typeface="+mn-lt"/>
              </a:rPr>
              <a:t> </a:t>
            </a:r>
            <a:r>
              <a:rPr lang="cs-CZ" sz="2200" b="0" u="none" strike="noStrike" dirty="0" err="1">
                <a:effectLst/>
                <a:latin typeface="+mn-lt"/>
              </a:rPr>
              <a:t>посту́пка</a:t>
            </a:r>
            <a:r>
              <a:rPr lang="cs-CZ" sz="2200" b="0" u="none" strike="noStrike" dirty="0">
                <a:effectLst/>
                <a:latin typeface="+mn-lt"/>
              </a:rPr>
              <a:t> </a:t>
            </a: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от</a:t>
            </a:r>
            <a:r>
              <a:rPr lang="cs-CZ" sz="2200" b="0" u="none" strike="noStrike" dirty="0">
                <a:effectLst/>
                <a:latin typeface="+mn-lt"/>
              </a:rPr>
              <a:t> </a:t>
            </a:r>
            <a:r>
              <a:rPr lang="cs-CZ" sz="2200" b="0" u="none" strike="noStrike" dirty="0" err="1">
                <a:effectLst/>
                <a:latin typeface="+mn-lt"/>
              </a:rPr>
              <a:t>него</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_______________ .</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Получи́в</a:t>
            </a:r>
            <a:r>
              <a:rPr lang="cs-CZ" sz="2200" b="0" u="none" strike="noStrike" dirty="0">
                <a:effectLst/>
                <a:latin typeface="+mn-lt"/>
              </a:rPr>
              <a:t> </a:t>
            </a:r>
            <a:r>
              <a:rPr lang="ru-RU" sz="2200" b="0" u="none" strike="noStrike" dirty="0">
                <a:effectLst/>
                <a:latin typeface="+mn-lt"/>
              </a:rPr>
              <a:t>сообщение</a:t>
            </a:r>
            <a:r>
              <a:rPr lang="cs-CZ" sz="2200" b="0" u="none" strike="noStrike" dirty="0">
                <a:effectLst/>
                <a:latin typeface="+mn-lt"/>
              </a:rPr>
              <a:t>, </a:t>
            </a:r>
            <a:r>
              <a:rPr lang="cs-CZ" sz="2200" b="0" u="none" strike="noStrike" dirty="0" err="1">
                <a:effectLst/>
                <a:latin typeface="+mn-lt"/>
              </a:rPr>
              <a:t>она</a:t>
            </a:r>
            <a:r>
              <a:rPr lang="cs-CZ" sz="2200" b="0" u="none" strike="noStrike" dirty="0">
                <a:effectLst/>
                <a:latin typeface="+mn-lt"/>
              </a:rPr>
              <a:t>́ _______________ .</a:t>
            </a:r>
          </a:p>
          <a:p>
            <a:pPr marL="342900" marR="0" lvl="0" indent="-342900">
              <a:lnSpc>
                <a:spcPts val="2200"/>
              </a:lnSpc>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не</a:t>
            </a:r>
            <a:r>
              <a:rPr lang="cs-CZ" sz="2200" b="0" u="none" strike="noStrike" dirty="0">
                <a:effectLst/>
                <a:latin typeface="+mn-lt"/>
              </a:rPr>
              <a:t> _______________ , </a:t>
            </a:r>
            <a:r>
              <a:rPr lang="cs-CZ" sz="2200" b="0" u="none" strike="noStrike" dirty="0" err="1">
                <a:effectLst/>
                <a:latin typeface="+mn-lt"/>
              </a:rPr>
              <a:t>что</a:t>
            </a:r>
            <a:r>
              <a:rPr lang="cs-CZ" sz="2200" b="0" u="none" strike="noStrike" dirty="0">
                <a:effectLst/>
                <a:latin typeface="+mn-lt"/>
              </a:rPr>
              <a:t> </a:t>
            </a:r>
            <a:r>
              <a:rPr lang="cs-CZ" sz="2200" b="0" u="none" strike="noStrike" dirty="0" err="1">
                <a:effectLst/>
                <a:latin typeface="+mn-lt"/>
              </a:rPr>
              <a:t>он</a:t>
            </a:r>
            <a:r>
              <a:rPr lang="cs-CZ" sz="2200" b="0" u="none" strike="noStrike" dirty="0">
                <a:effectLst/>
                <a:latin typeface="+mn-lt"/>
              </a:rPr>
              <a:t> </a:t>
            </a:r>
            <a:r>
              <a:rPr lang="cs-CZ" sz="2200" b="0" u="none" strike="noStrike" dirty="0" err="1">
                <a:effectLst/>
                <a:latin typeface="+mn-lt"/>
              </a:rPr>
              <a:t>публи́чно</a:t>
            </a:r>
            <a:r>
              <a:rPr lang="cs-CZ" sz="2200" b="0" u="none" strike="noStrike" dirty="0">
                <a:effectLst/>
                <a:latin typeface="+mn-lt"/>
              </a:rPr>
              <a:t> _______________ </a:t>
            </a:r>
            <a:r>
              <a:rPr lang="cs-CZ" sz="2200" b="0" u="none" strike="noStrike" dirty="0" err="1">
                <a:effectLst/>
                <a:latin typeface="+mn-lt"/>
              </a:rPr>
              <a:t>нас</a:t>
            </a:r>
            <a:r>
              <a:rPr lang="cs-CZ" sz="2200" b="0" u="none" strike="noStrike" dirty="0">
                <a:effectLst/>
                <a:latin typeface="+mn-lt"/>
              </a:rPr>
              <a:t> </a:t>
            </a:r>
            <a:r>
              <a:rPr lang="cs-CZ" sz="2200" b="0" u="none" strike="noStrike" dirty="0" err="1">
                <a:effectLst/>
                <a:latin typeface="+mn-lt"/>
              </a:rPr>
              <a:t>всех</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По́сле</a:t>
            </a:r>
            <a:r>
              <a:rPr lang="cs-CZ" sz="2200" b="0" u="none" strike="noStrike" dirty="0">
                <a:effectLst/>
                <a:latin typeface="+mn-lt"/>
              </a:rPr>
              <a:t> </a:t>
            </a:r>
            <a:r>
              <a:rPr lang="cs-CZ" sz="2200" b="0" u="none" strike="noStrike" dirty="0" err="1">
                <a:effectLst/>
                <a:latin typeface="+mn-lt"/>
              </a:rPr>
              <a:t>боле́зни</a:t>
            </a:r>
            <a:r>
              <a:rPr lang="cs-CZ" sz="2200" b="0" u="none" strike="noStrike" dirty="0">
                <a:effectLst/>
                <a:latin typeface="+mn-lt"/>
              </a:rPr>
              <a:t> </a:t>
            </a:r>
            <a:r>
              <a:rPr lang="cs-CZ" sz="2200" b="0" u="none" strike="noStrike" dirty="0" err="1">
                <a:effectLst/>
                <a:latin typeface="+mn-lt"/>
              </a:rPr>
              <a:t>он</a:t>
            </a:r>
            <a:r>
              <a:rPr lang="cs-CZ" sz="2200" b="0" u="none" strike="noStrike" dirty="0">
                <a:effectLst/>
                <a:latin typeface="+mn-lt"/>
              </a:rPr>
              <a:t> </a:t>
            </a:r>
            <a:r>
              <a:rPr lang="cs-CZ" sz="2200" b="0" u="none" strike="noStrike" dirty="0" err="1">
                <a:effectLst/>
                <a:latin typeface="+mn-lt"/>
              </a:rPr>
              <a:t>си́льно</a:t>
            </a:r>
            <a:r>
              <a:rPr lang="cs-CZ" sz="2200" b="0" u="none" strike="noStrike" dirty="0">
                <a:effectLst/>
                <a:latin typeface="+mn-lt"/>
              </a:rPr>
              <a:t> _______________ .</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Они</a:t>
            </a:r>
            <a:r>
              <a:rPr lang="cs-CZ" sz="2200" b="0" u="none" strike="noStrike" dirty="0">
                <a:effectLst/>
                <a:latin typeface="+mn-lt"/>
              </a:rPr>
              <a:t>́ </a:t>
            </a:r>
            <a:r>
              <a:rPr lang="cs-CZ" sz="2200" b="0" u="none" strike="noStrike" dirty="0" err="1">
                <a:effectLst/>
                <a:latin typeface="+mn-lt"/>
              </a:rPr>
              <a:t>призна́лись</a:t>
            </a:r>
            <a:r>
              <a:rPr lang="cs-CZ" sz="2200" b="0" u="none" strike="noStrike" dirty="0">
                <a:effectLst/>
                <a:latin typeface="+mn-lt"/>
              </a:rPr>
              <a:t>, </a:t>
            </a:r>
            <a:r>
              <a:rPr lang="cs-CZ" sz="2200" b="0" u="none" strike="noStrike" dirty="0" err="1">
                <a:effectLst/>
                <a:latin typeface="+mn-lt"/>
              </a:rPr>
              <a:t>что</a:t>
            </a:r>
            <a:r>
              <a:rPr lang="cs-CZ" sz="2200" b="0" u="none" strike="noStrike" dirty="0">
                <a:effectLst/>
                <a:latin typeface="+mn-lt"/>
              </a:rPr>
              <a:t> _______________ </a:t>
            </a:r>
            <a:r>
              <a:rPr lang="cs-CZ" sz="2200" b="0" u="none" strike="noStrike" dirty="0" err="1">
                <a:effectLst/>
                <a:latin typeface="+mn-lt"/>
              </a:rPr>
              <a:t>нас</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err="1">
                <a:effectLst/>
                <a:latin typeface="+mn-lt"/>
              </a:rPr>
              <a:t>Ско́лько</a:t>
            </a:r>
            <a:r>
              <a:rPr lang="cs-CZ" sz="2200" b="0" u="none" strike="noStrike" dirty="0">
                <a:effectLst/>
                <a:latin typeface="+mn-lt"/>
              </a:rPr>
              <a:t> </a:t>
            </a:r>
            <a:r>
              <a:rPr lang="cs-CZ" sz="2200" b="0" u="none" strike="noStrike" dirty="0" err="1">
                <a:effectLst/>
                <a:latin typeface="+mn-lt"/>
              </a:rPr>
              <a:t>до́лларов</a:t>
            </a:r>
            <a:r>
              <a:rPr lang="cs-CZ" sz="2200" b="0" u="none" strike="noStrike" dirty="0">
                <a:effectLst/>
                <a:latin typeface="+mn-lt"/>
              </a:rPr>
              <a:t> </a:t>
            </a:r>
            <a:r>
              <a:rPr lang="cs-CZ" sz="2200" b="0" u="none" strike="noStrike" dirty="0" err="1">
                <a:effectLst/>
                <a:latin typeface="+mn-lt"/>
              </a:rPr>
              <a:t>ты</a:t>
            </a:r>
            <a:r>
              <a:rPr lang="cs-CZ" sz="2200" b="0" u="none" strike="noStrike" dirty="0">
                <a:effectLst/>
                <a:latin typeface="+mn-lt"/>
              </a:rPr>
              <a:t> _______________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рубли</a:t>
            </a:r>
            <a:r>
              <a:rPr lang="cs-CZ" sz="2200" b="0" u="none" strike="noStrike" dirty="0">
                <a:effectLst/>
                <a:latin typeface="+mn-lt"/>
              </a:rPr>
              <a:t>́?</a:t>
            </a:r>
            <a:endParaRPr lang="cs-CZ" sz="2200" dirty="0"/>
          </a:p>
        </p:txBody>
      </p:sp>
    </p:spTree>
    <p:extLst>
      <p:ext uri="{BB962C8B-B14F-4D97-AF65-F5344CB8AC3E}">
        <p14:creationId xmlns:p14="http://schemas.microsoft.com/office/powerpoint/2010/main" val="32533428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7900FACA-8951-4F57-BD6F-EE100BD2EBE7}"/>
              </a:ext>
            </a:extLst>
          </p:cNvPr>
          <p:cNvSpPr/>
          <p:nvPr/>
        </p:nvSpPr>
        <p:spPr>
          <a:xfrm>
            <a:off x="540775" y="963088"/>
            <a:ext cx="5742038" cy="4047262"/>
          </a:xfrm>
          <a:prstGeom prst="rect">
            <a:avLst/>
          </a:prstGeom>
        </p:spPr>
        <p:txBody>
          <a:bodyPr wrap="square">
            <a:spAutoFit/>
          </a:bodyPr>
          <a:lstStyle/>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1. Где Вы живёте?</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2. Куда Вы ходите каждый день?</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3. Где учились ваши родители?</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4. Куда Вы завтра едете?</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5. Куда Вы обычно ходите в пятницу вечером?</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6. Куда Вы никогда не ездили?</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7. Где Вы обычно занимаетесь?</a:t>
            </a:r>
            <a:endParaRPr lang="cs-CZ" sz="2200" dirty="0">
              <a:latin typeface="Arial" panose="020B0604020202020204" pitchFamily="34" charset="0"/>
              <a:ea typeface="Calibri" panose="020F0502020204030204" pitchFamily="34" charset="0"/>
              <a:cs typeface="Arial" panose="020B0604020202020204" pitchFamily="34" charset="0"/>
            </a:endParaRPr>
          </a:p>
          <a:p>
            <a:r>
              <a:rPr lang="ru-RU" sz="2200" dirty="0">
                <a:latin typeface="Arial" panose="020B0604020202020204" pitchFamily="34" charset="0"/>
                <a:ea typeface="Calibri" panose="020F0502020204030204" pitchFamily="34" charset="0"/>
                <a:cs typeface="Arial" panose="020B0604020202020204" pitchFamily="34" charset="0"/>
              </a:rPr>
              <a:t>8. Куда Вы должны идти завтра днём?</a:t>
            </a:r>
            <a:endParaRPr lang="cs-CZ" sz="2200" dirty="0">
              <a:latin typeface="Arial" panose="020B0604020202020204" pitchFamily="34" charset="0"/>
              <a:cs typeface="Arial" panose="020B0604020202020204" pitchFamily="34" charset="0"/>
            </a:endParaRPr>
          </a:p>
        </p:txBody>
      </p:sp>
      <p:sp>
        <p:nvSpPr>
          <p:cNvPr id="3" name="Obdélník 2">
            <a:extLst>
              <a:ext uri="{FF2B5EF4-FFF2-40B4-BE49-F238E27FC236}">
                <a16:creationId xmlns:a16="http://schemas.microsoft.com/office/drawing/2014/main" id="{0E594597-2DBB-481B-9120-814BACC8910C}"/>
              </a:ext>
            </a:extLst>
          </p:cNvPr>
          <p:cNvSpPr/>
          <p:nvPr/>
        </p:nvSpPr>
        <p:spPr>
          <a:xfrm>
            <a:off x="6626941" y="1090907"/>
            <a:ext cx="5348748" cy="3684983"/>
          </a:xfrm>
          <a:prstGeom prst="rect">
            <a:avLst/>
          </a:prstGeom>
        </p:spPr>
        <p:txBody>
          <a:bodyPr wrap="square">
            <a:spAutoFit/>
          </a:bodyPr>
          <a:lstStyle/>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1. </a:t>
            </a:r>
            <a:r>
              <a:rPr lang="ru-RU" sz="2200" dirty="0">
                <a:latin typeface="Arial" panose="020B0604020202020204" pitchFamily="34" charset="0"/>
                <a:ea typeface="Calibri" panose="020F0502020204030204" pitchFamily="34" charset="0"/>
                <a:cs typeface="Arial" panose="020B0604020202020204" pitchFamily="34" charset="0"/>
              </a:rPr>
              <a:t>Петербург, Москва, общежитие</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2. университет, библиотека, кафетерий</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3. институт, колледж, школа</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4. Кливленд, Филадельфия, Майями</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5. кино, концерт, стадион</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6. Бостон, Россия, Цинциннати</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7. библиотека, дом, комната</a:t>
            </a:r>
            <a:endParaRPr lang="cs-CZ" sz="2200" dirty="0">
              <a:latin typeface="Arial" panose="020B0604020202020204" pitchFamily="34" charset="0"/>
              <a:ea typeface="Calibri" panose="020F0502020204030204" pitchFamily="34" charset="0"/>
              <a:cs typeface="Arial" panose="020B0604020202020204" pitchFamily="34" charset="0"/>
            </a:endParaRPr>
          </a:p>
          <a:p>
            <a:r>
              <a:rPr lang="ru-RU" sz="2200" dirty="0">
                <a:latin typeface="Arial" panose="020B0604020202020204" pitchFamily="34" charset="0"/>
                <a:ea typeface="Calibri" panose="020F0502020204030204" pitchFamily="34" charset="0"/>
                <a:cs typeface="Arial" panose="020B0604020202020204" pitchFamily="34" charset="0"/>
              </a:rPr>
              <a:t>8. музей, банк, кафе</a:t>
            </a:r>
            <a:endParaRPr lang="cs-CZ"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55853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79D79B3B-AC8F-41C4-87DD-63D8861A8AB7}"/>
              </a:ext>
            </a:extLst>
          </p:cNvPr>
          <p:cNvPicPr>
            <a:picLocks noChangeAspect="1"/>
          </p:cNvPicPr>
          <p:nvPr/>
        </p:nvPicPr>
        <p:blipFill>
          <a:blip r:embed="rId4"/>
          <a:stretch>
            <a:fillRect/>
          </a:stretch>
        </p:blipFill>
        <p:spPr>
          <a:xfrm>
            <a:off x="3387872" y="442554"/>
            <a:ext cx="7088732" cy="6145057"/>
          </a:xfrm>
          <a:prstGeom prst="rect">
            <a:avLst/>
          </a:prstGeom>
        </p:spPr>
      </p:pic>
      <p:pic>
        <p:nvPicPr>
          <p:cNvPr id="4" name="zhanna_bichevskaja_-_chernij_voron_(zvukoff.ru)">
            <a:hlinkClick r:id="" action="ppaction://media"/>
            <a:extLst>
              <a:ext uri="{FF2B5EF4-FFF2-40B4-BE49-F238E27FC236}">
                <a16:creationId xmlns:a16="http://schemas.microsoft.com/office/drawing/2014/main" id="{EB371DEB-7A2D-43E2-A315-2925DBCF7A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98429" y="3515083"/>
            <a:ext cx="606015" cy="606015"/>
          </a:xfrm>
          <a:prstGeom prst="rect">
            <a:avLst/>
          </a:prstGeom>
        </p:spPr>
      </p:pic>
    </p:spTree>
    <p:extLst>
      <p:ext uri="{BB962C8B-B14F-4D97-AF65-F5344CB8AC3E}">
        <p14:creationId xmlns:p14="http://schemas.microsoft.com/office/powerpoint/2010/main" val="80571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19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ulka 2">
            <a:extLst>
              <a:ext uri="{FF2B5EF4-FFF2-40B4-BE49-F238E27FC236}">
                <a16:creationId xmlns:a16="http://schemas.microsoft.com/office/drawing/2014/main" id="{37F6EEE0-ABF1-46A0-ACE1-F417BB9922E8}"/>
              </a:ext>
            </a:extLst>
          </p:cNvPr>
          <p:cNvGraphicFramePr>
            <a:graphicFrameLocks noGrp="1"/>
          </p:cNvGraphicFramePr>
          <p:nvPr>
            <p:extLst>
              <p:ext uri="{D42A27DB-BD31-4B8C-83A1-F6EECF244321}">
                <p14:modId xmlns:p14="http://schemas.microsoft.com/office/powerpoint/2010/main" val="4286129017"/>
              </p:ext>
            </p:extLst>
          </p:nvPr>
        </p:nvGraphicFramePr>
        <p:xfrm>
          <a:off x="1136291" y="831543"/>
          <a:ext cx="9698855" cy="1330708"/>
        </p:xfrm>
        <a:graphic>
          <a:graphicData uri="http://schemas.openxmlformats.org/drawingml/2006/table">
            <a:tbl>
              <a:tblPr firstRow="1" firstCol="1" bandRow="1"/>
              <a:tblGrid>
                <a:gridCol w="478138">
                  <a:extLst>
                    <a:ext uri="{9D8B030D-6E8A-4147-A177-3AD203B41FA5}">
                      <a16:colId xmlns:a16="http://schemas.microsoft.com/office/drawing/2014/main" val="3769069216"/>
                    </a:ext>
                  </a:extLst>
                </a:gridCol>
                <a:gridCol w="1431600">
                  <a:extLst>
                    <a:ext uri="{9D8B030D-6E8A-4147-A177-3AD203B41FA5}">
                      <a16:colId xmlns:a16="http://schemas.microsoft.com/office/drawing/2014/main" val="3200433813"/>
                    </a:ext>
                  </a:extLst>
                </a:gridCol>
                <a:gridCol w="1194580">
                  <a:extLst>
                    <a:ext uri="{9D8B030D-6E8A-4147-A177-3AD203B41FA5}">
                      <a16:colId xmlns:a16="http://schemas.microsoft.com/office/drawing/2014/main" val="3323103040"/>
                    </a:ext>
                  </a:extLst>
                </a:gridCol>
                <a:gridCol w="2095256">
                  <a:extLst>
                    <a:ext uri="{9D8B030D-6E8A-4147-A177-3AD203B41FA5}">
                      <a16:colId xmlns:a16="http://schemas.microsoft.com/office/drawing/2014/main" val="424771222"/>
                    </a:ext>
                  </a:extLst>
                </a:gridCol>
                <a:gridCol w="4499281">
                  <a:extLst>
                    <a:ext uri="{9D8B030D-6E8A-4147-A177-3AD203B41FA5}">
                      <a16:colId xmlns:a16="http://schemas.microsoft.com/office/drawing/2014/main" val="3765165176"/>
                    </a:ext>
                  </a:extLst>
                </a:gridCol>
              </a:tblGrid>
              <a:tr h="0">
                <a:tc>
                  <a:txBody>
                    <a:bodyPr/>
                    <a:lstStyle/>
                    <a:p>
                      <a:pPr>
                        <a:lnSpc>
                          <a:spcPct val="107000"/>
                        </a:lnSpc>
                        <a:spcAft>
                          <a:spcPts val="0"/>
                        </a:spcAft>
                      </a:pPr>
                      <a:r>
                        <a:rPr lang="ru-RU" sz="2200" b="1" dirty="0">
                          <a:effectLst/>
                          <a:latin typeface="Arial" panose="020B0604020202020204" pitchFamily="34" charset="0"/>
                          <a:ea typeface="Calibri" panose="020F0502020204030204" pitchFamily="34" charset="0"/>
                          <a:cs typeface="Arial" panose="020B0604020202020204" pitchFamily="34" charset="0"/>
                        </a:rPr>
                        <a:t>1</a:t>
                      </a:r>
                      <a:endParaRPr lang="cs-CZ"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Я</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учиться</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русская книга</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библиотека</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231035"/>
                  </a:ext>
                </a:extLst>
              </a:tr>
              <a:tr h="0">
                <a:tc>
                  <a:txBody>
                    <a:bodyPr/>
                    <a:lstStyle/>
                    <a:p>
                      <a:pPr>
                        <a:lnSpc>
                          <a:spcPct val="107000"/>
                        </a:lnSpc>
                        <a:spcAft>
                          <a:spcPts val="0"/>
                        </a:spcAft>
                      </a:pPr>
                      <a:r>
                        <a:rPr lang="ru-RU" sz="2200" b="1">
                          <a:effectLst/>
                          <a:latin typeface="Arial" panose="020B0604020202020204" pitchFamily="34" charset="0"/>
                          <a:ea typeface="Calibri" panose="020F0502020204030204" pitchFamily="34" charset="0"/>
                          <a:cs typeface="Arial" panose="020B0604020202020204" pitchFamily="34" charset="0"/>
                        </a:rPr>
                        <a:t>2</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Ольга</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изучать</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история</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университет</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7503522"/>
                  </a:ext>
                </a:extLst>
              </a:tr>
              <a:tr h="0">
                <a:tc>
                  <a:txBody>
                    <a:bodyPr/>
                    <a:lstStyle/>
                    <a:p>
                      <a:pPr>
                        <a:lnSpc>
                          <a:spcPct val="107000"/>
                        </a:lnSpc>
                        <a:spcAft>
                          <a:spcPts val="0"/>
                        </a:spcAft>
                      </a:pPr>
                      <a:r>
                        <a:rPr lang="ru-RU" sz="2200" b="1">
                          <a:effectLst/>
                          <a:latin typeface="Arial" panose="020B0604020202020204" pitchFamily="34" charset="0"/>
                          <a:ea typeface="Calibri" panose="020F0502020204030204" pitchFamily="34" charset="0"/>
                          <a:cs typeface="Arial" panose="020B0604020202020204" pitchFamily="34" charset="0"/>
                        </a:rPr>
                        <a:t>3</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Студенты</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читать</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музыка</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dirty="0">
                          <a:effectLst/>
                          <a:latin typeface="Arial" panose="020B0604020202020204" pitchFamily="34" charset="0"/>
                          <a:ea typeface="Calibri" panose="020F0502020204030204" pitchFamily="34" charset="0"/>
                          <a:cs typeface="Arial" panose="020B0604020202020204" pitchFamily="34" charset="0"/>
                        </a:rPr>
                        <a:t>институт</a:t>
                      </a:r>
                      <a:endParaRPr lang="cs-CZ"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248013"/>
                  </a:ext>
                </a:extLst>
              </a:tr>
              <a:tr h="0">
                <a:tc>
                  <a:txBody>
                    <a:bodyPr/>
                    <a:lstStyle/>
                    <a:p>
                      <a:pPr>
                        <a:lnSpc>
                          <a:spcPct val="107000"/>
                        </a:lnSpc>
                        <a:spcAft>
                          <a:spcPts val="0"/>
                        </a:spcAft>
                      </a:pPr>
                      <a:r>
                        <a:rPr lang="ru-RU" sz="2200" b="1">
                          <a:effectLst/>
                          <a:latin typeface="Arial" panose="020B0604020202020204" pitchFamily="34" charset="0"/>
                          <a:ea typeface="Calibri" panose="020F0502020204030204" pitchFamily="34" charset="0"/>
                          <a:cs typeface="Arial" panose="020B0604020202020204" pitchFamily="34" charset="0"/>
                        </a:rPr>
                        <a:t>4</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Мы</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знать</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японский язык</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dirty="0">
                          <a:effectLst/>
                          <a:latin typeface="Arial" panose="020B0604020202020204" pitchFamily="34" charset="0"/>
                          <a:ea typeface="Calibri" panose="020F0502020204030204" pitchFamily="34" charset="0"/>
                          <a:cs typeface="Arial" panose="020B0604020202020204" pitchFamily="34" charset="0"/>
                        </a:rPr>
                        <a:t>факультет иностранных языков</a:t>
                      </a:r>
                      <a:endParaRPr lang="cs-CZ"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386806"/>
                  </a:ext>
                </a:extLst>
              </a:tr>
            </a:tbl>
          </a:graphicData>
        </a:graphic>
      </p:graphicFrame>
      <p:sp>
        <p:nvSpPr>
          <p:cNvPr id="4" name="Obdélník 3">
            <a:extLst>
              <a:ext uri="{FF2B5EF4-FFF2-40B4-BE49-F238E27FC236}">
                <a16:creationId xmlns:a16="http://schemas.microsoft.com/office/drawing/2014/main" id="{DB45840F-ADD7-4E03-A235-DC6B06770872}"/>
              </a:ext>
            </a:extLst>
          </p:cNvPr>
          <p:cNvSpPr/>
          <p:nvPr/>
        </p:nvSpPr>
        <p:spPr>
          <a:xfrm>
            <a:off x="1042220" y="2678868"/>
            <a:ext cx="9792926" cy="2559675"/>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Узнайте о планах коллеги на завтра.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Олег, что ты делаешь в субботу?</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Днём я еду в магазин, а вечером иду в кино. А ты, Денис?</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А я должен встать рано. У меня экзамен в понедельник, я должен заниматься.</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понимаю. А когда отдыхать?</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В воскресенье я еду с друзьями на дачу.</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910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12A09002-4106-413D-8CEF-368956CB9A65}"/>
              </a:ext>
            </a:extLst>
          </p:cNvPr>
          <p:cNvSpPr/>
          <p:nvPr/>
        </p:nvSpPr>
        <p:spPr>
          <a:xfrm>
            <a:off x="806245" y="1443841"/>
            <a:ext cx="10461523" cy="3785652"/>
          </a:xfrm>
          <a:prstGeom prst="rect">
            <a:avLst/>
          </a:prstGeom>
        </p:spPr>
        <p:txBody>
          <a:bodyPr wrap="square">
            <a:spAutoFit/>
          </a:bodyPr>
          <a:lstStyle/>
          <a:p>
            <a:r>
              <a:rPr lang="ru-RU" sz="2000" b="1" u="sng" dirty="0">
                <a:solidFill>
                  <a:srgbClr val="000000"/>
                </a:solidFill>
                <a:latin typeface="Arial" panose="020B0604020202020204" pitchFamily="34" charset="0"/>
                <a:cs typeface="Arial" panose="020B0604020202020204" pitchFamily="34" charset="0"/>
              </a:rPr>
              <a:t>Его день</a:t>
            </a:r>
          </a:p>
          <a:p>
            <a:r>
              <a:rPr lang="ru-RU" sz="2000" b="1" u="sng" dirty="0">
                <a:solidFill>
                  <a:srgbClr val="000000"/>
                </a:solidFill>
                <a:latin typeface="Arial" panose="020B0604020202020204" pitchFamily="34" charset="0"/>
                <a:cs typeface="Arial" panose="020B0604020202020204" pitchFamily="34" charset="0"/>
              </a:rPr>
              <a:t> </a:t>
            </a:r>
          </a:p>
          <a:p>
            <a:r>
              <a:rPr lang="ru-RU" sz="2000" dirty="0">
                <a:solidFill>
                  <a:srgbClr val="000000"/>
                </a:solidFill>
                <a:latin typeface="Arial" panose="020B0604020202020204" pitchFamily="34" charset="0"/>
                <a:cs typeface="Arial" panose="020B0604020202020204" pitchFamily="34" charset="0"/>
              </a:rPr>
              <a:t>У меня есть друг, его зовут Саша. Саша студент, он учится в университете и живёт в общежитии. </a:t>
            </a:r>
          </a:p>
          <a:p>
            <a:r>
              <a:rPr lang="ru-RU" sz="2000" dirty="0">
                <a:solidFill>
                  <a:srgbClr val="000000"/>
                </a:solidFill>
                <a:latin typeface="Arial" panose="020B0604020202020204" pitchFamily="34" charset="0"/>
                <a:cs typeface="Arial" panose="020B0604020202020204" pitchFamily="34" charset="0"/>
              </a:rPr>
              <a:t>Вчера мы вместе занимались: читали текст на английском языке и слушали аудиодиск. Саша изучает английский и уже неплохо говорит на нём. </a:t>
            </a:r>
          </a:p>
          <a:p>
            <a:r>
              <a:rPr lang="ru-RU" sz="2000" dirty="0">
                <a:solidFill>
                  <a:srgbClr val="000000"/>
                </a:solidFill>
                <a:latin typeface="Arial" panose="020B0604020202020204" pitchFamily="34" charset="0"/>
                <a:cs typeface="Arial" panose="020B0604020202020204" pitchFamily="34" charset="0"/>
              </a:rPr>
              <a:t>Обычно Саша встаёт рано, в 7 часов. В 8 часов он завтракает иногда дома, иногда в кафетерии. Потом он идёт на занятия. Занятия в университете с 9 до 3 часов. Саша обычно обедает в кафетерии. Потом он занимается в библиотеке. </a:t>
            </a:r>
          </a:p>
          <a:p>
            <a:r>
              <a:rPr lang="ru-RU" sz="2000" dirty="0">
                <a:solidFill>
                  <a:srgbClr val="000000"/>
                </a:solidFill>
                <a:latin typeface="Arial" panose="020B0604020202020204" pitchFamily="34" charset="0"/>
                <a:cs typeface="Arial" panose="020B0604020202020204" pitchFamily="34" charset="0"/>
              </a:rPr>
              <a:t>В 7 или 8 часов Саша идёт в общежитие. Здесь он отдыхает: немного читает по-русски и по-английски, слушает музыку, смотрит телевизор. В 12 часов он ложится спать. </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21632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1" name="Picture 3" descr="Картинки по запросу знакомство студентов">
            <a:hlinkClick r:id="rId2"/>
            <a:extLst>
              <a:ext uri="{FF2B5EF4-FFF2-40B4-BE49-F238E27FC236}">
                <a16:creationId xmlns:a16="http://schemas.microsoft.com/office/drawing/2014/main" id="{27398F41-8AC5-45F9-A0C0-A65B89267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9665" y="2316213"/>
            <a:ext cx="6142336" cy="4087445"/>
          </a:xfrm>
          <a:prstGeom prst="rect">
            <a:avLst/>
          </a:prstGeom>
          <a:noFill/>
          <a:extLst>
            <a:ext uri="{909E8E84-426E-40DD-AFC4-6F175D3DCCD1}">
              <a14:hiddenFill xmlns:a14="http://schemas.microsoft.com/office/drawing/2010/main">
                <a:solidFill>
                  <a:srgbClr val="FFFFFF"/>
                </a:solidFill>
              </a14:hiddenFill>
            </a:ext>
          </a:extLst>
        </p:spPr>
      </p:pic>
      <p:pic>
        <p:nvPicPr>
          <p:cNvPr id="3" name="Obrázek 2">
            <a:extLst>
              <a:ext uri="{FF2B5EF4-FFF2-40B4-BE49-F238E27FC236}">
                <a16:creationId xmlns:a16="http://schemas.microsoft.com/office/drawing/2014/main" id="{6BFF7C60-2B8D-4E65-BC20-D861AC0C8069}"/>
              </a:ext>
            </a:extLst>
          </p:cNvPr>
          <p:cNvPicPr>
            <a:picLocks noChangeAspect="1"/>
          </p:cNvPicPr>
          <p:nvPr/>
        </p:nvPicPr>
        <p:blipFill>
          <a:blip r:embed="rId4"/>
          <a:stretch>
            <a:fillRect/>
          </a:stretch>
        </p:blipFill>
        <p:spPr>
          <a:xfrm>
            <a:off x="-1" y="-1"/>
            <a:ext cx="6049665" cy="4062549"/>
          </a:xfrm>
          <a:prstGeom prst="rect">
            <a:avLst/>
          </a:prstGeom>
        </p:spPr>
      </p:pic>
    </p:spTree>
    <p:extLst>
      <p:ext uri="{BB962C8B-B14F-4D97-AF65-F5344CB8AC3E}">
        <p14:creationId xmlns:p14="http://schemas.microsoft.com/office/powerpoint/2010/main" val="13562493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BE2EA9ED-1AE6-442D-925A-811517DCA049}"/>
              </a:ext>
            </a:extLst>
          </p:cNvPr>
          <p:cNvPicPr>
            <a:picLocks noChangeAspect="1"/>
          </p:cNvPicPr>
          <p:nvPr/>
        </p:nvPicPr>
        <p:blipFill>
          <a:blip r:embed="rId2"/>
          <a:stretch>
            <a:fillRect/>
          </a:stretch>
        </p:blipFill>
        <p:spPr>
          <a:xfrm>
            <a:off x="1626427" y="0"/>
            <a:ext cx="8939145" cy="6858000"/>
          </a:xfrm>
          <a:prstGeom prst="rect">
            <a:avLst/>
          </a:prstGeom>
        </p:spPr>
      </p:pic>
    </p:spTree>
    <p:extLst>
      <p:ext uri="{BB962C8B-B14F-4D97-AF65-F5344CB8AC3E}">
        <p14:creationId xmlns:p14="http://schemas.microsoft.com/office/powerpoint/2010/main" val="3089727015"/>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413124"/>
      </a:dk2>
      <a:lt2>
        <a:srgbClr val="E8E5E2"/>
      </a:lt2>
      <a:accent1>
        <a:srgbClr val="80A9AA"/>
      </a:accent1>
      <a:accent2>
        <a:srgbClr val="7EA0BA"/>
      </a:accent2>
      <a:accent3>
        <a:srgbClr val="969DC7"/>
      </a:accent3>
      <a:accent4>
        <a:srgbClr val="BA817E"/>
      </a:accent4>
      <a:accent5>
        <a:srgbClr val="BC9B80"/>
      </a:accent5>
      <a:accent6>
        <a:srgbClr val="A9A273"/>
      </a:accent6>
      <a:hlink>
        <a:srgbClr val="A0795A"/>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14739</TotalTime>
  <Words>6214</Words>
  <Application>Microsoft Office PowerPoint</Application>
  <PresentationFormat>Širokoúhlá obrazovka</PresentationFormat>
  <Paragraphs>796</Paragraphs>
  <Slides>76</Slides>
  <Notes>0</Notes>
  <HiddenSlides>0</HiddenSlides>
  <MMClips>12</MMClips>
  <ScaleCrop>false</ScaleCrop>
  <HeadingPairs>
    <vt:vector size="6" baseType="variant">
      <vt:variant>
        <vt:lpstr>Použitá písma</vt:lpstr>
      </vt:variant>
      <vt:variant>
        <vt:i4>10</vt:i4>
      </vt:variant>
      <vt:variant>
        <vt:lpstr>Motiv</vt:lpstr>
      </vt:variant>
      <vt:variant>
        <vt:i4>1</vt:i4>
      </vt:variant>
      <vt:variant>
        <vt:lpstr>Nadpisy snímků</vt:lpstr>
      </vt:variant>
      <vt:variant>
        <vt:i4>76</vt:i4>
      </vt:variant>
    </vt:vector>
  </HeadingPairs>
  <TitlesOfParts>
    <vt:vector size="87" baseType="lpstr">
      <vt:lpstr>Google Sans</vt:lpstr>
      <vt:lpstr>Aptos</vt:lpstr>
      <vt:lpstr>arial</vt:lpstr>
      <vt:lpstr>arial</vt:lpstr>
      <vt:lpstr>Calibri</vt:lpstr>
      <vt:lpstr>Calibri Light</vt:lpstr>
      <vt:lpstr>Symbol</vt:lpstr>
      <vt:lpstr>Tahoma</vt:lpstr>
      <vt:lpstr>Times New Roman</vt:lpstr>
      <vt:lpstr>Wingdings</vt:lpstr>
      <vt:lpstr>RetrospectVTI</vt:lpstr>
      <vt:lpstr>РУССКИЙ ЯЗЫК практика</vt:lpstr>
      <vt:lpstr>Основная литература и другие источники: Základní literatura a jiné zdroje:</vt:lpstr>
      <vt:lpstr>Prezentace aplikace PowerPoint</vt:lpstr>
      <vt:lpstr>Prezentace aplikace PowerPoint</vt:lpstr>
      <vt:lpstr>Prezentace aplikace PowerPoint</vt:lpstr>
      <vt:lpstr>Графическая система русского языка Grafický systém ruštiny</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Произношение Výslovnost</vt:lpstr>
      <vt:lpstr>Prezentace aplikace PowerPoint</vt:lpstr>
      <vt:lpstr>Основные отличия в произношении в сравнении с чешским языком Základní rozdíly ve výslovnosti v porovnání s češtinou</vt:lpstr>
      <vt:lpstr>Prezentace aplikace PowerPoint</vt:lpstr>
      <vt:lpstr>Prezentace aplikace PowerPoint</vt:lpstr>
      <vt:lpstr>Prezentace aplikace PowerPoint</vt:lpstr>
      <vt:lpstr>Prezentace aplikace PowerPoint</vt:lpstr>
      <vt:lpstr>УДАРЕНИЕ</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РАЗГОВОРНАЯ ПРАКТИКА: ЗНАКОМСТВО, ПРИВЕТСТВИЯ Konverzace: Seznámení a pozdravy</vt:lpstr>
      <vt:lpstr>ПРИВЕТСТВИЯ: ОТВЕТЫ, ПРОЩАНИЕ Pozdravy: Odpovědi, loučení</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ГРАММАТИКА. Спряжение глагола Gramatika. Časování sloves </vt:lpstr>
      <vt:lpstr>Čím se liší 1. a 2. časování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РУССКИЙ ЯЗЫК практика</dc:title>
  <dc:creator>Veronika</dc:creator>
  <cp:lastModifiedBy>Stranz-Nikitina, Veronika</cp:lastModifiedBy>
  <cp:revision>77</cp:revision>
  <cp:lastPrinted>2019-09-13T12:44:25Z</cp:lastPrinted>
  <dcterms:created xsi:type="dcterms:W3CDTF">2019-09-05T06:29:32Z</dcterms:created>
  <dcterms:modified xsi:type="dcterms:W3CDTF">2026-10-20T15:05:56Z</dcterms:modified>
</cp:coreProperties>
</file>