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9" r:id="rId6"/>
    <p:sldId id="261" r:id="rId7"/>
    <p:sldId id="262" r:id="rId8"/>
    <p:sldId id="260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16" autoAdjust="0"/>
  </p:normalViewPr>
  <p:slideViewPr>
    <p:cSldViewPr>
      <p:cViewPr varScale="1">
        <p:scale>
          <a:sx n="100" d="100"/>
          <a:sy n="100" d="100"/>
        </p:scale>
        <p:origin x="19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1E7AB-E428-4688-89EE-D94666A0624A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2D407-D8BD-4E91-BFE7-94C0612D35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2048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6B36C-7B75-4624-88EE-CA1F522C503F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8450B-E813-4660-A9E7-2FCB1EA187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906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874891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 hasCustomPrompt="1"/>
          </p:nvPr>
        </p:nvSpPr>
        <p:spPr>
          <a:xfrm>
            <a:off x="395536" y="2348880"/>
            <a:ext cx="8458200" cy="1222375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4400" b="1">
                <a:solidFill>
                  <a:srgbClr val="351FD7"/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 hasCustomPrompt="1"/>
          </p:nvPr>
        </p:nvSpPr>
        <p:spPr>
          <a:xfrm>
            <a:off x="381000" y="3861048"/>
            <a:ext cx="8458200" cy="1296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4000" b="1" baseline="0">
                <a:solidFill>
                  <a:schemeClr val="tx2">
                    <a:shade val="75000"/>
                  </a:schemeClr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dirty="0"/>
              <a:t>Lezení prvolezce</a:t>
            </a:r>
            <a:endParaRPr kumimoji="0" lang="en-US" dirty="0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>
          <a:xfrm>
            <a:off x="107504" y="44624"/>
            <a:ext cx="1938536" cy="288925"/>
          </a:xfrm>
          <a:prstGeom prst="rect">
            <a:avLst/>
          </a:prstGeom>
        </p:spPr>
        <p:txBody>
          <a:bodyPr/>
          <a:lstStyle/>
          <a:p>
            <a:fld id="{E6127BCC-433F-4370-8319-AC05FA74D150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2. ročník Bc. ZSTP II</a:t>
            </a:r>
            <a:endParaRPr lang="en-US" dirty="0"/>
          </a:p>
          <a:p>
            <a:endParaRPr lang="cs-CZ" dirty="0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467544" y="59492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mjr. Karel SÝKORA</a:t>
            </a:r>
          </a:p>
        </p:txBody>
      </p:sp>
      <p:pic>
        <p:nvPicPr>
          <p:cNvPr id="12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39"/>
            <a:ext cx="1001984" cy="134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 hasCustomPrompt="1"/>
          </p:nvPr>
        </p:nvSpPr>
        <p:spPr>
          <a:xfrm>
            <a:off x="304800" y="457200"/>
            <a:ext cx="8686800" cy="5955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27" name="Zástupný symbol pro obsah 26"/>
          <p:cNvSpPr>
            <a:spLocks noGrp="1"/>
          </p:cNvSpPr>
          <p:nvPr>
            <p:ph idx="1" hasCustomPrompt="1"/>
          </p:nvPr>
        </p:nvSpPr>
        <p:spPr>
          <a:xfrm>
            <a:off x="304800" y="1340768"/>
            <a:ext cx="8686800" cy="5517232"/>
          </a:xfrm>
          <a:prstGeom prst="rect">
            <a:avLst/>
          </a:prstGeom>
        </p:spPr>
        <p:txBody>
          <a:bodyPr/>
          <a:lstStyle>
            <a:lvl1pPr marL="514350" indent="-514350">
              <a:spcBef>
                <a:spcPts val="600"/>
              </a:spcBef>
              <a:buClrTx/>
              <a:buFont typeface="+mj-lt"/>
              <a:buNone/>
              <a:defRPr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>
              <a:spcBef>
                <a:spcPts val="600"/>
              </a:spcBef>
              <a:buClrTx/>
              <a:buFont typeface="Wingdings" pitchFamily="2" charset="2"/>
              <a:buNone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3716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8288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71700" indent="-3429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cs-CZ" dirty="0"/>
              <a:t>Cíl: seznámit a procvičit základní techniky lezení prvolezce </a:t>
            </a:r>
          </a:p>
          <a:p>
            <a:pPr lvl="0" eaLnBrk="1" latinLnBrk="0" hangingPunct="1"/>
            <a:endParaRPr lang="cs-CZ" dirty="0"/>
          </a:p>
          <a:p>
            <a:pPr lvl="0" eaLnBrk="1" latinLnBrk="0" hangingPunct="1"/>
            <a:r>
              <a:rPr lang="cs-CZ" dirty="0"/>
              <a:t>Průběh: 	- navazování</a:t>
            </a:r>
          </a:p>
          <a:p>
            <a:pPr lvl="0" eaLnBrk="1" latinLnBrk="0" hangingPunct="1"/>
            <a:r>
              <a:rPr lang="cs-CZ" dirty="0"/>
              <a:t>			- povelová technika</a:t>
            </a:r>
          </a:p>
          <a:p>
            <a:pPr lvl="0" eaLnBrk="1" latinLnBrk="0" hangingPunct="1"/>
            <a:r>
              <a:rPr lang="cs-CZ" dirty="0"/>
              <a:t>			- </a:t>
            </a:r>
            <a:r>
              <a:rPr lang="cs-CZ" dirty="0" err="1"/>
              <a:t>partnercheck</a:t>
            </a:r>
            <a:endParaRPr lang="cs-CZ" dirty="0"/>
          </a:p>
          <a:p>
            <a:pPr lvl="0" eaLnBrk="1" latinLnBrk="0" hangingPunct="1"/>
            <a:r>
              <a:rPr lang="cs-CZ" dirty="0"/>
              <a:t>			- lezení prvolezce</a:t>
            </a:r>
          </a:p>
          <a:p>
            <a:pPr lvl="0" eaLnBrk="1" latinLnBrk="0" hangingPunct="1"/>
            <a:r>
              <a:rPr lang="cs-CZ" dirty="0"/>
              <a:t>			- zakládání postupového jištění</a:t>
            </a:r>
          </a:p>
          <a:p>
            <a:pPr lvl="0" eaLnBrk="1" latinLnBrk="0" hangingPunct="1"/>
            <a:r>
              <a:rPr lang="cs-CZ" dirty="0"/>
              <a:t>			- jištění a spouštění prvolezce</a:t>
            </a:r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1" y="2204864"/>
            <a:ext cx="78867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Navazování: </a:t>
            </a:r>
            <a:r>
              <a:rPr lang="cs-CZ" dirty="0"/>
              <a:t>procvičování a kontrola technik navazování prvolezce do kombinovaného úvazku (navázání přímo do lana, využití nešité ploché smyce k vytvoření kombinovaného úvazku)   </a:t>
            </a:r>
          </a:p>
          <a:p>
            <a:endParaRPr lang="cs-CZ" dirty="0"/>
          </a:p>
          <a:p>
            <a:r>
              <a:rPr lang="cs-CZ" sz="2400" b="1" dirty="0">
                <a:solidFill>
                  <a:srgbClr val="7030A0"/>
                </a:solidFill>
              </a:rPr>
              <a:t>Povelová technika: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povely – lezu, jistím, povol, dober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 err="1">
                <a:solidFill>
                  <a:srgbClr val="7030A0"/>
                </a:solidFill>
                <a:latin typeface="+mn-lt"/>
                <a:ea typeface="+mn-ea"/>
                <a:cs typeface="+mn-cs"/>
              </a:rPr>
              <a:t>Partnercheck</a:t>
            </a:r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důraz na vzájemnou kontrolu (navázání, založení jištění)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Lezení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techniky, zakládání postupového jištění (správný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způsob vedení lana v postupovém jištění)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Jištění a spouštění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kontrola správného způsobu jištění, kontrolované spouštění prvolezce (použití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vhodného prostředku, technika jištění a spouštění)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76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0" y="1916832"/>
            <a:ext cx="78867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Literatura:</a:t>
            </a:r>
          </a:p>
          <a:p>
            <a:endParaRPr lang="cs-CZ" sz="2400" b="1" dirty="0">
              <a:solidFill>
                <a:srgbClr val="7030A0"/>
              </a:solidFill>
            </a:endParaRPr>
          </a:p>
          <a:p>
            <a:r>
              <a:rPr lang="cs-CZ" dirty="0"/>
              <a:t>MICHALIČKA</a:t>
            </a:r>
            <a:r>
              <a:rPr lang="cs-CZ" baseline="0" dirty="0"/>
              <a:t> Vladimír a kol. Speciální tělesná příprava Vojenské lezení. Praha VO FTVS UK 2019.</a:t>
            </a:r>
          </a:p>
          <a:p>
            <a:endParaRPr lang="cs-CZ" baseline="0" dirty="0"/>
          </a:p>
          <a:p>
            <a:r>
              <a:rPr lang="cs-CZ" baseline="0" dirty="0"/>
              <a:t>FRANK Tomáš a kol. Horolezecká abeceda. Praha Epocha 2009.</a:t>
            </a:r>
          </a:p>
          <a:p>
            <a:endParaRPr lang="cs-CZ" baseline="0" dirty="0"/>
          </a:p>
          <a:p>
            <a:r>
              <a:rPr lang="cs-CZ" baseline="0" dirty="0" err="1"/>
              <a:t>Austrian</a:t>
            </a:r>
            <a:r>
              <a:rPr lang="cs-CZ" baseline="0" dirty="0"/>
              <a:t> </a:t>
            </a:r>
            <a:r>
              <a:rPr lang="cs-CZ" baseline="0" dirty="0" err="1"/>
              <a:t>armed</a:t>
            </a:r>
            <a:r>
              <a:rPr lang="cs-CZ" baseline="0" dirty="0"/>
              <a:t> </a:t>
            </a:r>
            <a:r>
              <a:rPr lang="cs-CZ" baseline="0" dirty="0" err="1"/>
              <a:t>forces</a:t>
            </a:r>
            <a:r>
              <a:rPr lang="cs-CZ" baseline="0" dirty="0"/>
              <a:t> </a:t>
            </a:r>
            <a:r>
              <a:rPr lang="cs-CZ" baseline="0" dirty="0" err="1"/>
              <a:t>field</a:t>
            </a:r>
            <a:r>
              <a:rPr lang="cs-CZ" baseline="0" dirty="0"/>
              <a:t> </a:t>
            </a:r>
            <a:r>
              <a:rPr lang="cs-CZ" baseline="0" dirty="0" err="1"/>
              <a:t>manual</a:t>
            </a:r>
            <a:r>
              <a:rPr lang="cs-CZ" baseline="0" dirty="0"/>
              <a:t>. </a:t>
            </a:r>
            <a:r>
              <a:rPr lang="cs-CZ" baseline="0" dirty="0" err="1"/>
              <a:t>Military</a:t>
            </a:r>
            <a:r>
              <a:rPr lang="cs-CZ" baseline="0" dirty="0"/>
              <a:t> </a:t>
            </a:r>
            <a:r>
              <a:rPr lang="cs-CZ" baseline="0" dirty="0" err="1"/>
              <a:t>mountain</a:t>
            </a:r>
            <a:r>
              <a:rPr lang="cs-CZ" baseline="0" dirty="0"/>
              <a:t> </a:t>
            </a:r>
            <a:r>
              <a:rPr lang="cs-CZ" baseline="0" dirty="0" err="1"/>
              <a:t>training</a:t>
            </a:r>
            <a:r>
              <a:rPr lang="cs-CZ" baseline="0" dirty="0"/>
              <a:t>. </a:t>
            </a:r>
            <a:r>
              <a:rPr lang="cs-CZ" baseline="0" dirty="0" err="1"/>
              <a:t>Vienna</a:t>
            </a:r>
            <a:r>
              <a:rPr lang="cs-CZ" baseline="0" dirty="0"/>
              <a:t> </a:t>
            </a:r>
            <a:r>
              <a:rPr lang="cs-CZ" baseline="0" dirty="0" err="1"/>
              <a:t>Federal</a:t>
            </a:r>
            <a:r>
              <a:rPr lang="cs-CZ" baseline="0" dirty="0"/>
              <a:t> ministry </a:t>
            </a:r>
            <a:r>
              <a:rPr lang="cs-CZ" baseline="0" dirty="0" err="1"/>
              <a:t>of</a:t>
            </a:r>
            <a:r>
              <a:rPr lang="cs-CZ" baseline="0" dirty="0"/>
              <a:t> </a:t>
            </a:r>
            <a:r>
              <a:rPr lang="cs-CZ" baseline="0" dirty="0" err="1"/>
              <a:t>defence</a:t>
            </a:r>
            <a:r>
              <a:rPr lang="cs-CZ" baseline="0" dirty="0"/>
              <a:t> and sport 2014.</a:t>
            </a:r>
          </a:p>
          <a:p>
            <a:endParaRPr lang="cs-CZ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MICHALIČKA Vladimír a kol. (2008) </a:t>
            </a:r>
            <a:r>
              <a:rPr lang="cs-CZ" sz="18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Výukové DVD vojenské lezení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Praha: AWT s r.o./ X-</a:t>
            </a:r>
            <a:r>
              <a:rPr lang="cs-CZ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treme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video.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427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81000" y="3356992"/>
            <a:ext cx="8458200" cy="1296144"/>
          </a:xfrm>
        </p:spPr>
        <p:txBody>
          <a:bodyPr/>
          <a:lstStyle/>
          <a:p>
            <a:r>
              <a:rPr lang="cs-CZ" dirty="0"/>
              <a:t>Základy výstupů po laně pomocí krátkých smyček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560" y="1203608"/>
            <a:ext cx="8928992" cy="5517232"/>
          </a:xfrm>
        </p:spPr>
        <p:txBody>
          <a:bodyPr/>
          <a:lstStyle/>
          <a:p>
            <a:pPr marL="0" indent="0"/>
            <a:r>
              <a:rPr lang="cs-CZ" b="1" dirty="0"/>
              <a:t>Cíl: </a:t>
            </a:r>
          </a:p>
          <a:p>
            <a:pPr marL="0" indent="0"/>
            <a:r>
              <a:rPr lang="cs-CZ" dirty="0"/>
              <a:t>seznámit a procvičit výstupy po laně pomocí krátkých smyček (</a:t>
            </a:r>
            <a:r>
              <a:rPr lang="cs-CZ" dirty="0" err="1"/>
              <a:t>prusíkování</a:t>
            </a:r>
            <a:r>
              <a:rPr lang="cs-CZ" dirty="0"/>
              <a:t>) 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/>
              <a:t>Průběh:	</a:t>
            </a:r>
          </a:p>
          <a:p>
            <a:pPr lvl="0">
              <a:buFontTx/>
              <a:buChar char="-"/>
            </a:pPr>
            <a:r>
              <a:rPr lang="cs-CZ" dirty="0"/>
              <a:t>nácvik navazování samosvorných uzlů</a:t>
            </a:r>
          </a:p>
          <a:p>
            <a:pPr lvl="0">
              <a:buFontTx/>
              <a:buChar char="-"/>
            </a:pPr>
            <a:r>
              <a:rPr lang="cs-CZ" dirty="0"/>
              <a:t>výstupy po laně pomocí krátkých smyček</a:t>
            </a:r>
          </a:p>
          <a:p>
            <a:pPr lvl="0">
              <a:buFontTx/>
              <a:buChar char="-"/>
            </a:pPr>
            <a:r>
              <a:rPr lang="cs-CZ" dirty="0"/>
              <a:t>překonávání překážky (uzlu) při výstupu po laně pomocí krátkých smyček</a:t>
            </a:r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0" indent="0"/>
            <a:r>
              <a:rPr lang="cs-CZ" dirty="0"/>
              <a:t>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73177" y="1167765"/>
            <a:ext cx="8686800" cy="5517232"/>
          </a:xfrm>
        </p:spPr>
        <p:txBody>
          <a:bodyPr/>
          <a:lstStyle/>
          <a:p>
            <a:r>
              <a:rPr lang="cs-CZ" sz="4000" b="1" dirty="0">
                <a:solidFill>
                  <a:srgbClr val="7030A0"/>
                </a:solidFill>
              </a:rPr>
              <a:t>Samosvorné uzly: </a:t>
            </a:r>
            <a:r>
              <a:rPr lang="cs-CZ" dirty="0"/>
              <a:t>symetrické (dvojitý a trojitý </a:t>
            </a:r>
            <a:r>
              <a:rPr lang="cs-CZ" dirty="0" err="1"/>
              <a:t>prusíkův</a:t>
            </a:r>
            <a:r>
              <a:rPr lang="cs-CZ" dirty="0"/>
              <a:t> uzel) a asymetrické (</a:t>
            </a:r>
            <a:r>
              <a:rPr lang="cs-CZ" dirty="0" err="1"/>
              <a:t>Machardův</a:t>
            </a:r>
            <a:r>
              <a:rPr lang="cs-CZ" dirty="0"/>
              <a:t> uzel)   </a:t>
            </a:r>
          </a:p>
          <a:p>
            <a:endParaRPr lang="cs-CZ" dirty="0"/>
          </a:p>
          <a:p>
            <a:r>
              <a:rPr lang="cs-CZ" sz="4000" b="1" dirty="0">
                <a:solidFill>
                  <a:srgbClr val="7030A0"/>
                </a:solidFill>
              </a:rPr>
              <a:t>Výstupy po laně: </a:t>
            </a:r>
            <a:r>
              <a:rPr lang="cs-CZ" dirty="0"/>
              <a:t>nácvik výstupů po laně pomocí krátkých smyček (</a:t>
            </a:r>
            <a:r>
              <a:rPr lang="cs-CZ" dirty="0" err="1"/>
              <a:t>prusíkování</a:t>
            </a:r>
            <a:r>
              <a:rPr lang="cs-CZ" dirty="0"/>
              <a:t>). Důraz klást na neustálé jištění min. na dvou bodech</a:t>
            </a:r>
          </a:p>
          <a:p>
            <a:endParaRPr lang="cs-CZ" dirty="0"/>
          </a:p>
          <a:p>
            <a:r>
              <a:rPr lang="cs-CZ" sz="4000" b="1" dirty="0">
                <a:solidFill>
                  <a:srgbClr val="7030A0"/>
                </a:solidFill>
              </a:rPr>
              <a:t>Překonávání překážky (uzlu): </a:t>
            </a:r>
            <a:r>
              <a:rPr lang="cs-CZ" dirty="0"/>
              <a:t>nácvik překonání uzlu při </a:t>
            </a:r>
            <a:r>
              <a:rPr lang="cs-CZ" dirty="0" err="1"/>
              <a:t>prusíkování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7030A0"/>
                </a:solidFill>
              </a:rPr>
              <a:t>Literatura:</a:t>
            </a:r>
          </a:p>
          <a:p>
            <a:r>
              <a:rPr lang="cs-CZ" sz="2400" dirty="0"/>
              <a:t>MICHALIČKA Vladimír a kol. Speciální tělesná příprava Vojenské lezení. Praha VO FTVS UK 2019.</a:t>
            </a:r>
          </a:p>
          <a:p>
            <a:endParaRPr lang="cs-CZ" sz="2400" dirty="0"/>
          </a:p>
          <a:p>
            <a:r>
              <a:rPr lang="cs-CZ" sz="2400" dirty="0"/>
              <a:t>FRANK Tomáš a kol. Horolezecká abeceda. Praha Epocha 2009.</a:t>
            </a:r>
          </a:p>
          <a:p>
            <a:endParaRPr lang="cs-CZ" sz="2400" dirty="0"/>
          </a:p>
          <a:p>
            <a:r>
              <a:rPr lang="cs-CZ" sz="2400" dirty="0" err="1"/>
              <a:t>Austrian</a:t>
            </a:r>
            <a:r>
              <a:rPr lang="cs-CZ" sz="2400" dirty="0"/>
              <a:t> </a:t>
            </a:r>
            <a:r>
              <a:rPr lang="cs-CZ" sz="2400" dirty="0" err="1"/>
              <a:t>armed</a:t>
            </a:r>
            <a:r>
              <a:rPr lang="cs-CZ" sz="2400" dirty="0"/>
              <a:t> </a:t>
            </a:r>
            <a:r>
              <a:rPr lang="cs-CZ" sz="2400" dirty="0" err="1"/>
              <a:t>forces</a:t>
            </a:r>
            <a:r>
              <a:rPr lang="cs-CZ" sz="2400" dirty="0"/>
              <a:t> </a:t>
            </a:r>
            <a:r>
              <a:rPr lang="cs-CZ" sz="2400" dirty="0" err="1"/>
              <a:t>field</a:t>
            </a:r>
            <a:r>
              <a:rPr lang="cs-CZ" sz="2400" dirty="0"/>
              <a:t> </a:t>
            </a:r>
            <a:r>
              <a:rPr lang="cs-CZ" sz="2400" dirty="0" err="1"/>
              <a:t>manual</a:t>
            </a:r>
            <a:r>
              <a:rPr lang="cs-CZ" sz="2400" dirty="0"/>
              <a:t>. </a:t>
            </a:r>
            <a:r>
              <a:rPr lang="cs-CZ" sz="2400" dirty="0" err="1"/>
              <a:t>Military</a:t>
            </a:r>
            <a:r>
              <a:rPr lang="cs-CZ" sz="2400" dirty="0"/>
              <a:t> </a:t>
            </a:r>
            <a:r>
              <a:rPr lang="cs-CZ" sz="2400" dirty="0" err="1"/>
              <a:t>mountain</a:t>
            </a:r>
            <a:r>
              <a:rPr lang="cs-CZ" sz="2400" dirty="0"/>
              <a:t> </a:t>
            </a:r>
            <a:r>
              <a:rPr lang="cs-CZ" sz="2400" dirty="0" err="1"/>
              <a:t>training</a:t>
            </a:r>
            <a:r>
              <a:rPr lang="cs-CZ" sz="2400" dirty="0"/>
              <a:t>. </a:t>
            </a:r>
            <a:r>
              <a:rPr lang="cs-CZ" sz="2400" dirty="0" err="1"/>
              <a:t>Vienna</a:t>
            </a:r>
            <a:r>
              <a:rPr lang="cs-CZ" sz="2400" dirty="0"/>
              <a:t> </a:t>
            </a:r>
            <a:r>
              <a:rPr lang="cs-CZ" sz="2400" dirty="0" err="1"/>
              <a:t>Federal</a:t>
            </a:r>
            <a:r>
              <a:rPr lang="cs-CZ" sz="2400" dirty="0"/>
              <a:t> ministry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defence</a:t>
            </a:r>
            <a:r>
              <a:rPr lang="cs-CZ" sz="2400" dirty="0"/>
              <a:t> and sport 2014.</a:t>
            </a:r>
          </a:p>
          <a:p>
            <a:endParaRPr lang="cs-CZ" sz="2400" dirty="0"/>
          </a:p>
          <a:p>
            <a:pPr marL="0" lvl="0" indent="0">
              <a:spcBef>
                <a:spcPts val="0"/>
              </a:spcBef>
              <a:buSzTx/>
              <a:defRPr/>
            </a:pPr>
            <a:r>
              <a:rPr lang="cs-CZ" sz="2400" dirty="0"/>
              <a:t>MICHALIČKA Vladimír a kol.  Výukové DVD vojenské lezení. Praha: AWT s r.o./ X-</a:t>
            </a:r>
            <a:r>
              <a:rPr lang="cs-CZ" sz="2400" dirty="0" err="1"/>
              <a:t>treme</a:t>
            </a:r>
            <a:r>
              <a:rPr lang="cs-CZ" sz="2400" dirty="0"/>
              <a:t> video 2009.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5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710681"/>
            <a:ext cx="8458200" cy="1222375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FDBACBD070DD419BEEEED858171F5F" ma:contentTypeVersion="2" ma:contentTypeDescription="Vytvoří nový dokument" ma:contentTypeScope="" ma:versionID="d5714cb2bab0a7300ade93eab6a6fe82">
  <xsd:schema xmlns:xsd="http://www.w3.org/2001/XMLSchema" xmlns:xs="http://www.w3.org/2001/XMLSchema" xmlns:p="http://schemas.microsoft.com/office/2006/metadata/properties" xmlns:ns2="e2285f5f-a0f1-4742-bd8a-8c092caa1a6e" targetNamespace="http://schemas.microsoft.com/office/2006/metadata/properties" ma:root="true" ma:fieldsID="2be02ca2053b24bb78226bd8cc2ad0db" ns2:_="">
    <xsd:import namespace="e2285f5f-a0f1-4742-bd8a-8c092caa1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85f5f-a0f1-4742-bd8a-8c092caa1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43065B-F4BC-4789-BE94-DCC7E9737EF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13788A8-B932-4992-B6BD-9BE915DF59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52DF54-2D27-4D84-A1CE-7553132F06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285f5f-a0f1-4742-bd8a-8c092caa1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248</TotalTime>
  <Words>187</Words>
  <Application>Microsoft Office PowerPoint</Application>
  <PresentationFormat>Předvádění na obrazovce (4:3)</PresentationFormat>
  <Paragraphs>37</Paragraphs>
  <Slides>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Calibri</vt:lpstr>
      <vt:lpstr>Franklin Gothic Book</vt:lpstr>
      <vt:lpstr>Wingdings</vt:lpstr>
      <vt:lpstr>Wingdings 2</vt:lpstr>
      <vt:lpstr>Cesta</vt:lpstr>
      <vt:lpstr>Vojenské lezení</vt:lpstr>
      <vt:lpstr>Vojenské lezení</vt:lpstr>
      <vt:lpstr>Vojenské lezení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Karel Sýkora</dc:creator>
  <cp:lastModifiedBy>Karel Sýkora</cp:lastModifiedBy>
  <cp:revision>74</cp:revision>
  <dcterms:modified xsi:type="dcterms:W3CDTF">2026-03-30T13:58:03Z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0x0101005FFDBACBD070DD419BEEEED858171F5F</vt:lpwstr>
  </property>
</Properties>
</file>