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8"/>
  </p:notesMasterIdLst>
  <p:handoutMasterIdLst>
    <p:handoutMasterId r:id="rId29"/>
  </p:handoutMasterIdLst>
  <p:sldIdLst>
    <p:sldId id="256" r:id="rId2"/>
    <p:sldId id="305" r:id="rId3"/>
    <p:sldId id="285" r:id="rId4"/>
    <p:sldId id="293" r:id="rId5"/>
    <p:sldId id="286" r:id="rId6"/>
    <p:sldId id="287" r:id="rId7"/>
    <p:sldId id="292" r:id="rId8"/>
    <p:sldId id="289" r:id="rId9"/>
    <p:sldId id="294" r:id="rId10"/>
    <p:sldId id="309" r:id="rId11"/>
    <p:sldId id="291" r:id="rId12"/>
    <p:sldId id="290" r:id="rId13"/>
    <p:sldId id="288" r:id="rId14"/>
    <p:sldId id="298" r:id="rId15"/>
    <p:sldId id="297" r:id="rId16"/>
    <p:sldId id="307" r:id="rId17"/>
    <p:sldId id="308" r:id="rId18"/>
    <p:sldId id="302" r:id="rId19"/>
    <p:sldId id="311" r:id="rId20"/>
    <p:sldId id="303" r:id="rId21"/>
    <p:sldId id="312" r:id="rId22"/>
    <p:sldId id="304" r:id="rId23"/>
    <p:sldId id="313" r:id="rId24"/>
    <p:sldId id="300" r:id="rId25"/>
    <p:sldId id="310" r:id="rId26"/>
    <p:sldId id="301" r:id="rId27"/>
  </p:sldIdLst>
  <p:sldSz cx="12192000" cy="6858000"/>
  <p:notesSz cx="6889750" cy="100187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6404" autoAdjust="0"/>
  </p:normalViewPr>
  <p:slideViewPr>
    <p:cSldViewPr snapToGrid="0">
      <p:cViewPr varScale="1">
        <p:scale>
          <a:sx n="103" d="100"/>
          <a:sy n="103" d="100"/>
        </p:scale>
        <p:origin x="78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60983F65-4C79-41F8-95C2-DA8671F56B3B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B2C7F46A-E27E-4A8B-91EB-A5FEF70826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6206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22BE95E6-2B17-486E-BD5D-5B3918C33B5E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8975" y="4821239"/>
            <a:ext cx="5511800" cy="394493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6088" cy="501650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EBCD558-639C-4C9E-BF7B-272C78BE65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44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CD558-639C-4C9E-BF7B-272C78BE65FD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978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CD558-639C-4C9E-BF7B-272C78BE65FD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073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67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293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355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17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05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454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45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815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9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648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03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3CD90-ABFB-477A-B4C1-AB391929EDD9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4778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hkSgylIFg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SsXQ8M4Ee8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.cas.cz/sites/default/files/publikace/blanka_nyklova_dana_moree_-_nasili_na_zenach_v_souvislosti_s_covid19.pdf" TargetMode="External"/><Relationship Id="rId2" Type="http://schemas.openxmlformats.org/officeDocument/2006/relationships/hyperlink" Target="https://www.vlada.cz/assets/ppov/rovne-prilezitosti-zen-a-muzu/dokumenty/Analyza-vyskytu-a-latence-DN_final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lada.gov.cz/assets/ppov/rovne-prilezitosti-zen-a-muzu/dokumenty/AP_DGPN-2023_final.pdf" TargetMode="External"/><Relationship Id="rId4" Type="http://schemas.openxmlformats.org/officeDocument/2006/relationships/hyperlink" Target="http://www.domaci-nasili.cz/wp-content/uploads/Dom%C3%A1c%C3%AD-n%C3%A1sil%C3%AD-z-perspektivy-aplikovan%C3%A9ho-v%C3%BDzkumu.-SocioFactor-2016..pdf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SOCIÁLNÍ PROBLÉMY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III. Domácí násilí jako sociální problém?</a:t>
            </a:r>
          </a:p>
        </p:txBody>
      </p:sp>
    </p:spTree>
    <p:extLst>
      <p:ext uri="{BB962C8B-B14F-4D97-AF65-F5344CB8AC3E}">
        <p14:creationId xmlns:p14="http://schemas.microsoft.com/office/powerpoint/2010/main" val="114215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4"/>
    </mc:Choice>
    <mc:Fallback xmlns="">
      <p:transition spd="slow" advTm="904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začátek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94234"/>
            <a:ext cx="10515600" cy="4782729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Máte vyplněnou tabulku? Pokud ne, už je 5 minut po 12 h!</a:t>
            </a:r>
          </a:p>
        </p:txBody>
      </p:sp>
    </p:spTree>
    <p:extLst>
      <p:ext uri="{BB962C8B-B14F-4D97-AF65-F5344CB8AC3E}">
        <p14:creationId xmlns:p14="http://schemas.microsoft.com/office/powerpoint/2010/main" val="301085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Domácí násilí jako téma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Jistě důležité téma, ale dnes nám půjde o to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aplikovat různé teoretické perspektivy</a:t>
            </a:r>
            <a:r>
              <a:rPr lang="cs-CZ" dirty="0"/>
              <a:t>, o kterých jsme hovořili minulý týden.</a:t>
            </a:r>
          </a:p>
          <a:p>
            <a:pPr marL="0" indent="0">
              <a:buNone/>
            </a:pPr>
            <a:r>
              <a:rPr lang="cs-CZ" dirty="0"/>
              <a:t>Struktura hodiny:</a:t>
            </a:r>
          </a:p>
          <a:p>
            <a:pPr marL="0" indent="0">
              <a:buNone/>
            </a:pPr>
            <a:r>
              <a:rPr lang="cs-CZ" dirty="0"/>
              <a:t>1) základní informace k domácímu násilí</a:t>
            </a:r>
          </a:p>
          <a:p>
            <a:pPr marL="0" indent="0">
              <a:buNone/>
            </a:pPr>
            <a:r>
              <a:rPr lang="cs-CZ" dirty="0"/>
              <a:t>2a) strukturální funkcionalismus a jeho pohled na domácí násilí</a:t>
            </a:r>
          </a:p>
          <a:p>
            <a:pPr marL="0" indent="0">
              <a:buNone/>
            </a:pPr>
            <a:r>
              <a:rPr lang="cs-CZ" dirty="0"/>
              <a:t>2b) teorie konfliktu a její pohled na domácí násilí</a:t>
            </a:r>
          </a:p>
          <a:p>
            <a:pPr marL="0" indent="0">
              <a:buNone/>
            </a:pPr>
            <a:r>
              <a:rPr lang="cs-CZ" dirty="0"/>
              <a:t>2c) symbolický interakcionismus a jeho pohled na domácí násilí</a:t>
            </a:r>
          </a:p>
          <a:p>
            <a:pPr marL="0" indent="0">
              <a:buNone/>
            </a:pPr>
            <a:r>
              <a:rPr lang="cs-CZ" dirty="0"/>
              <a:t>2d) závěry – aneb co si z toho odnést</a:t>
            </a:r>
          </a:p>
        </p:txBody>
      </p:sp>
    </p:spTree>
    <p:extLst>
      <p:ext uri="{BB962C8B-B14F-4D97-AF65-F5344CB8AC3E}">
        <p14:creationId xmlns:p14="http://schemas.microsoft.com/office/powerpoint/2010/main" val="40769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12"/>
    </mc:Choice>
    <mc:Fallback xmlns="">
      <p:transition spd="slow" advTm="5411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to je „domácí násilí“?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Uvažujte chvíli o tom, jak byste vymezili domácí násilí.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i="1" dirty="0"/>
              <a:t>Kde začíná? </a:t>
            </a:r>
          </a:p>
          <a:p>
            <a:pPr marL="0" indent="0">
              <a:buNone/>
            </a:pPr>
            <a:r>
              <a:rPr lang="cs-CZ" i="1" dirty="0"/>
              <a:t>Jaké jsou jeho hranice? (Jedna facka nebo tři?)</a:t>
            </a:r>
          </a:p>
          <a:p>
            <a:pPr marL="0" indent="0">
              <a:buNone/>
            </a:pPr>
            <a:r>
              <a:rPr lang="cs-CZ" i="1" dirty="0"/>
              <a:t>Jaké má charakteristiky?</a:t>
            </a:r>
          </a:p>
          <a:p>
            <a:pPr marL="0" indent="0">
              <a:buNone/>
            </a:pPr>
            <a:r>
              <a:rPr lang="cs-CZ" i="1" dirty="0"/>
              <a:t>Kde se vyskytuje?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116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72"/>
    </mc:Choice>
    <mc:Fallback xmlns="">
      <p:transition spd="slow" advTm="5007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75303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Domácí násilí: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29788"/>
            <a:ext cx="10515600" cy="52758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Definice </a:t>
            </a:r>
            <a:r>
              <a:rPr lang="cs-CZ" sz="1400" dirty="0"/>
              <a:t>(nememorujte se jí, ale </a:t>
            </a:r>
            <a:r>
              <a:rPr lang="cs-CZ" sz="1400" dirty="0" err="1"/>
              <a:t>df</a:t>
            </a:r>
            <a:r>
              <a:rPr lang="cs-CZ" sz="1400" dirty="0"/>
              <a:t> jsou důležité!): </a:t>
            </a:r>
            <a:r>
              <a:rPr lang="cs-CZ" i="1" dirty="0">
                <a:solidFill>
                  <a:srgbClr val="FFFF00"/>
                </a:solidFill>
              </a:rPr>
              <a:t>Domácí násilí je násilí mezi sobě blízkými osobami, které žijí ve společné domácnosti. Jedná se o vztah, kdy jedna osoba (násilník) získává nad druhou osobou (obětí) moc, přičemž intenzita násilí se časem stupňuje</a:t>
            </a:r>
            <a:r>
              <a:rPr lang="cs-CZ" i="1" dirty="0"/>
              <a:t> </a:t>
            </a:r>
            <a:r>
              <a:rPr lang="cs-CZ" sz="1400" dirty="0"/>
              <a:t>(Ševčík, Špatenková 2011).</a:t>
            </a:r>
          </a:p>
          <a:p>
            <a:pPr marL="0" indent="0">
              <a:buNone/>
            </a:pPr>
            <a:r>
              <a:rPr lang="cs-CZ" sz="1400" dirty="0"/>
              <a:t>(Pozn. Domácí násilí se může ale odehrávat i mezi současnými a bývalými partnery, kteří spolu nebydlí.)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Trestní zákon vymezuje trestný čin „Týrání osoby žijící ve společném obydlí“. Další formy násilí mohou naplňovat i jiné trestné činy. </a:t>
            </a:r>
          </a:p>
          <a:p>
            <a:r>
              <a:rPr lang="cs-CZ" dirty="0"/>
              <a:t>Rozpoznat oběť domácího násilí není lehké!</a:t>
            </a:r>
          </a:p>
          <a:p>
            <a:r>
              <a:rPr lang="cs-CZ" dirty="0"/>
              <a:t>Domácí násilí je rozšířený jev! (Může se týkat každého, ale různé možnosti vyhledat pomoc a situaci řešit  – VŠ, senioři, děti, socio-ekonomické podmínky...)</a:t>
            </a:r>
          </a:p>
          <a:p>
            <a:r>
              <a:rPr lang="cs-CZ" dirty="0"/>
              <a:t>Stejně tak není lehké rozpoznat agresora (nepřijímají zodpovědnost za své chování/ za násilí obviňují oběť / násilí zlehčují / chovají se odlišně doma a na veřejnosti)</a:t>
            </a:r>
          </a:p>
          <a:p>
            <a:r>
              <a:rPr lang="cs-CZ" dirty="0"/>
              <a:t>Příčinou domácího násilí je snaha získat kontrolu nad obětí (partnerem/partnerkou/dítětem/seniory…)</a:t>
            </a:r>
          </a:p>
        </p:txBody>
      </p:sp>
    </p:spTree>
    <p:extLst>
      <p:ext uri="{BB962C8B-B14F-4D97-AF65-F5344CB8AC3E}">
        <p14:creationId xmlns:p14="http://schemas.microsoft.com/office/powerpoint/2010/main" val="277378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465"/>
    </mc:Choice>
    <mc:Fallback xmlns="">
      <p:transition spd="slow" advTm="34446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7369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Klíčové znaky domácího násilí </a:t>
            </a:r>
            <a:r>
              <a:rPr lang="cs-CZ" sz="1600" dirty="0"/>
              <a:t>(dle Bílý kruh bezpečí, </a:t>
            </a:r>
            <a:r>
              <a:rPr lang="cs-CZ" sz="1600" dirty="0" err="1"/>
              <a:t>o.s</a:t>
            </a:r>
            <a:r>
              <a:rPr lang="cs-CZ" sz="1600" dirty="0"/>
              <a:t>.)</a:t>
            </a:r>
            <a:endParaRPr lang="cs-CZ" sz="1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199" y="1237129"/>
            <a:ext cx="11084169" cy="5241492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2"/>
                </a:solidFill>
              </a:rPr>
              <a:t>Opakování a dlouhodobost</a:t>
            </a:r>
            <a:r>
              <a:rPr lang="cs-CZ" dirty="0"/>
              <a:t> – z jednoho útoku jakéhokoli charakteru ještě nelze určit, zda jde o domácí násilí. Může to však být jeho začátek.</a:t>
            </a:r>
          </a:p>
          <a:p>
            <a:r>
              <a:rPr lang="cs-CZ" b="1" dirty="0">
                <a:solidFill>
                  <a:schemeClr val="accent2"/>
                </a:solidFill>
              </a:rPr>
              <a:t>Eskalace</a:t>
            </a:r>
            <a:r>
              <a:rPr lang="cs-CZ" b="1" dirty="0"/>
              <a:t> </a:t>
            </a:r>
            <a:r>
              <a:rPr lang="cs-CZ" dirty="0"/>
              <a:t>– od urážek se stupňuje k psychickému snižování lidské důstojnosti až k fyzickým útokům a závažným trestným činům ohrožujícím zdraví a život.</a:t>
            </a:r>
          </a:p>
          <a:p>
            <a:r>
              <a:rPr lang="cs-CZ" dirty="0"/>
              <a:t>Jasné a nezpochybnitelné </a:t>
            </a:r>
            <a:r>
              <a:rPr lang="cs-CZ" b="1" dirty="0">
                <a:solidFill>
                  <a:schemeClr val="accent2"/>
                </a:solidFill>
              </a:rPr>
              <a:t>rozdělení rolí</a:t>
            </a:r>
            <a:r>
              <a:rPr lang="cs-CZ" dirty="0">
                <a:solidFill>
                  <a:schemeClr val="accent2"/>
                </a:solidFill>
              </a:rPr>
              <a:t> </a:t>
            </a:r>
            <a:r>
              <a:rPr lang="cs-CZ" dirty="0"/>
              <a:t>osoby ohrožené a osoby násilné – domácí násilí nejsou vzájemná napadání, hádky, rvačky, spory, kde se role osoby násilné a osoby ohrožené střídají.</a:t>
            </a:r>
          </a:p>
          <a:p>
            <a:r>
              <a:rPr lang="cs-CZ" b="1" dirty="0">
                <a:solidFill>
                  <a:schemeClr val="accent2"/>
                </a:solidFill>
              </a:rPr>
              <a:t>Neveřejnost</a:t>
            </a:r>
            <a:r>
              <a:rPr lang="cs-CZ" dirty="0">
                <a:solidFill>
                  <a:schemeClr val="accent2"/>
                </a:solidFill>
              </a:rPr>
              <a:t> </a:t>
            </a:r>
            <a:r>
              <a:rPr lang="cs-CZ" dirty="0"/>
              <a:t>– probíhá zpravidla za zavřenými dveřmi bytu či domu, stranou společenské kontroly.  </a:t>
            </a:r>
            <a:endParaRPr lang="cs-CZ" sz="1300" dirty="0"/>
          </a:p>
          <a:p>
            <a:pPr marL="0" indent="0">
              <a:buNone/>
            </a:pPr>
            <a:r>
              <a:rPr lang="cs-CZ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Jedná se o typické charakteristiky, nikoli univerzální podmínky rozpoznání! K domácímu násilí může např. docházet i na veřejnosti atp.</a:t>
            </a:r>
            <a:endParaRPr lang="cs-CZ" sz="1300" i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74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488"/>
    </mc:Choice>
    <mc:Fallback xmlns="">
      <p:transition spd="slow" advTm="16948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993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Formy </a:t>
            </a:r>
            <a:r>
              <a:rPr lang="cs-CZ" sz="2000" b="1" dirty="0"/>
              <a:t>(!)</a:t>
            </a:r>
            <a:r>
              <a:rPr lang="cs-CZ" b="1" dirty="0"/>
              <a:t> domácího násilí</a:t>
            </a:r>
            <a:r>
              <a:rPr lang="cs-CZ" dirty="0"/>
              <a:t>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35741"/>
            <a:ext cx="10515600" cy="5235388"/>
          </a:xfrm>
        </p:spPr>
        <p:txBody>
          <a:bodyPr>
            <a:normAutofit fontScale="85000" lnSpcReduction="20000"/>
          </a:bodyPr>
          <a:lstStyle/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Fyzické násilí </a:t>
            </a:r>
            <a:r>
              <a:rPr lang="cs-CZ" dirty="0"/>
              <a:t>(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aktivní</a:t>
            </a:r>
            <a:r>
              <a:rPr lang="cs-CZ" dirty="0"/>
              <a:t>: bití, škrcení, řezání, odpírání spánku, jídla, rozbíjení osobních věcí…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pasivní</a:t>
            </a:r>
            <a:r>
              <a:rPr lang="cs-CZ" dirty="0"/>
              <a:t>: neposkytnutí pomoci, nepřítomnost)</a:t>
            </a:r>
          </a:p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Psychické násilí </a:t>
            </a:r>
            <a:r>
              <a:rPr lang="cs-CZ" dirty="0"/>
              <a:t>(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aktivní</a:t>
            </a:r>
            <a:r>
              <a:rPr lang="cs-CZ" dirty="0"/>
              <a:t>: zastrašování, psychický nátlak, vyhrožování, nadávání, vytváření pocitu viny, nevhodné zacházení, nerespektování přání, ponižování, snižování důstojnosti, gaslighting,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pasivní</a:t>
            </a:r>
            <a:r>
              <a:rPr lang="cs-CZ" dirty="0"/>
              <a:t>: mlčení, ignorance)</a:t>
            </a:r>
          </a:p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Sociální násilí </a:t>
            </a:r>
            <a:r>
              <a:rPr lang="cs-CZ" dirty="0"/>
              <a:t>(snaha oběť izolovat od okolí – rodiny, přátel 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aktivní</a:t>
            </a:r>
            <a:r>
              <a:rPr lang="cs-CZ" dirty="0"/>
              <a:t>:, schování klíčů, čtení SMS zpráv, e-mailů…- nadměrná kontrola, zákaz práce, potkávání se s přáteli 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pasivní</a:t>
            </a:r>
            <a:r>
              <a:rPr lang="cs-CZ" dirty="0"/>
              <a:t>: tresty za odchod do společnosti, vytváření různých překážek)</a:t>
            </a:r>
          </a:p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Sexuální násilí </a:t>
            </a:r>
            <a:r>
              <a:rPr lang="cs-CZ" dirty="0"/>
              <a:t>(znásilnění, vynucování sexu…)</a:t>
            </a:r>
          </a:p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Ekonomické násilí </a:t>
            </a:r>
            <a:r>
              <a:rPr lang="cs-CZ" dirty="0"/>
              <a:t>(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aktivní</a:t>
            </a:r>
            <a:r>
              <a:rPr lang="cs-CZ" dirty="0"/>
              <a:t>: kontrola nad příjmy a výdaji oběti, neochota poskytovat peníze na společnou domácnost, schovávání peněz…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pasivní</a:t>
            </a:r>
            <a:r>
              <a:rPr lang="cs-CZ" dirty="0"/>
              <a:t>: odepření prostředků )</a:t>
            </a:r>
          </a:p>
          <a:p>
            <a:pPr marL="0" indent="0">
              <a:buNone/>
            </a:pPr>
            <a:r>
              <a:rPr lang="cs-CZ" dirty="0"/>
              <a:t>Často kombinace, projevy narůstají, nejde o jednotlivé excesy (např. samotné nerespektování přání nebo odepření intimity se nerovná domácímu násilí).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Jde o</a:t>
            </a:r>
            <a:r>
              <a:rPr lang="cs-CZ" u="sng" dirty="0">
                <a:solidFill>
                  <a:srgbClr val="92D050"/>
                </a:solidFill>
              </a:rPr>
              <a:t> </a:t>
            </a:r>
            <a:r>
              <a:rPr lang="cs-CZ" u="sng" dirty="0">
                <a:solidFill>
                  <a:srgbClr val="00B050"/>
                </a:solidFill>
              </a:rPr>
              <a:t>systematický vzorec chování </a:t>
            </a:r>
            <a:r>
              <a:rPr lang="cs-CZ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, jehož cílem je získat kontrolu nad obětí.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562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216"/>
    </mc:Choice>
    <mc:Fallback xmlns="">
      <p:transition spd="slow" advTm="35221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player.slideplayer.cz/66/11886053/slides/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12" y="195500"/>
            <a:ext cx="8622666" cy="64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F32A5DD-6A5A-AB9E-CB25-71245942D752}"/>
              </a:ext>
            </a:extLst>
          </p:cNvPr>
          <p:cNvSpPr txBox="1"/>
          <p:nvPr/>
        </p:nvSpPr>
        <p:spPr>
          <a:xfrm>
            <a:off x="9777045" y="3743254"/>
            <a:ext cx="222152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dirty="0"/>
              <a:t>Jeden z modelů, některé násilné vztahy takový cyklus nevykazují.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830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944"/>
    </mc:Choice>
    <mc:Fallback xmlns="">
      <p:transition spd="slow" advTm="17494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Cyklus domácího násilí </a:t>
            </a:r>
            <a:endParaRPr lang="cs-CZ" sz="2400" dirty="0">
              <a:solidFill>
                <a:schemeClr val="accent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841679"/>
          </a:xfrm>
        </p:spPr>
        <p:txBody>
          <a:bodyPr>
            <a:normAutofit fontScale="92500"/>
          </a:bodyPr>
          <a:lstStyle/>
          <a:p>
            <a:r>
              <a:rPr lang="cs-CZ" dirty="0"/>
              <a:t>Roztáčí se, postupně eskaluje, nemusí jít o lineární nárůst</a:t>
            </a:r>
          </a:p>
          <a:p>
            <a:r>
              <a:rPr lang="cs-CZ" dirty="0"/>
              <a:t>V praxi bývá průběh násilí složitější, než naznačuje předchozí diagram </a:t>
            </a:r>
          </a:p>
          <a:p>
            <a:r>
              <a:rPr lang="cs-CZ" dirty="0"/>
              <a:t>Často neskončí </a:t>
            </a:r>
            <a:r>
              <a:rPr lang="cs-CZ" sz="1050" dirty="0"/>
              <a:t>(opravdu velmi málo výjimek, tj. pokud na sobě nezačne agresor intenzivně pracovat, třeba odborná pomoc)</a:t>
            </a:r>
          </a:p>
          <a:p>
            <a:r>
              <a:rPr lang="cs-CZ" dirty="0"/>
              <a:t>Většinou trvá léta, desetiletí</a:t>
            </a:r>
          </a:p>
          <a:p>
            <a:r>
              <a:rPr lang="cs-CZ" dirty="0"/>
              <a:t>Eskalace domácího násilí je významné riziko, někdy končívá i smrtí oběti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Léto 2026: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908C22D-C22F-D64B-419C-95D068D8D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959" y="5667303"/>
            <a:ext cx="8297433" cy="10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4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764"/>
    </mc:Choice>
    <mc:Fallback xmlns="">
      <p:transition spd="slow" advTm="17676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CB59E-6508-E0AE-BC12-2C6DF642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Nepravdivé mýty o domácím násilí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B29EF7-ABD4-F179-A384-AF65AD22B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671400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056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Nepravdivé mýty o domácím násilí </a:t>
            </a:r>
            <a:r>
              <a:rPr lang="cs-CZ" sz="1100" dirty="0"/>
              <a:t>(více na Persefona.cz)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25686"/>
            <a:ext cx="10515600" cy="5363373"/>
          </a:xfrm>
        </p:spPr>
        <p:txBody>
          <a:bodyPr>
            <a:normAutofit lnSpcReduction="10000"/>
          </a:bodyPr>
          <a:lstStyle/>
          <a:p>
            <a:r>
              <a:rPr lang="cs-CZ" dirty="0"/>
              <a:t>Domácí násilí se vyskytuje pouze v určitých sociálních vrstvách.</a:t>
            </a:r>
          </a:p>
          <a:p>
            <a:r>
              <a:rPr lang="cs-CZ" dirty="0"/>
              <a:t>Domácí násilí je okrajová záležitost, která se v naší společnosti vyskytuje jen zřídka.</a:t>
            </a:r>
          </a:p>
          <a:p>
            <a:r>
              <a:rPr lang="cs-CZ" dirty="0"/>
              <a:t>Domácí násilí je způsobováno pitím alkoholu (braním drog).</a:t>
            </a:r>
          </a:p>
          <a:p>
            <a:r>
              <a:rPr lang="cs-CZ" dirty="0"/>
              <a:t>Jedná se pouze o soukromou záležitost, neměl(a) bych se do toho plést.</a:t>
            </a:r>
          </a:p>
          <a:p>
            <a:r>
              <a:rPr lang="cs-CZ" dirty="0"/>
              <a:t>Nikdy to nemůže být vážné, pokud s násilníkem jeho partnerka zůstává.</a:t>
            </a:r>
          </a:p>
          <a:p>
            <a:r>
              <a:rPr lang="cs-CZ" dirty="0"/>
              <a:t>Domácí násilí je chyba oběti, vinu nelze svalovat pouze na stranu násilníka.</a:t>
            </a:r>
          </a:p>
          <a:p>
            <a:r>
              <a:rPr lang="cs-CZ" dirty="0"/>
              <a:t>Týranou oběť i násilníka lze na první pohled rozeznat.</a:t>
            </a:r>
          </a:p>
          <a:p>
            <a:r>
              <a:rPr lang="cs-CZ" dirty="0"/>
              <a:t>Rodinná terapie může problémy vyřešit.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94752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841"/>
    </mc:Choice>
    <mc:Fallback xmlns="">
      <p:transition spd="slow" advTm="19684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90738" cy="1051299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Domácí násilí nezmizí</a:t>
            </a:r>
            <a:r>
              <a:rPr lang="cs-CZ" dirty="0"/>
              <a:t>… občas utichá, ale vrací se  – a především – eskaluje (tj.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nebude to dobré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>
                <a:solidFill>
                  <a:schemeClr val="accent2"/>
                </a:solidFill>
              </a:rPr>
              <a:t>Proč tedy oběť zůstává v násilném vztahu? </a:t>
            </a:r>
            <a:r>
              <a:rPr lang="cs-CZ" dirty="0"/>
              <a:t>Výběr oběti - hranice/ postupná eskalace/ různé fáze/ strach/ stud/ zachování rodiny/ absence sebevědomí/ citový vztah k násilné osobě / náboženské, kulturní či tradiční tlaky/ ekonomická a sociální či emocionální závislost/ nemá kam odejít/ sociální a právní systém reaguje necitlivě/ nedostatek podpory z okolí +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oběť se často nevnímá jako oběť</a:t>
            </a:r>
          </a:p>
          <a:p>
            <a:r>
              <a:rPr lang="cs-CZ" dirty="0">
                <a:solidFill>
                  <a:schemeClr val="accent2"/>
                </a:solidFill>
              </a:rPr>
              <a:t>Zásady komunikace s obětí domácího násilí: </a:t>
            </a:r>
            <a:r>
              <a:rPr lang="cs-CZ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empatie </a:t>
            </a:r>
            <a:r>
              <a:rPr lang="cs-CZ" dirty="0"/>
              <a:t>(aktivní naslouchání, potvrzování emocí), </a:t>
            </a:r>
            <a:r>
              <a:rPr lang="cs-CZ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upřímnost</a:t>
            </a:r>
            <a:r>
              <a:rPr lang="cs-CZ" dirty="0"/>
              <a:t>, </a:t>
            </a:r>
            <a:r>
              <a:rPr lang="cs-CZ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porozumění </a:t>
            </a:r>
            <a:r>
              <a:rPr lang="cs-CZ" dirty="0"/>
              <a:t>(+ zjišťování míry ohrožení oběti, posilování sebevědomí a sebeúcty, podpora při hledání navazující pomoci – odborná pomoc bývá potřeba!)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>
                <a:solidFill>
                  <a:schemeClr val="accent2"/>
                </a:solidFill>
              </a:rPr>
              <a:t>Pozor na věty typu</a:t>
            </a:r>
            <a:r>
              <a:rPr lang="cs-CZ" dirty="0"/>
              <a:t>: „To bude dobré.“ „Neprovokoval/a jsi ho/ji?“ „Nějak se to vyřeší.“ „Každý občas schytá ránu.“ „Co na tom máš, vždyť tě nebije.“</a:t>
            </a:r>
          </a:p>
        </p:txBody>
      </p:sp>
    </p:spTree>
    <p:extLst>
      <p:ext uri="{BB962C8B-B14F-4D97-AF65-F5344CB8AC3E}">
        <p14:creationId xmlns:p14="http://schemas.microsoft.com/office/powerpoint/2010/main" val="33669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580"/>
    </mc:Choice>
    <mc:Fallback xmlns="">
      <p:transition spd="slow" advTm="33858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Podívejme se na ukázku (2 min) z filmu Zuřivec, je to výukový film pro starší děti (tím se nenechte odradit), hezky shrnuje, o co jde.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pPr marL="0" indent="0">
              <a:buNone/>
            </a:pPr>
            <a:r>
              <a:rPr lang="cs-CZ" dirty="0"/>
              <a:t>Přemýšlejte nad třemi věcmi:</a:t>
            </a:r>
          </a:p>
          <a:p>
            <a:r>
              <a:rPr lang="cs-CZ" i="1" dirty="0"/>
              <a:t>Jak situaci vnímá otec? O co mu jde, o co se snaží? </a:t>
            </a:r>
          </a:p>
          <a:p>
            <a:r>
              <a:rPr lang="cs-CZ" i="1" dirty="0"/>
              <a:t>Jak situaci vnímá matka? O co jí jde? O co se snaží?</a:t>
            </a:r>
          </a:p>
          <a:p>
            <a:r>
              <a:rPr lang="cs-CZ" i="1" dirty="0"/>
              <a:t>Jak situaci vnímá dítě? O co mu jde? O co se snaží?</a:t>
            </a:r>
          </a:p>
        </p:txBody>
      </p:sp>
    </p:spTree>
    <p:extLst>
      <p:ext uri="{BB962C8B-B14F-4D97-AF65-F5344CB8AC3E}">
        <p14:creationId xmlns:p14="http://schemas.microsoft.com/office/powerpoint/2010/main" val="64467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27"/>
    </mc:Choice>
    <mc:Fallback xmlns="">
      <p:transition spd="slow" advTm="5992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Film Zuřivec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(Zkusíme si pustit ukázku, pokud to nepůjde, viz odkaz v </a:t>
            </a:r>
            <a:r>
              <a:rPr lang="cs-CZ" dirty="0" err="1"/>
              <a:t>Moodle</a:t>
            </a:r>
            <a:r>
              <a:rPr lang="cs-CZ" dirty="0"/>
              <a:t>. Ti, kdo mají rádi alternativnější animované filmy, si mohou pustit film celý.)</a:t>
            </a:r>
          </a:p>
          <a:p>
            <a:endParaRPr lang="cs-CZ" dirty="0"/>
          </a:p>
          <a:p>
            <a:r>
              <a:rPr lang="cs-CZ" dirty="0">
                <a:hlinkClick r:id="rId2"/>
              </a:rPr>
              <a:t>https://www.youtube.com/watch?v=mhkSgylIFg4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984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53"/>
    </mc:Choice>
    <mc:Fallback xmlns="">
      <p:transition spd="slow" advTm="3445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SsXQ8M4Ee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66553" y="908686"/>
            <a:ext cx="9515301" cy="5352357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CCE481B-20A6-79D6-99E9-FED5B06FE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302" y="1186091"/>
            <a:ext cx="7735423" cy="464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1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dalšího bychom měli k domácímu násilí dodat, pokud ho chceme řešit jako SP?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7771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dalšího bychom mohli k domácímu násilí dodat?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Kvantifikaci…</a:t>
            </a:r>
          </a:p>
          <a:p>
            <a:r>
              <a:rPr lang="cs-CZ" dirty="0"/>
              <a:t>Příčiny/faktory…</a:t>
            </a:r>
          </a:p>
          <a:p>
            <a:r>
              <a:rPr lang="cs-CZ" dirty="0"/>
              <a:t>Kontextové souvislosti…</a:t>
            </a:r>
          </a:p>
          <a:p>
            <a:r>
              <a:rPr lang="cs-CZ" dirty="0"/>
              <a:t>Charakteristiku obětí i násilníků…</a:t>
            </a:r>
          </a:p>
          <a:p>
            <a:r>
              <a:rPr lang="cs-CZ" dirty="0"/>
              <a:t>Řešení?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Více viz např. doporučená literatura: Nyklová B., </a:t>
            </a:r>
            <a:r>
              <a:rPr lang="cs-CZ" dirty="0" err="1"/>
              <a:t>Moore</a:t>
            </a:r>
            <a:r>
              <a:rPr lang="cs-CZ" dirty="0"/>
              <a:t> D., 2021. Násilí na ženách v souvislosti s covid-19. </a:t>
            </a:r>
          </a:p>
        </p:txBody>
      </p:sp>
    </p:spTree>
    <p:extLst>
      <p:ext uri="{BB962C8B-B14F-4D97-AF65-F5344CB8AC3E}">
        <p14:creationId xmlns:p14="http://schemas.microsoft.com/office/powerpoint/2010/main" val="546618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948109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2"/>
                </a:solidFill>
              </a:rPr>
              <a:t>Strukturální funkcionalismus a domácí násilí jako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13234"/>
            <a:ext cx="10515600" cy="508756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Základní perspektiva: společnost tvoří vzájemně propojené instituce, které přispívají k jejímu fungování a stabilitě.</a:t>
            </a:r>
          </a:p>
          <a:p>
            <a:pPr lvl="0"/>
            <a:r>
              <a:rPr lang="cs-CZ" dirty="0"/>
              <a:t>Rodina jako významná sociální instituce: socializace, péče, emocionální podpora, reprodukce společnosti.</a:t>
            </a:r>
          </a:p>
          <a:p>
            <a:pPr lvl="0"/>
            <a:r>
              <a:rPr lang="cs-CZ" dirty="0"/>
              <a:t>Domácí násilí jako dysfunkce: narušuje fungování rodiny, ohrožuje její členy a může mít negativní dopady na širší společnost.</a:t>
            </a:r>
          </a:p>
          <a:p>
            <a:pPr lvl="0"/>
            <a:r>
              <a:rPr lang="cs-CZ" dirty="0"/>
              <a:t>Širší společenský kontext: ekonomické podmínky, proměny rodiny, pracovní trh a fungování institucí mohou ovlivňovat rodinné vztahy i možnosti řešení násilí.</a:t>
            </a:r>
          </a:p>
          <a:p>
            <a:pPr lvl="0"/>
            <a:r>
              <a:rPr lang="cs-CZ" dirty="0"/>
              <a:t>Možná reakce společnosti: posilování institucí, které zajišťují ochranu ohrožených osob a podporují bezpečné fungování rodinných vztahů.</a:t>
            </a:r>
          </a:p>
          <a:p>
            <a:pPr marL="0" indent="0">
              <a:buNone/>
            </a:pPr>
            <a:r>
              <a:rPr lang="cs-CZ" sz="2800" i="1" dirty="0"/>
              <a:t>                                    </a:t>
            </a:r>
          </a:p>
          <a:p>
            <a:pPr marL="0" indent="0">
              <a:buNone/>
            </a:pPr>
            <a:r>
              <a:rPr lang="cs-CZ" i="1" dirty="0"/>
              <a:t>Na jaká opatření by se strukturální funkcionalismus zaměřil při řešení domácího násilí?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131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363"/>
    </mc:Choice>
    <mc:Fallback xmlns="">
      <p:transition spd="slow" advTm="33536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34E4E-8728-0E25-FF9E-1F1FD5B68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FDC890-03A0-CA2A-755A-4ED05E22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948109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Funkcionalistická perspektiva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BA18554-8B16-5B82-B7A3-F51EF0478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234"/>
            <a:ext cx="10515600" cy="5087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Funkcionalistická perspektiva se ptá především: </a:t>
            </a:r>
            <a:r>
              <a:rPr lang="cs-CZ" dirty="0">
                <a:solidFill>
                  <a:schemeClr val="accent2"/>
                </a:solidFill>
              </a:rPr>
              <a:t>Jak domácí násilí narušuje fungování rodiny a společnosti a jak mohou společenské instituce na toto narušení reagovat?</a:t>
            </a:r>
          </a:p>
          <a:p>
            <a:pPr marL="0" indent="0">
              <a:buNone/>
            </a:pPr>
            <a:endParaRPr lang="cs-CZ" dirty="0">
              <a:solidFill>
                <a:srgbClr val="00B050"/>
              </a:solidFill>
            </a:endParaRPr>
          </a:p>
          <a:p>
            <a:pPr lvl="0"/>
            <a:r>
              <a:rPr lang="cs-CZ" dirty="0"/>
              <a:t>Obnova společenské rovnováhy </a:t>
            </a:r>
          </a:p>
          <a:p>
            <a:pPr lvl="0"/>
            <a:r>
              <a:rPr lang="cs-CZ" dirty="0"/>
              <a:t>Snižování strukturálních zdrojů napětí </a:t>
            </a:r>
          </a:p>
          <a:p>
            <a:pPr lvl="0"/>
            <a:r>
              <a:rPr lang="cs-CZ" dirty="0"/>
              <a:t>Posilování stability společenských institucí </a:t>
            </a:r>
          </a:p>
          <a:p>
            <a:pPr lvl="0"/>
            <a:r>
              <a:rPr lang="cs-CZ" dirty="0"/>
              <a:t>Podpora sdílených norem a hodnot</a:t>
            </a:r>
            <a:endParaRPr lang="cs-CZ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0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5363"/>
    </mc:Choice>
    <mc:Fallback>
      <p:transition spd="slow" advTm="33536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42047"/>
            <a:ext cx="10515600" cy="75303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Teorie konfliktu a domácí násilí jako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68860"/>
            <a:ext cx="10515600" cy="5244353"/>
          </a:xfrm>
        </p:spPr>
        <p:txBody>
          <a:bodyPr>
            <a:noAutofit/>
          </a:bodyPr>
          <a:lstStyle/>
          <a:p>
            <a:pPr lvl="0"/>
            <a:r>
              <a:rPr lang="cs-CZ" sz="2400" dirty="0"/>
              <a:t>Základní perspektiva: společnost je charakterizována nerovným rozdělením moci a zdrojů a konflikty mezi skupinami s odlišnými zájmy.</a:t>
            </a:r>
          </a:p>
          <a:p>
            <a:pPr lvl="0"/>
            <a:r>
              <a:rPr lang="cs-CZ" sz="2400" dirty="0"/>
              <a:t>Domácí násilí jako projev mocenských nerovností – kontrola a dominance jednoho člověka nad druhým.</a:t>
            </a:r>
          </a:p>
          <a:p>
            <a:pPr lvl="0"/>
            <a:r>
              <a:rPr lang="cs-CZ" sz="2400" dirty="0"/>
              <a:t>Strukturální nerovnosti: genderové nerovnosti, ekonomická závislost, nerovné postavení mužů a žen ve společnosti.</a:t>
            </a:r>
          </a:p>
          <a:p>
            <a:pPr lvl="0"/>
            <a:r>
              <a:rPr lang="cs-CZ" sz="2400" dirty="0"/>
              <a:t>Společenské normy a instituce mohou existující mocenské nerovnosti reprodukovat a přispívat k toleranci či přehlížení násilí.</a:t>
            </a:r>
          </a:p>
          <a:p>
            <a:pPr lvl="0"/>
            <a:r>
              <a:rPr lang="cs-CZ" sz="2400" dirty="0"/>
              <a:t>Definování sociálního problému je také otázkou moci: kdo má možnost prosadit, že domácí násilí není soukromou záležitostí, ale společenským problémem vyžadujícím veřejnou intervenci?</a:t>
            </a:r>
          </a:p>
          <a:p>
            <a:pPr>
              <a:spcBef>
                <a:spcPts val="0"/>
              </a:spcBef>
            </a:pPr>
            <a:endParaRPr lang="cs-CZ" sz="2200" i="1" dirty="0"/>
          </a:p>
          <a:p>
            <a:pPr marL="0" indent="0">
              <a:spcBef>
                <a:spcPts val="0"/>
              </a:spcBef>
              <a:buNone/>
            </a:pPr>
            <a:r>
              <a:rPr lang="cs-CZ" sz="2400" i="1" dirty="0"/>
              <a:t>Na jaká opatření by se teorie konfliktu zaměřila při řešení domácího násilí?</a:t>
            </a:r>
            <a:endParaRPr lang="cs-CZ" sz="2200" i="1" dirty="0"/>
          </a:p>
        </p:txBody>
      </p:sp>
    </p:spTree>
    <p:extLst>
      <p:ext uri="{BB962C8B-B14F-4D97-AF65-F5344CB8AC3E}">
        <p14:creationId xmlns:p14="http://schemas.microsoft.com/office/powerpoint/2010/main" val="260448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2"/>
    </mc:Choice>
    <mc:Fallback xmlns="">
      <p:transition spd="slow" advTm="133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518DC-3285-C498-69DF-CCE9BBF5B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86F12A-AF8A-553E-E070-3DC7E9DD9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047"/>
            <a:ext cx="10515600" cy="753035"/>
          </a:xfrm>
        </p:spPr>
        <p:txBody>
          <a:bodyPr>
            <a:normAutofit/>
          </a:bodyPr>
          <a:lstStyle/>
          <a:p>
            <a:r>
              <a:rPr lang="cs-CZ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Konfliktualistická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perspektiva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E8798AA-8892-632A-C5CB-328A8647A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8860"/>
            <a:ext cx="10515600" cy="5244353"/>
          </a:xfrm>
        </p:spPr>
        <p:txBody>
          <a:bodyPr>
            <a:noAutofit/>
          </a:bodyPr>
          <a:lstStyle/>
          <a:p>
            <a:pPr lvl="0"/>
            <a:r>
              <a:rPr lang="cs-CZ" sz="2400" dirty="0">
                <a:solidFill>
                  <a:schemeClr val="accent2"/>
                </a:solidFill>
              </a:rPr>
              <a:t>Teorie konfliktu nevysvětluje domácí násilí jednoduše tím, že se dva lidé dostali do konfliktu. Zajímá ji, jak nerovné rozložení moci umožňuje jednomu člověku ovládat druhého a proč mohou společenské instituce tuto nerovnost udržovat</a:t>
            </a:r>
            <a:r>
              <a:rPr lang="cs-CZ" sz="2400" dirty="0"/>
              <a:t>.</a:t>
            </a:r>
          </a:p>
          <a:p>
            <a:pPr lvl="0"/>
            <a:endParaRPr lang="cs-CZ" sz="2400" dirty="0"/>
          </a:p>
          <a:p>
            <a:pPr lvl="0"/>
            <a:r>
              <a:rPr lang="cs-CZ" sz="2400" dirty="0"/>
              <a:t>Snižování genderových a ekonomických nerovností – rovné příležitosti, ekonomická nezávislost, přístup ke zdrojům.</a:t>
            </a:r>
          </a:p>
          <a:p>
            <a:pPr lvl="0"/>
            <a:r>
              <a:rPr lang="cs-CZ" sz="2400" dirty="0"/>
              <a:t>Posilování postavení znevýhodněných skupin – aby lidé vystavení násilí měli reálnou možnost násilný vztah opustit.</a:t>
            </a:r>
          </a:p>
          <a:p>
            <a:pPr lvl="0"/>
            <a:r>
              <a:rPr lang="cs-CZ" sz="2400" dirty="0"/>
              <a:t>Změna institucí a mocenských struktur – například odstranění diskriminačních praktik a nerovného přístupu k ochraně.</a:t>
            </a:r>
          </a:p>
          <a:p>
            <a:pPr lvl="0"/>
            <a:r>
              <a:rPr lang="cs-CZ" sz="2400" dirty="0"/>
              <a:t>Změna společenských norem – zpochybňování legitimity dominance, kontroly a nerovných mocenských vztahů.</a:t>
            </a:r>
          </a:p>
          <a:p>
            <a:pPr lvl="0"/>
            <a:endParaRPr lang="cs-CZ" sz="2200" i="1" dirty="0"/>
          </a:p>
        </p:txBody>
      </p:sp>
    </p:spTree>
    <p:extLst>
      <p:ext uri="{BB962C8B-B14F-4D97-AF65-F5344CB8AC3E}">
        <p14:creationId xmlns:p14="http://schemas.microsoft.com/office/powerpoint/2010/main" val="841754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2"/>
    </mc:Choice>
    <mc:Fallback>
      <p:transition spd="slow" advTm="133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9615" y="365126"/>
            <a:ext cx="10914185" cy="101544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/>
                </a:solidFill>
              </a:rPr>
              <a:t>Symbolický interakcionismus a domácí násilí jako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2015" y="1371909"/>
            <a:ext cx="10515600" cy="5120965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cs-CZ" sz="4400" dirty="0"/>
              <a:t>Základní perspektiva: zaměřuje se na jednání jednotlivců, jejich vzájemné interakce a vytváření a vyjednávání sdílených významů.</a:t>
            </a:r>
          </a:p>
          <a:p>
            <a:pPr lvl="0"/>
            <a:r>
              <a:rPr lang="cs-CZ" sz="4400" dirty="0"/>
              <a:t>Partnerské soužití vyžaduje neustálé vyjednávání významů, rolí a očekávání – co je správné, přijatelné, co znamená láska, respekt, autorita či kontrola.</a:t>
            </a:r>
          </a:p>
          <a:p>
            <a:pPr lvl="0"/>
            <a:r>
              <a:rPr lang="cs-CZ" sz="4400" dirty="0"/>
              <a:t>Společenské normy se proměňují: různé skupiny i jednotlivci mohou mít odlišné představy o partnerských rolích a přijatelném chování.</a:t>
            </a:r>
          </a:p>
          <a:p>
            <a:pPr lvl="0"/>
            <a:r>
              <a:rPr lang="cs-CZ" sz="4400" dirty="0"/>
              <a:t>Domácí násilí a definování situace: násilná osoba může své jednání interpretovat jako oprávněné („Dělám to pro tvoje dobro“, „Musím tě usměrnit“), zatímco druhá osoba může tyto významy postupně přijímat nebo zpochybňovat.</a:t>
            </a:r>
          </a:p>
          <a:p>
            <a:pPr lvl="0"/>
            <a:r>
              <a:rPr lang="cs-CZ" sz="4400" dirty="0"/>
              <a:t>Sebepojetí a nálepkování: opakované interakce a negativní označování („Jsi neschopná“, „Za všechno můžeš ty“) mohou proměňovat to, jak člověk vnímá sám sebe.</a:t>
            </a:r>
          </a:p>
          <a:p>
            <a:pPr lvl="0"/>
            <a:r>
              <a:rPr lang="cs-CZ" sz="4400" dirty="0"/>
              <a:t>Význam reakcí okolí: rodina, přátelé a instituce se podílejí na tom, jak je určité jednání interpretováno a zda je rozpoznáno jako násilí.</a:t>
            </a:r>
          </a:p>
          <a:p>
            <a:pPr marL="0" indent="0">
              <a:buNone/>
            </a:pPr>
            <a:endParaRPr lang="cs-CZ" sz="3600" i="1" dirty="0"/>
          </a:p>
          <a:p>
            <a:pPr marL="0" indent="0">
              <a:buNone/>
            </a:pPr>
            <a:r>
              <a:rPr lang="cs-CZ" sz="3600" i="1" dirty="0"/>
              <a:t>Na co by se symbolický </a:t>
            </a:r>
            <a:r>
              <a:rPr lang="cs-CZ" sz="3600" i="1" dirty="0" err="1"/>
              <a:t>interakcionismus</a:t>
            </a:r>
            <a:r>
              <a:rPr lang="cs-CZ" sz="3600" i="1" dirty="0"/>
              <a:t> zaměřil při řešení domácího násilí</a:t>
            </a:r>
            <a:r>
              <a:rPr lang="cs-CZ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5595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907"/>
    </mc:Choice>
    <mc:Fallback xmlns="">
      <p:transition spd="slow" advTm="431907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27528-96DC-F6D2-2A0E-F039D063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928152-0209-514A-1269-B1FC9C92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15" y="365126"/>
            <a:ext cx="10914185" cy="101544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/>
                </a:solidFill>
              </a:rPr>
              <a:t>Symbolický </a:t>
            </a:r>
            <a:r>
              <a:rPr lang="cs-CZ" dirty="0" err="1">
                <a:solidFill>
                  <a:schemeClr val="accent1"/>
                </a:solidFill>
              </a:rPr>
              <a:t>interakcionismus</a:t>
            </a:r>
            <a:r>
              <a:rPr lang="cs-CZ" dirty="0">
                <a:solidFill>
                  <a:schemeClr val="accent1"/>
                </a:solidFill>
              </a:rPr>
              <a:t> – jak řešit domácí násilí?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55BFAF-3C9B-098B-C860-1D144CB78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015" y="1371909"/>
            <a:ext cx="10515600" cy="512096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cs-CZ" dirty="0"/>
              <a:t>Proměna společensky sdílených významů a norem – co společnost považuje za přijatelné chování v rodině a partnerských vztazích, co už označuje za násilí.</a:t>
            </a:r>
          </a:p>
          <a:p>
            <a:pPr lvl="0"/>
            <a:r>
              <a:rPr lang="cs-CZ" dirty="0"/>
              <a:t>Veřejná diskuse a redefinování problému – posun od chápání domácího násilí jako soukromé záležitosti k jeho uznání za společenský problém.</a:t>
            </a:r>
          </a:p>
          <a:p>
            <a:pPr lvl="0"/>
            <a:r>
              <a:rPr lang="cs-CZ" dirty="0"/>
              <a:t>Proměna každodenních interakcí – jak lidé vyjednávají významy, role a očekávání ve vztazích; jak se některé formy kontroly a násilí normalizují.</a:t>
            </a:r>
          </a:p>
          <a:p>
            <a:pPr lvl="0"/>
            <a:r>
              <a:rPr lang="cs-CZ" dirty="0"/>
              <a:t>Změna nálepkování a sebepojetí – zpochybňování ospravedlňování násilí, negativních nálepek a přenášení viny na oběť.</a:t>
            </a:r>
          </a:p>
          <a:p>
            <a:pPr lvl="0"/>
            <a:r>
              <a:rPr lang="cs-CZ" dirty="0"/>
              <a:t>Role institucí a veřejného diskurzu – jak školy, média, policie či sociální pracovníci přispívají k vytváření a proměně významů spojených s domácím násilím.</a:t>
            </a:r>
          </a:p>
          <a:p>
            <a:r>
              <a:rPr lang="cs-CZ" dirty="0" err="1"/>
              <a:t>lavní</a:t>
            </a:r>
            <a:r>
              <a:rPr lang="cs-CZ" dirty="0"/>
              <a:t> cíl: </a:t>
            </a:r>
            <a:r>
              <a:rPr lang="cs-CZ" dirty="0">
                <a:solidFill>
                  <a:schemeClr val="accent1"/>
                </a:solidFill>
              </a:rPr>
              <a:t>Proměna společenských významů, definic situace a vzorců interakcí, které umožňují násilí přehlížet, ospravedlňovat nebo normalizovat.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6486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1907"/>
    </mc:Choice>
    <mc:Fallback>
      <p:transition spd="slow" advTm="431907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521"/>
          </a:xfrm>
        </p:spPr>
        <p:txBody>
          <a:bodyPr>
            <a:normAutofit fontScale="90000"/>
          </a:bodyPr>
          <a:lstStyle/>
          <a:p>
            <a:r>
              <a:rPr lang="cs-CZ" dirty="0"/>
              <a:t>Závěry a další pohledy na domácí násilí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342900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Individualistická teorie – selhání jednotlivce</a:t>
            </a:r>
          </a:p>
          <a:p>
            <a:r>
              <a:rPr lang="cs-CZ" dirty="0"/>
              <a:t>Feministické teorie – důsledek patriarchátu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 z toho všeho pro nás plyne?</a:t>
            </a:r>
          </a:p>
          <a:p>
            <a:pPr>
              <a:buFontTx/>
              <a:buChar char="-"/>
            </a:pPr>
            <a:r>
              <a:rPr lang="cs-CZ" dirty="0"/>
              <a:t>Různé pohledy, různé názory, různá řešení </a:t>
            </a:r>
          </a:p>
          <a:p>
            <a:pPr>
              <a:buFontTx/>
              <a:buChar char="-"/>
            </a:pPr>
            <a:r>
              <a:rPr lang="cs-CZ" dirty="0"/>
              <a:t>Co z toho je správně? </a:t>
            </a:r>
            <a:r>
              <a:rPr lang="cs-CZ" sz="1800" i="1" dirty="0"/>
              <a:t>No o tom diskutujme.</a:t>
            </a:r>
          </a:p>
          <a:p>
            <a:pPr>
              <a:buFontTx/>
              <a:buChar char="-"/>
            </a:pPr>
            <a:r>
              <a:rPr lang="cs-CZ" dirty="0"/>
              <a:t>Je to tedy relativní? </a:t>
            </a:r>
            <a:r>
              <a:rPr lang="cs-CZ" sz="1800" i="1" dirty="0"/>
              <a:t>Jen to ne </a:t>
            </a:r>
            <a:r>
              <a:rPr lang="cs-CZ" sz="1800" i="1" dirty="0">
                <a:sym typeface="Wingdings" panose="05000000000000000000" pitchFamily="2" charset="2"/>
              </a:rPr>
              <a:t></a:t>
            </a:r>
            <a:endParaRPr lang="cs-CZ" sz="1800" i="1" dirty="0"/>
          </a:p>
          <a:p>
            <a:pPr>
              <a:buFontTx/>
              <a:buChar char="-"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Klíčové pro porozumění, klíčové pro řešení! 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D3B5D473-83B7-CE40-BB0D-0F1854F3A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160559"/>
              </p:ext>
            </p:extLst>
          </p:nvPr>
        </p:nvGraphicFramePr>
        <p:xfrm>
          <a:off x="838200" y="1139483"/>
          <a:ext cx="10738340" cy="1737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69170">
                  <a:extLst>
                    <a:ext uri="{9D8B030D-6E8A-4147-A177-3AD203B41FA5}">
                      <a16:colId xmlns:a16="http://schemas.microsoft.com/office/drawing/2014/main" val="1450100465"/>
                    </a:ext>
                  </a:extLst>
                </a:gridCol>
                <a:gridCol w="5369170">
                  <a:extLst>
                    <a:ext uri="{9D8B030D-6E8A-4147-A177-3AD203B41FA5}">
                      <a16:colId xmlns:a16="http://schemas.microsoft.com/office/drawing/2014/main" val="32106105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/>
                        <a:t>Perspektiva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/>
                        <a:t>Hlavní otázka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5853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/>
                        <a:t>Strukturální funkcionalismus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/>
                        <a:t>Co narušuje společenskou rovnováhu a jak ji obnovit?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1014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/>
                        <a:t>Teorie konfliktu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/>
                        <a:t>Jaké mocenské nerovnosti umožňují násilí a jak je změnit?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466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/>
                        <a:t>Symbolický </a:t>
                      </a:r>
                      <a:r>
                        <a:rPr lang="cs-CZ" dirty="0" err="1"/>
                        <a:t>interakcionismus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/>
                        <a:t>Jak lidé násilí interpretují, ospravedlňují a rozpoznávají?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1114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13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666"/>
    </mc:Choice>
    <mc:Fallback xmlns="">
      <p:transition spd="slow" advTm="17066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B36F32-BFE4-9394-6DFF-26401704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Chci vědět víc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7DB2AC-60E6-133E-6222-F108CBAB9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Dohnal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, D.,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Hokr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Miholová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, P.,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Šprincová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, V.,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Domesová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, S. 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Analýza</a:t>
            </a:r>
            <a:r>
              <a:rPr lang="en-GB" sz="1900" i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výskytu</a:t>
            </a:r>
            <a:r>
              <a:rPr lang="en-GB" sz="1900" i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a 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latence</a:t>
            </a:r>
            <a:r>
              <a:rPr lang="en-GB" sz="1900" i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domácího</a:t>
            </a:r>
            <a:r>
              <a:rPr lang="en-GB" sz="1900" i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násilí</a:t>
            </a:r>
            <a:r>
              <a:rPr lang="en-GB" sz="1900" i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v 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partnerských</a:t>
            </a:r>
            <a:r>
              <a:rPr lang="en-GB" sz="1900" i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900" i="1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vztazích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Úřad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vlády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, 2017. </a:t>
            </a:r>
            <a:r>
              <a:rPr lang="en-GB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Dostupné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z: </a:t>
            </a:r>
            <a:r>
              <a:rPr lang="en-GB" sz="1900" u="sng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  <a:hlinkClick r:id="rId2"/>
              </a:rPr>
              <a:t>https://www.vlada.cz/assets/ppov/rovne-prilezitosti-zen-a-muzu/dokumenty/Analyza-vyskytu-a-latence-DN_final.pdf</a:t>
            </a:r>
            <a:r>
              <a:rPr lang="en-GB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. </a:t>
            </a:r>
            <a:endParaRPr lang="cs-CZ" sz="1900" dirty="0">
              <a:effectLst/>
              <a:latin typeface="+mj-lt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Nyklová, B. A </a:t>
            </a:r>
            <a:r>
              <a:rPr lang="cs-CZ" sz="1900" dirty="0" err="1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Moore</a:t>
            </a:r>
            <a:r>
              <a:rPr lang="cs-CZ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, D.  </a:t>
            </a:r>
            <a:r>
              <a:rPr lang="cs-CZ" sz="1900" b="1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Násilí na ženách v souvislosti s covid - 19</a:t>
            </a:r>
            <a:r>
              <a:rPr lang="cs-CZ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. Praha: Sociologický ústav AV ČR, v. v. i a Fakulta humanitních studií UK, 2021. ISBN 978-80-7330-380-8. Dostupné z: </a:t>
            </a:r>
            <a:r>
              <a:rPr lang="cs-CZ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https://www.soc.cas.cz/sites/default/files/publikace/blanka_nyklova_dana_moree_-_nasili_na_zenach_v_souvislosti_s_covid19.pdf</a:t>
            </a:r>
            <a:endParaRPr lang="cs-CZ" sz="1900" dirty="0">
              <a:effectLst/>
              <a:latin typeface="+mj-lt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900" b="0" i="0" dirty="0">
                <a:effectLst/>
                <a:latin typeface="+mj-lt"/>
              </a:rPr>
              <a:t>Topinka, D. 2016. Domácí násilí z perspektivy aplikovaného výzkumu. Základní fakta a výsledky. Dostupné z: </a:t>
            </a:r>
            <a:r>
              <a:rPr lang="cs-CZ" sz="1900" b="0" i="0" u="sng" dirty="0">
                <a:solidFill>
                  <a:srgbClr val="153B88"/>
                </a:solidFill>
                <a:effectLst/>
                <a:latin typeface="+mj-lt"/>
                <a:hlinkClick r:id="rId4"/>
              </a:rPr>
              <a:t>http://www.domaci-nasili.cz/</a:t>
            </a:r>
            <a:r>
              <a:rPr lang="cs-CZ" sz="1900" b="0" i="0" u="sng" dirty="0" err="1">
                <a:solidFill>
                  <a:srgbClr val="153B88"/>
                </a:solidFill>
                <a:effectLst/>
                <a:latin typeface="+mj-lt"/>
                <a:hlinkClick r:id="rId4"/>
              </a:rPr>
              <a:t>wp-content</a:t>
            </a:r>
            <a:r>
              <a:rPr lang="cs-CZ" sz="1900" b="0" i="0" u="sng" dirty="0">
                <a:solidFill>
                  <a:srgbClr val="153B88"/>
                </a:solidFill>
                <a:effectLst/>
                <a:latin typeface="+mj-lt"/>
                <a:hlinkClick r:id="rId4"/>
              </a:rPr>
              <a:t>/</a:t>
            </a:r>
            <a:r>
              <a:rPr lang="cs-CZ" sz="1900" b="0" i="0" u="sng" dirty="0" err="1">
                <a:solidFill>
                  <a:srgbClr val="153B88"/>
                </a:solidFill>
                <a:effectLst/>
                <a:latin typeface="+mj-lt"/>
                <a:hlinkClick r:id="rId4"/>
              </a:rPr>
              <a:t>uploads</a:t>
            </a:r>
            <a:r>
              <a:rPr lang="cs-CZ" sz="1900" b="0" i="0" u="sng" dirty="0">
                <a:solidFill>
                  <a:srgbClr val="153B88"/>
                </a:solidFill>
                <a:effectLst/>
                <a:latin typeface="+mj-lt"/>
                <a:hlinkClick r:id="rId4"/>
              </a:rPr>
              <a:t>/Dom%C3%A1c%C3%AD-n%C3%A1sil%C3%AD-z-perspektivy-aplikovan%C3%A9ho-v%C3%BDzkumu.-SocioFactor-2016..pdf</a:t>
            </a:r>
            <a:r>
              <a:rPr lang="cs-CZ" sz="1900" b="0" i="0" dirty="0">
                <a:solidFill>
                  <a:srgbClr val="000000"/>
                </a:solidFill>
                <a:effectLst/>
                <a:latin typeface="+mj-lt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Úřad vlády ČR . Akční plán prevence domácího a genderově podmíněného násilí na léta 2023–2026. červenec 2023. Dostupné na: </a:t>
            </a:r>
            <a:r>
              <a:rPr lang="cs-CZ" sz="1900" u="sng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  <a:hlinkClick r:id="rId5"/>
              </a:rPr>
              <a:t>https://vlada.gov.cz/assets/ppov/rovne-prilezitosti-zen-a-muzu/dokumenty/AP_DGPN-2023_final.pdf</a:t>
            </a:r>
            <a:r>
              <a:rPr lang="cs-CZ" sz="19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1900" dirty="0">
              <a:effectLst/>
              <a:latin typeface="+mj-lt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/>
            <a:endParaRPr lang="cs-CZ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4826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 co dál?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Kdo chcete, neváhejte si pro zábavu pustit film </a:t>
            </a:r>
            <a:r>
              <a:rPr lang="cs-CZ" dirty="0" err="1"/>
              <a:t>Gaslight</a:t>
            </a:r>
            <a:r>
              <a:rPr lang="cs-CZ" dirty="0"/>
              <a:t> (Plynové lampy) z roku 1944, v angličtině je na internetu poměrně dobře dostupný.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A příště nás čeká hodina na téma </a:t>
            </a:r>
            <a:r>
              <a:rPr lang="cs-CZ" i="1" dirty="0"/>
              <a:t>Jak definovat sociální problém</a:t>
            </a:r>
            <a:r>
              <a:rPr lang="cs-CZ" dirty="0"/>
              <a:t>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Úkolem je začít číst knihu Slepé skvrny (D. Prokop).</a:t>
            </a:r>
          </a:p>
        </p:txBody>
      </p:sp>
    </p:spTree>
    <p:extLst>
      <p:ext uri="{BB962C8B-B14F-4D97-AF65-F5344CB8AC3E}">
        <p14:creationId xmlns:p14="http://schemas.microsoft.com/office/powerpoint/2010/main" val="25268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77"/>
    </mc:Choice>
    <mc:Fallback xmlns="">
      <p:transition spd="slow" advTm="77477"/>
    </mc:Fallback>
  </mc:AlternateContent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2898</TotalTime>
  <Words>2315</Words>
  <Application>Microsoft Office PowerPoint</Application>
  <PresentationFormat>Širokoúhlá obrazovka</PresentationFormat>
  <Paragraphs>165</Paragraphs>
  <Slides>26</Slides>
  <Notes>2</Notes>
  <HiddenSlides>0</HiddenSlides>
  <MMClips>1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Wingdings</vt:lpstr>
      <vt:lpstr>Office Theme</vt:lpstr>
      <vt:lpstr>SOCIÁLNÍ PROBLÉMY </vt:lpstr>
      <vt:lpstr>Na začátek</vt:lpstr>
      <vt:lpstr>Domácí násilí jako téma</vt:lpstr>
      <vt:lpstr>Co to je „domácí násilí“?</vt:lpstr>
      <vt:lpstr>Domácí násilí: </vt:lpstr>
      <vt:lpstr>Klíčové znaky domácího násilí (dle Bílý kruh bezpečí, o.s.)</vt:lpstr>
      <vt:lpstr>Formy (!) domácího násilí:</vt:lpstr>
      <vt:lpstr>Prezentace aplikace PowerPoint</vt:lpstr>
      <vt:lpstr>Cyklus domácího násilí </vt:lpstr>
      <vt:lpstr>Nepravdivé mýty o domácím násilí</vt:lpstr>
      <vt:lpstr>Nepravdivé mýty o domácím násilí (více na Persefona.cz)</vt:lpstr>
      <vt:lpstr>Domácí násilí nezmizí… občas utichá, ale vrací se  – a především – eskaluje (tj. nebude to dobré)</vt:lpstr>
      <vt:lpstr>Podívejme se na ukázku (2 min) z filmu Zuřivec, je to výukový film pro starší děti (tím se nenechte odradit), hezky shrnuje, o co jde.</vt:lpstr>
      <vt:lpstr>Film Zuřivec </vt:lpstr>
      <vt:lpstr>Prezentace aplikace PowerPoint</vt:lpstr>
      <vt:lpstr>Co dalšího bychom měli k domácímu násilí dodat, pokud ho chceme řešit jako SP?</vt:lpstr>
      <vt:lpstr>Co dalšího bychom mohli k domácímu násilí dodat?</vt:lpstr>
      <vt:lpstr>Strukturální funkcionalismus a domácí násilí jako SP</vt:lpstr>
      <vt:lpstr>Funkcionalistická perspektiva</vt:lpstr>
      <vt:lpstr>Teorie konfliktu a domácí násilí jako SP</vt:lpstr>
      <vt:lpstr>Konfliktualistická perspektiva</vt:lpstr>
      <vt:lpstr>Symbolický interakcionismus a domácí násilí jako SP</vt:lpstr>
      <vt:lpstr>Symbolický interakcionismus – jak řešit domácí násilí?</vt:lpstr>
      <vt:lpstr>Závěry a další pohledy na domácí násilí</vt:lpstr>
      <vt:lpstr>Chci vědět víc</vt:lpstr>
      <vt:lpstr>A co dál?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PROBLÉMY</dc:title>
  <dc:creator>Marie Jelínková</dc:creator>
  <cp:lastModifiedBy>Marie Jelínková</cp:lastModifiedBy>
  <cp:revision>89</cp:revision>
  <cp:lastPrinted>2021-10-13T13:32:29Z</cp:lastPrinted>
  <dcterms:created xsi:type="dcterms:W3CDTF">2020-10-05T18:12:30Z</dcterms:created>
  <dcterms:modified xsi:type="dcterms:W3CDTF">2026-10-14T14:37:15Z</dcterms:modified>
</cp:coreProperties>
</file>