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04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0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 baseline="0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Lezení prvolezce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107504" y="44624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2. ročník Bc. ZSTP II</a:t>
            </a:r>
            <a:endParaRPr lang="en-US" dirty="0"/>
          </a:p>
          <a:p>
            <a:endParaRPr lang="cs-CZ" dirty="0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67544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Karel SÝKORA</a:t>
            </a:r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340768"/>
            <a:ext cx="8686800" cy="5517232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spcBef>
                <a:spcPts val="600"/>
              </a:spcBef>
              <a:buClrTx/>
              <a:buFont typeface="Wingdings" pitchFamily="2" charset="2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Cíl: seznámit a procvičit základní techniky lezení prvolezce </a:t>
            </a:r>
          </a:p>
          <a:p>
            <a:pPr lvl="0" eaLnBrk="1" latinLnBrk="0" hangingPunct="1"/>
            <a:endParaRPr lang="cs-CZ" dirty="0"/>
          </a:p>
          <a:p>
            <a:pPr lvl="0" eaLnBrk="1" latinLnBrk="0" hangingPunct="1"/>
            <a:r>
              <a:rPr lang="cs-CZ" dirty="0"/>
              <a:t>Průběh: 	- navazování</a:t>
            </a:r>
          </a:p>
          <a:p>
            <a:pPr lvl="0" eaLnBrk="1" latinLnBrk="0" hangingPunct="1"/>
            <a:r>
              <a:rPr lang="cs-CZ" dirty="0"/>
              <a:t>			- povelová technika</a:t>
            </a:r>
          </a:p>
          <a:p>
            <a:pPr lvl="0" eaLnBrk="1" latinLnBrk="0" hangingPunct="1"/>
            <a:r>
              <a:rPr lang="cs-CZ" dirty="0"/>
              <a:t>			- </a:t>
            </a:r>
            <a:r>
              <a:rPr lang="cs-CZ" dirty="0" err="1"/>
              <a:t>partnercheck</a:t>
            </a:r>
            <a:endParaRPr lang="cs-CZ" dirty="0"/>
          </a:p>
          <a:p>
            <a:pPr lvl="0" eaLnBrk="1" latinLnBrk="0" hangingPunct="1"/>
            <a:r>
              <a:rPr lang="cs-CZ" dirty="0"/>
              <a:t>			- lezení prvolezce</a:t>
            </a:r>
          </a:p>
          <a:p>
            <a:pPr lvl="0" eaLnBrk="1" latinLnBrk="0" hangingPunct="1"/>
            <a:r>
              <a:rPr lang="cs-CZ" dirty="0"/>
              <a:t>			- zakládání postupového jištění</a:t>
            </a:r>
          </a:p>
          <a:p>
            <a:pPr lvl="0" eaLnBrk="1" latinLnBrk="0" hangingPunct="1"/>
            <a:r>
              <a:rPr lang="cs-CZ" dirty="0"/>
              <a:t>			- jištění a spouštění prvolezce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1" y="2204864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Navazování: </a:t>
            </a:r>
            <a:r>
              <a:rPr lang="cs-CZ" dirty="0"/>
              <a:t>procvičování a kontrola technik navazování prvolezce do kombinovaného úvazku (navázání přímo do lana, využití nešité ploché smyce k vytvoření kombinovaného úvazku)   </a:t>
            </a:r>
          </a:p>
          <a:p>
            <a:endParaRPr lang="cs-CZ" dirty="0"/>
          </a:p>
          <a:p>
            <a:r>
              <a:rPr lang="cs-CZ" sz="2400" b="1" dirty="0">
                <a:solidFill>
                  <a:srgbClr val="7030A0"/>
                </a:solidFill>
              </a:rPr>
              <a:t>Povelová technika: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povely – lezu, jistím, povol, dober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Partnercheck</a:t>
            </a:r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důraz na vzájemnou kontrolu (navázání, založení jištění)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Lezení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techniky, zakládání postupového jištění (správný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způsob vedení lana v postupovém jištění)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Jištění a spouštění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kontrola správného způsobu jištění, kontrolované spouštění prvolezce (použití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vhodného prostředku, technika jištění a spouštění)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6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0" y="1916832"/>
            <a:ext cx="78867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Literatura:</a:t>
            </a:r>
          </a:p>
          <a:p>
            <a:endParaRPr lang="cs-CZ" sz="2400" b="1" dirty="0">
              <a:solidFill>
                <a:srgbClr val="7030A0"/>
              </a:solidFill>
            </a:endParaRPr>
          </a:p>
          <a:p>
            <a:r>
              <a:rPr lang="cs-CZ" dirty="0"/>
              <a:t>MICHALIČKA</a:t>
            </a:r>
            <a:r>
              <a:rPr lang="cs-CZ" baseline="0" dirty="0"/>
              <a:t> Vladimír a kol. Speciální tělesná příprava Vojenské lezení. Praha VO FTVS UK 2019.</a:t>
            </a:r>
          </a:p>
          <a:p>
            <a:endParaRPr lang="cs-CZ" baseline="0" dirty="0"/>
          </a:p>
          <a:p>
            <a:r>
              <a:rPr lang="cs-CZ" baseline="0" dirty="0"/>
              <a:t>FRANK Tomáš a kol. Horolezecká abeceda. Praha Epocha 2009.</a:t>
            </a:r>
          </a:p>
          <a:p>
            <a:endParaRPr lang="cs-CZ" baseline="0" dirty="0"/>
          </a:p>
          <a:p>
            <a:r>
              <a:rPr lang="cs-CZ" baseline="0" dirty="0" err="1"/>
              <a:t>Austrian</a:t>
            </a:r>
            <a:r>
              <a:rPr lang="cs-CZ" baseline="0" dirty="0"/>
              <a:t> </a:t>
            </a:r>
            <a:r>
              <a:rPr lang="cs-CZ" baseline="0" dirty="0" err="1"/>
              <a:t>armed</a:t>
            </a:r>
            <a:r>
              <a:rPr lang="cs-CZ" baseline="0" dirty="0"/>
              <a:t> </a:t>
            </a:r>
            <a:r>
              <a:rPr lang="cs-CZ" baseline="0" dirty="0" err="1"/>
              <a:t>forces</a:t>
            </a:r>
            <a:r>
              <a:rPr lang="cs-CZ" baseline="0" dirty="0"/>
              <a:t> </a:t>
            </a:r>
            <a:r>
              <a:rPr lang="cs-CZ" baseline="0" dirty="0" err="1"/>
              <a:t>field</a:t>
            </a:r>
            <a:r>
              <a:rPr lang="cs-CZ" baseline="0" dirty="0"/>
              <a:t> </a:t>
            </a:r>
            <a:r>
              <a:rPr lang="cs-CZ" baseline="0" dirty="0" err="1"/>
              <a:t>manual</a:t>
            </a:r>
            <a:r>
              <a:rPr lang="cs-CZ" baseline="0" dirty="0"/>
              <a:t>. </a:t>
            </a:r>
            <a:r>
              <a:rPr lang="cs-CZ" baseline="0" dirty="0" err="1"/>
              <a:t>Military</a:t>
            </a:r>
            <a:r>
              <a:rPr lang="cs-CZ" baseline="0" dirty="0"/>
              <a:t> </a:t>
            </a:r>
            <a:r>
              <a:rPr lang="cs-CZ" baseline="0" dirty="0" err="1"/>
              <a:t>mountain</a:t>
            </a:r>
            <a:r>
              <a:rPr lang="cs-CZ" baseline="0" dirty="0"/>
              <a:t> </a:t>
            </a:r>
            <a:r>
              <a:rPr lang="cs-CZ" baseline="0" dirty="0" err="1"/>
              <a:t>training</a:t>
            </a:r>
            <a:r>
              <a:rPr lang="cs-CZ" baseline="0" dirty="0"/>
              <a:t>. </a:t>
            </a:r>
            <a:r>
              <a:rPr lang="cs-CZ" baseline="0" dirty="0" err="1"/>
              <a:t>Vienna</a:t>
            </a:r>
            <a:r>
              <a:rPr lang="cs-CZ" baseline="0" dirty="0"/>
              <a:t> </a:t>
            </a:r>
            <a:r>
              <a:rPr lang="cs-CZ" baseline="0" dirty="0" err="1"/>
              <a:t>Federal</a:t>
            </a:r>
            <a:r>
              <a:rPr lang="cs-CZ" baseline="0" dirty="0"/>
              <a:t> ministry </a:t>
            </a:r>
            <a:r>
              <a:rPr lang="cs-CZ" baseline="0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defence</a:t>
            </a:r>
            <a:r>
              <a:rPr lang="cs-CZ" baseline="0" dirty="0"/>
              <a:t> and sport 2014.</a:t>
            </a:r>
          </a:p>
          <a:p>
            <a:endParaRPr lang="cs-CZ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MICHALIČKA Vladimír a kol. (2008) </a:t>
            </a:r>
            <a:r>
              <a:rPr lang="cs-CZ" sz="18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Výukové DVD vojenské lezení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Praha: AWT s r.o./ X-</a:t>
            </a:r>
            <a:r>
              <a:rPr lang="cs-CZ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treme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42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Techniky lezení I - zdokonalování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60" y="1203608"/>
            <a:ext cx="8928992" cy="5517232"/>
          </a:xfrm>
        </p:spPr>
        <p:txBody>
          <a:bodyPr/>
          <a:lstStyle/>
          <a:p>
            <a:pPr marL="0" indent="0"/>
            <a:r>
              <a:rPr lang="cs-CZ" b="1" dirty="0"/>
              <a:t>Cíl: </a:t>
            </a:r>
          </a:p>
          <a:p>
            <a:pPr marL="0" indent="0"/>
            <a:r>
              <a:rPr lang="cs-CZ" dirty="0"/>
              <a:t>Procvičit a zdokonalit lezecké dovednosti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/>
              <a:t>Průběh:	</a:t>
            </a:r>
          </a:p>
          <a:p>
            <a:pPr marL="457200" indent="-457200">
              <a:buFontTx/>
              <a:buChar char="-"/>
            </a:pPr>
            <a:r>
              <a:rPr lang="cs-CZ" dirty="0"/>
              <a:t>lezení na umělé stěně - </a:t>
            </a:r>
            <a:r>
              <a:rPr lang="cs-CZ" dirty="0" err="1"/>
              <a:t>bouldering</a:t>
            </a:r>
            <a:endParaRPr lang="cs-CZ" dirty="0"/>
          </a:p>
          <a:p>
            <a:pPr marL="457200" indent="-457200">
              <a:buFontTx/>
              <a:buChar char="-"/>
            </a:pPr>
            <a:r>
              <a:rPr lang="cs-CZ" dirty="0"/>
              <a:t>cvičení na zdokonalení techniky lezení</a:t>
            </a:r>
          </a:p>
          <a:p>
            <a:pPr marL="457200" indent="-457200">
              <a:buFontTx/>
              <a:buChar char="-"/>
            </a:pPr>
            <a:r>
              <a:rPr lang="cs-CZ" dirty="0"/>
              <a:t>cvičení na rozvoj silových schopností potřebných pro vojenské lezení</a:t>
            </a:r>
          </a:p>
          <a:p>
            <a:pPr marL="0" indent="0"/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0" indent="0"/>
            <a:r>
              <a:rPr lang="cs-CZ" dirty="0"/>
              <a:t>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r>
              <a:rPr lang="cs-CZ" b="1" dirty="0" err="1">
                <a:solidFill>
                  <a:srgbClr val="7030A0"/>
                </a:solidFill>
              </a:rPr>
              <a:t>Bouldering</a:t>
            </a:r>
            <a:r>
              <a:rPr lang="cs-CZ" b="1" dirty="0">
                <a:solidFill>
                  <a:srgbClr val="7030A0"/>
                </a:solidFill>
              </a:rPr>
              <a:t>:</a:t>
            </a:r>
            <a:r>
              <a:rPr lang="cs-CZ" dirty="0"/>
              <a:t> lezení na umělé stěně bez lana. 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Rozvoj technik lezení: </a:t>
            </a:r>
            <a:r>
              <a:rPr lang="cs-CZ" dirty="0"/>
              <a:t>vytváření lezeckých problémů na umělé stěně a snaha o jejich vyřešení. 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Rozvoj silových schopností: </a:t>
            </a:r>
            <a:r>
              <a:rPr lang="cs-CZ" dirty="0"/>
              <a:t>specifický lezecký trénink na rozvoj silových schopností</a:t>
            </a:r>
          </a:p>
          <a:p>
            <a:pPr marL="0" indent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Literatura:</a:t>
            </a:r>
          </a:p>
          <a:p>
            <a:r>
              <a:rPr lang="cs-CZ" sz="2400" dirty="0"/>
              <a:t>MICHALIČKA Vladimír a kol. Speciální tělesná příprava Vojenské lezení. Praha VO FTVS UK 2019.</a:t>
            </a:r>
          </a:p>
          <a:p>
            <a:endParaRPr lang="cs-CZ" sz="2400" dirty="0"/>
          </a:p>
          <a:p>
            <a:r>
              <a:rPr lang="cs-CZ" sz="2400" dirty="0"/>
              <a:t>FRANK Tomáš a kol. Horolezecká abeceda. Praha Epocha 2009.</a:t>
            </a:r>
          </a:p>
          <a:p>
            <a:endParaRPr lang="cs-CZ" sz="2400" dirty="0"/>
          </a:p>
          <a:p>
            <a:r>
              <a:rPr lang="cs-CZ" sz="2400" dirty="0" err="1"/>
              <a:t>Austrian</a:t>
            </a:r>
            <a:r>
              <a:rPr lang="cs-CZ" sz="2400" dirty="0"/>
              <a:t> </a:t>
            </a:r>
            <a:r>
              <a:rPr lang="cs-CZ" sz="2400" dirty="0" err="1"/>
              <a:t>armed</a:t>
            </a:r>
            <a:r>
              <a:rPr lang="cs-CZ" sz="2400" dirty="0"/>
              <a:t> </a:t>
            </a:r>
            <a:r>
              <a:rPr lang="cs-CZ" sz="2400" dirty="0" err="1"/>
              <a:t>forces</a:t>
            </a:r>
            <a:r>
              <a:rPr lang="cs-CZ" sz="2400" dirty="0"/>
              <a:t> </a:t>
            </a:r>
            <a:r>
              <a:rPr lang="cs-CZ" sz="2400" dirty="0" err="1"/>
              <a:t>field</a:t>
            </a:r>
            <a:r>
              <a:rPr lang="cs-CZ" sz="2400" dirty="0"/>
              <a:t> </a:t>
            </a:r>
            <a:r>
              <a:rPr lang="cs-CZ" sz="2400" dirty="0" err="1"/>
              <a:t>manual</a:t>
            </a:r>
            <a:r>
              <a:rPr lang="cs-CZ" sz="2400" dirty="0"/>
              <a:t>. </a:t>
            </a:r>
            <a:r>
              <a:rPr lang="cs-CZ" sz="2400" dirty="0" err="1"/>
              <a:t>Military</a:t>
            </a:r>
            <a:r>
              <a:rPr lang="cs-CZ" sz="2400" dirty="0"/>
              <a:t> </a:t>
            </a:r>
            <a:r>
              <a:rPr lang="cs-CZ" sz="2400" dirty="0" err="1"/>
              <a:t>mountain</a:t>
            </a:r>
            <a:r>
              <a:rPr lang="cs-CZ" sz="2400" dirty="0"/>
              <a:t> </a:t>
            </a:r>
            <a:r>
              <a:rPr lang="cs-CZ" sz="2400" dirty="0" err="1"/>
              <a:t>training</a:t>
            </a:r>
            <a:r>
              <a:rPr lang="cs-CZ" sz="2400" dirty="0"/>
              <a:t>. </a:t>
            </a:r>
            <a:r>
              <a:rPr lang="cs-CZ" sz="2400" dirty="0" err="1"/>
              <a:t>Vienna</a:t>
            </a:r>
            <a:r>
              <a:rPr lang="cs-CZ" sz="2400" dirty="0"/>
              <a:t> </a:t>
            </a:r>
            <a:r>
              <a:rPr lang="cs-CZ" sz="2400" dirty="0" err="1"/>
              <a:t>Federal</a:t>
            </a:r>
            <a:r>
              <a:rPr lang="cs-CZ" sz="2400" dirty="0"/>
              <a:t> ministry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defence</a:t>
            </a:r>
            <a:r>
              <a:rPr lang="cs-CZ" sz="2400" dirty="0"/>
              <a:t> and sport 2014.</a:t>
            </a:r>
          </a:p>
          <a:p>
            <a:endParaRPr lang="cs-CZ" sz="2400" dirty="0"/>
          </a:p>
          <a:p>
            <a:pPr marL="0" lvl="0" indent="0">
              <a:spcBef>
                <a:spcPts val="0"/>
              </a:spcBef>
              <a:buSzTx/>
              <a:defRPr/>
            </a:pPr>
            <a:r>
              <a:rPr lang="cs-CZ" sz="2400" dirty="0"/>
              <a:t>MICHALIČKA Vladimír a kol.  Výukové DVD vojenské lezení. Praha: AWT s r.o./ X-</a:t>
            </a:r>
            <a:r>
              <a:rPr lang="cs-CZ" sz="2400" dirty="0" err="1"/>
              <a:t>treme</a:t>
            </a:r>
            <a:r>
              <a:rPr lang="cs-CZ" sz="2400" dirty="0"/>
              <a:t> video 2009.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263D43-F81F-4B90-B50A-CEB8601E7DE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93BB688-4B21-4F2B-9F86-ED00467744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2593B5-8BEE-49B0-A45D-4991BA6EE8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274</TotalTime>
  <Words>161</Words>
  <Application>Microsoft Office PowerPoint</Application>
  <PresentationFormat>Předvádění na obrazovce (4:3)</PresentationFormat>
  <Paragraphs>38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Calibri</vt:lpstr>
      <vt:lpstr>Franklin Gothic Book</vt:lpstr>
      <vt:lpstr>Wingdings</vt:lpstr>
      <vt:lpstr>Wingdings 2</vt:lpstr>
      <vt:lpstr>Cesta</vt:lpstr>
      <vt:lpstr>Vojenské lezení</vt:lpstr>
      <vt:lpstr>Vojenské lezení</vt:lpstr>
      <vt:lpstr>Vojenské lezení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79</cp:revision>
  <dcterms:modified xsi:type="dcterms:W3CDTF">2026-03-30T14:02:08Z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