
<file path=[Content_Types].xml><?xml version="1.0" encoding="utf-8"?>
<Types xmlns="http://schemas.openxmlformats.org/package/2006/content-types">
  <Default Extension="fntdata" ContentType="application/x-fontdata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 autoCompressPictures="0">
  <p:sldMasterIdLst>
    <p:sldMasterId id="2147483648" r:id="rId1"/>
  </p:sldMasterIdLst>
  <p:notesMasterIdLst>
    <p:notesMasterId r:id="rId11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</p:sldIdLst>
  <p:sldSz cx="14630400" cy="8229600"/>
  <p:notesSz cx="8229600" cy="14630400"/>
  <p:embeddedFontLst>
    <p:embeddedFont>
      <p:font typeface="Instrument Sans" panose="020B0604020202020204" charset="0"/>
      <p:regular r:id="rId12"/>
    </p:embeddedFont>
    <p:embeddedFont>
      <p:font typeface="Instrument Sans Semi Bold" panose="020B0604020202020204" charset="0"/>
      <p:regular r:id="rId13"/>
    </p:embeddedFont>
  </p:embeddedFontLst>
  <p:defaultTextStyle>
    <a:defPPr>
      <a:defRPr lang="cs-CZ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3F3D3B"/>
    <a:srgbClr val="A0622C"/>
    <a:srgbClr val="E3BC9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6E3D9FB0-F5B4-43FB-96EF-65BE1E3238F2}" v="5" dt="2026-03-30T12:44:20.025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5" d="100"/>
          <a:sy n="135" d="100"/>
        </p:scale>
        <p:origin x="212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font" Target="fonts/font2.fntdata"/><Relationship Id="rId18" Type="http://schemas.microsoft.com/office/2016/11/relationships/changesInfo" Target="changesInfos/changesInfo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font" Target="fonts/font1.fntdata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microsoft.com/office/2015/10/relationships/revisionInfo" Target="revisionInfo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Jáchym Šimsa" userId="234d49cd-7956-41f2-b106-89e93a0cb03c" providerId="ADAL" clId="{AC1BB9EA-0C2E-48C1-B11C-D042B08AF17E}"/>
    <pc:docChg chg="undo custSel modSld">
      <pc:chgData name="Jáchym Šimsa" userId="234d49cd-7956-41f2-b106-89e93a0cb03c" providerId="ADAL" clId="{AC1BB9EA-0C2E-48C1-B11C-D042B08AF17E}" dt="2026-03-30T12:44:37.457" v="47" actId="207"/>
      <pc:docMkLst>
        <pc:docMk/>
      </pc:docMkLst>
      <pc:sldChg chg="addSp delSp modSp mod">
        <pc:chgData name="Jáchym Šimsa" userId="234d49cd-7956-41f2-b106-89e93a0cb03c" providerId="ADAL" clId="{AC1BB9EA-0C2E-48C1-B11C-D042B08AF17E}" dt="2026-03-30T12:43:12.302" v="25" actId="478"/>
        <pc:sldMkLst>
          <pc:docMk/>
          <pc:sldMk cId="0" sldId="258"/>
        </pc:sldMkLst>
        <pc:spChg chg="add mod">
          <ac:chgData name="Jáchym Šimsa" userId="234d49cd-7956-41f2-b106-89e93a0cb03c" providerId="ADAL" clId="{AC1BB9EA-0C2E-48C1-B11C-D042B08AF17E}" dt="2026-03-30T12:42:30.023" v="7" actId="1076"/>
          <ac:spMkLst>
            <pc:docMk/>
            <pc:sldMk cId="0" sldId="258"/>
            <ac:spMk id="14" creationId="{BA4557CF-0F7B-F77A-2634-E61AFE20D3EF}"/>
          </ac:spMkLst>
        </pc:spChg>
        <pc:spChg chg="add mod">
          <ac:chgData name="Jáchym Šimsa" userId="234d49cd-7956-41f2-b106-89e93a0cb03c" providerId="ADAL" clId="{AC1BB9EA-0C2E-48C1-B11C-D042B08AF17E}" dt="2026-03-30T12:42:33.386" v="10"/>
          <ac:spMkLst>
            <pc:docMk/>
            <pc:sldMk cId="0" sldId="258"/>
            <ac:spMk id="15" creationId="{54A949FF-1AC9-1D32-99B7-EBA8A9702AEB}"/>
          </ac:spMkLst>
        </pc:spChg>
        <pc:spChg chg="add mod">
          <ac:chgData name="Jáchym Šimsa" userId="234d49cd-7956-41f2-b106-89e93a0cb03c" providerId="ADAL" clId="{AC1BB9EA-0C2E-48C1-B11C-D042B08AF17E}" dt="2026-03-30T12:43:02.046" v="20" actId="207"/>
          <ac:spMkLst>
            <pc:docMk/>
            <pc:sldMk cId="0" sldId="258"/>
            <ac:spMk id="16" creationId="{8E18AB5C-31B8-C7E7-7051-4927F8F76A44}"/>
          </ac:spMkLst>
        </pc:spChg>
        <pc:spChg chg="add del mod">
          <ac:chgData name="Jáchym Šimsa" userId="234d49cd-7956-41f2-b106-89e93a0cb03c" providerId="ADAL" clId="{AC1BB9EA-0C2E-48C1-B11C-D042B08AF17E}" dt="2026-03-30T12:43:11.401" v="24" actId="478"/>
          <ac:spMkLst>
            <pc:docMk/>
            <pc:sldMk cId="0" sldId="258"/>
            <ac:spMk id="17" creationId="{0BB816E6-D6A5-F0A2-910A-3665DC00A87B}"/>
          </ac:spMkLst>
        </pc:spChg>
        <pc:picChg chg="del mod">
          <ac:chgData name="Jáchym Šimsa" userId="234d49cd-7956-41f2-b106-89e93a0cb03c" providerId="ADAL" clId="{AC1BB9EA-0C2E-48C1-B11C-D042B08AF17E}" dt="2026-03-30T12:42:31.251" v="8" actId="478"/>
          <ac:picMkLst>
            <pc:docMk/>
            <pc:sldMk cId="0" sldId="258"/>
            <ac:picMk id="5" creationId="{00000000-0000-0000-0000-000000000000}"/>
          </ac:picMkLst>
        </pc:picChg>
        <pc:picChg chg="add del mod">
          <ac:chgData name="Jáchym Šimsa" userId="234d49cd-7956-41f2-b106-89e93a0cb03c" providerId="ADAL" clId="{AC1BB9EA-0C2E-48C1-B11C-D042B08AF17E}" dt="2026-03-30T12:43:03.626" v="21" actId="478"/>
          <ac:picMkLst>
            <pc:docMk/>
            <pc:sldMk cId="0" sldId="258"/>
            <ac:picMk id="8" creationId="{00000000-0000-0000-0000-000000000000}"/>
          </ac:picMkLst>
        </pc:picChg>
        <pc:picChg chg="del mod">
          <ac:chgData name="Jáchym Šimsa" userId="234d49cd-7956-41f2-b106-89e93a0cb03c" providerId="ADAL" clId="{AC1BB9EA-0C2E-48C1-B11C-D042B08AF17E}" dt="2026-03-30T12:43:12.302" v="25" actId="478"/>
          <ac:picMkLst>
            <pc:docMk/>
            <pc:sldMk cId="0" sldId="258"/>
            <ac:picMk id="11" creationId="{00000000-0000-0000-0000-000000000000}"/>
          </ac:picMkLst>
        </pc:picChg>
      </pc:sldChg>
      <pc:sldChg chg="addSp delSp modSp mod">
        <pc:chgData name="Jáchym Šimsa" userId="234d49cd-7956-41f2-b106-89e93a0cb03c" providerId="ADAL" clId="{AC1BB9EA-0C2E-48C1-B11C-D042B08AF17E}" dt="2026-03-30T12:44:37.457" v="47" actId="207"/>
        <pc:sldMkLst>
          <pc:docMk/>
          <pc:sldMk cId="0" sldId="263"/>
        </pc:sldMkLst>
        <pc:spChg chg="mod">
          <ac:chgData name="Jáchym Šimsa" userId="234d49cd-7956-41f2-b106-89e93a0cb03c" providerId="ADAL" clId="{AC1BB9EA-0C2E-48C1-B11C-D042B08AF17E}" dt="2026-03-30T12:43:55.318" v="37" actId="1076"/>
          <ac:spMkLst>
            <pc:docMk/>
            <pc:sldMk cId="0" sldId="263"/>
            <ac:spMk id="7" creationId="{00000000-0000-0000-0000-000000000000}"/>
          </ac:spMkLst>
        </pc:spChg>
        <pc:spChg chg="mod">
          <ac:chgData name="Jáchym Šimsa" userId="234d49cd-7956-41f2-b106-89e93a0cb03c" providerId="ADAL" clId="{AC1BB9EA-0C2E-48C1-B11C-D042B08AF17E}" dt="2026-03-30T12:44:09.735" v="42" actId="1076"/>
          <ac:spMkLst>
            <pc:docMk/>
            <pc:sldMk cId="0" sldId="263"/>
            <ac:spMk id="8" creationId="{00000000-0000-0000-0000-000000000000}"/>
          </ac:spMkLst>
        </pc:spChg>
        <pc:spChg chg="add del mod">
          <ac:chgData name="Jáchym Šimsa" userId="234d49cd-7956-41f2-b106-89e93a0cb03c" providerId="ADAL" clId="{AC1BB9EA-0C2E-48C1-B11C-D042B08AF17E}" dt="2026-03-30T12:44:18.458" v="43" actId="1076"/>
          <ac:spMkLst>
            <pc:docMk/>
            <pc:sldMk cId="0" sldId="263"/>
            <ac:spMk id="18" creationId="{00000000-0000-0000-0000-000000000000}"/>
          </ac:spMkLst>
        </pc:spChg>
        <pc:spChg chg="mod">
          <ac:chgData name="Jáchym Šimsa" userId="234d49cd-7956-41f2-b106-89e93a0cb03c" providerId="ADAL" clId="{AC1BB9EA-0C2E-48C1-B11C-D042B08AF17E}" dt="2026-03-30T12:44:05.592" v="41" actId="1076"/>
          <ac:spMkLst>
            <pc:docMk/>
            <pc:sldMk cId="0" sldId="263"/>
            <ac:spMk id="22" creationId="{00000000-0000-0000-0000-000000000000}"/>
          </ac:spMkLst>
        </pc:spChg>
        <pc:spChg chg="del">
          <ac:chgData name="Jáchym Šimsa" userId="234d49cd-7956-41f2-b106-89e93a0cb03c" providerId="ADAL" clId="{AC1BB9EA-0C2E-48C1-B11C-D042B08AF17E}" dt="2026-03-30T12:43:40.150" v="30" actId="478"/>
          <ac:spMkLst>
            <pc:docMk/>
            <pc:sldMk cId="0" sldId="263"/>
            <ac:spMk id="23" creationId="{00000000-0000-0000-0000-000000000000}"/>
          </ac:spMkLst>
        </pc:spChg>
        <pc:spChg chg="add mod">
          <ac:chgData name="Jáchym Šimsa" userId="234d49cd-7956-41f2-b106-89e93a0cb03c" providerId="ADAL" clId="{AC1BB9EA-0C2E-48C1-B11C-D042B08AF17E}" dt="2026-03-30T12:44:37.457" v="47" actId="207"/>
          <ac:spMkLst>
            <pc:docMk/>
            <pc:sldMk cId="0" sldId="263"/>
            <ac:spMk id="27" creationId="{48687CD0-7E0E-0011-B28D-8906C876F3E2}"/>
          </ac:spMkLst>
        </pc:spChg>
        <pc:picChg chg="del mod">
          <ac:chgData name="Jáchym Šimsa" userId="234d49cd-7956-41f2-b106-89e93a0cb03c" providerId="ADAL" clId="{AC1BB9EA-0C2E-48C1-B11C-D042B08AF17E}" dt="2026-03-30T12:43:49.984" v="36" actId="478"/>
          <ac:picMkLst>
            <pc:docMk/>
            <pc:sldMk cId="0" sldId="263"/>
            <ac:picMk id="9" creationId="{00000000-0000-0000-0000-000000000000}"/>
          </ac:picMkLst>
        </pc:picChg>
        <pc:picChg chg="del">
          <ac:chgData name="Jáchym Šimsa" userId="234d49cd-7956-41f2-b106-89e93a0cb03c" providerId="ADAL" clId="{AC1BB9EA-0C2E-48C1-B11C-D042B08AF17E}" dt="2026-03-30T12:43:41.128" v="31" actId="478"/>
          <ac:picMkLst>
            <pc:docMk/>
            <pc:sldMk cId="0" sldId="263"/>
            <ac:picMk id="14" creationId="{00000000-0000-0000-0000-000000000000}"/>
          </ac:picMkLst>
        </pc:picChg>
        <pc:picChg chg="add del mod">
          <ac:chgData name="Jáchym Šimsa" userId="234d49cd-7956-41f2-b106-89e93a0cb03c" providerId="ADAL" clId="{AC1BB9EA-0C2E-48C1-B11C-D042B08AF17E}" dt="2026-03-30T12:43:37.463" v="29" actId="478"/>
          <ac:picMkLst>
            <pc:docMk/>
            <pc:sldMk cId="0" sldId="263"/>
            <ac:picMk id="19" creationId="{00000000-0000-0000-0000-000000000000}"/>
          </ac:picMkLst>
        </pc:picChg>
        <pc:picChg chg="del">
          <ac:chgData name="Jáchym Šimsa" userId="234d49cd-7956-41f2-b106-89e93a0cb03c" providerId="ADAL" clId="{AC1BB9EA-0C2E-48C1-B11C-D042B08AF17E}" dt="2026-03-30T12:44:00.213" v="40" actId="478"/>
          <ac:picMkLst>
            <pc:docMk/>
            <pc:sldMk cId="0" sldId="263"/>
            <ac:picMk id="24" creationId="{00000000-0000-0000-0000-000000000000}"/>
          </ac:picMkLst>
        </pc:pic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72569561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1 master"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9F5"/>
          </a:solidFill>
          <a:ln/>
        </p:spPr>
        <p:txBody>
          <a:bodyPr/>
          <a:lstStyle/>
          <a:p>
            <a:endParaRPr lang="cs-CZ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2 master"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9F5"/>
          </a:solidFill>
          <a:ln/>
        </p:spPr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3 master"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9F5"/>
          </a:solidFill>
          <a:ln/>
        </p:spPr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4 master"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9F5"/>
          </a:solidFill>
          <a:ln/>
        </p:spPr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5 master"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9F5"/>
          </a:solidFill>
          <a:ln/>
        </p:spPr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6 master"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9F5"/>
          </a:solidFill>
          <a:ln/>
        </p:spPr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7 master"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9F5"/>
          </a:solidFill>
          <a:ln/>
        </p:spPr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8 master"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9F5"/>
          </a:solidFill>
          <a:ln/>
        </p:spPr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9 master"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9F5"/>
          </a:solidFill>
          <a:ln/>
        </p:spPr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sv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5.svg"/><Relationship Id="rId4" Type="http://schemas.openxmlformats.org/officeDocument/2006/relationships/image" Target="../media/image4.sv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sv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10.svg"/><Relationship Id="rId5" Type="http://schemas.openxmlformats.org/officeDocument/2006/relationships/image" Target="../media/image9.svg"/><Relationship Id="rId4" Type="http://schemas.openxmlformats.org/officeDocument/2006/relationships/image" Target="../media/image8.sv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sv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13.png"/><Relationship Id="rId4" Type="http://schemas.openxmlformats.org/officeDocument/2006/relationships/image" Target="../media/image12.sv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sv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8.xml"/><Relationship Id="rId6" Type="http://schemas.openxmlformats.org/officeDocument/2006/relationships/image" Target="../media/image18.png"/><Relationship Id="rId5" Type="http://schemas.openxmlformats.org/officeDocument/2006/relationships/image" Target="../media/image17.svg"/><Relationship Id="rId4" Type="http://schemas.openxmlformats.org/officeDocument/2006/relationships/image" Target="../media/image16.sv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sv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9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0.xml"/><Relationship Id="rId6" Type="http://schemas.openxmlformats.org/officeDocument/2006/relationships/image" Target="../media/image23.png"/><Relationship Id="rId5" Type="http://schemas.openxmlformats.org/officeDocument/2006/relationships/image" Target="../media/image22.svg"/><Relationship Id="rId4" Type="http://schemas.openxmlformats.org/officeDocument/2006/relationships/image" Target="../media/image21.sv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6035040" cy="82296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6280190" y="1950244"/>
            <a:ext cx="4294823" cy="31015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400"/>
              </a:lnSpc>
              <a:buNone/>
            </a:pPr>
            <a:r>
              <a:rPr lang="en-US" sz="1950" dirty="0">
                <a:solidFill>
                  <a:srgbClr val="E3BC9A"/>
                </a:solidFill>
                <a:latin typeface="Instrument Sans Semi Bold" pitchFamily="34" charset="0"/>
                <a:ea typeface="Instrument Sans Semi Bold" pitchFamily="34" charset="-122"/>
                <a:cs typeface="Instrument Sans Semi Bold" pitchFamily="34" charset="-120"/>
              </a:rPr>
              <a:t>SPECIÁLNÍ TĚLESNÁ PŘÍPRAVA AČR</a:t>
            </a:r>
            <a:endParaRPr lang="en-US" sz="1950" dirty="0"/>
          </a:p>
        </p:txBody>
      </p:sp>
      <p:sp>
        <p:nvSpPr>
          <p:cNvPr id="4" name="Text 1"/>
          <p:cNvSpPr/>
          <p:nvPr/>
        </p:nvSpPr>
        <p:spPr>
          <a:xfrm>
            <a:off x="6280190" y="2558058"/>
            <a:ext cx="7556421" cy="372117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9750"/>
              </a:lnSpc>
              <a:buNone/>
            </a:pPr>
            <a:r>
              <a:rPr lang="en-US" sz="7800" dirty="0">
                <a:solidFill>
                  <a:srgbClr val="A0622C"/>
                </a:solidFill>
                <a:latin typeface="Instrument Sans Semi Bold" pitchFamily="34" charset="0"/>
                <a:ea typeface="Instrument Sans Semi Bold" pitchFamily="34" charset="-122"/>
                <a:cs typeface="Instrument Sans Semi Bold" pitchFamily="34" charset="-120"/>
              </a:rPr>
              <a:t>TEORIE VOJENSKÉHO LEZENÍ</a:t>
            </a:r>
            <a:endParaRPr lang="en-US" sz="78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793790" y="1062990"/>
            <a:ext cx="8029456" cy="62007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4850"/>
              </a:lnSpc>
              <a:buNone/>
            </a:pPr>
            <a:r>
              <a:rPr lang="en-US" sz="3900" dirty="0">
                <a:solidFill>
                  <a:srgbClr val="A0622C"/>
                </a:solidFill>
                <a:latin typeface="Instrument Sans Semi Bold" pitchFamily="34" charset="0"/>
                <a:ea typeface="Instrument Sans Semi Bold" pitchFamily="34" charset="-122"/>
                <a:cs typeface="Instrument Sans Semi Bold" pitchFamily="34" charset="-120"/>
              </a:rPr>
              <a:t>ÚVOD A CÍL VOJENSKÉHO LEZENÍ</a:t>
            </a:r>
            <a:endParaRPr lang="en-US" sz="3900" dirty="0"/>
          </a:p>
        </p:txBody>
      </p:sp>
      <p:sp>
        <p:nvSpPr>
          <p:cNvPr id="3" name="Text 1"/>
          <p:cNvSpPr/>
          <p:nvPr/>
        </p:nvSpPr>
        <p:spPr>
          <a:xfrm>
            <a:off x="793790" y="2179082"/>
            <a:ext cx="3286601" cy="31015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400"/>
              </a:lnSpc>
              <a:buNone/>
            </a:pPr>
            <a:r>
              <a:rPr lang="en-US" sz="1950" dirty="0">
                <a:solidFill>
                  <a:srgbClr val="A0622C"/>
                </a:solidFill>
                <a:latin typeface="Instrument Sans Semi Bold" pitchFamily="34" charset="0"/>
                <a:ea typeface="Instrument Sans Semi Bold" pitchFamily="34" charset="-122"/>
                <a:cs typeface="Instrument Sans Semi Bold" pitchFamily="34" charset="-120"/>
              </a:rPr>
              <a:t>CHARAKTERISTIKA OBORU</a:t>
            </a:r>
            <a:endParaRPr lang="en-US" sz="1950" dirty="0"/>
          </a:p>
        </p:txBody>
      </p:sp>
      <p:sp>
        <p:nvSpPr>
          <p:cNvPr id="4" name="Text 2"/>
          <p:cNvSpPr/>
          <p:nvPr/>
        </p:nvSpPr>
        <p:spPr>
          <a:xfrm>
            <a:off x="793790" y="2687598"/>
            <a:ext cx="5602962" cy="12701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500"/>
              </a:lnSpc>
              <a:buNone/>
            </a:pPr>
            <a:r>
              <a:rPr lang="en-US" sz="1550" dirty="0">
                <a:solidFill>
                  <a:srgbClr val="3F3D3B"/>
                </a:solidFill>
                <a:latin typeface="Instrument Sans" pitchFamily="34" charset="0"/>
                <a:ea typeface="Instrument Sans" pitchFamily="34" charset="-122"/>
                <a:cs typeface="Instrument Sans" pitchFamily="34" charset="-120"/>
              </a:rPr>
              <a:t>Vojenské lezení je </a:t>
            </a:r>
            <a:r>
              <a:rPr lang="en-US" sz="1550" b="1" dirty="0">
                <a:solidFill>
                  <a:srgbClr val="3F3D3B"/>
                </a:solidFill>
                <a:latin typeface="Instrument Sans" pitchFamily="34" charset="0"/>
                <a:ea typeface="Instrument Sans" pitchFamily="34" charset="-122"/>
                <a:cs typeface="Instrument Sans" pitchFamily="34" charset="-120"/>
              </a:rPr>
              <a:t>vysoce odborná a riziková oblast</a:t>
            </a:r>
            <a:r>
              <a:rPr lang="en-US" sz="1550" dirty="0">
                <a:solidFill>
                  <a:srgbClr val="3F3D3B"/>
                </a:solidFill>
                <a:latin typeface="Instrument Sans" pitchFamily="34" charset="0"/>
                <a:ea typeface="Instrument Sans" pitchFamily="34" charset="-122"/>
                <a:cs typeface="Instrument Sans" pitchFamily="34" charset="-120"/>
              </a:rPr>
              <a:t> speciální tělesné přípravy (STP). Vyžaduje precizní teoretickou přípravu, odpovídající výstroj a výzbroj a přísné dodržování zásad bezpečnosti.</a:t>
            </a:r>
            <a:endParaRPr lang="en-US" sz="1550" dirty="0"/>
          </a:p>
        </p:txBody>
      </p:sp>
      <p:sp>
        <p:nvSpPr>
          <p:cNvPr id="5" name="Shape 3"/>
          <p:cNvSpPr/>
          <p:nvPr/>
        </p:nvSpPr>
        <p:spPr>
          <a:xfrm>
            <a:off x="793790" y="4180999"/>
            <a:ext cx="5602962" cy="1903571"/>
          </a:xfrm>
          <a:prstGeom prst="roundRect">
            <a:avLst>
              <a:gd name="adj" fmla="val 15640"/>
            </a:avLst>
          </a:prstGeom>
          <a:solidFill>
            <a:srgbClr val="FFF9F5"/>
          </a:solidFill>
          <a:ln w="22860">
            <a:solidFill>
              <a:srgbClr val="E3BC9A"/>
            </a:solidFill>
            <a:prstDash val="solid"/>
          </a:ln>
        </p:spPr>
        <p:txBody>
          <a:bodyPr/>
          <a:lstStyle/>
          <a:p>
            <a:endParaRPr lang="cs-CZ"/>
          </a:p>
        </p:txBody>
      </p:sp>
      <p:sp>
        <p:nvSpPr>
          <p:cNvPr id="6" name="Text 4"/>
          <p:cNvSpPr/>
          <p:nvPr/>
        </p:nvSpPr>
        <p:spPr>
          <a:xfrm>
            <a:off x="1015008" y="4402217"/>
            <a:ext cx="3352324" cy="31015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400"/>
              </a:lnSpc>
              <a:buNone/>
            </a:pPr>
            <a:r>
              <a:rPr lang="en-US" sz="1950" dirty="0">
                <a:solidFill>
                  <a:srgbClr val="3F3D3B"/>
                </a:solidFill>
                <a:latin typeface="Instrument Sans Semi Bold" pitchFamily="34" charset="0"/>
                <a:ea typeface="Instrument Sans Semi Bold" pitchFamily="34" charset="-122"/>
                <a:cs typeface="Instrument Sans Semi Bold" pitchFamily="34" charset="-120"/>
              </a:rPr>
              <a:t>RIZIKOVOST A ODBORNOST</a:t>
            </a:r>
            <a:endParaRPr lang="en-US" sz="1950" dirty="0"/>
          </a:p>
        </p:txBody>
      </p:sp>
      <p:sp>
        <p:nvSpPr>
          <p:cNvPr id="7" name="Text 5"/>
          <p:cNvSpPr/>
          <p:nvPr/>
        </p:nvSpPr>
        <p:spPr>
          <a:xfrm>
            <a:off x="1015008" y="4910733"/>
            <a:ext cx="5160526" cy="95261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500"/>
              </a:lnSpc>
              <a:buNone/>
            </a:pPr>
            <a:r>
              <a:rPr lang="en-US" sz="1550" dirty="0">
                <a:solidFill>
                  <a:srgbClr val="3F3D3B"/>
                </a:solidFill>
                <a:latin typeface="Instrument Sans" pitchFamily="34" charset="0"/>
                <a:ea typeface="Instrument Sans" pitchFamily="34" charset="-122"/>
                <a:cs typeface="Instrument Sans" pitchFamily="34" charset="-120"/>
              </a:rPr>
              <a:t>Vojenské lezení patří mezi nejnáročnější a nejrizikovější disciplíny STP. Chyby mohou mít fatální následky – bezpečnost je vždy na prvním místě.</a:t>
            </a:r>
            <a:endParaRPr lang="en-US" sz="1550" dirty="0"/>
          </a:p>
        </p:txBody>
      </p:sp>
      <p:sp>
        <p:nvSpPr>
          <p:cNvPr id="8" name="Shape 6"/>
          <p:cNvSpPr/>
          <p:nvPr/>
        </p:nvSpPr>
        <p:spPr>
          <a:xfrm>
            <a:off x="7111722" y="2203966"/>
            <a:ext cx="22860" cy="4739283"/>
          </a:xfrm>
          <a:prstGeom prst="roundRect">
            <a:avLst>
              <a:gd name="adj" fmla="val 1302324"/>
            </a:avLst>
          </a:prstGeom>
          <a:solidFill>
            <a:srgbClr val="000000">
              <a:alpha val="8000"/>
            </a:srgbClr>
          </a:solidFill>
          <a:ln/>
        </p:spPr>
        <p:txBody>
          <a:bodyPr/>
          <a:lstStyle/>
          <a:p>
            <a:endParaRPr lang="cs-CZ"/>
          </a:p>
        </p:txBody>
      </p:sp>
      <p:sp>
        <p:nvSpPr>
          <p:cNvPr id="9" name="Shape 7"/>
          <p:cNvSpPr/>
          <p:nvPr/>
        </p:nvSpPr>
        <p:spPr>
          <a:xfrm>
            <a:off x="7312104" y="2415778"/>
            <a:ext cx="595313" cy="22860"/>
          </a:xfrm>
          <a:prstGeom prst="roundRect">
            <a:avLst>
              <a:gd name="adj" fmla="val 1302324"/>
            </a:avLst>
          </a:prstGeom>
          <a:solidFill>
            <a:srgbClr val="C9A280"/>
          </a:solidFill>
          <a:ln/>
        </p:spPr>
        <p:txBody>
          <a:bodyPr/>
          <a:lstStyle/>
          <a:p>
            <a:endParaRPr lang="cs-CZ"/>
          </a:p>
        </p:txBody>
      </p:sp>
      <p:sp>
        <p:nvSpPr>
          <p:cNvPr id="10" name="Shape 8"/>
          <p:cNvSpPr/>
          <p:nvPr/>
        </p:nvSpPr>
        <p:spPr>
          <a:xfrm>
            <a:off x="6888480" y="2203966"/>
            <a:ext cx="446484" cy="446484"/>
          </a:xfrm>
          <a:prstGeom prst="roundRect">
            <a:avLst>
              <a:gd name="adj" fmla="val 66679"/>
            </a:avLst>
          </a:prstGeom>
          <a:solidFill>
            <a:srgbClr val="E3BC9A"/>
          </a:solidFill>
          <a:ln/>
        </p:spPr>
        <p:txBody>
          <a:bodyPr/>
          <a:lstStyle/>
          <a:p>
            <a:endParaRPr lang="cs-CZ"/>
          </a:p>
        </p:txBody>
      </p:sp>
      <p:pic>
        <p:nvPicPr>
          <p:cNvPr id="11" name="Image 0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6962894" y="2278320"/>
            <a:ext cx="297656" cy="297656"/>
          </a:xfrm>
          <a:prstGeom prst="rect">
            <a:avLst/>
          </a:prstGeom>
        </p:spPr>
      </p:pic>
      <p:sp>
        <p:nvSpPr>
          <p:cNvPr id="12" name="Text 9"/>
          <p:cNvSpPr/>
          <p:nvPr/>
        </p:nvSpPr>
        <p:spPr>
          <a:xfrm>
            <a:off x="8104108" y="2272189"/>
            <a:ext cx="4831675" cy="31015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400"/>
              </a:lnSpc>
              <a:buNone/>
            </a:pPr>
            <a:r>
              <a:rPr lang="en-US" sz="1950" dirty="0">
                <a:solidFill>
                  <a:srgbClr val="3F3D3B"/>
                </a:solidFill>
                <a:latin typeface="Instrument Sans Semi Bold" pitchFamily="34" charset="0"/>
                <a:ea typeface="Instrument Sans Semi Bold" pitchFamily="34" charset="-122"/>
                <a:cs typeface="Instrument Sans Semi Bold" pitchFamily="34" charset="-120"/>
              </a:rPr>
              <a:t>BEZPEČNÝ POHYB V ČLENITÉM TERÉNU</a:t>
            </a:r>
            <a:endParaRPr lang="en-US" sz="1950" dirty="0"/>
          </a:p>
        </p:txBody>
      </p:sp>
      <p:sp>
        <p:nvSpPr>
          <p:cNvPr id="13" name="Text 10"/>
          <p:cNvSpPr/>
          <p:nvPr/>
        </p:nvSpPr>
        <p:spPr>
          <a:xfrm>
            <a:off x="8104108" y="2780705"/>
            <a:ext cx="5740003" cy="63507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500"/>
              </a:lnSpc>
              <a:buNone/>
            </a:pPr>
            <a:r>
              <a:rPr lang="en-US" sz="1550" dirty="0">
                <a:solidFill>
                  <a:srgbClr val="3F3D3B"/>
                </a:solidFill>
                <a:latin typeface="Instrument Sans" pitchFamily="34" charset="0"/>
                <a:ea typeface="Instrument Sans" pitchFamily="34" charset="-122"/>
                <a:cs typeface="Instrument Sans" pitchFamily="34" charset="-120"/>
              </a:rPr>
              <a:t>Příprava jednotlivců a skupin ke zdolávání horského, skalnatého a zledovatělého terénu s maximální mírou bezpečnosti.</a:t>
            </a:r>
            <a:endParaRPr lang="en-US" sz="1550" dirty="0"/>
          </a:p>
        </p:txBody>
      </p:sp>
      <p:sp>
        <p:nvSpPr>
          <p:cNvPr id="14" name="Shape 11"/>
          <p:cNvSpPr/>
          <p:nvPr/>
        </p:nvSpPr>
        <p:spPr>
          <a:xfrm>
            <a:off x="7312104" y="4024432"/>
            <a:ext cx="595313" cy="22860"/>
          </a:xfrm>
          <a:prstGeom prst="roundRect">
            <a:avLst>
              <a:gd name="adj" fmla="val 1302324"/>
            </a:avLst>
          </a:prstGeom>
          <a:solidFill>
            <a:srgbClr val="C9A280"/>
          </a:solidFill>
          <a:ln/>
        </p:spPr>
        <p:txBody>
          <a:bodyPr/>
          <a:lstStyle/>
          <a:p>
            <a:endParaRPr lang="cs-CZ"/>
          </a:p>
        </p:txBody>
      </p:sp>
      <p:sp>
        <p:nvSpPr>
          <p:cNvPr id="15" name="Shape 12"/>
          <p:cNvSpPr/>
          <p:nvPr/>
        </p:nvSpPr>
        <p:spPr>
          <a:xfrm>
            <a:off x="6888480" y="3812619"/>
            <a:ext cx="446484" cy="446484"/>
          </a:xfrm>
          <a:prstGeom prst="roundRect">
            <a:avLst>
              <a:gd name="adj" fmla="val 66679"/>
            </a:avLst>
          </a:prstGeom>
          <a:solidFill>
            <a:srgbClr val="E3BC9A"/>
          </a:solidFill>
          <a:ln/>
        </p:spPr>
        <p:txBody>
          <a:bodyPr/>
          <a:lstStyle/>
          <a:p>
            <a:endParaRPr lang="cs-CZ"/>
          </a:p>
        </p:txBody>
      </p:sp>
      <p:pic>
        <p:nvPicPr>
          <p:cNvPr id="16" name="Image 1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6962894" y="3886974"/>
            <a:ext cx="297656" cy="297656"/>
          </a:xfrm>
          <a:prstGeom prst="rect">
            <a:avLst/>
          </a:prstGeom>
        </p:spPr>
      </p:pic>
      <p:sp>
        <p:nvSpPr>
          <p:cNvPr id="17" name="Text 13"/>
          <p:cNvSpPr/>
          <p:nvPr/>
        </p:nvSpPr>
        <p:spPr>
          <a:xfrm>
            <a:off x="8104108" y="3880842"/>
            <a:ext cx="5740003" cy="62031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400"/>
              </a:lnSpc>
              <a:buNone/>
            </a:pPr>
            <a:r>
              <a:rPr lang="en-US" sz="1950" dirty="0">
                <a:solidFill>
                  <a:srgbClr val="3F3D3B"/>
                </a:solidFill>
                <a:latin typeface="Instrument Sans Semi Bold" pitchFamily="34" charset="0"/>
                <a:ea typeface="Instrument Sans Semi Bold" pitchFamily="34" charset="-122"/>
                <a:cs typeface="Instrument Sans Semi Bold" pitchFamily="34" charset="-120"/>
              </a:rPr>
              <a:t>POHYB VE VÝŠKÁCH A NAD VOLNOU HLOUBKOU</a:t>
            </a:r>
            <a:endParaRPr lang="en-US" sz="1950" dirty="0"/>
          </a:p>
        </p:txBody>
      </p:sp>
      <p:sp>
        <p:nvSpPr>
          <p:cNvPr id="18" name="Text 14"/>
          <p:cNvSpPr/>
          <p:nvPr/>
        </p:nvSpPr>
        <p:spPr>
          <a:xfrm>
            <a:off x="8104108" y="4699516"/>
            <a:ext cx="5740003" cy="63507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500"/>
              </a:lnSpc>
              <a:buNone/>
            </a:pPr>
            <a:r>
              <a:rPr lang="en-US" sz="1550" dirty="0">
                <a:solidFill>
                  <a:srgbClr val="3F3D3B"/>
                </a:solidFill>
                <a:latin typeface="Instrument Sans" pitchFamily="34" charset="0"/>
                <a:ea typeface="Instrument Sans" pitchFamily="34" charset="-122"/>
                <a:cs typeface="Instrument Sans" pitchFamily="34" charset="-120"/>
              </a:rPr>
              <a:t>Výcvik zahrnuje práci ve výškách, slanění, překonávání terénních překážek a záchranu osob v obtížném terénu.</a:t>
            </a:r>
            <a:endParaRPr lang="en-US" sz="1550" dirty="0"/>
          </a:p>
        </p:txBody>
      </p:sp>
      <p:sp>
        <p:nvSpPr>
          <p:cNvPr id="19" name="Shape 15"/>
          <p:cNvSpPr/>
          <p:nvPr/>
        </p:nvSpPr>
        <p:spPr>
          <a:xfrm>
            <a:off x="7312104" y="5943243"/>
            <a:ext cx="595313" cy="22860"/>
          </a:xfrm>
          <a:prstGeom prst="roundRect">
            <a:avLst>
              <a:gd name="adj" fmla="val 1302324"/>
            </a:avLst>
          </a:prstGeom>
          <a:solidFill>
            <a:srgbClr val="B97B45"/>
          </a:solidFill>
          <a:ln/>
        </p:spPr>
        <p:txBody>
          <a:bodyPr/>
          <a:lstStyle/>
          <a:p>
            <a:endParaRPr lang="cs-CZ"/>
          </a:p>
        </p:txBody>
      </p:sp>
      <p:sp>
        <p:nvSpPr>
          <p:cNvPr id="20" name="Shape 16"/>
          <p:cNvSpPr/>
          <p:nvPr/>
        </p:nvSpPr>
        <p:spPr>
          <a:xfrm>
            <a:off x="6888480" y="5731431"/>
            <a:ext cx="446484" cy="446484"/>
          </a:xfrm>
          <a:prstGeom prst="roundRect">
            <a:avLst>
              <a:gd name="adj" fmla="val 66679"/>
            </a:avLst>
          </a:prstGeom>
          <a:solidFill>
            <a:srgbClr val="A0622C"/>
          </a:solidFill>
          <a:ln/>
        </p:spPr>
        <p:txBody>
          <a:bodyPr/>
          <a:lstStyle/>
          <a:p>
            <a:endParaRPr lang="cs-CZ"/>
          </a:p>
        </p:txBody>
      </p:sp>
      <p:pic>
        <p:nvPicPr>
          <p:cNvPr id="21" name="Image 2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6962894" y="5805785"/>
            <a:ext cx="297656" cy="297656"/>
          </a:xfrm>
          <a:prstGeom prst="rect">
            <a:avLst/>
          </a:prstGeom>
        </p:spPr>
      </p:pic>
      <p:sp>
        <p:nvSpPr>
          <p:cNvPr id="22" name="Text 17"/>
          <p:cNvSpPr/>
          <p:nvPr/>
        </p:nvSpPr>
        <p:spPr>
          <a:xfrm>
            <a:off x="8104108" y="5799653"/>
            <a:ext cx="4505801" cy="31015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400"/>
              </a:lnSpc>
              <a:buNone/>
            </a:pPr>
            <a:r>
              <a:rPr lang="en-US" sz="1950" dirty="0">
                <a:solidFill>
                  <a:srgbClr val="3F3D3B"/>
                </a:solidFill>
                <a:latin typeface="Instrument Sans Semi Bold" pitchFamily="34" charset="0"/>
                <a:ea typeface="Instrument Sans Semi Bold" pitchFamily="34" charset="-122"/>
                <a:cs typeface="Instrument Sans Semi Bold" pitchFamily="34" charset="-120"/>
              </a:rPr>
              <a:t>INDIVIDUÁLNÍ I SKUPINOVÁ PŘÍPRAVA</a:t>
            </a:r>
            <a:endParaRPr lang="en-US" sz="1950" dirty="0"/>
          </a:p>
        </p:txBody>
      </p:sp>
      <p:sp>
        <p:nvSpPr>
          <p:cNvPr id="23" name="Text 18"/>
          <p:cNvSpPr/>
          <p:nvPr/>
        </p:nvSpPr>
        <p:spPr>
          <a:xfrm>
            <a:off x="8104108" y="6308169"/>
            <a:ext cx="5740003" cy="63507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500"/>
              </a:lnSpc>
              <a:buNone/>
            </a:pPr>
            <a:r>
              <a:rPr lang="en-US" sz="1550" dirty="0">
                <a:solidFill>
                  <a:srgbClr val="3F3D3B"/>
                </a:solidFill>
                <a:latin typeface="Instrument Sans" pitchFamily="34" charset="0"/>
                <a:ea typeface="Instrument Sans" pitchFamily="34" charset="-122"/>
                <a:cs typeface="Instrument Sans" pitchFamily="34" charset="-120"/>
              </a:rPr>
              <a:t>Cílem je připravit jak jednotlivce, tak celé skupiny k efektivní a bezpečné bojové a záchranné činnosti v náročném prostředí.</a:t>
            </a:r>
            <a:endParaRPr lang="en-US" sz="155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595360" y="0"/>
            <a:ext cx="6035040" cy="82296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786527" y="552926"/>
            <a:ext cx="7570946" cy="110609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4350"/>
              </a:lnSpc>
              <a:buNone/>
            </a:pPr>
            <a:r>
              <a:rPr lang="en-US" sz="3450" dirty="0">
                <a:solidFill>
                  <a:srgbClr val="A0622C"/>
                </a:solidFill>
                <a:latin typeface="Instrument Sans Semi Bold" pitchFamily="34" charset="0"/>
                <a:ea typeface="Instrument Sans Semi Bold" pitchFamily="34" charset="-122"/>
                <a:cs typeface="Instrument Sans Semi Bold" pitchFamily="34" charset="-120"/>
              </a:rPr>
              <a:t>ZAŘAZENÍ A FORMY HOROLEZECTVÍ</a:t>
            </a:r>
            <a:endParaRPr lang="en-US" sz="3450" dirty="0"/>
          </a:p>
        </p:txBody>
      </p:sp>
      <p:sp>
        <p:nvSpPr>
          <p:cNvPr id="4" name="Text 1"/>
          <p:cNvSpPr/>
          <p:nvPr/>
        </p:nvSpPr>
        <p:spPr>
          <a:xfrm>
            <a:off x="786527" y="1895713"/>
            <a:ext cx="7570946" cy="8036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100"/>
              </a:lnSpc>
              <a:buNone/>
            </a:pPr>
            <a:r>
              <a:rPr lang="en-US" sz="1350" dirty="0">
                <a:solidFill>
                  <a:srgbClr val="3F3D3B"/>
                </a:solidFill>
                <a:latin typeface="Instrument Sans" pitchFamily="34" charset="0"/>
                <a:ea typeface="Instrument Sans" pitchFamily="34" charset="-122"/>
                <a:cs typeface="Instrument Sans" pitchFamily="34" charset="-120"/>
              </a:rPr>
              <a:t>Vojenské lezení má specifické postavení v systému horolezeckých disciplín. Správné pochopení jeho zařazení je nezbytné pro volbu správných metod výcviku, bezpečnostních standardů a klasifikačních nástrojů.</a:t>
            </a:r>
            <a:endParaRPr lang="en-US" sz="1350" dirty="0"/>
          </a:p>
        </p:txBody>
      </p:sp>
      <p:sp>
        <p:nvSpPr>
          <p:cNvPr id="6" name="Text 2"/>
          <p:cNvSpPr/>
          <p:nvPr/>
        </p:nvSpPr>
        <p:spPr>
          <a:xfrm>
            <a:off x="1475184" y="3053834"/>
            <a:ext cx="3645456" cy="33182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600"/>
              </a:lnSpc>
              <a:buNone/>
            </a:pPr>
            <a:r>
              <a:rPr lang="en-US" sz="2050" dirty="0">
                <a:solidFill>
                  <a:srgbClr val="3F3D3B"/>
                </a:solidFill>
                <a:latin typeface="Instrument Sans Semi Bold" pitchFamily="34" charset="0"/>
                <a:ea typeface="Instrument Sans Semi Bold" pitchFamily="34" charset="-122"/>
                <a:cs typeface="Instrument Sans Semi Bold" pitchFamily="34" charset="-120"/>
              </a:rPr>
              <a:t>SPORTOVNÍ HOROLEZECTVÍ</a:t>
            </a:r>
            <a:endParaRPr lang="en-US" sz="2050" dirty="0"/>
          </a:p>
        </p:txBody>
      </p:sp>
      <p:sp>
        <p:nvSpPr>
          <p:cNvPr id="7" name="Text 3"/>
          <p:cNvSpPr/>
          <p:nvPr/>
        </p:nvSpPr>
        <p:spPr>
          <a:xfrm>
            <a:off x="1475184" y="3480316"/>
            <a:ext cx="6882289" cy="53578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100"/>
              </a:lnSpc>
              <a:buNone/>
            </a:pPr>
            <a:r>
              <a:rPr lang="en-US" sz="1350" dirty="0">
                <a:solidFill>
                  <a:srgbClr val="3F3D3B"/>
                </a:solidFill>
                <a:latin typeface="Instrument Sans" pitchFamily="34" charset="0"/>
                <a:ea typeface="Instrument Sans" pitchFamily="34" charset="-122"/>
                <a:cs typeface="Instrument Sans" pitchFamily="34" charset="-120"/>
              </a:rPr>
              <a:t>Zaměřeno na výkon, estetiku pohybu a překonávání obtížnosti. Hodnotí se styl a čistota výstupu. Vojenské lezení do této kategorie </a:t>
            </a:r>
            <a:r>
              <a:rPr lang="en-US" sz="1350" b="1" dirty="0">
                <a:solidFill>
                  <a:srgbClr val="3F3D3B"/>
                </a:solidFill>
                <a:latin typeface="Instrument Sans" pitchFamily="34" charset="0"/>
                <a:ea typeface="Instrument Sans" pitchFamily="34" charset="-122"/>
                <a:cs typeface="Instrument Sans" pitchFamily="34" charset="-120"/>
              </a:rPr>
              <a:t>nepatří</a:t>
            </a:r>
            <a:r>
              <a:rPr lang="en-US" sz="1350" dirty="0">
                <a:solidFill>
                  <a:srgbClr val="3F3D3B"/>
                </a:solidFill>
                <a:latin typeface="Instrument Sans" pitchFamily="34" charset="0"/>
                <a:ea typeface="Instrument Sans" pitchFamily="34" charset="-122"/>
                <a:cs typeface="Instrument Sans" pitchFamily="34" charset="-120"/>
              </a:rPr>
              <a:t>.</a:t>
            </a:r>
            <a:endParaRPr lang="en-US" sz="1350" dirty="0"/>
          </a:p>
        </p:txBody>
      </p:sp>
      <p:sp>
        <p:nvSpPr>
          <p:cNvPr id="9" name="Text 4"/>
          <p:cNvSpPr/>
          <p:nvPr/>
        </p:nvSpPr>
        <p:spPr>
          <a:xfrm>
            <a:off x="1740575" y="4527709"/>
            <a:ext cx="3376851" cy="33182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600"/>
              </a:lnSpc>
              <a:buNone/>
            </a:pPr>
            <a:r>
              <a:rPr lang="en-US" sz="2050" dirty="0">
                <a:solidFill>
                  <a:srgbClr val="3F3D3B"/>
                </a:solidFill>
                <a:latin typeface="Instrument Sans Semi Bold" pitchFamily="34" charset="0"/>
                <a:ea typeface="Instrument Sans Semi Bold" pitchFamily="34" charset="-122"/>
                <a:cs typeface="Instrument Sans Semi Bold" pitchFamily="34" charset="-120"/>
              </a:rPr>
              <a:t>TRADIČNÍ HOROLEZECTVÍ</a:t>
            </a:r>
            <a:endParaRPr lang="en-US" sz="2050" dirty="0"/>
          </a:p>
        </p:txBody>
      </p:sp>
      <p:sp>
        <p:nvSpPr>
          <p:cNvPr id="10" name="Text 5"/>
          <p:cNvSpPr/>
          <p:nvPr/>
        </p:nvSpPr>
        <p:spPr>
          <a:xfrm>
            <a:off x="1740575" y="4954191"/>
            <a:ext cx="6616898" cy="53578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100"/>
              </a:lnSpc>
              <a:buNone/>
            </a:pPr>
            <a:r>
              <a:rPr lang="en-US" sz="1350" dirty="0">
                <a:solidFill>
                  <a:srgbClr val="3F3D3B"/>
                </a:solidFill>
                <a:latin typeface="Instrument Sans" pitchFamily="34" charset="0"/>
                <a:ea typeface="Instrument Sans" pitchFamily="34" charset="-122"/>
                <a:cs typeface="Instrument Sans" pitchFamily="34" charset="-120"/>
              </a:rPr>
              <a:t>Důraz na alpinistické hodnoty, samostatné jištění a dobrodružství. Vojenské lezení do této kategorie rovněž </a:t>
            </a:r>
            <a:r>
              <a:rPr lang="en-US" sz="1350" b="1" dirty="0">
                <a:solidFill>
                  <a:srgbClr val="3F3D3B"/>
                </a:solidFill>
                <a:latin typeface="Instrument Sans" pitchFamily="34" charset="0"/>
                <a:ea typeface="Instrument Sans" pitchFamily="34" charset="-122"/>
                <a:cs typeface="Instrument Sans" pitchFamily="34" charset="-120"/>
              </a:rPr>
              <a:t>nespadá</a:t>
            </a:r>
            <a:r>
              <a:rPr lang="en-US" sz="1350" dirty="0">
                <a:solidFill>
                  <a:srgbClr val="3F3D3B"/>
                </a:solidFill>
                <a:latin typeface="Instrument Sans" pitchFamily="34" charset="0"/>
                <a:ea typeface="Instrument Sans" pitchFamily="34" charset="-122"/>
                <a:cs typeface="Instrument Sans" pitchFamily="34" charset="-120"/>
              </a:rPr>
              <a:t>.</a:t>
            </a:r>
            <a:endParaRPr lang="en-US" sz="1350" dirty="0"/>
          </a:p>
        </p:txBody>
      </p:sp>
      <p:sp>
        <p:nvSpPr>
          <p:cNvPr id="12" name="Text 6"/>
          <p:cNvSpPr/>
          <p:nvPr/>
        </p:nvSpPr>
        <p:spPr>
          <a:xfrm>
            <a:off x="2006084" y="6001583"/>
            <a:ext cx="4111466" cy="33182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600"/>
              </a:lnSpc>
              <a:buNone/>
            </a:pPr>
            <a:r>
              <a:rPr lang="en-US" sz="2050" dirty="0">
                <a:solidFill>
                  <a:srgbClr val="3F3D3B"/>
                </a:solidFill>
                <a:latin typeface="Instrument Sans Semi Bold" pitchFamily="34" charset="0"/>
                <a:ea typeface="Instrument Sans Semi Bold" pitchFamily="34" charset="-122"/>
                <a:cs typeface="Instrument Sans Semi Bold" pitchFamily="34" charset="-120"/>
              </a:rPr>
              <a:t>UŽITÉ FORMY HOROLEZECTVÍ ✓</a:t>
            </a:r>
            <a:endParaRPr lang="en-US" sz="2050" dirty="0"/>
          </a:p>
        </p:txBody>
      </p:sp>
      <p:sp>
        <p:nvSpPr>
          <p:cNvPr id="13" name="Text 7"/>
          <p:cNvSpPr/>
          <p:nvPr/>
        </p:nvSpPr>
        <p:spPr>
          <a:xfrm>
            <a:off x="2006084" y="6428065"/>
            <a:ext cx="6351389" cy="107156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100"/>
              </a:lnSpc>
              <a:buNone/>
            </a:pPr>
            <a:r>
              <a:rPr lang="en-US" sz="1350" dirty="0">
                <a:solidFill>
                  <a:srgbClr val="3F3D3B"/>
                </a:solidFill>
                <a:latin typeface="Instrument Sans" pitchFamily="34" charset="0"/>
                <a:ea typeface="Instrument Sans" pitchFamily="34" charset="-122"/>
                <a:cs typeface="Instrument Sans" pitchFamily="34" charset="-120"/>
              </a:rPr>
              <a:t>Vojenské lezení patří pod </a:t>
            </a:r>
            <a:r>
              <a:rPr lang="en-US" sz="1350" b="1" dirty="0">
                <a:solidFill>
                  <a:srgbClr val="3F3D3B"/>
                </a:solidFill>
                <a:latin typeface="Instrument Sans" pitchFamily="34" charset="0"/>
                <a:ea typeface="Instrument Sans" pitchFamily="34" charset="-122"/>
                <a:cs typeface="Instrument Sans" pitchFamily="34" charset="-120"/>
              </a:rPr>
              <a:t>užité formy horolezectví</a:t>
            </a:r>
            <a:r>
              <a:rPr lang="en-US" sz="1350" dirty="0">
                <a:solidFill>
                  <a:srgbClr val="3F3D3B"/>
                </a:solidFill>
                <a:latin typeface="Instrument Sans" pitchFamily="34" charset="0"/>
                <a:ea typeface="Instrument Sans" pitchFamily="34" charset="-122"/>
                <a:cs typeface="Instrument Sans" pitchFamily="34" charset="-120"/>
              </a:rPr>
              <a:t> – stejně jako lezení záchranných složek, horské záchranné služby nebo policie. Primárním cílem je bezpečné splnění úkolu. Pro hodnocení obtížnosti se standardně používá klasifikační stupnice </a:t>
            </a:r>
            <a:r>
              <a:rPr lang="en-US" sz="1350" b="1" dirty="0">
                <a:solidFill>
                  <a:srgbClr val="3F3D3B"/>
                </a:solidFill>
                <a:latin typeface="Instrument Sans" pitchFamily="34" charset="0"/>
                <a:ea typeface="Instrument Sans" pitchFamily="34" charset="-122"/>
                <a:cs typeface="Instrument Sans" pitchFamily="34" charset="-120"/>
              </a:rPr>
              <a:t>UIAA</a:t>
            </a:r>
            <a:r>
              <a:rPr lang="en-US" sz="1350" dirty="0">
                <a:solidFill>
                  <a:srgbClr val="3F3D3B"/>
                </a:solidFill>
                <a:latin typeface="Instrument Sans" pitchFamily="34" charset="0"/>
                <a:ea typeface="Instrument Sans" pitchFamily="34" charset="-122"/>
                <a:cs typeface="Instrument Sans" pitchFamily="34" charset="-120"/>
              </a:rPr>
              <a:t>.</a:t>
            </a:r>
            <a:endParaRPr lang="en-US" sz="1350" dirty="0"/>
          </a:p>
        </p:txBody>
      </p:sp>
      <p:sp>
        <p:nvSpPr>
          <p:cNvPr id="14" name="Arrow: Up 13">
            <a:extLst>
              <a:ext uri="{FF2B5EF4-FFF2-40B4-BE49-F238E27FC236}">
                <a16:creationId xmlns:a16="http://schemas.microsoft.com/office/drawing/2014/main" id="{BA4557CF-0F7B-F77A-2634-E61AFE20D3EF}"/>
              </a:ext>
            </a:extLst>
          </p:cNvPr>
          <p:cNvSpPr/>
          <p:nvPr/>
        </p:nvSpPr>
        <p:spPr>
          <a:xfrm rot="10800000">
            <a:off x="895155" y="3053834"/>
            <a:ext cx="461085" cy="916593"/>
          </a:xfrm>
          <a:prstGeom prst="upArrow">
            <a:avLst/>
          </a:prstGeom>
          <a:solidFill>
            <a:srgbClr val="E3BC9A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 dirty="0"/>
          </a:p>
        </p:txBody>
      </p:sp>
      <p:sp>
        <p:nvSpPr>
          <p:cNvPr id="16" name="Arrow: Up 15">
            <a:extLst>
              <a:ext uri="{FF2B5EF4-FFF2-40B4-BE49-F238E27FC236}">
                <a16:creationId xmlns:a16="http://schemas.microsoft.com/office/drawing/2014/main" id="{8E18AB5C-31B8-C7E7-7051-4927F8F76A44}"/>
              </a:ext>
            </a:extLst>
          </p:cNvPr>
          <p:cNvSpPr/>
          <p:nvPr/>
        </p:nvSpPr>
        <p:spPr>
          <a:xfrm rot="10800000">
            <a:off x="1125697" y="4527709"/>
            <a:ext cx="461085" cy="916593"/>
          </a:xfrm>
          <a:prstGeom prst="upArrow">
            <a:avLst/>
          </a:prstGeom>
          <a:solidFill>
            <a:srgbClr val="3F3D3B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 dirty="0"/>
          </a:p>
        </p:txBody>
      </p:sp>
      <p:sp>
        <p:nvSpPr>
          <p:cNvPr id="17" name="Arrow: Up 16">
            <a:extLst>
              <a:ext uri="{FF2B5EF4-FFF2-40B4-BE49-F238E27FC236}">
                <a16:creationId xmlns:a16="http://schemas.microsoft.com/office/drawing/2014/main" id="{0BB816E6-D6A5-F0A2-910A-3665DC00A87B}"/>
              </a:ext>
            </a:extLst>
          </p:cNvPr>
          <p:cNvSpPr/>
          <p:nvPr/>
        </p:nvSpPr>
        <p:spPr>
          <a:xfrm rot="10800000">
            <a:off x="1356240" y="6047253"/>
            <a:ext cx="461085" cy="916593"/>
          </a:xfrm>
          <a:prstGeom prst="upArrow">
            <a:avLst/>
          </a:prstGeom>
          <a:solidFill>
            <a:srgbClr val="A0622C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793790" y="1238131"/>
            <a:ext cx="1619488" cy="373142"/>
          </a:xfrm>
          <a:prstGeom prst="roundRect">
            <a:avLst>
              <a:gd name="adj" fmla="val 63828"/>
            </a:avLst>
          </a:prstGeom>
          <a:solidFill>
            <a:srgbClr val="F4E5D7"/>
          </a:solidFill>
          <a:ln/>
        </p:spPr>
        <p:txBody>
          <a:bodyPr/>
          <a:lstStyle/>
          <a:p>
            <a:endParaRPr lang="cs-CZ"/>
          </a:p>
        </p:txBody>
      </p:sp>
      <p:pic>
        <p:nvPicPr>
          <p:cNvPr id="3" name="Image 0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912852" y="1345287"/>
            <a:ext cx="158710" cy="158710"/>
          </a:xfrm>
          <a:prstGeom prst="rect">
            <a:avLst/>
          </a:prstGeom>
        </p:spPr>
      </p:pic>
      <p:sp>
        <p:nvSpPr>
          <p:cNvPr id="4" name="Text 1"/>
          <p:cNvSpPr/>
          <p:nvPr/>
        </p:nvSpPr>
        <p:spPr>
          <a:xfrm>
            <a:off x="1150858" y="1297662"/>
            <a:ext cx="1143357" cy="25407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000"/>
              </a:lnSpc>
              <a:buNone/>
            </a:pPr>
            <a:r>
              <a:rPr lang="en-US" sz="1250" dirty="0">
                <a:solidFill>
                  <a:srgbClr val="3F3D3B"/>
                </a:solidFill>
                <a:latin typeface="Instrument Sans" pitchFamily="34" charset="0"/>
                <a:ea typeface="Instrument Sans" pitchFamily="34" charset="-122"/>
                <a:cs typeface="Instrument Sans" pitchFamily="34" charset="-120"/>
              </a:rPr>
              <a:t>FYZIKA LEZENÍ</a:t>
            </a:r>
            <a:endParaRPr lang="en-US" sz="1250" dirty="0"/>
          </a:p>
        </p:txBody>
      </p:sp>
      <p:sp>
        <p:nvSpPr>
          <p:cNvPr id="5" name="Text 2"/>
          <p:cNvSpPr/>
          <p:nvPr/>
        </p:nvSpPr>
        <p:spPr>
          <a:xfrm>
            <a:off x="793790" y="1690568"/>
            <a:ext cx="6579275" cy="62007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4850"/>
              </a:lnSpc>
              <a:buNone/>
            </a:pPr>
            <a:r>
              <a:rPr lang="en-US" sz="3900" dirty="0">
                <a:solidFill>
                  <a:srgbClr val="A0622C"/>
                </a:solidFill>
                <a:latin typeface="Instrument Sans Semi Bold" pitchFamily="34" charset="0"/>
                <a:ea typeface="Instrument Sans Semi Bold" pitchFamily="34" charset="-122"/>
                <a:cs typeface="Instrument Sans Semi Bold" pitchFamily="34" charset="-120"/>
              </a:rPr>
              <a:t>FYZIKÁLNÍ JEVY PŘI LEZENÍ</a:t>
            </a:r>
            <a:endParaRPr lang="en-US" sz="3900" dirty="0"/>
          </a:p>
        </p:txBody>
      </p:sp>
      <p:sp>
        <p:nvSpPr>
          <p:cNvPr id="6" name="Text 3"/>
          <p:cNvSpPr/>
          <p:nvPr/>
        </p:nvSpPr>
        <p:spPr>
          <a:xfrm>
            <a:off x="793790" y="2608302"/>
            <a:ext cx="13042821" cy="63507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500"/>
              </a:lnSpc>
              <a:buNone/>
            </a:pPr>
            <a:r>
              <a:rPr lang="en-US" sz="1550" dirty="0">
                <a:solidFill>
                  <a:srgbClr val="3F3D3B"/>
                </a:solidFill>
                <a:latin typeface="Instrument Sans" pitchFamily="34" charset="0"/>
                <a:ea typeface="Instrument Sans" pitchFamily="34" charset="-122"/>
                <a:cs typeface="Instrument Sans" pitchFamily="34" charset="-120"/>
              </a:rPr>
              <a:t>Pochopení základních fyzikálních zákonů je podmínkou pro bezpečné vedení výcviku a správnou volbu jistící techniky. Každý instruktor musí tyto principy bezpečně ovládat a umět je vysvětlit svým svěřencům.</a:t>
            </a:r>
            <a:endParaRPr lang="en-US" sz="1550" dirty="0"/>
          </a:p>
        </p:txBody>
      </p:sp>
      <p:sp>
        <p:nvSpPr>
          <p:cNvPr id="7" name="Shape 4"/>
          <p:cNvSpPr/>
          <p:nvPr/>
        </p:nvSpPr>
        <p:spPr>
          <a:xfrm>
            <a:off x="793790" y="3466624"/>
            <a:ext cx="4215289" cy="3524845"/>
          </a:xfrm>
          <a:prstGeom prst="roundRect">
            <a:avLst>
              <a:gd name="adj" fmla="val 8446"/>
            </a:avLst>
          </a:prstGeom>
          <a:solidFill>
            <a:srgbClr val="E3BC9A"/>
          </a:solidFill>
          <a:ln/>
        </p:spPr>
        <p:txBody>
          <a:bodyPr/>
          <a:lstStyle/>
          <a:p>
            <a:endParaRPr lang="cs-CZ"/>
          </a:p>
        </p:txBody>
      </p:sp>
      <p:sp>
        <p:nvSpPr>
          <p:cNvPr id="8" name="Shape 5"/>
          <p:cNvSpPr/>
          <p:nvPr/>
        </p:nvSpPr>
        <p:spPr>
          <a:xfrm>
            <a:off x="992148" y="3664982"/>
            <a:ext cx="595313" cy="595313"/>
          </a:xfrm>
          <a:prstGeom prst="roundRect">
            <a:avLst>
              <a:gd name="adj" fmla="val 15358451"/>
            </a:avLst>
          </a:prstGeom>
          <a:solidFill>
            <a:srgbClr val="3F3D3B"/>
          </a:solidFill>
          <a:ln/>
        </p:spPr>
        <p:txBody>
          <a:bodyPr/>
          <a:lstStyle/>
          <a:p>
            <a:endParaRPr lang="cs-CZ"/>
          </a:p>
        </p:txBody>
      </p:sp>
      <p:pic>
        <p:nvPicPr>
          <p:cNvPr id="9" name="Image 1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155859" y="3828574"/>
            <a:ext cx="267891" cy="267891"/>
          </a:xfrm>
          <a:prstGeom prst="rect">
            <a:avLst/>
          </a:prstGeom>
        </p:spPr>
      </p:pic>
      <p:sp>
        <p:nvSpPr>
          <p:cNvPr id="10" name="Text 6"/>
          <p:cNvSpPr/>
          <p:nvPr/>
        </p:nvSpPr>
        <p:spPr>
          <a:xfrm>
            <a:off x="992148" y="4458653"/>
            <a:ext cx="2497455" cy="31015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400"/>
              </a:lnSpc>
              <a:buNone/>
            </a:pPr>
            <a:r>
              <a:rPr lang="en-US" sz="1950" dirty="0">
                <a:solidFill>
                  <a:srgbClr val="3F3D3B"/>
                </a:solidFill>
                <a:latin typeface="Instrument Sans Semi Bold" pitchFamily="34" charset="0"/>
                <a:ea typeface="Instrument Sans Semi Bold" pitchFamily="34" charset="-122"/>
                <a:cs typeface="Instrument Sans Semi Bold" pitchFamily="34" charset="-120"/>
              </a:rPr>
              <a:t>ZEMSKÁ GRAVITACE</a:t>
            </a:r>
            <a:endParaRPr lang="en-US" sz="1950" dirty="0"/>
          </a:p>
        </p:txBody>
      </p:sp>
      <p:sp>
        <p:nvSpPr>
          <p:cNvPr id="11" name="Text 7"/>
          <p:cNvSpPr/>
          <p:nvPr/>
        </p:nvSpPr>
        <p:spPr>
          <a:xfrm>
            <a:off x="992148" y="4887873"/>
            <a:ext cx="3818573" cy="12701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500"/>
              </a:lnSpc>
              <a:buNone/>
            </a:pPr>
            <a:r>
              <a:rPr lang="en-US" sz="1550" dirty="0">
                <a:solidFill>
                  <a:srgbClr val="3F3D3B"/>
                </a:solidFill>
                <a:latin typeface="Instrument Sans" pitchFamily="34" charset="0"/>
                <a:ea typeface="Instrument Sans" pitchFamily="34" charset="-122"/>
                <a:cs typeface="Instrument Sans" pitchFamily="34" charset="-120"/>
              </a:rPr>
              <a:t>Základní fyzikální síla působící na každého lezce. Gravitace způsobuje pád a určuje směr a intenzitu zatížení celého jistícího systému při zachycení pádu.</a:t>
            </a:r>
            <a:endParaRPr lang="en-US" sz="1550" dirty="0"/>
          </a:p>
        </p:txBody>
      </p:sp>
      <p:sp>
        <p:nvSpPr>
          <p:cNvPr id="12" name="Shape 8"/>
          <p:cNvSpPr/>
          <p:nvPr/>
        </p:nvSpPr>
        <p:spPr>
          <a:xfrm>
            <a:off x="5207437" y="3466624"/>
            <a:ext cx="4215408" cy="3524845"/>
          </a:xfrm>
          <a:prstGeom prst="roundRect">
            <a:avLst>
              <a:gd name="adj" fmla="val 8446"/>
            </a:avLst>
          </a:prstGeom>
          <a:solidFill>
            <a:srgbClr val="E3BC9A"/>
          </a:solidFill>
          <a:ln/>
        </p:spPr>
        <p:txBody>
          <a:bodyPr/>
          <a:lstStyle/>
          <a:p>
            <a:endParaRPr lang="cs-CZ"/>
          </a:p>
        </p:txBody>
      </p:sp>
      <p:sp>
        <p:nvSpPr>
          <p:cNvPr id="13" name="Shape 9"/>
          <p:cNvSpPr/>
          <p:nvPr/>
        </p:nvSpPr>
        <p:spPr>
          <a:xfrm>
            <a:off x="5405795" y="3664982"/>
            <a:ext cx="595313" cy="595313"/>
          </a:xfrm>
          <a:prstGeom prst="roundRect">
            <a:avLst>
              <a:gd name="adj" fmla="val 15358451"/>
            </a:avLst>
          </a:prstGeom>
          <a:solidFill>
            <a:srgbClr val="FFF9F5"/>
          </a:solidFill>
          <a:ln/>
        </p:spPr>
        <p:txBody>
          <a:bodyPr/>
          <a:lstStyle/>
          <a:p>
            <a:endParaRPr lang="cs-CZ"/>
          </a:p>
        </p:txBody>
      </p:sp>
      <p:pic>
        <p:nvPicPr>
          <p:cNvPr id="14" name="Image 2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5569506" y="3828574"/>
            <a:ext cx="267891" cy="267891"/>
          </a:xfrm>
          <a:prstGeom prst="rect">
            <a:avLst/>
          </a:prstGeom>
        </p:spPr>
      </p:pic>
      <p:sp>
        <p:nvSpPr>
          <p:cNvPr id="15" name="Text 10"/>
          <p:cNvSpPr/>
          <p:nvPr/>
        </p:nvSpPr>
        <p:spPr>
          <a:xfrm>
            <a:off x="5405795" y="4458653"/>
            <a:ext cx="2480905" cy="31015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400"/>
              </a:lnSpc>
              <a:buNone/>
            </a:pPr>
            <a:r>
              <a:rPr lang="en-US" sz="1950" dirty="0">
                <a:solidFill>
                  <a:srgbClr val="3F3D3B"/>
                </a:solidFill>
                <a:latin typeface="Instrument Sans Semi Bold" pitchFamily="34" charset="0"/>
                <a:ea typeface="Instrument Sans Semi Bold" pitchFamily="34" charset="-122"/>
                <a:cs typeface="Instrument Sans Semi Bold" pitchFamily="34" charset="-120"/>
              </a:rPr>
              <a:t>RÁZOVÁ SÍLA</a:t>
            </a:r>
            <a:endParaRPr lang="en-US" sz="1950" dirty="0"/>
          </a:p>
        </p:txBody>
      </p:sp>
      <p:sp>
        <p:nvSpPr>
          <p:cNvPr id="16" name="Text 11"/>
          <p:cNvSpPr/>
          <p:nvPr/>
        </p:nvSpPr>
        <p:spPr>
          <a:xfrm>
            <a:off x="5405795" y="4887873"/>
            <a:ext cx="3818692" cy="158769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500"/>
              </a:lnSpc>
              <a:buNone/>
            </a:pPr>
            <a:r>
              <a:rPr lang="en-US" sz="1550" dirty="0">
                <a:solidFill>
                  <a:srgbClr val="3F3D3B"/>
                </a:solidFill>
                <a:latin typeface="Instrument Sans" pitchFamily="34" charset="0"/>
                <a:ea typeface="Instrument Sans" pitchFamily="34" charset="-122"/>
                <a:cs typeface="Instrument Sans" pitchFamily="34" charset="-120"/>
              </a:rPr>
              <a:t>Síla působící na tělo lezce při zachycení pádu. Lidské tělo vydrží maximálně </a:t>
            </a:r>
            <a:r>
              <a:rPr lang="en-US" sz="1550" b="1" dirty="0">
                <a:solidFill>
                  <a:srgbClr val="3F3D3B"/>
                </a:solidFill>
                <a:latin typeface="Instrument Sans" pitchFamily="34" charset="0"/>
                <a:ea typeface="Instrument Sans" pitchFamily="34" charset="-122"/>
                <a:cs typeface="Instrument Sans" pitchFamily="34" charset="-120"/>
              </a:rPr>
              <a:t>15 G</a:t>
            </a:r>
            <a:r>
              <a:rPr lang="en-US" sz="1550" dirty="0">
                <a:solidFill>
                  <a:srgbClr val="3F3D3B"/>
                </a:solidFill>
                <a:latin typeface="Instrument Sans" pitchFamily="34" charset="0"/>
                <a:ea typeface="Instrument Sans" pitchFamily="34" charset="-122"/>
                <a:cs typeface="Instrument Sans" pitchFamily="34" charset="-120"/>
              </a:rPr>
              <a:t>, což odpovídá přibližně </a:t>
            </a:r>
            <a:r>
              <a:rPr lang="en-US" sz="1550" b="1" dirty="0">
                <a:solidFill>
                  <a:srgbClr val="3F3D3B"/>
                </a:solidFill>
                <a:latin typeface="Instrument Sans" pitchFamily="34" charset="0"/>
                <a:ea typeface="Instrument Sans" pitchFamily="34" charset="-122"/>
                <a:cs typeface="Instrument Sans" pitchFamily="34" charset="-120"/>
              </a:rPr>
              <a:t>12 kN</a:t>
            </a:r>
            <a:r>
              <a:rPr lang="en-US" sz="1550" dirty="0">
                <a:solidFill>
                  <a:srgbClr val="3F3D3B"/>
                </a:solidFill>
                <a:latin typeface="Instrument Sans" pitchFamily="34" charset="0"/>
                <a:ea typeface="Instrument Sans" pitchFamily="34" charset="-122"/>
                <a:cs typeface="Instrument Sans" pitchFamily="34" charset="-120"/>
              </a:rPr>
              <a:t>. Překročení této hodnoty způsobuje závažná poranění nebo smrt.</a:t>
            </a:r>
            <a:endParaRPr lang="en-US" sz="1550" dirty="0"/>
          </a:p>
        </p:txBody>
      </p:sp>
      <p:sp>
        <p:nvSpPr>
          <p:cNvPr id="17" name="Shape 12"/>
          <p:cNvSpPr/>
          <p:nvPr/>
        </p:nvSpPr>
        <p:spPr>
          <a:xfrm>
            <a:off x="9621203" y="3466624"/>
            <a:ext cx="4215289" cy="3524845"/>
          </a:xfrm>
          <a:prstGeom prst="roundRect">
            <a:avLst>
              <a:gd name="adj" fmla="val 8446"/>
            </a:avLst>
          </a:prstGeom>
          <a:solidFill>
            <a:srgbClr val="E3BC9A"/>
          </a:solidFill>
          <a:ln/>
        </p:spPr>
        <p:txBody>
          <a:bodyPr/>
          <a:lstStyle/>
          <a:p>
            <a:endParaRPr lang="cs-CZ"/>
          </a:p>
        </p:txBody>
      </p:sp>
      <p:sp>
        <p:nvSpPr>
          <p:cNvPr id="18" name="Shape 13"/>
          <p:cNvSpPr/>
          <p:nvPr/>
        </p:nvSpPr>
        <p:spPr>
          <a:xfrm>
            <a:off x="9819561" y="3664982"/>
            <a:ext cx="595313" cy="595313"/>
          </a:xfrm>
          <a:prstGeom prst="roundRect">
            <a:avLst>
              <a:gd name="adj" fmla="val 15358451"/>
            </a:avLst>
          </a:prstGeom>
          <a:solidFill>
            <a:srgbClr val="A0622C"/>
          </a:solidFill>
          <a:ln/>
        </p:spPr>
        <p:txBody>
          <a:bodyPr/>
          <a:lstStyle/>
          <a:p>
            <a:endParaRPr lang="cs-CZ"/>
          </a:p>
        </p:txBody>
      </p:sp>
      <p:pic>
        <p:nvPicPr>
          <p:cNvPr id="19" name="Image 3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9983272" y="3828574"/>
            <a:ext cx="267891" cy="267891"/>
          </a:xfrm>
          <a:prstGeom prst="rect">
            <a:avLst/>
          </a:prstGeom>
        </p:spPr>
      </p:pic>
      <p:sp>
        <p:nvSpPr>
          <p:cNvPr id="20" name="Text 14"/>
          <p:cNvSpPr/>
          <p:nvPr/>
        </p:nvSpPr>
        <p:spPr>
          <a:xfrm>
            <a:off x="9819561" y="4458653"/>
            <a:ext cx="2480905" cy="31015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400"/>
              </a:lnSpc>
              <a:buNone/>
            </a:pPr>
            <a:r>
              <a:rPr lang="en-US" sz="1950" dirty="0">
                <a:solidFill>
                  <a:srgbClr val="3F3D3B"/>
                </a:solidFill>
                <a:latin typeface="Instrument Sans Semi Bold" pitchFamily="34" charset="0"/>
                <a:ea typeface="Instrument Sans Semi Bold" pitchFamily="34" charset="-122"/>
                <a:cs typeface="Instrument Sans Semi Bold" pitchFamily="34" charset="-120"/>
              </a:rPr>
              <a:t>PÁDOVÝ FAKTOR</a:t>
            </a:r>
            <a:endParaRPr lang="en-US" sz="1950" dirty="0"/>
          </a:p>
        </p:txBody>
      </p:sp>
      <p:sp>
        <p:nvSpPr>
          <p:cNvPr id="21" name="Text 15"/>
          <p:cNvSpPr/>
          <p:nvPr/>
        </p:nvSpPr>
        <p:spPr>
          <a:xfrm>
            <a:off x="9819561" y="4887873"/>
            <a:ext cx="3818573" cy="190523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500"/>
              </a:lnSpc>
              <a:buNone/>
            </a:pPr>
            <a:r>
              <a:rPr lang="en-US" sz="1550" dirty="0">
                <a:solidFill>
                  <a:srgbClr val="3F3D3B"/>
                </a:solidFill>
                <a:latin typeface="Instrument Sans" pitchFamily="34" charset="0"/>
                <a:ea typeface="Instrument Sans" pitchFamily="34" charset="-122"/>
                <a:cs typeface="Instrument Sans" pitchFamily="34" charset="-120"/>
              </a:rPr>
              <a:t>Poměr </a:t>
            </a:r>
            <a:r>
              <a:rPr lang="en-US" sz="1550" b="1" dirty="0">
                <a:solidFill>
                  <a:srgbClr val="3F3D3B"/>
                </a:solidFill>
                <a:latin typeface="Instrument Sans" pitchFamily="34" charset="0"/>
                <a:ea typeface="Instrument Sans" pitchFamily="34" charset="-122"/>
                <a:cs typeface="Instrument Sans" pitchFamily="34" charset="-120"/>
              </a:rPr>
              <a:t>délky pádu</a:t>
            </a:r>
            <a:r>
              <a:rPr lang="en-US" sz="1550" dirty="0">
                <a:solidFill>
                  <a:srgbClr val="3F3D3B"/>
                </a:solidFill>
                <a:latin typeface="Instrument Sans" pitchFamily="34" charset="0"/>
                <a:ea typeface="Instrument Sans" pitchFamily="34" charset="-122"/>
                <a:cs typeface="Instrument Sans" pitchFamily="34" charset="-120"/>
              </a:rPr>
              <a:t> a </a:t>
            </a:r>
            <a:r>
              <a:rPr lang="en-US" sz="1550" b="1" dirty="0">
                <a:solidFill>
                  <a:srgbClr val="3F3D3B"/>
                </a:solidFill>
                <a:latin typeface="Instrument Sans" pitchFamily="34" charset="0"/>
                <a:ea typeface="Instrument Sans" pitchFamily="34" charset="-122"/>
                <a:cs typeface="Instrument Sans" pitchFamily="34" charset="-120"/>
              </a:rPr>
              <a:t>činné délky lana</a:t>
            </a:r>
            <a:r>
              <a:rPr lang="en-US" sz="1550" dirty="0">
                <a:solidFill>
                  <a:srgbClr val="3F3D3B"/>
                </a:solidFill>
                <a:latin typeface="Instrument Sans" pitchFamily="34" charset="0"/>
                <a:ea typeface="Instrument Sans" pitchFamily="34" charset="-122"/>
                <a:cs typeface="Instrument Sans" pitchFamily="34" charset="-120"/>
              </a:rPr>
              <a:t>. U fixních cest může nabývat kritických hodnot vysoko nad hodnotu 2. Z tohoto důvodu se na fixních cestách používají výhradně </a:t>
            </a:r>
            <a:r>
              <a:rPr lang="en-US" sz="1550" b="1" dirty="0">
                <a:solidFill>
                  <a:srgbClr val="3F3D3B"/>
                </a:solidFill>
                <a:latin typeface="Instrument Sans" pitchFamily="34" charset="0"/>
                <a:ea typeface="Instrument Sans" pitchFamily="34" charset="-122"/>
                <a:cs typeface="Instrument Sans" pitchFamily="34" charset="-120"/>
              </a:rPr>
              <a:t>dynamická lana</a:t>
            </a:r>
            <a:r>
              <a:rPr lang="en-US" sz="1550" dirty="0">
                <a:solidFill>
                  <a:srgbClr val="3F3D3B"/>
                </a:solidFill>
                <a:latin typeface="Instrument Sans" pitchFamily="34" charset="0"/>
                <a:ea typeface="Instrument Sans" pitchFamily="34" charset="-122"/>
                <a:cs typeface="Instrument Sans" pitchFamily="34" charset="-120"/>
              </a:rPr>
              <a:t>, která dokáží rázovou sílu absorbovat.</a:t>
            </a:r>
            <a:endParaRPr lang="en-US" sz="155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793790" y="760214"/>
            <a:ext cx="9700498" cy="62007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4850"/>
              </a:lnSpc>
              <a:buNone/>
            </a:pPr>
            <a:r>
              <a:rPr lang="en-US" sz="3900" dirty="0">
                <a:solidFill>
                  <a:srgbClr val="A0622C"/>
                </a:solidFill>
                <a:latin typeface="Instrument Sans Semi Bold" pitchFamily="34" charset="0"/>
                <a:ea typeface="Instrument Sans Semi Bold" pitchFamily="34" charset="-122"/>
                <a:cs typeface="Instrument Sans Semi Bold" pitchFamily="34" charset="-120"/>
              </a:rPr>
              <a:t>KOMUNIKACE A ODBORNÉ NÁZVOSLOVÍ</a:t>
            </a:r>
            <a:endParaRPr lang="en-US" sz="3900" dirty="0"/>
          </a:p>
        </p:txBody>
      </p:sp>
      <p:sp>
        <p:nvSpPr>
          <p:cNvPr id="3" name="Text 1"/>
          <p:cNvSpPr/>
          <p:nvPr/>
        </p:nvSpPr>
        <p:spPr>
          <a:xfrm>
            <a:off x="793790" y="1856542"/>
            <a:ext cx="6279356" cy="12701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500"/>
              </a:lnSpc>
              <a:buNone/>
            </a:pPr>
            <a:r>
              <a:rPr lang="en-US" sz="1550" dirty="0">
                <a:solidFill>
                  <a:srgbClr val="3F3D3B"/>
                </a:solidFill>
                <a:latin typeface="Instrument Sans" pitchFamily="34" charset="0"/>
                <a:ea typeface="Instrument Sans" pitchFamily="34" charset="-122"/>
                <a:cs typeface="Instrument Sans" pitchFamily="34" charset="-120"/>
              </a:rPr>
              <a:t>Přesná a jednoznačná komunikace mezi lezcem a jistícím je </a:t>
            </a:r>
            <a:r>
              <a:rPr lang="en-US" sz="1550" b="1" dirty="0">
                <a:solidFill>
                  <a:srgbClr val="3F3D3B"/>
                </a:solidFill>
                <a:latin typeface="Instrument Sans" pitchFamily="34" charset="0"/>
                <a:ea typeface="Instrument Sans" pitchFamily="34" charset="-122"/>
                <a:cs typeface="Instrument Sans" pitchFamily="34" charset="-120"/>
              </a:rPr>
              <a:t>základním předpokladem bezpečnosti</a:t>
            </a:r>
            <a:r>
              <a:rPr lang="en-US" sz="1550" dirty="0">
                <a:solidFill>
                  <a:srgbClr val="3F3D3B"/>
                </a:solidFill>
                <a:latin typeface="Instrument Sans" pitchFamily="34" charset="0"/>
                <a:ea typeface="Instrument Sans" pitchFamily="34" charset="-122"/>
                <a:cs typeface="Instrument Sans" pitchFamily="34" charset="-120"/>
              </a:rPr>
              <a:t>. Každý povel má přesně stanovenou formu a nesmí být zaměněn. Povely musí být hlasité, zřetelné a potvrzené druhou stranou.</a:t>
            </a:r>
            <a:endParaRPr lang="en-US" sz="1550" dirty="0"/>
          </a:p>
        </p:txBody>
      </p:sp>
      <p:sp>
        <p:nvSpPr>
          <p:cNvPr id="4" name="Shape 2"/>
          <p:cNvSpPr/>
          <p:nvPr/>
        </p:nvSpPr>
        <p:spPr>
          <a:xfrm>
            <a:off x="793790" y="3349943"/>
            <a:ext cx="6279356" cy="1655445"/>
          </a:xfrm>
          <a:prstGeom prst="roundRect">
            <a:avLst>
              <a:gd name="adj" fmla="val 17984"/>
            </a:avLst>
          </a:prstGeom>
          <a:solidFill>
            <a:srgbClr val="FFF9F5"/>
          </a:solidFill>
          <a:ln w="22860">
            <a:solidFill>
              <a:srgbClr val="E3BC9A"/>
            </a:solidFill>
            <a:prstDash val="solid"/>
          </a:ln>
        </p:spPr>
        <p:txBody>
          <a:bodyPr/>
          <a:lstStyle/>
          <a:p>
            <a:endParaRPr lang="cs-CZ"/>
          </a:p>
        </p:txBody>
      </p:sp>
      <p:sp>
        <p:nvSpPr>
          <p:cNvPr id="5" name="Shape 3"/>
          <p:cNvSpPr/>
          <p:nvPr/>
        </p:nvSpPr>
        <p:spPr>
          <a:xfrm>
            <a:off x="816650" y="3372803"/>
            <a:ext cx="793790" cy="1609725"/>
          </a:xfrm>
          <a:prstGeom prst="roundRect">
            <a:avLst>
              <a:gd name="adj" fmla="val 34049"/>
            </a:avLst>
          </a:prstGeom>
          <a:solidFill>
            <a:srgbClr val="E3BC9A"/>
          </a:solidFill>
          <a:ln/>
        </p:spPr>
        <p:txBody>
          <a:bodyPr/>
          <a:lstStyle/>
          <a:p>
            <a:endParaRPr lang="cs-CZ"/>
          </a:p>
        </p:txBody>
      </p:sp>
      <p:pic>
        <p:nvPicPr>
          <p:cNvPr id="6" name="Image 0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64657" y="4028718"/>
            <a:ext cx="297656" cy="297656"/>
          </a:xfrm>
          <a:prstGeom prst="rect">
            <a:avLst/>
          </a:prstGeom>
        </p:spPr>
      </p:pic>
      <p:sp>
        <p:nvSpPr>
          <p:cNvPr id="7" name="Text 4"/>
          <p:cNvSpPr/>
          <p:nvPr/>
        </p:nvSpPr>
        <p:spPr>
          <a:xfrm>
            <a:off x="1808798" y="3571161"/>
            <a:ext cx="2480905" cy="31015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400"/>
              </a:lnSpc>
              <a:buNone/>
            </a:pPr>
            <a:r>
              <a:rPr lang="en-US" sz="1950" dirty="0">
                <a:solidFill>
                  <a:srgbClr val="3F3D3B"/>
                </a:solidFill>
                <a:latin typeface="Instrument Sans Semi Bold" pitchFamily="34" charset="0"/>
                <a:ea typeface="Instrument Sans Semi Bold" pitchFamily="34" charset="-122"/>
                <a:cs typeface="Instrument Sans Semi Bold" pitchFamily="34" charset="-120"/>
              </a:rPr>
              <a:t>ZAHÁJENÍ LEZENÍ</a:t>
            </a:r>
            <a:endParaRPr lang="en-US" sz="1950" dirty="0"/>
          </a:p>
        </p:txBody>
      </p:sp>
      <p:sp>
        <p:nvSpPr>
          <p:cNvPr id="8" name="Text 5"/>
          <p:cNvSpPr/>
          <p:nvPr/>
        </p:nvSpPr>
        <p:spPr>
          <a:xfrm>
            <a:off x="1808798" y="4079677"/>
            <a:ext cx="5043130" cy="7044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 algn="l">
              <a:lnSpc>
                <a:spcPts val="2500"/>
              </a:lnSpc>
              <a:buSzPct val="100000"/>
              <a:buChar char="•"/>
            </a:pPr>
            <a:r>
              <a:rPr lang="en-US" sz="1550" b="1" dirty="0">
                <a:solidFill>
                  <a:srgbClr val="3F3D3B"/>
                </a:solidFill>
                <a:latin typeface="Instrument Sans" pitchFamily="34" charset="0"/>
                <a:ea typeface="Instrument Sans" pitchFamily="34" charset="-122"/>
                <a:cs typeface="Instrument Sans" pitchFamily="34" charset="-120"/>
              </a:rPr>
              <a:t>„Lezu!"</a:t>
            </a:r>
            <a:r>
              <a:rPr lang="en-US" sz="1550" dirty="0">
                <a:solidFill>
                  <a:srgbClr val="3F3D3B"/>
                </a:solidFill>
                <a:latin typeface="Instrument Sans" pitchFamily="34" charset="0"/>
                <a:ea typeface="Instrument Sans" pitchFamily="34" charset="-122"/>
                <a:cs typeface="Instrument Sans" pitchFamily="34" charset="-120"/>
              </a:rPr>
              <a:t> – lezec oznamuje zahájení výstupu</a:t>
            </a:r>
            <a:endParaRPr lang="en-US" sz="1550" dirty="0"/>
          </a:p>
          <a:p>
            <a:pPr marL="342900" indent="-342900" algn="l">
              <a:lnSpc>
                <a:spcPts val="2500"/>
              </a:lnSpc>
              <a:buSzPct val="100000"/>
              <a:buChar char="•"/>
            </a:pPr>
            <a:r>
              <a:rPr lang="en-US" sz="1550" b="1" dirty="0">
                <a:solidFill>
                  <a:srgbClr val="3F3D3B"/>
                </a:solidFill>
                <a:latin typeface="Instrument Sans" pitchFamily="34" charset="0"/>
                <a:ea typeface="Instrument Sans" pitchFamily="34" charset="-122"/>
                <a:cs typeface="Instrument Sans" pitchFamily="34" charset="-120"/>
              </a:rPr>
              <a:t>„Jistím!"</a:t>
            </a:r>
            <a:r>
              <a:rPr lang="en-US" sz="1550" dirty="0">
                <a:solidFill>
                  <a:srgbClr val="3F3D3B"/>
                </a:solidFill>
                <a:latin typeface="Instrument Sans" pitchFamily="34" charset="0"/>
                <a:ea typeface="Instrument Sans" pitchFamily="34" charset="-122"/>
                <a:cs typeface="Instrument Sans" pitchFamily="34" charset="-120"/>
              </a:rPr>
              <a:t> – jistící potvrzuje připravenost k jištění</a:t>
            </a:r>
            <a:endParaRPr lang="en-US" sz="1550" dirty="0"/>
          </a:p>
        </p:txBody>
      </p:sp>
      <p:sp>
        <p:nvSpPr>
          <p:cNvPr id="9" name="Shape 6"/>
          <p:cNvSpPr/>
          <p:nvPr/>
        </p:nvSpPr>
        <p:spPr>
          <a:xfrm>
            <a:off x="793790" y="5203746"/>
            <a:ext cx="6279356" cy="2042398"/>
          </a:xfrm>
          <a:prstGeom prst="roundRect">
            <a:avLst>
              <a:gd name="adj" fmla="val 14577"/>
            </a:avLst>
          </a:prstGeom>
          <a:solidFill>
            <a:srgbClr val="FFF9F5"/>
          </a:solidFill>
          <a:ln w="22860">
            <a:solidFill>
              <a:srgbClr val="3F3D3B"/>
            </a:solidFill>
            <a:prstDash val="solid"/>
          </a:ln>
        </p:spPr>
        <p:txBody>
          <a:bodyPr/>
          <a:lstStyle/>
          <a:p>
            <a:endParaRPr lang="cs-CZ"/>
          </a:p>
        </p:txBody>
      </p:sp>
      <p:sp>
        <p:nvSpPr>
          <p:cNvPr id="10" name="Shape 7"/>
          <p:cNvSpPr/>
          <p:nvPr/>
        </p:nvSpPr>
        <p:spPr>
          <a:xfrm>
            <a:off x="816650" y="5226606"/>
            <a:ext cx="793790" cy="1996678"/>
          </a:xfrm>
          <a:prstGeom prst="roundRect">
            <a:avLst>
              <a:gd name="adj" fmla="val 34049"/>
            </a:avLst>
          </a:prstGeom>
          <a:solidFill>
            <a:srgbClr val="3F3D3B"/>
          </a:solidFill>
          <a:ln/>
        </p:spPr>
        <p:txBody>
          <a:bodyPr/>
          <a:lstStyle/>
          <a:p>
            <a:endParaRPr lang="cs-CZ"/>
          </a:p>
        </p:txBody>
      </p:sp>
      <p:pic>
        <p:nvPicPr>
          <p:cNvPr id="11" name="Image 1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064657" y="6075998"/>
            <a:ext cx="297656" cy="297656"/>
          </a:xfrm>
          <a:prstGeom prst="rect">
            <a:avLst/>
          </a:prstGeom>
        </p:spPr>
      </p:pic>
      <p:sp>
        <p:nvSpPr>
          <p:cNvPr id="12" name="Text 8"/>
          <p:cNvSpPr/>
          <p:nvPr/>
        </p:nvSpPr>
        <p:spPr>
          <a:xfrm>
            <a:off x="1808798" y="5424964"/>
            <a:ext cx="2480905" cy="31015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400"/>
              </a:lnSpc>
              <a:buNone/>
            </a:pPr>
            <a:r>
              <a:rPr lang="en-US" sz="1950" dirty="0">
                <a:solidFill>
                  <a:srgbClr val="3F3D3B"/>
                </a:solidFill>
                <a:latin typeface="Instrument Sans Semi Bold" pitchFamily="34" charset="0"/>
                <a:ea typeface="Instrument Sans Semi Bold" pitchFamily="34" charset="-122"/>
                <a:cs typeface="Instrument Sans Semi Bold" pitchFamily="34" charset="-120"/>
              </a:rPr>
              <a:t>PRŮBĚH LEZENÍ</a:t>
            </a:r>
            <a:endParaRPr lang="en-US" sz="1950" dirty="0"/>
          </a:p>
        </p:txBody>
      </p:sp>
      <p:sp>
        <p:nvSpPr>
          <p:cNvPr id="13" name="Text 9"/>
          <p:cNvSpPr/>
          <p:nvPr/>
        </p:nvSpPr>
        <p:spPr>
          <a:xfrm>
            <a:off x="1808798" y="5933480"/>
            <a:ext cx="5043130" cy="109144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 algn="l">
              <a:lnSpc>
                <a:spcPts val="2500"/>
              </a:lnSpc>
              <a:buSzPct val="100000"/>
              <a:buChar char="•"/>
            </a:pPr>
            <a:r>
              <a:rPr lang="en-US" sz="1550" b="1" dirty="0">
                <a:solidFill>
                  <a:srgbClr val="3F3D3B"/>
                </a:solidFill>
                <a:latin typeface="Instrument Sans" pitchFamily="34" charset="0"/>
                <a:ea typeface="Instrument Sans" pitchFamily="34" charset="-122"/>
                <a:cs typeface="Instrument Sans" pitchFamily="34" charset="-120"/>
              </a:rPr>
              <a:t>„Povol!"</a:t>
            </a:r>
            <a:r>
              <a:rPr lang="en-US" sz="1550" dirty="0">
                <a:solidFill>
                  <a:srgbClr val="3F3D3B"/>
                </a:solidFill>
                <a:latin typeface="Instrument Sans" pitchFamily="34" charset="0"/>
                <a:ea typeface="Instrument Sans" pitchFamily="34" charset="-122"/>
                <a:cs typeface="Instrument Sans" pitchFamily="34" charset="-120"/>
              </a:rPr>
              <a:t> – lezec žádá o uvolnění lana</a:t>
            </a:r>
            <a:endParaRPr lang="en-US" sz="1550" dirty="0"/>
          </a:p>
          <a:p>
            <a:pPr marL="342900" indent="-342900" algn="l">
              <a:lnSpc>
                <a:spcPts val="2500"/>
              </a:lnSpc>
              <a:buSzPct val="100000"/>
              <a:buChar char="•"/>
            </a:pPr>
            <a:r>
              <a:rPr lang="en-US" sz="1550" b="1" dirty="0">
                <a:solidFill>
                  <a:srgbClr val="3F3D3B"/>
                </a:solidFill>
                <a:latin typeface="Instrument Sans" pitchFamily="34" charset="0"/>
                <a:ea typeface="Instrument Sans" pitchFamily="34" charset="-122"/>
                <a:cs typeface="Instrument Sans" pitchFamily="34" charset="-120"/>
              </a:rPr>
              <a:t>„Dober!"</a:t>
            </a:r>
            <a:r>
              <a:rPr lang="en-US" sz="1550" dirty="0">
                <a:solidFill>
                  <a:srgbClr val="3F3D3B"/>
                </a:solidFill>
                <a:latin typeface="Instrument Sans" pitchFamily="34" charset="0"/>
                <a:ea typeface="Instrument Sans" pitchFamily="34" charset="-122"/>
                <a:cs typeface="Instrument Sans" pitchFamily="34" charset="-120"/>
              </a:rPr>
              <a:t> – lezec žádá o přibrání lana</a:t>
            </a:r>
            <a:endParaRPr lang="en-US" sz="1550" dirty="0"/>
          </a:p>
          <a:p>
            <a:pPr marL="342900" indent="-342900" algn="l">
              <a:lnSpc>
                <a:spcPts val="2500"/>
              </a:lnSpc>
              <a:buSzPct val="100000"/>
              <a:buChar char="•"/>
            </a:pPr>
            <a:r>
              <a:rPr lang="en-US" sz="1550" b="1" dirty="0">
                <a:solidFill>
                  <a:srgbClr val="3F3D3B"/>
                </a:solidFill>
                <a:latin typeface="Instrument Sans" pitchFamily="34" charset="0"/>
                <a:ea typeface="Instrument Sans" pitchFamily="34" charset="-122"/>
                <a:cs typeface="Instrument Sans" pitchFamily="34" charset="-120"/>
              </a:rPr>
              <a:t>„Půlka!"</a:t>
            </a:r>
            <a:r>
              <a:rPr lang="en-US" sz="1550" dirty="0">
                <a:solidFill>
                  <a:srgbClr val="3F3D3B"/>
                </a:solidFill>
                <a:latin typeface="Instrument Sans" pitchFamily="34" charset="0"/>
                <a:ea typeface="Instrument Sans" pitchFamily="34" charset="-122"/>
                <a:cs typeface="Instrument Sans" pitchFamily="34" charset="-120"/>
              </a:rPr>
              <a:t> – signál dosažení poloviny délky lana</a:t>
            </a:r>
            <a:endParaRPr lang="en-US" sz="1550" dirty="0"/>
          </a:p>
        </p:txBody>
      </p:sp>
      <p:sp>
        <p:nvSpPr>
          <p:cNvPr id="14" name="Shape 10"/>
          <p:cNvSpPr/>
          <p:nvPr/>
        </p:nvSpPr>
        <p:spPr>
          <a:xfrm>
            <a:off x="7421999" y="1677948"/>
            <a:ext cx="6565106" cy="5791438"/>
          </a:xfrm>
          <a:prstGeom prst="roundRect">
            <a:avLst>
              <a:gd name="adj" fmla="val 8225"/>
            </a:avLst>
          </a:prstGeom>
          <a:solidFill>
            <a:srgbClr val="E3BC9A"/>
          </a:solidFill>
          <a:ln/>
        </p:spPr>
        <p:txBody>
          <a:bodyPr/>
          <a:lstStyle/>
          <a:p>
            <a:endParaRPr lang="cs-CZ"/>
          </a:p>
        </p:txBody>
      </p:sp>
      <p:sp>
        <p:nvSpPr>
          <p:cNvPr id="15" name="Shape 11"/>
          <p:cNvSpPr/>
          <p:nvPr/>
        </p:nvSpPr>
        <p:spPr>
          <a:xfrm>
            <a:off x="7620357" y="1901190"/>
            <a:ext cx="6168390" cy="2333982"/>
          </a:xfrm>
          <a:prstGeom prst="roundRect">
            <a:avLst>
              <a:gd name="adj" fmla="val 12756"/>
            </a:avLst>
          </a:prstGeom>
          <a:solidFill>
            <a:srgbClr val="EED7C3"/>
          </a:solidFill>
          <a:ln/>
        </p:spPr>
        <p:txBody>
          <a:bodyPr/>
          <a:lstStyle/>
          <a:p>
            <a:endParaRPr lang="cs-CZ"/>
          </a:p>
        </p:txBody>
      </p:sp>
      <p:pic>
        <p:nvPicPr>
          <p:cNvPr id="16" name="Image 2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818715" y="2175867"/>
            <a:ext cx="310039" cy="248007"/>
          </a:xfrm>
          <a:prstGeom prst="rect">
            <a:avLst/>
          </a:prstGeom>
        </p:spPr>
      </p:pic>
      <p:sp>
        <p:nvSpPr>
          <p:cNvPr id="17" name="Text 12"/>
          <p:cNvSpPr/>
          <p:nvPr/>
        </p:nvSpPr>
        <p:spPr>
          <a:xfrm>
            <a:off x="8327112" y="2149078"/>
            <a:ext cx="4254341" cy="31015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400"/>
              </a:lnSpc>
              <a:buNone/>
            </a:pPr>
            <a:r>
              <a:rPr lang="en-US" sz="1950" dirty="0">
                <a:solidFill>
                  <a:srgbClr val="000000"/>
                </a:solidFill>
                <a:latin typeface="Instrument Sans Semi Bold" pitchFamily="34" charset="0"/>
                <a:ea typeface="Instrument Sans Semi Bold" pitchFamily="34" charset="-122"/>
                <a:cs typeface="Instrument Sans Semi Bold" pitchFamily="34" charset="-120"/>
              </a:rPr>
              <a:t>UKONČENÍ A MIMOŘÁDNÉ SITUACE</a:t>
            </a:r>
            <a:endParaRPr lang="en-US" sz="1950" dirty="0"/>
          </a:p>
        </p:txBody>
      </p:sp>
      <p:sp>
        <p:nvSpPr>
          <p:cNvPr id="18" name="Text 13"/>
          <p:cNvSpPr/>
          <p:nvPr/>
        </p:nvSpPr>
        <p:spPr>
          <a:xfrm>
            <a:off x="8327112" y="2657594"/>
            <a:ext cx="5263277" cy="14089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 algn="l">
              <a:lnSpc>
                <a:spcPts val="2500"/>
              </a:lnSpc>
              <a:buSzPct val="100000"/>
              <a:buChar char="•"/>
            </a:pPr>
            <a:r>
              <a:rPr lang="en-US" sz="1550" b="1" dirty="0">
                <a:solidFill>
                  <a:srgbClr val="000000"/>
                </a:solidFill>
                <a:latin typeface="Instrument Sans" pitchFamily="34" charset="0"/>
                <a:ea typeface="Instrument Sans" pitchFamily="34" charset="-122"/>
                <a:cs typeface="Instrument Sans" pitchFamily="34" charset="-120"/>
              </a:rPr>
              <a:t>„Lano volné!"</a:t>
            </a:r>
            <a:r>
              <a:rPr lang="en-US" sz="1550" dirty="0">
                <a:solidFill>
                  <a:srgbClr val="000000"/>
                </a:solidFill>
                <a:latin typeface="Instrument Sans" pitchFamily="34" charset="0"/>
                <a:ea typeface="Instrument Sans" pitchFamily="34" charset="-122"/>
                <a:cs typeface="Instrument Sans" pitchFamily="34" charset="-120"/>
              </a:rPr>
              <a:t> – lezec oznamuje, že lano může být uvolněno</a:t>
            </a:r>
            <a:endParaRPr lang="en-US" sz="1550" dirty="0"/>
          </a:p>
          <a:p>
            <a:pPr marL="342900" indent="-342900" algn="l">
              <a:lnSpc>
                <a:spcPts val="2500"/>
              </a:lnSpc>
              <a:buSzPct val="100000"/>
              <a:buChar char="•"/>
            </a:pPr>
            <a:r>
              <a:rPr lang="en-US" sz="1550" b="1" dirty="0">
                <a:solidFill>
                  <a:srgbClr val="000000"/>
                </a:solidFill>
                <a:latin typeface="Instrument Sans" pitchFamily="34" charset="0"/>
                <a:ea typeface="Instrument Sans" pitchFamily="34" charset="-122"/>
                <a:cs typeface="Instrument Sans" pitchFamily="34" charset="-120"/>
              </a:rPr>
              <a:t>„Zruš!"</a:t>
            </a:r>
            <a:r>
              <a:rPr lang="en-US" sz="1550" dirty="0">
                <a:solidFill>
                  <a:srgbClr val="000000"/>
                </a:solidFill>
                <a:latin typeface="Instrument Sans" pitchFamily="34" charset="0"/>
                <a:ea typeface="Instrument Sans" pitchFamily="34" charset="-122"/>
                <a:cs typeface="Instrument Sans" pitchFamily="34" charset="-120"/>
              </a:rPr>
              <a:t> – příkaz k okamžitému přerušení lezení</a:t>
            </a:r>
            <a:endParaRPr lang="en-US" sz="1550" dirty="0"/>
          </a:p>
          <a:p>
            <a:pPr marL="342900" indent="-342900" algn="l">
              <a:lnSpc>
                <a:spcPts val="2500"/>
              </a:lnSpc>
              <a:buSzPct val="100000"/>
              <a:buChar char="•"/>
            </a:pPr>
            <a:r>
              <a:rPr lang="en-US" sz="1550" b="1" dirty="0">
                <a:solidFill>
                  <a:srgbClr val="000000"/>
                </a:solidFill>
                <a:latin typeface="Instrument Sans" pitchFamily="34" charset="0"/>
                <a:ea typeface="Instrument Sans" pitchFamily="34" charset="-122"/>
                <a:cs typeface="Instrument Sans" pitchFamily="34" charset="-120"/>
              </a:rPr>
              <a:t>„Zrušeno!"</a:t>
            </a:r>
            <a:r>
              <a:rPr lang="en-US" sz="1550" dirty="0">
                <a:solidFill>
                  <a:srgbClr val="000000"/>
                </a:solidFill>
                <a:latin typeface="Instrument Sans" pitchFamily="34" charset="0"/>
                <a:ea typeface="Instrument Sans" pitchFamily="34" charset="-122"/>
                <a:cs typeface="Instrument Sans" pitchFamily="34" charset="-120"/>
              </a:rPr>
              <a:t> – potvrzení, že lezení bylo zastaveno</a:t>
            </a:r>
            <a:endParaRPr lang="en-US" sz="1550" dirty="0"/>
          </a:p>
        </p:txBody>
      </p:sp>
      <p:sp>
        <p:nvSpPr>
          <p:cNvPr id="19" name="Text 14"/>
          <p:cNvSpPr/>
          <p:nvPr/>
        </p:nvSpPr>
        <p:spPr>
          <a:xfrm>
            <a:off x="7620357" y="4458414"/>
            <a:ext cx="3976330" cy="31015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400"/>
              </a:lnSpc>
              <a:buNone/>
            </a:pPr>
            <a:r>
              <a:rPr lang="en-US" sz="1950" dirty="0">
                <a:solidFill>
                  <a:srgbClr val="000000"/>
                </a:solidFill>
                <a:latin typeface="Instrument Sans Semi Bold" pitchFamily="34" charset="0"/>
                <a:ea typeface="Instrument Sans Semi Bold" pitchFamily="34" charset="-122"/>
                <a:cs typeface="Instrument Sans Semi Bold" pitchFamily="34" charset="-120"/>
              </a:rPr>
              <a:t>ZÁSADA HLASOVÉ KOMUNIKACE</a:t>
            </a:r>
            <a:endParaRPr lang="en-US" sz="1950" dirty="0"/>
          </a:p>
        </p:txBody>
      </p:sp>
      <p:sp>
        <p:nvSpPr>
          <p:cNvPr id="20" name="Text 15"/>
          <p:cNvSpPr/>
          <p:nvPr/>
        </p:nvSpPr>
        <p:spPr>
          <a:xfrm>
            <a:off x="7620357" y="4966930"/>
            <a:ext cx="6168390" cy="12701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500"/>
              </a:lnSpc>
              <a:buNone/>
            </a:pPr>
            <a:r>
              <a:rPr lang="en-US" sz="1550" dirty="0">
                <a:solidFill>
                  <a:srgbClr val="3F3D3B"/>
                </a:solidFill>
                <a:latin typeface="Instrument Sans" pitchFamily="34" charset="0"/>
                <a:ea typeface="Instrument Sans" pitchFamily="34" charset="-122"/>
                <a:cs typeface="Instrument Sans" pitchFamily="34" charset="-120"/>
              </a:rPr>
              <a:t>Všechny povely musí být vždy </a:t>
            </a:r>
            <a:r>
              <a:rPr lang="en-US" sz="1550" b="1" dirty="0">
                <a:solidFill>
                  <a:srgbClr val="3F3D3B"/>
                </a:solidFill>
                <a:latin typeface="Instrument Sans" pitchFamily="34" charset="0"/>
                <a:ea typeface="Instrument Sans" pitchFamily="34" charset="-122"/>
                <a:cs typeface="Instrument Sans" pitchFamily="34" charset="-120"/>
              </a:rPr>
              <a:t>hlasitě potvrzeny</a:t>
            </a:r>
            <a:r>
              <a:rPr lang="en-US" sz="1550" dirty="0">
                <a:solidFill>
                  <a:srgbClr val="3F3D3B"/>
                </a:solidFill>
                <a:latin typeface="Instrument Sans" pitchFamily="34" charset="0"/>
                <a:ea typeface="Instrument Sans" pitchFamily="34" charset="-122"/>
                <a:cs typeface="Instrument Sans" pitchFamily="34" charset="-120"/>
              </a:rPr>
              <a:t> druhou stranou. V hlučném nebo nepřehledném terénu je nutné použít alternativní způsoby komunikace (signalizace lanem). Nepotvrzený povel </a:t>
            </a:r>
            <a:r>
              <a:rPr lang="en-US" sz="1550" b="1" dirty="0">
                <a:solidFill>
                  <a:srgbClr val="3F3D3B"/>
                </a:solidFill>
                <a:latin typeface="Instrument Sans" pitchFamily="34" charset="0"/>
                <a:ea typeface="Instrument Sans" pitchFamily="34" charset="-122"/>
                <a:cs typeface="Instrument Sans" pitchFamily="34" charset="-120"/>
              </a:rPr>
              <a:t>není platný</a:t>
            </a:r>
            <a:r>
              <a:rPr lang="en-US" sz="1550" dirty="0">
                <a:solidFill>
                  <a:srgbClr val="3F3D3B"/>
                </a:solidFill>
                <a:latin typeface="Instrument Sans" pitchFamily="34" charset="0"/>
                <a:ea typeface="Instrument Sans" pitchFamily="34" charset="-122"/>
                <a:cs typeface="Instrument Sans" pitchFamily="34" charset="-120"/>
              </a:rPr>
              <a:t>.</a:t>
            </a:r>
            <a:endParaRPr lang="en-US" sz="155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6035040" cy="82296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6280190" y="718661"/>
            <a:ext cx="7556421" cy="11163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4350"/>
              </a:lnSpc>
              <a:buNone/>
            </a:pPr>
            <a:r>
              <a:rPr lang="en-US" sz="3500" dirty="0">
                <a:solidFill>
                  <a:srgbClr val="A0622C"/>
                </a:solidFill>
                <a:latin typeface="Instrument Sans Semi Bold" pitchFamily="34" charset="0"/>
                <a:ea typeface="Instrument Sans Semi Bold" pitchFamily="34" charset="-122"/>
                <a:cs typeface="Instrument Sans Semi Bold" pitchFamily="34" charset="-120"/>
              </a:rPr>
              <a:t>TEORIE POHYBU, ROVNOVÁHA A TĚŽIŠTĚ</a:t>
            </a:r>
            <a:endParaRPr lang="en-US" sz="3500" dirty="0"/>
          </a:p>
        </p:txBody>
      </p:sp>
      <p:sp>
        <p:nvSpPr>
          <p:cNvPr id="4" name="Text 1"/>
          <p:cNvSpPr/>
          <p:nvPr/>
        </p:nvSpPr>
        <p:spPr>
          <a:xfrm>
            <a:off x="6280190" y="2076093"/>
            <a:ext cx="7556421" cy="8143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100"/>
              </a:lnSpc>
              <a:buNone/>
            </a:pPr>
            <a:r>
              <a:rPr lang="en-US" sz="1400" dirty="0">
                <a:solidFill>
                  <a:srgbClr val="3F3D3B"/>
                </a:solidFill>
                <a:latin typeface="Instrument Sans" pitchFamily="34" charset="0"/>
                <a:ea typeface="Instrument Sans" pitchFamily="34" charset="-122"/>
                <a:cs typeface="Instrument Sans" pitchFamily="34" charset="-120"/>
              </a:rPr>
              <a:t>Efektivní a bezpečný pohyb na skále je podmíněn pochopením základních principů rovnováhy a správným ovládáním těžiště těla. Tyto principy jsou základem racionálního a úsporného lezení.</a:t>
            </a:r>
            <a:endParaRPr lang="en-US" sz="1400" dirty="0"/>
          </a:p>
        </p:txBody>
      </p:sp>
      <p:sp>
        <p:nvSpPr>
          <p:cNvPr id="5" name="Shape 2"/>
          <p:cNvSpPr/>
          <p:nvPr/>
        </p:nvSpPr>
        <p:spPr>
          <a:xfrm>
            <a:off x="6280190" y="3071336"/>
            <a:ext cx="3697843" cy="2686050"/>
          </a:xfrm>
          <a:prstGeom prst="roundRect">
            <a:avLst>
              <a:gd name="adj" fmla="val 9975"/>
            </a:avLst>
          </a:prstGeom>
          <a:solidFill>
            <a:srgbClr val="FFF9F5"/>
          </a:solidFill>
          <a:ln w="22860">
            <a:solidFill>
              <a:srgbClr val="E3BC9A"/>
            </a:solidFill>
            <a:prstDash val="solid"/>
          </a:ln>
        </p:spPr>
        <p:txBody>
          <a:bodyPr/>
          <a:lstStyle/>
          <a:p>
            <a:endParaRPr lang="cs-CZ"/>
          </a:p>
        </p:txBody>
      </p:sp>
      <p:sp>
        <p:nvSpPr>
          <p:cNvPr id="6" name="Text 3"/>
          <p:cNvSpPr/>
          <p:nvPr/>
        </p:nvSpPr>
        <p:spPr>
          <a:xfrm>
            <a:off x="6481643" y="3272790"/>
            <a:ext cx="3294936" cy="557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150"/>
              </a:lnSpc>
              <a:buNone/>
            </a:pPr>
            <a:r>
              <a:rPr lang="en-US" sz="1750" dirty="0">
                <a:solidFill>
                  <a:srgbClr val="3F3D3B"/>
                </a:solidFill>
                <a:latin typeface="Instrument Sans Semi Bold" pitchFamily="34" charset="0"/>
                <a:ea typeface="Instrument Sans Semi Bold" pitchFamily="34" charset="-122"/>
                <a:cs typeface="Instrument Sans Semi Bold" pitchFamily="34" charset="-120"/>
              </a:rPr>
              <a:t>PRINCIP ROVNOVÁHY DLE SKLONU STĚNY</a:t>
            </a:r>
            <a:endParaRPr lang="en-US" sz="1750" dirty="0"/>
          </a:p>
        </p:txBody>
      </p:sp>
      <p:sp>
        <p:nvSpPr>
          <p:cNvPr id="7" name="Text 4"/>
          <p:cNvSpPr/>
          <p:nvPr/>
        </p:nvSpPr>
        <p:spPr>
          <a:xfrm>
            <a:off x="6481643" y="3927157"/>
            <a:ext cx="3294936" cy="16287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100"/>
              </a:lnSpc>
              <a:buNone/>
            </a:pPr>
            <a:r>
              <a:rPr lang="en-US" sz="1400" dirty="0">
                <a:solidFill>
                  <a:srgbClr val="3F3D3B"/>
                </a:solidFill>
                <a:latin typeface="Instrument Sans" pitchFamily="34" charset="0"/>
                <a:ea typeface="Instrument Sans" pitchFamily="34" charset="-122"/>
                <a:cs typeface="Instrument Sans" pitchFamily="34" charset="-120"/>
              </a:rPr>
              <a:t>Čím je stěna </a:t>
            </a:r>
            <a:r>
              <a:rPr lang="en-US" sz="1400" b="1" dirty="0">
                <a:solidFill>
                  <a:srgbClr val="3F3D3B"/>
                </a:solidFill>
                <a:latin typeface="Instrument Sans" pitchFamily="34" charset="0"/>
                <a:ea typeface="Instrument Sans" pitchFamily="34" charset="-122"/>
                <a:cs typeface="Instrument Sans" pitchFamily="34" charset="-120"/>
              </a:rPr>
              <a:t>položenější</a:t>
            </a:r>
            <a:r>
              <a:rPr lang="en-US" sz="1400" dirty="0">
                <a:solidFill>
                  <a:srgbClr val="3F3D3B"/>
                </a:solidFill>
                <a:latin typeface="Instrument Sans" pitchFamily="34" charset="0"/>
                <a:ea typeface="Instrument Sans" pitchFamily="34" charset="-122"/>
                <a:cs typeface="Instrument Sans" pitchFamily="34" charset="-120"/>
              </a:rPr>
              <a:t>, tím více se od ní odkláníme – těžiště se musí nacházet nad opěrnými body. U </a:t>
            </a:r>
            <a:r>
              <a:rPr lang="en-US" sz="1400" b="1" dirty="0">
                <a:solidFill>
                  <a:srgbClr val="3F3D3B"/>
                </a:solidFill>
                <a:latin typeface="Instrument Sans" pitchFamily="34" charset="0"/>
                <a:ea typeface="Instrument Sans" pitchFamily="34" charset="-122"/>
                <a:cs typeface="Instrument Sans" pitchFamily="34" charset="-120"/>
              </a:rPr>
              <a:t>převislých stěn</a:t>
            </a:r>
            <a:r>
              <a:rPr lang="en-US" sz="1400" dirty="0">
                <a:solidFill>
                  <a:srgbClr val="3F3D3B"/>
                </a:solidFill>
                <a:latin typeface="Instrument Sans" pitchFamily="34" charset="0"/>
                <a:ea typeface="Instrument Sans" pitchFamily="34" charset="-122"/>
                <a:cs typeface="Instrument Sans" pitchFamily="34" charset="-120"/>
              </a:rPr>
              <a:t> se naopak těžiště musí přiblížit co nejblíže ke skále, aby nedocházelo k „odpadnutí" od stěny.</a:t>
            </a:r>
            <a:endParaRPr lang="en-US" sz="1400" dirty="0"/>
          </a:p>
        </p:txBody>
      </p:sp>
      <p:sp>
        <p:nvSpPr>
          <p:cNvPr id="8" name="Shape 5"/>
          <p:cNvSpPr/>
          <p:nvPr/>
        </p:nvSpPr>
        <p:spPr>
          <a:xfrm>
            <a:off x="10138767" y="3071336"/>
            <a:ext cx="3697843" cy="2686050"/>
          </a:xfrm>
          <a:prstGeom prst="roundRect">
            <a:avLst>
              <a:gd name="adj" fmla="val 9975"/>
            </a:avLst>
          </a:prstGeom>
          <a:solidFill>
            <a:srgbClr val="FFF9F5"/>
          </a:solidFill>
          <a:ln w="22860">
            <a:solidFill>
              <a:srgbClr val="3F3D3B"/>
            </a:solidFill>
            <a:prstDash val="solid"/>
          </a:ln>
        </p:spPr>
        <p:txBody>
          <a:bodyPr/>
          <a:lstStyle/>
          <a:p>
            <a:endParaRPr lang="cs-CZ"/>
          </a:p>
        </p:txBody>
      </p:sp>
      <p:sp>
        <p:nvSpPr>
          <p:cNvPr id="9" name="Text 6"/>
          <p:cNvSpPr/>
          <p:nvPr/>
        </p:nvSpPr>
        <p:spPr>
          <a:xfrm>
            <a:off x="10340221" y="3272790"/>
            <a:ext cx="2699980" cy="27896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150"/>
              </a:lnSpc>
              <a:buNone/>
            </a:pPr>
            <a:r>
              <a:rPr lang="en-US" sz="1750" dirty="0">
                <a:solidFill>
                  <a:srgbClr val="3F3D3B"/>
                </a:solidFill>
                <a:latin typeface="Instrument Sans Semi Bold" pitchFamily="34" charset="0"/>
                <a:ea typeface="Instrument Sans Semi Bold" pitchFamily="34" charset="-122"/>
                <a:cs typeface="Instrument Sans Semi Bold" pitchFamily="34" charset="-120"/>
              </a:rPr>
              <a:t>PRIORITA PRÁCE NOHOU</a:t>
            </a:r>
            <a:endParaRPr lang="en-US" sz="1750" dirty="0"/>
          </a:p>
        </p:txBody>
      </p:sp>
      <p:sp>
        <p:nvSpPr>
          <p:cNvPr id="10" name="Text 7"/>
          <p:cNvSpPr/>
          <p:nvPr/>
        </p:nvSpPr>
        <p:spPr>
          <a:xfrm>
            <a:off x="10340221" y="3648194"/>
            <a:ext cx="3294936" cy="135731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100"/>
              </a:lnSpc>
              <a:buNone/>
            </a:pPr>
            <a:r>
              <a:rPr lang="en-US" sz="1400" dirty="0">
                <a:solidFill>
                  <a:srgbClr val="3F3D3B"/>
                </a:solidFill>
                <a:latin typeface="Instrument Sans" pitchFamily="34" charset="0"/>
                <a:ea typeface="Instrument Sans" pitchFamily="34" charset="-122"/>
                <a:cs typeface="Instrument Sans" pitchFamily="34" charset="-120"/>
              </a:rPr>
              <a:t>Práce nohou je </a:t>
            </a:r>
            <a:r>
              <a:rPr lang="en-US" sz="1400" b="1" dirty="0">
                <a:solidFill>
                  <a:srgbClr val="3F3D3B"/>
                </a:solidFill>
                <a:latin typeface="Instrument Sans" pitchFamily="34" charset="0"/>
                <a:ea typeface="Instrument Sans" pitchFamily="34" charset="-122"/>
                <a:cs typeface="Instrument Sans" pitchFamily="34" charset="-120"/>
              </a:rPr>
              <a:t>důležitější než práce rukou</a:t>
            </a:r>
            <a:r>
              <a:rPr lang="en-US" sz="1400" dirty="0">
                <a:solidFill>
                  <a:srgbClr val="3F3D3B"/>
                </a:solidFill>
                <a:latin typeface="Instrument Sans" pitchFamily="34" charset="0"/>
                <a:ea typeface="Instrument Sans" pitchFamily="34" charset="-122"/>
                <a:cs typeface="Instrument Sans" pitchFamily="34" charset="-120"/>
              </a:rPr>
              <a:t>. Nohy nesou váhu těla a zajišťují stabilitu. Ruce slouží primárně k udržení rovnováhy, nikoli k tahání těla nahoru. Přetěžování paží vede k rychlé únavě.</a:t>
            </a:r>
            <a:endParaRPr lang="en-US" sz="1400" dirty="0"/>
          </a:p>
        </p:txBody>
      </p:sp>
      <p:sp>
        <p:nvSpPr>
          <p:cNvPr id="11" name="Shape 8"/>
          <p:cNvSpPr/>
          <p:nvPr/>
        </p:nvSpPr>
        <p:spPr>
          <a:xfrm>
            <a:off x="6280190" y="5918121"/>
            <a:ext cx="7556421" cy="1592699"/>
          </a:xfrm>
          <a:prstGeom prst="roundRect">
            <a:avLst>
              <a:gd name="adj" fmla="val 16823"/>
            </a:avLst>
          </a:prstGeom>
          <a:solidFill>
            <a:srgbClr val="FFF9F5"/>
          </a:solidFill>
          <a:ln w="22860">
            <a:solidFill>
              <a:srgbClr val="A0622C"/>
            </a:solidFill>
            <a:prstDash val="solid"/>
          </a:ln>
        </p:spPr>
        <p:txBody>
          <a:bodyPr/>
          <a:lstStyle/>
          <a:p>
            <a:endParaRPr lang="cs-CZ"/>
          </a:p>
        </p:txBody>
      </p:sp>
      <p:sp>
        <p:nvSpPr>
          <p:cNvPr id="12" name="Text 9"/>
          <p:cNvSpPr/>
          <p:nvPr/>
        </p:nvSpPr>
        <p:spPr>
          <a:xfrm>
            <a:off x="6481643" y="6119574"/>
            <a:ext cx="3106460" cy="27896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150"/>
              </a:lnSpc>
              <a:buNone/>
            </a:pPr>
            <a:r>
              <a:rPr lang="en-US" sz="1750" dirty="0">
                <a:solidFill>
                  <a:srgbClr val="3F3D3B"/>
                </a:solidFill>
                <a:latin typeface="Instrument Sans Semi Bold" pitchFamily="34" charset="0"/>
                <a:ea typeface="Instrument Sans Semi Bold" pitchFamily="34" charset="-122"/>
                <a:cs typeface="Instrument Sans Semi Bold" pitchFamily="34" charset="-120"/>
              </a:rPr>
              <a:t>PRAVIDLO 3 PEVNÝCH BODŮ</a:t>
            </a:r>
            <a:endParaRPr lang="en-US" sz="1750" dirty="0"/>
          </a:p>
        </p:txBody>
      </p:sp>
      <p:sp>
        <p:nvSpPr>
          <p:cNvPr id="13" name="Text 10"/>
          <p:cNvSpPr/>
          <p:nvPr/>
        </p:nvSpPr>
        <p:spPr>
          <a:xfrm>
            <a:off x="6481643" y="6494978"/>
            <a:ext cx="7153513" cy="8143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100"/>
              </a:lnSpc>
              <a:buNone/>
            </a:pPr>
            <a:r>
              <a:rPr lang="en-US" sz="1400" dirty="0">
                <a:solidFill>
                  <a:srgbClr val="3F3D3B"/>
                </a:solidFill>
                <a:latin typeface="Instrument Sans" pitchFamily="34" charset="0"/>
                <a:ea typeface="Instrument Sans" pitchFamily="34" charset="-122"/>
                <a:cs typeface="Instrument Sans" pitchFamily="34" charset="-120"/>
              </a:rPr>
              <a:t>V každém okamžiku pohybu musí být vždy </a:t>
            </a:r>
            <a:r>
              <a:rPr lang="en-US" sz="1400" b="1" dirty="0">
                <a:solidFill>
                  <a:srgbClr val="3F3D3B"/>
                </a:solidFill>
                <a:latin typeface="Instrument Sans" pitchFamily="34" charset="0"/>
                <a:ea typeface="Instrument Sans" pitchFamily="34" charset="-122"/>
                <a:cs typeface="Instrument Sans" pitchFamily="34" charset="-120"/>
              </a:rPr>
              <a:t>tři ze čtyř končetin</a:t>
            </a:r>
            <a:r>
              <a:rPr lang="en-US" sz="1400" dirty="0">
                <a:solidFill>
                  <a:srgbClr val="3F3D3B"/>
                </a:solidFill>
                <a:latin typeface="Instrument Sans" pitchFamily="34" charset="0"/>
                <a:ea typeface="Instrument Sans" pitchFamily="34" charset="-122"/>
                <a:cs typeface="Instrument Sans" pitchFamily="34" charset="-120"/>
              </a:rPr>
              <a:t> v pevném kontaktu se skálou. Pohyby musí být </a:t>
            </a:r>
            <a:r>
              <a:rPr lang="en-US" sz="1400" b="1" dirty="0">
                <a:solidFill>
                  <a:srgbClr val="3F3D3B"/>
                </a:solidFill>
                <a:latin typeface="Instrument Sans" pitchFamily="34" charset="0"/>
                <a:ea typeface="Instrument Sans" pitchFamily="34" charset="-122"/>
                <a:cs typeface="Instrument Sans" pitchFamily="34" charset="-120"/>
              </a:rPr>
              <a:t>plynulé, promyšlené a hospodárné</a:t>
            </a:r>
            <a:r>
              <a:rPr lang="en-US" sz="1400" dirty="0">
                <a:solidFill>
                  <a:srgbClr val="3F3D3B"/>
                </a:solidFill>
                <a:latin typeface="Instrument Sans" pitchFamily="34" charset="0"/>
                <a:ea typeface="Instrument Sans" pitchFamily="34" charset="-122"/>
                <a:cs typeface="Instrument Sans" pitchFamily="34" charset="-120"/>
              </a:rPr>
              <a:t> – zbytečné pohyby vedou k plýtvání silou a ztrátě rovnováhy.</a:t>
            </a:r>
            <a:endParaRPr lang="en-US" sz="14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793790" y="723543"/>
            <a:ext cx="6119574" cy="55816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4350"/>
              </a:lnSpc>
              <a:buNone/>
            </a:pPr>
            <a:r>
              <a:rPr lang="en-US" sz="3500" dirty="0">
                <a:solidFill>
                  <a:srgbClr val="A0622C"/>
                </a:solidFill>
                <a:latin typeface="Instrument Sans Semi Bold" pitchFamily="34" charset="0"/>
                <a:ea typeface="Instrument Sans Semi Bold" pitchFamily="34" charset="-122"/>
                <a:cs typeface="Instrument Sans Semi Bold" pitchFamily="34" charset="-120"/>
              </a:rPr>
              <a:t>PŘÍSTUP KE STYLŮM LEZENÍ</a:t>
            </a:r>
            <a:endParaRPr lang="en-US" sz="3500" dirty="0"/>
          </a:p>
        </p:txBody>
      </p:sp>
      <p:sp>
        <p:nvSpPr>
          <p:cNvPr id="3" name="Text 1"/>
          <p:cNvSpPr/>
          <p:nvPr/>
        </p:nvSpPr>
        <p:spPr>
          <a:xfrm>
            <a:off x="793790" y="1683544"/>
            <a:ext cx="3086814" cy="27896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150"/>
              </a:lnSpc>
              <a:buNone/>
            </a:pPr>
            <a:r>
              <a:rPr lang="en-US" sz="1750" dirty="0">
                <a:solidFill>
                  <a:srgbClr val="A0622C"/>
                </a:solidFill>
                <a:latin typeface="Instrument Sans Semi Bold" pitchFamily="34" charset="0"/>
                <a:ea typeface="Instrument Sans Semi Bold" pitchFamily="34" charset="-122"/>
                <a:cs typeface="Instrument Sans Semi Bold" pitchFamily="34" charset="-120"/>
              </a:rPr>
              <a:t>SPORTOVNÍ LEZECKÉ STYLY</a:t>
            </a:r>
            <a:endParaRPr lang="en-US" sz="1750" dirty="0"/>
          </a:p>
        </p:txBody>
      </p:sp>
      <p:sp>
        <p:nvSpPr>
          <p:cNvPr id="4" name="Text 2"/>
          <p:cNvSpPr/>
          <p:nvPr/>
        </p:nvSpPr>
        <p:spPr>
          <a:xfrm>
            <a:off x="793790" y="2123242"/>
            <a:ext cx="6303526" cy="54292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100"/>
              </a:lnSpc>
              <a:buNone/>
            </a:pPr>
            <a:r>
              <a:rPr lang="en-US" sz="1400" dirty="0">
                <a:solidFill>
                  <a:srgbClr val="3F3D3B"/>
                </a:solidFill>
                <a:latin typeface="Instrument Sans" pitchFamily="34" charset="0"/>
                <a:ea typeface="Instrument Sans" pitchFamily="34" charset="-122"/>
                <a:cs typeface="Instrument Sans" pitchFamily="34" charset="-120"/>
              </a:rPr>
              <a:t>Ve sportovním lezení se rozlišují různé styly, které hodnotí čistotu a způsob překonání cesty:</a:t>
            </a:r>
            <a:endParaRPr lang="en-US" sz="1400" dirty="0"/>
          </a:p>
        </p:txBody>
      </p:sp>
      <p:sp>
        <p:nvSpPr>
          <p:cNvPr id="5" name="Shape 3"/>
          <p:cNvSpPr/>
          <p:nvPr/>
        </p:nvSpPr>
        <p:spPr>
          <a:xfrm>
            <a:off x="793790" y="2847023"/>
            <a:ext cx="6303526" cy="1385530"/>
          </a:xfrm>
          <a:prstGeom prst="roundRect">
            <a:avLst>
              <a:gd name="adj" fmla="val 19338"/>
            </a:avLst>
          </a:prstGeom>
          <a:solidFill>
            <a:srgbClr val="FFF9F5"/>
          </a:solidFill>
          <a:ln w="22860">
            <a:solidFill>
              <a:srgbClr val="E3BC9A"/>
            </a:solidFill>
            <a:prstDash val="solid"/>
          </a:ln>
        </p:spPr>
        <p:txBody>
          <a:bodyPr/>
          <a:lstStyle/>
          <a:p>
            <a:endParaRPr lang="cs-CZ"/>
          </a:p>
        </p:txBody>
      </p:sp>
      <p:sp>
        <p:nvSpPr>
          <p:cNvPr id="6" name="Shape 4"/>
          <p:cNvSpPr/>
          <p:nvPr/>
        </p:nvSpPr>
        <p:spPr>
          <a:xfrm>
            <a:off x="816650" y="2869882"/>
            <a:ext cx="714494" cy="1339810"/>
          </a:xfrm>
          <a:prstGeom prst="roundRect">
            <a:avLst>
              <a:gd name="adj" fmla="val 33661"/>
            </a:avLst>
          </a:prstGeom>
          <a:solidFill>
            <a:srgbClr val="E3BC9A"/>
          </a:solidFill>
          <a:ln/>
        </p:spPr>
        <p:txBody>
          <a:bodyPr/>
          <a:lstStyle/>
          <a:p>
            <a:endParaRPr lang="cs-CZ"/>
          </a:p>
        </p:txBody>
      </p:sp>
      <p:pic>
        <p:nvPicPr>
          <p:cNvPr id="7" name="Image 0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39892" y="3405783"/>
            <a:ext cx="267891" cy="267891"/>
          </a:xfrm>
          <a:prstGeom prst="rect">
            <a:avLst/>
          </a:prstGeom>
        </p:spPr>
      </p:pic>
      <p:sp>
        <p:nvSpPr>
          <p:cNvPr id="8" name="Text 5"/>
          <p:cNvSpPr/>
          <p:nvPr/>
        </p:nvSpPr>
        <p:spPr>
          <a:xfrm>
            <a:off x="1691878" y="3048476"/>
            <a:ext cx="2232779" cy="27896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150"/>
              </a:lnSpc>
              <a:buNone/>
            </a:pPr>
            <a:r>
              <a:rPr lang="en-US" sz="1750" dirty="0">
                <a:solidFill>
                  <a:srgbClr val="3F3D3B"/>
                </a:solidFill>
                <a:latin typeface="Instrument Sans Semi Bold" pitchFamily="34" charset="0"/>
                <a:ea typeface="Instrument Sans Semi Bold" pitchFamily="34" charset="-122"/>
                <a:cs typeface="Instrument Sans Semi Bold" pitchFamily="34" charset="-120"/>
              </a:rPr>
              <a:t>TOP ROPE (TR)</a:t>
            </a:r>
            <a:endParaRPr lang="en-US" sz="1750" dirty="0"/>
          </a:p>
        </p:txBody>
      </p:sp>
      <p:sp>
        <p:nvSpPr>
          <p:cNvPr id="9" name="Text 6"/>
          <p:cNvSpPr/>
          <p:nvPr/>
        </p:nvSpPr>
        <p:spPr>
          <a:xfrm>
            <a:off x="1691878" y="3488174"/>
            <a:ext cx="5203984" cy="54292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100"/>
              </a:lnSpc>
              <a:buNone/>
            </a:pPr>
            <a:r>
              <a:rPr lang="en-US" sz="1400" dirty="0">
                <a:solidFill>
                  <a:srgbClr val="3F3D3B"/>
                </a:solidFill>
                <a:latin typeface="Instrument Sans" pitchFamily="34" charset="0"/>
                <a:ea typeface="Instrument Sans" pitchFamily="34" charset="-122"/>
                <a:cs typeface="Instrument Sans" pitchFamily="34" charset="-120"/>
              </a:rPr>
              <a:t>Lezení s jištěním shora – lano je ukotveno na vrcholu. Nejbezpečnější metoda, vhodná pro začátečníky.</a:t>
            </a:r>
            <a:endParaRPr lang="en-US" sz="1400" dirty="0"/>
          </a:p>
        </p:txBody>
      </p:sp>
      <p:sp>
        <p:nvSpPr>
          <p:cNvPr id="10" name="Shape 7"/>
          <p:cNvSpPr/>
          <p:nvPr/>
        </p:nvSpPr>
        <p:spPr>
          <a:xfrm>
            <a:off x="793790" y="4393287"/>
            <a:ext cx="6303526" cy="1385530"/>
          </a:xfrm>
          <a:prstGeom prst="roundRect">
            <a:avLst>
              <a:gd name="adj" fmla="val 19338"/>
            </a:avLst>
          </a:prstGeom>
          <a:solidFill>
            <a:srgbClr val="FFF9F5"/>
          </a:solidFill>
          <a:ln w="22860">
            <a:solidFill>
              <a:srgbClr val="3F3D3B"/>
            </a:solidFill>
            <a:prstDash val="solid"/>
          </a:ln>
        </p:spPr>
        <p:txBody>
          <a:bodyPr/>
          <a:lstStyle/>
          <a:p>
            <a:endParaRPr lang="cs-CZ"/>
          </a:p>
        </p:txBody>
      </p:sp>
      <p:sp>
        <p:nvSpPr>
          <p:cNvPr id="11" name="Shape 8"/>
          <p:cNvSpPr/>
          <p:nvPr/>
        </p:nvSpPr>
        <p:spPr>
          <a:xfrm>
            <a:off x="816650" y="4416147"/>
            <a:ext cx="714494" cy="1339810"/>
          </a:xfrm>
          <a:prstGeom prst="roundRect">
            <a:avLst>
              <a:gd name="adj" fmla="val 33661"/>
            </a:avLst>
          </a:prstGeom>
          <a:solidFill>
            <a:srgbClr val="3F3D3B"/>
          </a:solidFill>
          <a:ln/>
        </p:spPr>
        <p:txBody>
          <a:bodyPr/>
          <a:lstStyle/>
          <a:p>
            <a:endParaRPr lang="cs-CZ"/>
          </a:p>
        </p:txBody>
      </p:sp>
      <p:pic>
        <p:nvPicPr>
          <p:cNvPr id="12" name="Image 1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039892" y="4952048"/>
            <a:ext cx="267891" cy="267891"/>
          </a:xfrm>
          <a:prstGeom prst="rect">
            <a:avLst/>
          </a:prstGeom>
        </p:spPr>
      </p:pic>
      <p:sp>
        <p:nvSpPr>
          <p:cNvPr id="13" name="Text 9"/>
          <p:cNvSpPr/>
          <p:nvPr/>
        </p:nvSpPr>
        <p:spPr>
          <a:xfrm>
            <a:off x="1691878" y="4594741"/>
            <a:ext cx="2232779" cy="27896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150"/>
              </a:lnSpc>
              <a:buNone/>
            </a:pPr>
            <a:r>
              <a:rPr lang="en-US" sz="1750" dirty="0">
                <a:solidFill>
                  <a:srgbClr val="3F3D3B"/>
                </a:solidFill>
                <a:latin typeface="Instrument Sans Semi Bold" pitchFamily="34" charset="0"/>
                <a:ea typeface="Instrument Sans Semi Bold" pitchFamily="34" charset="-122"/>
                <a:cs typeface="Instrument Sans Semi Bold" pitchFamily="34" charset="-120"/>
              </a:rPr>
              <a:t>ON-SIGHT (OS)</a:t>
            </a:r>
            <a:endParaRPr lang="en-US" sz="1750" dirty="0"/>
          </a:p>
        </p:txBody>
      </p:sp>
      <p:sp>
        <p:nvSpPr>
          <p:cNvPr id="14" name="Text 10"/>
          <p:cNvSpPr/>
          <p:nvPr/>
        </p:nvSpPr>
        <p:spPr>
          <a:xfrm>
            <a:off x="1691878" y="5034439"/>
            <a:ext cx="5203984" cy="54292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100"/>
              </a:lnSpc>
              <a:buNone/>
            </a:pPr>
            <a:r>
              <a:rPr lang="en-US" sz="1400" dirty="0">
                <a:solidFill>
                  <a:srgbClr val="3F3D3B"/>
                </a:solidFill>
                <a:latin typeface="Instrument Sans" pitchFamily="34" charset="0"/>
                <a:ea typeface="Instrument Sans" pitchFamily="34" charset="-122"/>
                <a:cs typeface="Instrument Sans" pitchFamily="34" charset="-120"/>
              </a:rPr>
              <a:t>Lezení na první pokus bez předchozího nácviku či vidění cesty. Hodnotí se čistota výstupu.</a:t>
            </a:r>
            <a:endParaRPr lang="en-US" sz="1400" dirty="0"/>
          </a:p>
        </p:txBody>
      </p:sp>
      <p:sp>
        <p:nvSpPr>
          <p:cNvPr id="15" name="Shape 11"/>
          <p:cNvSpPr/>
          <p:nvPr/>
        </p:nvSpPr>
        <p:spPr>
          <a:xfrm>
            <a:off x="793790" y="5939552"/>
            <a:ext cx="6303526" cy="1385530"/>
          </a:xfrm>
          <a:prstGeom prst="roundRect">
            <a:avLst>
              <a:gd name="adj" fmla="val 19338"/>
            </a:avLst>
          </a:prstGeom>
          <a:solidFill>
            <a:srgbClr val="FFF9F5"/>
          </a:solidFill>
          <a:ln w="22860">
            <a:solidFill>
              <a:srgbClr val="A0622C"/>
            </a:solidFill>
            <a:prstDash val="solid"/>
          </a:ln>
        </p:spPr>
        <p:txBody>
          <a:bodyPr/>
          <a:lstStyle/>
          <a:p>
            <a:endParaRPr lang="cs-CZ"/>
          </a:p>
        </p:txBody>
      </p:sp>
      <p:sp>
        <p:nvSpPr>
          <p:cNvPr id="16" name="Shape 12"/>
          <p:cNvSpPr/>
          <p:nvPr/>
        </p:nvSpPr>
        <p:spPr>
          <a:xfrm>
            <a:off x="816650" y="5962412"/>
            <a:ext cx="714494" cy="1339810"/>
          </a:xfrm>
          <a:prstGeom prst="roundRect">
            <a:avLst>
              <a:gd name="adj" fmla="val 33661"/>
            </a:avLst>
          </a:prstGeom>
          <a:solidFill>
            <a:srgbClr val="A0622C"/>
          </a:solidFill>
          <a:ln/>
        </p:spPr>
        <p:txBody>
          <a:bodyPr/>
          <a:lstStyle/>
          <a:p>
            <a:endParaRPr lang="cs-CZ"/>
          </a:p>
        </p:txBody>
      </p:sp>
      <p:pic>
        <p:nvPicPr>
          <p:cNvPr id="17" name="Image 2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039892" y="6498312"/>
            <a:ext cx="267891" cy="267891"/>
          </a:xfrm>
          <a:prstGeom prst="rect">
            <a:avLst/>
          </a:prstGeom>
        </p:spPr>
      </p:pic>
      <p:sp>
        <p:nvSpPr>
          <p:cNvPr id="18" name="Text 13"/>
          <p:cNvSpPr/>
          <p:nvPr/>
        </p:nvSpPr>
        <p:spPr>
          <a:xfrm>
            <a:off x="1691878" y="6141006"/>
            <a:ext cx="2232779" cy="27896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150"/>
              </a:lnSpc>
              <a:buNone/>
            </a:pPr>
            <a:r>
              <a:rPr lang="en-US" sz="1750" dirty="0">
                <a:solidFill>
                  <a:srgbClr val="3F3D3B"/>
                </a:solidFill>
                <a:latin typeface="Instrument Sans Semi Bold" pitchFamily="34" charset="0"/>
                <a:ea typeface="Instrument Sans Semi Bold" pitchFamily="34" charset="-122"/>
                <a:cs typeface="Instrument Sans Semi Bold" pitchFamily="34" charset="-120"/>
              </a:rPr>
              <a:t>REDPOINT (RP)</a:t>
            </a:r>
            <a:endParaRPr lang="en-US" sz="1750" dirty="0"/>
          </a:p>
        </p:txBody>
      </p:sp>
      <p:sp>
        <p:nvSpPr>
          <p:cNvPr id="19" name="Text 14"/>
          <p:cNvSpPr/>
          <p:nvPr/>
        </p:nvSpPr>
        <p:spPr>
          <a:xfrm>
            <a:off x="1691878" y="6580703"/>
            <a:ext cx="5203984" cy="54292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100"/>
              </a:lnSpc>
              <a:buNone/>
            </a:pPr>
            <a:r>
              <a:rPr lang="en-US" sz="1400" dirty="0">
                <a:solidFill>
                  <a:srgbClr val="3F3D3B"/>
                </a:solidFill>
                <a:latin typeface="Instrument Sans" pitchFamily="34" charset="0"/>
                <a:ea typeface="Instrument Sans" pitchFamily="34" charset="-122"/>
                <a:cs typeface="Instrument Sans" pitchFamily="34" charset="-120"/>
              </a:rPr>
              <a:t>Čistý výstup po opakovaných pokusech a nacvičení cesty. Lezec zná pohyby předem.</a:t>
            </a:r>
            <a:endParaRPr lang="en-US" sz="1400" dirty="0"/>
          </a:p>
        </p:txBody>
      </p:sp>
      <p:sp>
        <p:nvSpPr>
          <p:cNvPr id="20" name="Shape 15"/>
          <p:cNvSpPr/>
          <p:nvPr/>
        </p:nvSpPr>
        <p:spPr>
          <a:xfrm>
            <a:off x="7412117" y="1522809"/>
            <a:ext cx="6560701" cy="5983129"/>
          </a:xfrm>
          <a:prstGeom prst="roundRect">
            <a:avLst>
              <a:gd name="adj" fmla="val 7165"/>
            </a:avLst>
          </a:prstGeom>
          <a:solidFill>
            <a:srgbClr val="E3BC9A"/>
          </a:solidFill>
          <a:ln/>
        </p:spPr>
        <p:txBody>
          <a:bodyPr/>
          <a:lstStyle/>
          <a:p>
            <a:endParaRPr lang="cs-CZ"/>
          </a:p>
        </p:txBody>
      </p:sp>
      <p:sp>
        <p:nvSpPr>
          <p:cNvPr id="21" name="Text 16"/>
          <p:cNvSpPr/>
          <p:nvPr/>
        </p:nvSpPr>
        <p:spPr>
          <a:xfrm>
            <a:off x="7590711" y="1683544"/>
            <a:ext cx="2232779" cy="27896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150"/>
              </a:lnSpc>
              <a:buNone/>
            </a:pPr>
            <a:r>
              <a:rPr lang="en-US" sz="1750" dirty="0">
                <a:solidFill>
                  <a:srgbClr val="000000"/>
                </a:solidFill>
                <a:latin typeface="Instrument Sans Semi Bold" pitchFamily="34" charset="0"/>
                <a:ea typeface="Instrument Sans Semi Bold" pitchFamily="34" charset="-122"/>
                <a:cs typeface="Instrument Sans Semi Bold" pitchFamily="34" charset="-120"/>
              </a:rPr>
              <a:t>VOJENSKÝ PŘÍSTUP</a:t>
            </a:r>
            <a:endParaRPr lang="en-US" sz="1750" dirty="0"/>
          </a:p>
        </p:txBody>
      </p:sp>
      <p:sp>
        <p:nvSpPr>
          <p:cNvPr id="22" name="Shape 17"/>
          <p:cNvSpPr/>
          <p:nvPr/>
        </p:nvSpPr>
        <p:spPr>
          <a:xfrm>
            <a:off x="7590711" y="2143363"/>
            <a:ext cx="6203513" cy="1964888"/>
          </a:xfrm>
          <a:prstGeom prst="roundRect">
            <a:avLst>
              <a:gd name="adj" fmla="val 13636"/>
            </a:avLst>
          </a:prstGeom>
          <a:solidFill>
            <a:srgbClr val="EED7C3"/>
          </a:solidFill>
          <a:ln/>
        </p:spPr>
        <p:txBody>
          <a:bodyPr/>
          <a:lstStyle/>
          <a:p>
            <a:endParaRPr lang="cs-CZ"/>
          </a:p>
        </p:txBody>
      </p:sp>
      <p:pic>
        <p:nvPicPr>
          <p:cNvPr id="23" name="Image 3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769304" y="2366724"/>
            <a:ext cx="279083" cy="223242"/>
          </a:xfrm>
          <a:prstGeom prst="rect">
            <a:avLst/>
          </a:prstGeom>
        </p:spPr>
      </p:pic>
      <p:sp>
        <p:nvSpPr>
          <p:cNvPr id="24" name="Text 18"/>
          <p:cNvSpPr/>
          <p:nvPr/>
        </p:nvSpPr>
        <p:spPr>
          <a:xfrm>
            <a:off x="8226981" y="2348746"/>
            <a:ext cx="2232779" cy="27896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150"/>
              </a:lnSpc>
              <a:buNone/>
            </a:pPr>
            <a:r>
              <a:rPr lang="en-US" sz="1750" dirty="0">
                <a:solidFill>
                  <a:srgbClr val="000000"/>
                </a:solidFill>
                <a:latin typeface="Instrument Sans Semi Bold" pitchFamily="34" charset="0"/>
                <a:ea typeface="Instrument Sans Semi Bold" pitchFamily="34" charset="-122"/>
                <a:cs typeface="Instrument Sans Semi Bold" pitchFamily="34" charset="-120"/>
              </a:rPr>
              <a:t>⚠️ Klíčový rozdíl</a:t>
            </a:r>
            <a:endParaRPr lang="en-US" sz="1750" dirty="0"/>
          </a:p>
        </p:txBody>
      </p:sp>
      <p:sp>
        <p:nvSpPr>
          <p:cNvPr id="25" name="Text 19"/>
          <p:cNvSpPr/>
          <p:nvPr/>
        </p:nvSpPr>
        <p:spPr>
          <a:xfrm>
            <a:off x="8226981" y="2788444"/>
            <a:ext cx="5388650" cy="10858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1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Instrument Sans" pitchFamily="34" charset="0"/>
                <a:ea typeface="Instrument Sans" pitchFamily="34" charset="-122"/>
                <a:cs typeface="Instrument Sans" pitchFamily="34" charset="-120"/>
              </a:rPr>
              <a:t>Ve vojenském lezení </a:t>
            </a:r>
            <a:r>
              <a:rPr lang="en-US" sz="1400" b="1" dirty="0">
                <a:solidFill>
                  <a:srgbClr val="000000"/>
                </a:solidFill>
                <a:latin typeface="Instrument Sans" pitchFamily="34" charset="0"/>
                <a:ea typeface="Instrument Sans" pitchFamily="34" charset="-122"/>
                <a:cs typeface="Instrument Sans" pitchFamily="34" charset="-120"/>
              </a:rPr>
              <a:t>nejsou čisté sportovní styly zohledňovány</a:t>
            </a:r>
            <a:r>
              <a:rPr lang="en-US" sz="1400" dirty="0">
                <a:solidFill>
                  <a:srgbClr val="000000"/>
                </a:solidFill>
                <a:latin typeface="Instrument Sans" pitchFamily="34" charset="0"/>
                <a:ea typeface="Instrument Sans" pitchFamily="34" charset="-122"/>
                <a:cs typeface="Instrument Sans" pitchFamily="34" charset="-120"/>
              </a:rPr>
              <a:t>. Základním kritériem je vždy </a:t>
            </a:r>
            <a:r>
              <a:rPr lang="en-US" sz="1400" b="1" dirty="0">
                <a:solidFill>
                  <a:srgbClr val="000000"/>
                </a:solidFill>
                <a:latin typeface="Instrument Sans" pitchFamily="34" charset="0"/>
                <a:ea typeface="Instrument Sans" pitchFamily="34" charset="-122"/>
                <a:cs typeface="Instrument Sans" pitchFamily="34" charset="-120"/>
              </a:rPr>
              <a:t>bezpečné překonání překážky</a:t>
            </a:r>
            <a:r>
              <a:rPr lang="en-US" sz="1400" dirty="0">
                <a:solidFill>
                  <a:srgbClr val="000000"/>
                </a:solidFill>
                <a:latin typeface="Instrument Sans" pitchFamily="34" charset="0"/>
                <a:ea typeface="Instrument Sans" pitchFamily="34" charset="-122"/>
                <a:cs typeface="Instrument Sans" pitchFamily="34" charset="-120"/>
              </a:rPr>
              <a:t> – bez ohledu na styl, bez ohledu na to, zda se lezec dotkl nebo chytil fixního bodu, a bez ohledu na typ nebo stav obuvi.</a:t>
            </a:r>
            <a:endParaRPr lang="en-US" sz="1400" dirty="0"/>
          </a:p>
        </p:txBody>
      </p:sp>
      <p:sp>
        <p:nvSpPr>
          <p:cNvPr id="26" name="Text 20"/>
          <p:cNvSpPr/>
          <p:nvPr/>
        </p:nvSpPr>
        <p:spPr>
          <a:xfrm>
            <a:off x="7590711" y="4289108"/>
            <a:ext cx="6203513" cy="8143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100"/>
              </a:lnSpc>
              <a:buNone/>
            </a:pPr>
            <a:r>
              <a:rPr lang="en-US" sz="1400" dirty="0">
                <a:solidFill>
                  <a:srgbClr val="3F3D3B"/>
                </a:solidFill>
                <a:latin typeface="Instrument Sans" pitchFamily="34" charset="0"/>
                <a:ea typeface="Instrument Sans" pitchFamily="34" charset="-122"/>
                <a:cs typeface="Instrument Sans" pitchFamily="34" charset="-120"/>
              </a:rPr>
              <a:t>Vojákovi jde v první řadě o </a:t>
            </a:r>
            <a:r>
              <a:rPr lang="en-US" sz="1400" b="1" dirty="0">
                <a:solidFill>
                  <a:srgbClr val="3F3D3B"/>
                </a:solidFill>
                <a:latin typeface="Instrument Sans" pitchFamily="34" charset="0"/>
                <a:ea typeface="Instrument Sans" pitchFamily="34" charset="-122"/>
                <a:cs typeface="Instrument Sans" pitchFamily="34" charset="-120"/>
              </a:rPr>
              <a:t>splnění úkolu</a:t>
            </a:r>
            <a:r>
              <a:rPr lang="en-US" sz="1400" dirty="0">
                <a:solidFill>
                  <a:srgbClr val="3F3D3B"/>
                </a:solidFill>
                <a:latin typeface="Instrument Sans" pitchFamily="34" charset="0"/>
                <a:ea typeface="Instrument Sans" pitchFamily="34" charset="-122"/>
                <a:cs typeface="Instrument Sans" pitchFamily="34" charset="-120"/>
              </a:rPr>
              <a:t> a přežití. Estetika výstupu je nepodstatná. Jakýkoli způsob, který bezpečně překoná překážku, je správný způsob.</a:t>
            </a:r>
            <a:endParaRPr lang="en-US" sz="14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793790" y="924282"/>
            <a:ext cx="1857018" cy="373142"/>
          </a:xfrm>
          <a:prstGeom prst="roundRect">
            <a:avLst>
              <a:gd name="adj" fmla="val 63828"/>
            </a:avLst>
          </a:prstGeom>
          <a:solidFill>
            <a:srgbClr val="F4E5D7"/>
          </a:solidFill>
          <a:ln/>
        </p:spPr>
        <p:txBody>
          <a:bodyPr/>
          <a:lstStyle/>
          <a:p>
            <a:endParaRPr lang="cs-CZ"/>
          </a:p>
        </p:txBody>
      </p:sp>
      <p:pic>
        <p:nvPicPr>
          <p:cNvPr id="3" name="Image 0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912852" y="1031438"/>
            <a:ext cx="158710" cy="158710"/>
          </a:xfrm>
          <a:prstGeom prst="rect">
            <a:avLst/>
          </a:prstGeom>
        </p:spPr>
      </p:pic>
      <p:sp>
        <p:nvSpPr>
          <p:cNvPr id="4" name="Text 1"/>
          <p:cNvSpPr/>
          <p:nvPr/>
        </p:nvSpPr>
        <p:spPr>
          <a:xfrm>
            <a:off x="1150858" y="983813"/>
            <a:ext cx="1380887" cy="25407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000"/>
              </a:lnSpc>
              <a:buNone/>
            </a:pPr>
            <a:r>
              <a:rPr lang="en-US" sz="1250" dirty="0">
                <a:solidFill>
                  <a:srgbClr val="3F3D3B"/>
                </a:solidFill>
                <a:latin typeface="Instrument Sans" pitchFamily="34" charset="0"/>
                <a:ea typeface="Instrument Sans" pitchFamily="34" charset="-122"/>
                <a:cs typeface="Instrument Sans" pitchFamily="34" charset="-120"/>
              </a:rPr>
              <a:t>TECHNIKY LEZENÍ</a:t>
            </a:r>
            <a:endParaRPr lang="en-US" sz="1250" dirty="0"/>
          </a:p>
        </p:txBody>
      </p:sp>
      <p:sp>
        <p:nvSpPr>
          <p:cNvPr id="5" name="Text 2"/>
          <p:cNvSpPr/>
          <p:nvPr/>
        </p:nvSpPr>
        <p:spPr>
          <a:xfrm>
            <a:off x="793790" y="1376720"/>
            <a:ext cx="12923401" cy="62007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4850"/>
              </a:lnSpc>
              <a:buNone/>
            </a:pPr>
            <a:r>
              <a:rPr lang="en-US" sz="3900" dirty="0">
                <a:solidFill>
                  <a:srgbClr val="A0622C"/>
                </a:solidFill>
                <a:latin typeface="Instrument Sans Semi Bold" pitchFamily="34" charset="0"/>
                <a:ea typeface="Instrument Sans Semi Bold" pitchFamily="34" charset="-122"/>
                <a:cs typeface="Instrument Sans Semi Bold" pitchFamily="34" charset="-120"/>
              </a:rPr>
              <a:t>ZPŮSOBY LEZENÍ A TECHNIKY PŘEKONÁVÁNÍ TERÉNU</a:t>
            </a:r>
            <a:endParaRPr lang="en-US" sz="3900" dirty="0"/>
          </a:p>
        </p:txBody>
      </p:sp>
      <p:sp>
        <p:nvSpPr>
          <p:cNvPr id="6" name="Text 3"/>
          <p:cNvSpPr/>
          <p:nvPr/>
        </p:nvSpPr>
        <p:spPr>
          <a:xfrm>
            <a:off x="793790" y="2294453"/>
            <a:ext cx="13042821" cy="63507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500"/>
              </a:lnSpc>
              <a:buNone/>
            </a:pPr>
            <a:r>
              <a:rPr lang="en-US" sz="1550" dirty="0">
                <a:solidFill>
                  <a:srgbClr val="3F3D3B"/>
                </a:solidFill>
                <a:latin typeface="Instrument Sans" pitchFamily="34" charset="0"/>
                <a:ea typeface="Instrument Sans" pitchFamily="34" charset="-122"/>
                <a:cs typeface="Instrument Sans" pitchFamily="34" charset="-120"/>
              </a:rPr>
              <a:t>Vojenský lezec musí ovládat specifické techniky překonávání obtížných terénních překážek. Každá technika je vázána na konkrétní typ terénu a situace a vyžaduje odpovídající trénink.</a:t>
            </a:r>
            <a:endParaRPr lang="en-US" sz="1550" dirty="0"/>
          </a:p>
        </p:txBody>
      </p:sp>
      <p:sp>
        <p:nvSpPr>
          <p:cNvPr id="7" name="Shape 4"/>
          <p:cNvSpPr/>
          <p:nvPr/>
        </p:nvSpPr>
        <p:spPr>
          <a:xfrm>
            <a:off x="757832" y="3152774"/>
            <a:ext cx="3111937" cy="4152543"/>
          </a:xfrm>
          <a:prstGeom prst="roundRect">
            <a:avLst>
              <a:gd name="adj" fmla="val 9567"/>
            </a:avLst>
          </a:prstGeom>
          <a:solidFill>
            <a:srgbClr val="E3BC9A"/>
          </a:solidFill>
          <a:ln/>
        </p:spPr>
        <p:txBody>
          <a:bodyPr/>
          <a:lstStyle/>
          <a:p>
            <a:endParaRPr lang="cs-CZ"/>
          </a:p>
        </p:txBody>
      </p:sp>
      <p:sp>
        <p:nvSpPr>
          <p:cNvPr id="8" name="Shape 5"/>
          <p:cNvSpPr/>
          <p:nvPr/>
        </p:nvSpPr>
        <p:spPr>
          <a:xfrm>
            <a:off x="992148" y="3348693"/>
            <a:ext cx="595313" cy="595313"/>
          </a:xfrm>
          <a:prstGeom prst="roundRect">
            <a:avLst>
              <a:gd name="adj" fmla="val 15358451"/>
            </a:avLst>
          </a:prstGeom>
          <a:solidFill>
            <a:srgbClr val="3F3D3B"/>
          </a:solidFill>
          <a:ln/>
        </p:spPr>
        <p:txBody>
          <a:bodyPr/>
          <a:lstStyle/>
          <a:p>
            <a:endParaRPr lang="cs-CZ"/>
          </a:p>
        </p:txBody>
      </p:sp>
      <p:sp>
        <p:nvSpPr>
          <p:cNvPr id="10" name="Text 6"/>
          <p:cNvSpPr/>
          <p:nvPr/>
        </p:nvSpPr>
        <p:spPr>
          <a:xfrm>
            <a:off x="992148" y="4144804"/>
            <a:ext cx="2480905" cy="31015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400"/>
              </a:lnSpc>
              <a:buNone/>
            </a:pPr>
            <a:r>
              <a:rPr lang="en-US" sz="1950" dirty="0">
                <a:solidFill>
                  <a:srgbClr val="3F3D3B"/>
                </a:solidFill>
                <a:latin typeface="Instrument Sans Semi Bold" pitchFamily="34" charset="0"/>
                <a:ea typeface="Instrument Sans Semi Bold" pitchFamily="34" charset="-122"/>
                <a:cs typeface="Instrument Sans Semi Bold" pitchFamily="34" charset="-120"/>
              </a:rPr>
              <a:t>SOKOLÍK</a:t>
            </a:r>
            <a:endParaRPr lang="en-US" sz="1950" dirty="0"/>
          </a:p>
        </p:txBody>
      </p:sp>
      <p:sp>
        <p:nvSpPr>
          <p:cNvPr id="11" name="Text 7"/>
          <p:cNvSpPr/>
          <p:nvPr/>
        </p:nvSpPr>
        <p:spPr>
          <a:xfrm>
            <a:off x="992148" y="4574024"/>
            <a:ext cx="2715220" cy="190523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500"/>
              </a:lnSpc>
              <a:buNone/>
            </a:pPr>
            <a:r>
              <a:rPr lang="en-US" sz="1550" dirty="0">
                <a:solidFill>
                  <a:srgbClr val="3F3D3B"/>
                </a:solidFill>
                <a:latin typeface="Instrument Sans" pitchFamily="34" charset="0"/>
                <a:ea typeface="Instrument Sans" pitchFamily="34" charset="-122"/>
                <a:cs typeface="Instrument Sans" pitchFamily="34" charset="-120"/>
              </a:rPr>
              <a:t>Silově náročná technika: </a:t>
            </a:r>
            <a:r>
              <a:rPr lang="en-US" sz="1550" b="1" dirty="0">
                <a:solidFill>
                  <a:srgbClr val="3F3D3B"/>
                </a:solidFill>
                <a:latin typeface="Instrument Sans" pitchFamily="34" charset="0"/>
                <a:ea typeface="Instrument Sans" pitchFamily="34" charset="-122"/>
                <a:cs typeface="Instrument Sans" pitchFamily="34" charset="-120"/>
              </a:rPr>
              <a:t>tah rukama</a:t>
            </a:r>
            <a:r>
              <a:rPr lang="en-US" sz="1550" dirty="0">
                <a:solidFill>
                  <a:srgbClr val="3F3D3B"/>
                </a:solidFill>
                <a:latin typeface="Instrument Sans" pitchFamily="34" charset="0"/>
                <a:ea typeface="Instrument Sans" pitchFamily="34" charset="-122"/>
                <a:cs typeface="Instrument Sans" pitchFamily="34" charset="-120"/>
              </a:rPr>
              <a:t> a zároveň </a:t>
            </a:r>
            <a:r>
              <a:rPr lang="en-US" sz="1550" b="1" dirty="0">
                <a:solidFill>
                  <a:srgbClr val="3F3D3B"/>
                </a:solidFill>
                <a:latin typeface="Instrument Sans" pitchFamily="34" charset="0"/>
                <a:ea typeface="Instrument Sans" pitchFamily="34" charset="-122"/>
                <a:cs typeface="Instrument Sans" pitchFamily="34" charset="-120"/>
              </a:rPr>
              <a:t>tlak nohama v opačném směru</a:t>
            </a:r>
            <a:r>
              <a:rPr lang="en-US" sz="1550" dirty="0">
                <a:solidFill>
                  <a:srgbClr val="3F3D3B"/>
                </a:solidFill>
                <a:latin typeface="Instrument Sans" pitchFamily="34" charset="0"/>
                <a:ea typeface="Instrument Sans" pitchFamily="34" charset="-122"/>
                <a:cs typeface="Instrument Sans" pitchFamily="34" charset="-120"/>
              </a:rPr>
              <a:t> (do stěny nebo do spáry). Vyžaduje dobrou sílu horní části těla a koordinaci.</a:t>
            </a:r>
            <a:endParaRPr lang="en-US" sz="1550" dirty="0"/>
          </a:p>
        </p:txBody>
      </p:sp>
      <p:sp>
        <p:nvSpPr>
          <p:cNvPr id="12" name="Shape 8"/>
          <p:cNvSpPr/>
          <p:nvPr/>
        </p:nvSpPr>
        <p:spPr>
          <a:xfrm>
            <a:off x="4104084" y="3152775"/>
            <a:ext cx="3111937" cy="4152543"/>
          </a:xfrm>
          <a:prstGeom prst="roundRect">
            <a:avLst>
              <a:gd name="adj" fmla="val 9567"/>
            </a:avLst>
          </a:prstGeom>
          <a:solidFill>
            <a:srgbClr val="E3BC9A"/>
          </a:solidFill>
          <a:ln/>
        </p:spPr>
        <p:txBody>
          <a:bodyPr/>
          <a:lstStyle/>
          <a:p>
            <a:endParaRPr lang="cs-CZ"/>
          </a:p>
        </p:txBody>
      </p:sp>
      <p:sp>
        <p:nvSpPr>
          <p:cNvPr id="13" name="Shape 9"/>
          <p:cNvSpPr/>
          <p:nvPr/>
        </p:nvSpPr>
        <p:spPr>
          <a:xfrm>
            <a:off x="4302443" y="3351133"/>
            <a:ext cx="595313" cy="595313"/>
          </a:xfrm>
          <a:prstGeom prst="roundRect">
            <a:avLst>
              <a:gd name="adj" fmla="val 15358451"/>
            </a:avLst>
          </a:prstGeom>
          <a:solidFill>
            <a:srgbClr val="FFF9F5"/>
          </a:solidFill>
          <a:ln/>
        </p:spPr>
        <p:txBody>
          <a:bodyPr/>
          <a:lstStyle/>
          <a:p>
            <a:endParaRPr lang="cs-CZ"/>
          </a:p>
        </p:txBody>
      </p:sp>
      <p:sp>
        <p:nvSpPr>
          <p:cNvPr id="15" name="Text 10"/>
          <p:cNvSpPr/>
          <p:nvPr/>
        </p:nvSpPr>
        <p:spPr>
          <a:xfrm>
            <a:off x="4302443" y="4144804"/>
            <a:ext cx="2480905" cy="31015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400"/>
              </a:lnSpc>
              <a:buNone/>
            </a:pPr>
            <a:r>
              <a:rPr lang="en-US" sz="1950" dirty="0">
                <a:solidFill>
                  <a:srgbClr val="3F3D3B"/>
                </a:solidFill>
                <a:latin typeface="Instrument Sans Semi Bold" pitchFamily="34" charset="0"/>
                <a:ea typeface="Instrument Sans Semi Bold" pitchFamily="34" charset="-122"/>
                <a:cs typeface="Instrument Sans Semi Bold" pitchFamily="34" charset="-120"/>
              </a:rPr>
              <a:t>VZPOR</a:t>
            </a:r>
            <a:endParaRPr lang="en-US" sz="1950" dirty="0"/>
          </a:p>
        </p:txBody>
      </p:sp>
      <p:sp>
        <p:nvSpPr>
          <p:cNvPr id="16" name="Text 11"/>
          <p:cNvSpPr/>
          <p:nvPr/>
        </p:nvSpPr>
        <p:spPr>
          <a:xfrm>
            <a:off x="4302443" y="4574024"/>
            <a:ext cx="2715220" cy="222277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500"/>
              </a:lnSpc>
              <a:buNone/>
            </a:pPr>
            <a:r>
              <a:rPr lang="en-US" sz="1550" dirty="0">
                <a:solidFill>
                  <a:srgbClr val="3F3D3B"/>
                </a:solidFill>
                <a:latin typeface="Instrument Sans" pitchFamily="34" charset="0"/>
                <a:ea typeface="Instrument Sans" pitchFamily="34" charset="-122"/>
                <a:cs typeface="Instrument Sans" pitchFamily="34" charset="-120"/>
              </a:rPr>
              <a:t>Technika používaná při </a:t>
            </a:r>
            <a:r>
              <a:rPr lang="en-US" sz="1550" b="1" dirty="0">
                <a:solidFill>
                  <a:srgbClr val="3F3D3B"/>
                </a:solidFill>
                <a:latin typeface="Instrument Sans" pitchFamily="34" charset="0"/>
                <a:ea typeface="Instrument Sans" pitchFamily="34" charset="-122"/>
                <a:cs typeface="Instrument Sans" pitchFamily="34" charset="-120"/>
              </a:rPr>
              <a:t>výstupu na polici nebo hranu</a:t>
            </a:r>
            <a:r>
              <a:rPr lang="en-US" sz="1550" dirty="0">
                <a:solidFill>
                  <a:srgbClr val="3F3D3B"/>
                </a:solidFill>
                <a:latin typeface="Instrument Sans" pitchFamily="34" charset="0"/>
                <a:ea typeface="Instrument Sans" pitchFamily="34" charset="-122"/>
                <a:cs typeface="Instrument Sans" pitchFamily="34" charset="-120"/>
              </a:rPr>
              <a:t>. Lezec se z visové polohy vyzdvihne do vzporu – přitlačí dlaně na hranu a natáhne paže, čímž přenese těžiště nad překážku.</a:t>
            </a:r>
            <a:endParaRPr lang="en-US" sz="1550" dirty="0"/>
          </a:p>
        </p:txBody>
      </p:sp>
      <p:sp>
        <p:nvSpPr>
          <p:cNvPr id="17" name="Shape 12"/>
          <p:cNvSpPr/>
          <p:nvPr/>
        </p:nvSpPr>
        <p:spPr>
          <a:xfrm>
            <a:off x="7414379" y="3152775"/>
            <a:ext cx="3111937" cy="4152543"/>
          </a:xfrm>
          <a:prstGeom prst="roundRect">
            <a:avLst>
              <a:gd name="adj" fmla="val 9567"/>
            </a:avLst>
          </a:prstGeom>
          <a:solidFill>
            <a:srgbClr val="E3BC9A"/>
          </a:solidFill>
          <a:ln/>
        </p:spPr>
        <p:txBody>
          <a:bodyPr/>
          <a:lstStyle/>
          <a:p>
            <a:endParaRPr lang="cs-CZ"/>
          </a:p>
        </p:txBody>
      </p:sp>
      <p:sp>
        <p:nvSpPr>
          <p:cNvPr id="18" name="Shape 13"/>
          <p:cNvSpPr/>
          <p:nvPr/>
        </p:nvSpPr>
        <p:spPr>
          <a:xfrm>
            <a:off x="7645895" y="3354022"/>
            <a:ext cx="595313" cy="595313"/>
          </a:xfrm>
          <a:prstGeom prst="roundRect">
            <a:avLst>
              <a:gd name="adj" fmla="val 15358451"/>
            </a:avLst>
          </a:prstGeom>
          <a:solidFill>
            <a:srgbClr val="A0622C"/>
          </a:solidFill>
          <a:ln/>
        </p:spPr>
        <p:txBody>
          <a:bodyPr/>
          <a:lstStyle/>
          <a:p>
            <a:endParaRPr lang="cs-CZ" dirty="0"/>
          </a:p>
        </p:txBody>
      </p:sp>
      <p:sp>
        <p:nvSpPr>
          <p:cNvPr id="20" name="Text 14"/>
          <p:cNvSpPr/>
          <p:nvPr/>
        </p:nvSpPr>
        <p:spPr>
          <a:xfrm>
            <a:off x="7612737" y="4144804"/>
            <a:ext cx="2480905" cy="31015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400"/>
              </a:lnSpc>
              <a:buNone/>
            </a:pPr>
            <a:r>
              <a:rPr lang="en-US" sz="1950" dirty="0">
                <a:solidFill>
                  <a:srgbClr val="3F3D3B"/>
                </a:solidFill>
                <a:latin typeface="Instrument Sans Semi Bold" pitchFamily="34" charset="0"/>
                <a:ea typeface="Instrument Sans Semi Bold" pitchFamily="34" charset="-122"/>
                <a:cs typeface="Instrument Sans Semi Bold" pitchFamily="34" charset="-120"/>
              </a:rPr>
              <a:t>TRAVERZOVÁNÍ</a:t>
            </a:r>
            <a:endParaRPr lang="en-US" sz="1950" dirty="0"/>
          </a:p>
        </p:txBody>
      </p:sp>
      <p:sp>
        <p:nvSpPr>
          <p:cNvPr id="21" name="Text 15"/>
          <p:cNvSpPr/>
          <p:nvPr/>
        </p:nvSpPr>
        <p:spPr>
          <a:xfrm>
            <a:off x="7612737" y="4574024"/>
            <a:ext cx="2715220" cy="222277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500"/>
              </a:lnSpc>
              <a:buNone/>
            </a:pPr>
            <a:r>
              <a:rPr lang="en-US" sz="1550" dirty="0">
                <a:solidFill>
                  <a:srgbClr val="3F3D3B"/>
                </a:solidFill>
                <a:latin typeface="Instrument Sans" pitchFamily="34" charset="0"/>
                <a:ea typeface="Instrument Sans" pitchFamily="34" charset="-122"/>
                <a:cs typeface="Instrument Sans" pitchFamily="34" charset="-120"/>
              </a:rPr>
              <a:t>Pohyb v </a:t>
            </a:r>
            <a:r>
              <a:rPr lang="en-US" sz="1550" b="1" dirty="0">
                <a:solidFill>
                  <a:srgbClr val="3F3D3B"/>
                </a:solidFill>
                <a:latin typeface="Instrument Sans" pitchFamily="34" charset="0"/>
                <a:ea typeface="Instrument Sans" pitchFamily="34" charset="-122"/>
                <a:cs typeface="Instrument Sans" pitchFamily="34" charset="-120"/>
              </a:rPr>
              <a:t>horizontálním směru</a:t>
            </a:r>
            <a:r>
              <a:rPr lang="en-US" sz="1550" dirty="0">
                <a:solidFill>
                  <a:srgbClr val="3F3D3B"/>
                </a:solidFill>
                <a:latin typeface="Instrument Sans" pitchFamily="34" charset="0"/>
                <a:ea typeface="Instrument Sans" pitchFamily="34" charset="-122"/>
                <a:cs typeface="Instrument Sans" pitchFamily="34" charset="-120"/>
              </a:rPr>
              <a:t> podél stěny. Při traverzování se nohy překřižují – vedoucí noha se kříží přes druhou. Vyžaduje pozorné plánování každého kroku.</a:t>
            </a:r>
            <a:endParaRPr lang="en-US" sz="1550" dirty="0"/>
          </a:p>
        </p:txBody>
      </p:sp>
      <p:sp>
        <p:nvSpPr>
          <p:cNvPr id="22" name="Shape 16"/>
          <p:cNvSpPr/>
          <p:nvPr/>
        </p:nvSpPr>
        <p:spPr>
          <a:xfrm>
            <a:off x="10760631" y="3152773"/>
            <a:ext cx="3111937" cy="4152543"/>
          </a:xfrm>
          <a:prstGeom prst="roundRect">
            <a:avLst>
              <a:gd name="adj" fmla="val 9567"/>
            </a:avLst>
          </a:prstGeom>
          <a:solidFill>
            <a:srgbClr val="E3BC9A"/>
          </a:solidFill>
          <a:ln/>
        </p:spPr>
        <p:txBody>
          <a:bodyPr/>
          <a:lstStyle/>
          <a:p>
            <a:endParaRPr lang="cs-CZ"/>
          </a:p>
        </p:txBody>
      </p:sp>
      <p:sp>
        <p:nvSpPr>
          <p:cNvPr id="25" name="Text 18"/>
          <p:cNvSpPr/>
          <p:nvPr/>
        </p:nvSpPr>
        <p:spPr>
          <a:xfrm>
            <a:off x="10923032" y="4144804"/>
            <a:ext cx="2715220" cy="62031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400"/>
              </a:lnSpc>
              <a:buNone/>
            </a:pPr>
            <a:r>
              <a:rPr lang="en-US" sz="1950" dirty="0">
                <a:solidFill>
                  <a:srgbClr val="3F3D3B"/>
                </a:solidFill>
                <a:latin typeface="Instrument Sans Semi Bold" pitchFamily="34" charset="0"/>
                <a:ea typeface="Instrument Sans Semi Bold" pitchFamily="34" charset="-122"/>
                <a:cs typeface="Instrument Sans Semi Bold" pitchFamily="34" charset="-120"/>
              </a:rPr>
              <a:t>PŘEKONÁVÁNÍ PŘEVISŮ</a:t>
            </a:r>
            <a:endParaRPr lang="en-US" sz="1950" dirty="0"/>
          </a:p>
        </p:txBody>
      </p:sp>
      <p:sp>
        <p:nvSpPr>
          <p:cNvPr id="26" name="Text 19"/>
          <p:cNvSpPr/>
          <p:nvPr/>
        </p:nvSpPr>
        <p:spPr>
          <a:xfrm>
            <a:off x="10923032" y="4884182"/>
            <a:ext cx="2715220" cy="222277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500"/>
              </a:lnSpc>
              <a:buNone/>
            </a:pPr>
            <a:r>
              <a:rPr lang="en-US" sz="1550" dirty="0">
                <a:solidFill>
                  <a:srgbClr val="3F3D3B"/>
                </a:solidFill>
                <a:latin typeface="Instrument Sans" pitchFamily="34" charset="0"/>
                <a:ea typeface="Instrument Sans" pitchFamily="34" charset="-122"/>
                <a:cs typeface="Instrument Sans" pitchFamily="34" charset="-120"/>
              </a:rPr>
              <a:t>Při výstupu přes </a:t>
            </a:r>
            <a:r>
              <a:rPr lang="en-US" sz="1550" b="1" dirty="0">
                <a:solidFill>
                  <a:srgbClr val="3F3D3B"/>
                </a:solidFill>
                <a:latin typeface="Instrument Sans" pitchFamily="34" charset="0"/>
                <a:ea typeface="Instrument Sans" pitchFamily="34" charset="-122"/>
                <a:cs typeface="Instrument Sans" pitchFamily="34" charset="-120"/>
              </a:rPr>
              <a:t>převis nebo střechu</a:t>
            </a:r>
            <a:r>
              <a:rPr lang="en-US" sz="1550" dirty="0">
                <a:solidFill>
                  <a:srgbClr val="3F3D3B"/>
                </a:solidFill>
                <a:latin typeface="Instrument Sans" pitchFamily="34" charset="0"/>
                <a:ea typeface="Instrument Sans" pitchFamily="34" charset="-122"/>
                <a:cs typeface="Instrument Sans" pitchFamily="34" charset="-120"/>
              </a:rPr>
              <a:t> je nutné těžiště maximálně přiblížit ke skále, využívat nohy k tahu a paže zatěžovat co nejméně. Technicky a silově nejnáročnější terén.</a:t>
            </a:r>
            <a:endParaRPr lang="en-US" sz="1550" dirty="0"/>
          </a:p>
        </p:txBody>
      </p:sp>
      <p:sp>
        <p:nvSpPr>
          <p:cNvPr id="27" name="Shape 13">
            <a:extLst>
              <a:ext uri="{FF2B5EF4-FFF2-40B4-BE49-F238E27FC236}">
                <a16:creationId xmlns:a16="http://schemas.microsoft.com/office/drawing/2014/main" id="{48687CD0-7E0E-0011-B28D-8906C876F3E2}"/>
              </a:ext>
            </a:extLst>
          </p:cNvPr>
          <p:cNvSpPr/>
          <p:nvPr/>
        </p:nvSpPr>
        <p:spPr>
          <a:xfrm>
            <a:off x="10923032" y="3354022"/>
            <a:ext cx="595313" cy="595313"/>
          </a:xfrm>
          <a:prstGeom prst="roundRect">
            <a:avLst>
              <a:gd name="adj" fmla="val 15358451"/>
            </a:avLst>
          </a:prstGeom>
          <a:solidFill>
            <a:srgbClr val="3F3D3B"/>
          </a:solidFill>
          <a:ln/>
        </p:spPr>
        <p:txBody>
          <a:bodyPr/>
          <a:lstStyle/>
          <a:p>
            <a:endParaRPr lang="cs-CZ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4630400" cy="250067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793790" y="2897029"/>
            <a:ext cx="1720810" cy="324326"/>
          </a:xfrm>
          <a:prstGeom prst="roundRect">
            <a:avLst>
              <a:gd name="adj" fmla="val 66092"/>
            </a:avLst>
          </a:prstGeom>
          <a:solidFill>
            <a:srgbClr val="F4E5D7"/>
          </a:solidFill>
          <a:ln/>
        </p:spPr>
        <p:txBody>
          <a:bodyPr/>
          <a:lstStyle/>
          <a:p>
            <a:endParaRPr lang="cs-CZ"/>
          </a:p>
        </p:txBody>
      </p:sp>
      <p:pic>
        <p:nvPicPr>
          <p:cNvPr id="4" name="Image 1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900946" y="2987754"/>
            <a:ext cx="142875" cy="142875"/>
          </a:xfrm>
          <a:prstGeom prst="rect">
            <a:avLst/>
          </a:prstGeom>
        </p:spPr>
      </p:pic>
      <p:sp>
        <p:nvSpPr>
          <p:cNvPr id="5" name="Text 1"/>
          <p:cNvSpPr/>
          <p:nvPr/>
        </p:nvSpPr>
        <p:spPr>
          <a:xfrm>
            <a:off x="1115258" y="2950607"/>
            <a:ext cx="1292185" cy="21717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700"/>
              </a:lnSpc>
              <a:buNone/>
            </a:pPr>
            <a:r>
              <a:rPr lang="en-US" sz="1100" dirty="0">
                <a:solidFill>
                  <a:srgbClr val="3F3D3B"/>
                </a:solidFill>
                <a:latin typeface="Instrument Sans" pitchFamily="34" charset="0"/>
                <a:ea typeface="Instrument Sans" pitchFamily="34" charset="-122"/>
                <a:cs typeface="Instrument Sans" pitchFamily="34" charset="-120"/>
              </a:rPr>
              <a:t>SYSTÉM PŘÍPRAVY</a:t>
            </a:r>
            <a:endParaRPr lang="en-US" sz="1100" dirty="0"/>
          </a:p>
        </p:txBody>
      </p:sp>
      <p:sp>
        <p:nvSpPr>
          <p:cNvPr id="6" name="Text 2"/>
          <p:cNvSpPr/>
          <p:nvPr/>
        </p:nvSpPr>
        <p:spPr>
          <a:xfrm>
            <a:off x="793790" y="3285649"/>
            <a:ext cx="7076361" cy="55816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4350"/>
              </a:lnSpc>
              <a:buNone/>
            </a:pPr>
            <a:r>
              <a:rPr lang="en-US" sz="3500" dirty="0">
                <a:solidFill>
                  <a:srgbClr val="A0622C"/>
                </a:solidFill>
                <a:latin typeface="Instrument Sans Semi Bold" pitchFamily="34" charset="0"/>
                <a:ea typeface="Instrument Sans Semi Bold" pitchFamily="34" charset="-122"/>
                <a:cs typeface="Instrument Sans Semi Bold" pitchFamily="34" charset="-120"/>
              </a:rPr>
              <a:t>SYSTÉM PŘÍPRAVY LEZCŮ V AČR</a:t>
            </a:r>
            <a:endParaRPr lang="en-US" sz="3500" dirty="0"/>
          </a:p>
        </p:txBody>
      </p:sp>
      <p:sp>
        <p:nvSpPr>
          <p:cNvPr id="7" name="Text 3"/>
          <p:cNvSpPr/>
          <p:nvPr/>
        </p:nvSpPr>
        <p:spPr>
          <a:xfrm>
            <a:off x="793790" y="4084915"/>
            <a:ext cx="13042821" cy="54292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100"/>
              </a:lnSpc>
              <a:buNone/>
            </a:pPr>
            <a:r>
              <a:rPr lang="en-US" sz="1400" dirty="0">
                <a:solidFill>
                  <a:srgbClr val="3F3D3B"/>
                </a:solidFill>
                <a:latin typeface="Instrument Sans" pitchFamily="34" charset="0"/>
                <a:ea typeface="Instrument Sans" pitchFamily="34" charset="-122"/>
                <a:cs typeface="Instrument Sans" pitchFamily="34" charset="-120"/>
              </a:rPr>
              <a:t>Vzdělávání vojenských lezců v Armádě České republiky je strukturováno do tří na sebe navazujících úrovní. Výcvik postupuje systematicky od jednoduchého ke složitému s cílem vytvořit </a:t>
            </a:r>
            <a:r>
              <a:rPr lang="en-US" sz="1400" b="1" dirty="0">
                <a:solidFill>
                  <a:srgbClr val="3F3D3B"/>
                </a:solidFill>
                <a:latin typeface="Instrument Sans" pitchFamily="34" charset="0"/>
                <a:ea typeface="Instrument Sans" pitchFamily="34" charset="-122"/>
                <a:cs typeface="Instrument Sans" pitchFamily="34" charset="-120"/>
              </a:rPr>
              <a:t>trvalé a bezpečné návyky</a:t>
            </a:r>
            <a:r>
              <a:rPr lang="en-US" sz="1400" dirty="0">
                <a:solidFill>
                  <a:srgbClr val="3F3D3B"/>
                </a:solidFill>
                <a:latin typeface="Instrument Sans" pitchFamily="34" charset="0"/>
                <a:ea typeface="Instrument Sans" pitchFamily="34" charset="-122"/>
                <a:cs typeface="Instrument Sans" pitchFamily="34" charset="-120"/>
              </a:rPr>
              <a:t> pro bojovou a záchrannou činnost.</a:t>
            </a:r>
            <a:endParaRPr lang="en-US" sz="1400" dirty="0"/>
          </a:p>
        </p:txBody>
      </p:sp>
      <p:pic>
        <p:nvPicPr>
          <p:cNvPr id="8" name="Image 2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860703" y="4814233"/>
            <a:ext cx="267891" cy="267891"/>
          </a:xfrm>
          <a:prstGeom prst="rect">
            <a:avLst/>
          </a:prstGeom>
        </p:spPr>
      </p:pic>
      <p:sp>
        <p:nvSpPr>
          <p:cNvPr id="9" name="Text 4"/>
          <p:cNvSpPr/>
          <p:nvPr/>
        </p:nvSpPr>
        <p:spPr>
          <a:xfrm>
            <a:off x="1374219" y="4808696"/>
            <a:ext cx="2232779" cy="27896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150"/>
              </a:lnSpc>
              <a:buNone/>
            </a:pPr>
            <a:r>
              <a:rPr lang="en-US" sz="1750" dirty="0">
                <a:solidFill>
                  <a:srgbClr val="3F3D3B"/>
                </a:solidFill>
                <a:latin typeface="Instrument Sans Semi Bold" pitchFamily="34" charset="0"/>
                <a:ea typeface="Instrument Sans Semi Bold" pitchFamily="34" charset="-122"/>
                <a:cs typeface="Instrument Sans Semi Bold" pitchFamily="34" charset="-120"/>
              </a:rPr>
              <a:t>ZÁKLADNÍ KURZ</a:t>
            </a:r>
            <a:endParaRPr lang="en-US" sz="1750" dirty="0"/>
          </a:p>
        </p:txBody>
      </p:sp>
      <p:sp>
        <p:nvSpPr>
          <p:cNvPr id="10" name="Text 5"/>
          <p:cNvSpPr/>
          <p:nvPr/>
        </p:nvSpPr>
        <p:spPr>
          <a:xfrm>
            <a:off x="1374219" y="5184100"/>
            <a:ext cx="3633192" cy="10858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100"/>
              </a:lnSpc>
              <a:buNone/>
            </a:pPr>
            <a:r>
              <a:rPr lang="en-US" sz="1400" dirty="0">
                <a:solidFill>
                  <a:srgbClr val="3F3D3B"/>
                </a:solidFill>
                <a:latin typeface="Instrument Sans" pitchFamily="34" charset="0"/>
                <a:ea typeface="Instrument Sans" pitchFamily="34" charset="-122"/>
                <a:cs typeface="Instrument Sans" pitchFamily="34" charset="-120"/>
              </a:rPr>
              <a:t>Úroveň </a:t>
            </a:r>
            <a:r>
              <a:rPr lang="en-US" sz="1400" b="1" dirty="0">
                <a:solidFill>
                  <a:srgbClr val="3F3D3B"/>
                </a:solidFill>
                <a:latin typeface="Instrument Sans" pitchFamily="34" charset="0"/>
                <a:ea typeface="Instrument Sans" pitchFamily="34" charset="-122"/>
                <a:cs typeface="Instrument Sans" pitchFamily="34" charset="-120"/>
              </a:rPr>
              <a:t>jednotlivce</a:t>
            </a:r>
            <a:r>
              <a:rPr lang="en-US" sz="1400" dirty="0">
                <a:solidFill>
                  <a:srgbClr val="3F3D3B"/>
                </a:solidFill>
                <a:latin typeface="Instrument Sans" pitchFamily="34" charset="0"/>
                <a:ea typeface="Instrument Sans" pitchFamily="34" charset="-122"/>
                <a:cs typeface="Instrument Sans" pitchFamily="34" charset="-120"/>
              </a:rPr>
              <a:t>. Výcvik základních lezeckých dovedností, bezpečnostních principů, ovládání výstroje a pohybu v jednodušším skalnatém terénu.</a:t>
            </a:r>
            <a:endParaRPr lang="en-US" sz="1400" dirty="0"/>
          </a:p>
        </p:txBody>
      </p:sp>
      <p:pic>
        <p:nvPicPr>
          <p:cNvPr id="11" name="Image 3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5275183" y="4814233"/>
            <a:ext cx="267891" cy="267891"/>
          </a:xfrm>
          <a:prstGeom prst="rect">
            <a:avLst/>
          </a:prstGeom>
        </p:spPr>
      </p:pic>
      <p:sp>
        <p:nvSpPr>
          <p:cNvPr id="12" name="Text 6"/>
          <p:cNvSpPr/>
          <p:nvPr/>
        </p:nvSpPr>
        <p:spPr>
          <a:xfrm>
            <a:off x="5788700" y="4808696"/>
            <a:ext cx="2572226" cy="27896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150"/>
              </a:lnSpc>
              <a:buNone/>
            </a:pPr>
            <a:r>
              <a:rPr lang="en-US" sz="1750" dirty="0">
                <a:solidFill>
                  <a:srgbClr val="3F3D3B"/>
                </a:solidFill>
                <a:latin typeface="Instrument Sans Semi Bold" pitchFamily="34" charset="0"/>
                <a:ea typeface="Instrument Sans Semi Bold" pitchFamily="34" charset="-122"/>
                <a:cs typeface="Instrument Sans Semi Bold" pitchFamily="34" charset="-120"/>
              </a:rPr>
              <a:t>ZDOKONALOVACÍ KURZ</a:t>
            </a:r>
            <a:endParaRPr lang="en-US" sz="1750" dirty="0"/>
          </a:p>
        </p:txBody>
      </p:sp>
      <p:sp>
        <p:nvSpPr>
          <p:cNvPr id="13" name="Text 7"/>
          <p:cNvSpPr/>
          <p:nvPr/>
        </p:nvSpPr>
        <p:spPr>
          <a:xfrm>
            <a:off x="5788700" y="5184100"/>
            <a:ext cx="3633311" cy="10858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100"/>
              </a:lnSpc>
              <a:buNone/>
            </a:pPr>
            <a:r>
              <a:rPr lang="en-US" sz="1400" dirty="0">
                <a:solidFill>
                  <a:srgbClr val="3F3D3B"/>
                </a:solidFill>
                <a:latin typeface="Instrument Sans" pitchFamily="34" charset="0"/>
                <a:ea typeface="Instrument Sans" pitchFamily="34" charset="-122"/>
                <a:cs typeface="Instrument Sans" pitchFamily="34" charset="-120"/>
              </a:rPr>
              <a:t>Úroveň </a:t>
            </a:r>
            <a:r>
              <a:rPr lang="en-US" sz="1400" b="1" dirty="0">
                <a:solidFill>
                  <a:srgbClr val="3F3D3B"/>
                </a:solidFill>
                <a:latin typeface="Instrument Sans" pitchFamily="34" charset="0"/>
                <a:ea typeface="Instrument Sans" pitchFamily="34" charset="-122"/>
                <a:cs typeface="Instrument Sans" pitchFamily="34" charset="-120"/>
              </a:rPr>
              <a:t>družstva</a:t>
            </a:r>
            <a:r>
              <a:rPr lang="en-US" sz="1400" dirty="0">
                <a:solidFill>
                  <a:srgbClr val="3F3D3B"/>
                </a:solidFill>
                <a:latin typeface="Instrument Sans" pitchFamily="34" charset="0"/>
                <a:ea typeface="Instrument Sans" pitchFamily="34" charset="-122"/>
                <a:cs typeface="Instrument Sans" pitchFamily="34" charset="-120"/>
              </a:rPr>
              <a:t>. Rozvoj technických dovedností, koordinace skupiny, vedení lezení v obtížnějším terénu a základy záchranných technik.</a:t>
            </a:r>
            <a:endParaRPr lang="en-US" sz="1400" dirty="0"/>
          </a:p>
        </p:txBody>
      </p:sp>
      <p:pic>
        <p:nvPicPr>
          <p:cNvPr id="14" name="Image 4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9689783" y="4814233"/>
            <a:ext cx="267891" cy="267891"/>
          </a:xfrm>
          <a:prstGeom prst="rect">
            <a:avLst/>
          </a:prstGeom>
        </p:spPr>
      </p:pic>
      <p:sp>
        <p:nvSpPr>
          <p:cNvPr id="15" name="Text 8"/>
          <p:cNvSpPr/>
          <p:nvPr/>
        </p:nvSpPr>
        <p:spPr>
          <a:xfrm>
            <a:off x="10203299" y="4808696"/>
            <a:ext cx="2515791" cy="27896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150"/>
              </a:lnSpc>
              <a:buNone/>
            </a:pPr>
            <a:r>
              <a:rPr lang="en-US" sz="1750" dirty="0">
                <a:solidFill>
                  <a:srgbClr val="3F3D3B"/>
                </a:solidFill>
                <a:latin typeface="Instrument Sans Semi Bold" pitchFamily="34" charset="0"/>
                <a:ea typeface="Instrument Sans Semi Bold" pitchFamily="34" charset="-122"/>
                <a:cs typeface="Instrument Sans Semi Bold" pitchFamily="34" charset="-120"/>
              </a:rPr>
              <a:t>INSTRUKTORSKÝ KURZ</a:t>
            </a:r>
            <a:endParaRPr lang="en-US" sz="1750" dirty="0"/>
          </a:p>
        </p:txBody>
      </p:sp>
      <p:sp>
        <p:nvSpPr>
          <p:cNvPr id="16" name="Text 9"/>
          <p:cNvSpPr/>
          <p:nvPr/>
        </p:nvSpPr>
        <p:spPr>
          <a:xfrm>
            <a:off x="10203299" y="5184100"/>
            <a:ext cx="3633311" cy="10858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100"/>
              </a:lnSpc>
              <a:buNone/>
            </a:pPr>
            <a:r>
              <a:rPr lang="en-US" sz="1400" dirty="0">
                <a:solidFill>
                  <a:srgbClr val="3F3D3B"/>
                </a:solidFill>
                <a:latin typeface="Instrument Sans" pitchFamily="34" charset="0"/>
                <a:ea typeface="Instrument Sans" pitchFamily="34" charset="-122"/>
                <a:cs typeface="Instrument Sans" pitchFamily="34" charset="-120"/>
              </a:rPr>
              <a:t>Příprava </a:t>
            </a:r>
            <a:r>
              <a:rPr lang="en-US" sz="1400" b="1" dirty="0">
                <a:solidFill>
                  <a:srgbClr val="3F3D3B"/>
                </a:solidFill>
                <a:latin typeface="Instrument Sans" pitchFamily="34" charset="0"/>
                <a:ea typeface="Instrument Sans" pitchFamily="34" charset="-122"/>
                <a:cs typeface="Instrument Sans" pitchFamily="34" charset="-120"/>
              </a:rPr>
              <a:t>lektorského sboru</a:t>
            </a:r>
            <a:r>
              <a:rPr lang="en-US" sz="1400" dirty="0">
                <a:solidFill>
                  <a:srgbClr val="3F3D3B"/>
                </a:solidFill>
                <a:latin typeface="Instrument Sans" pitchFamily="34" charset="0"/>
                <a:ea typeface="Instrument Sans" pitchFamily="34" charset="-122"/>
                <a:cs typeface="Instrument Sans" pitchFamily="34" charset="-120"/>
              </a:rPr>
              <a:t>. Metodika výuky, organizace výcviku, vedení kurzů, hodnocení obtížnosti terénu a řešení krizových situací.</a:t>
            </a:r>
            <a:endParaRPr lang="en-US" sz="1400" dirty="0"/>
          </a:p>
        </p:txBody>
      </p:sp>
      <p:pic>
        <p:nvPicPr>
          <p:cNvPr id="17" name="Image 5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93790" y="6450806"/>
            <a:ext cx="13042821" cy="1114425"/>
          </a:xfrm>
          <a:prstGeom prst="rect">
            <a:avLst/>
          </a:prstGeom>
        </p:spPr>
      </p:pic>
      <p:sp>
        <p:nvSpPr>
          <p:cNvPr id="18" name="Text 10"/>
          <p:cNvSpPr/>
          <p:nvPr/>
        </p:nvSpPr>
        <p:spPr>
          <a:xfrm>
            <a:off x="972383" y="6629400"/>
            <a:ext cx="12685633" cy="54292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1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Instrument Sans" pitchFamily="34" charset="0"/>
                <a:ea typeface="Instrument Sans" pitchFamily="34" charset="-122"/>
                <a:cs typeface="Instrument Sans" pitchFamily="34" charset="-120"/>
              </a:rPr>
              <a:t>Bezpečnost je nadřazena výkonu.</a:t>
            </a:r>
            <a:r>
              <a:rPr lang="en-US" sz="1400" dirty="0">
                <a:solidFill>
                  <a:srgbClr val="FFFFFF"/>
                </a:solidFill>
                <a:latin typeface="Instrument Sans" pitchFamily="34" charset="0"/>
                <a:ea typeface="Instrument Sans" pitchFamily="34" charset="-122"/>
                <a:cs typeface="Instrument Sans" pitchFamily="34" charset="-120"/>
              </a:rPr>
              <a:t> Celý systém přípravy směřuje od jednoduchého ke složitému s jasným cílem: vytvořit u každého vojáka a instruktora pevné, trvalé a spolehlivé návyky, které zajistí bezpečné plnění bojových a záchranných úkolů v jakémkoli terénu.</a:t>
            </a:r>
            <a:endParaRPr lang="en-US" sz="1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</TotalTime>
  <Words>1189</Words>
  <Application>Microsoft Office PowerPoint</Application>
  <PresentationFormat>Custom</PresentationFormat>
  <Paragraphs>96</Paragraphs>
  <Slides>9</Slides>
  <Notes>9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3" baseType="lpstr">
      <vt:lpstr>Instrument Sans Semi Bold</vt:lpstr>
      <vt:lpstr>Instrument Sans</vt:lpstr>
      <vt:lpstr>Arial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lastModifiedBy>Jáchym Šimsa</cp:lastModifiedBy>
  <cp:revision>1</cp:revision>
  <dcterms:created xsi:type="dcterms:W3CDTF">2026-03-30T10:41:07Z</dcterms:created>
  <dcterms:modified xsi:type="dcterms:W3CDTF">2026-03-30T12:44:37Z</dcterms:modified>
</cp:coreProperties>
</file>