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8.xml"/>
  <Override ContentType="application/vnd.openxmlformats-officedocument.presentationml.comments+xml" PartName="/ppt/comments/comment5.xml"/>
  <Override ContentType="application/vnd.openxmlformats-officedocument.presentationml.comments+xml" PartName="/ppt/comments/comment6.xml"/>
  <Override ContentType="application/vnd.openxmlformats-officedocument.presentationml.comments+xml" PartName="/ppt/comments/comment7.xml"/>
  <Override ContentType="application/vnd.openxmlformats-officedocument.presentationml.comments+xml" PartName="/ppt/comments/comment4.xml"/>
  <Override ContentType="application/vnd.openxmlformats-officedocument.presentationml.comments+xml" PartName="/ppt/comments/comment9.xml"/>
  <Override ContentType="application/vnd.openxmlformats-officedocument.presentationml.comments+xml" PartName="/ppt/comments/comment3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10287000" cx="18288000"/>
  <p:notesSz cx="6858000" cy="9144000"/>
  <p:embeddedFontLst>
    <p:embeddedFont>
      <p:font typeface="Poppins"/>
      <p:bold r:id="rId22"/>
      <p:boldItalic r:id="rId23"/>
    </p:embeddedFont>
    <p:embeddedFont>
      <p:font typeface="Century Schoolbook"/>
      <p:regular r:id="rId24"/>
      <p:bold r:id="rId25"/>
      <p:italic r:id="rId26"/>
      <p:boldItalic r:id="rId27"/>
    </p:embeddedFont>
    <p:embeddedFont>
      <p:font typeface="Open Sans"/>
      <p:bold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0" roundtripDataSignature="AMtx7mixKU6T6PJFJ5nAcEHwd/ZGdUjUg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9" name="Anastasiia Slobodianiuk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Poppins-bold.fntdata"/><Relationship Id="rId21" Type="http://schemas.openxmlformats.org/officeDocument/2006/relationships/slide" Target="slides/slide15.xml"/><Relationship Id="rId24" Type="http://schemas.openxmlformats.org/officeDocument/2006/relationships/font" Target="fonts/CenturySchoolbook-regular.fntdata"/><Relationship Id="rId23" Type="http://schemas.openxmlformats.org/officeDocument/2006/relationships/font" Target="fonts/Poppi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CenturySchoolbook-italic.fntdata"/><Relationship Id="rId25" Type="http://schemas.openxmlformats.org/officeDocument/2006/relationships/font" Target="fonts/CenturySchoolbook-bold.fntdata"/><Relationship Id="rId28" Type="http://schemas.openxmlformats.org/officeDocument/2006/relationships/font" Target="fonts/OpenSans-bold.fntdata"/><Relationship Id="rId27" Type="http://schemas.openxmlformats.org/officeDocument/2006/relationships/font" Target="fonts/CenturySchoolbook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1-30T22:15:50.986">
    <p:pos x="6000" y="0"/>
    <p:text>Adriana Petryna je profesorkou antropologie a vede doktorandský program antropologie na Pensylvánské univerzitě. Ve svých etnografických studiích ve východní Evropě a ve Spojených státech zkoumá sociálně-politickou povahu vědy, způsob, jakým se populace zapojují do experimentální produkce vědění, a co se v tomto procesu stává s občanstvím a etikou.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dDREJAM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5-01-30T22:31:24.806">
    <p:pos x="6000" y="0"/>
    <p:text>26. dubna 1986 explodoval na Ukrajině čtvrtý blok černobylské jaderné elektrárny, který poškodil lidskou imunitu a genetickou strukturu buněk a zamořil půdu a vodní toky.Sovětští inženýři chtěli vyzkoušet, jak dlouho mohou generátory čtvrtého bloku pracovat bez páry v případě výpadku proudu. Během testu operátoři prudce snížili výkon a přerušili přívod páry do generátorů reaktoru a také odpojili mnoho bezpečnostních systémů. Následoval obrovský nárůst výkonu a v 1:23 hodin blok explodoval jednou a pak ještě jednou. Piloti vrtulníků shodili více než pět tisíc tun karbidu bóru, dolomitu, písku, hlíny a olova ve snaze uhasit plameny hořící aktivní zóny reaktoru,ale to nepodařílo jím.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dDREJA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5-01-30T22:32:37.774">
    <p:pos x="6000" y="0"/>
    <p:text>Příklad:Vědkyně (Gusková). Bylo zjištěno, že velmi vysoké příznaky se objevují při více než 200 jednotkách záření. Vědci to věděli a stanovili mezní hodnotu na 250. A například ženě, která měla 220 jednotek, bylo velmi špatně, její nemoc nepoznali a poslali ji zpět do Černobylu.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dDREJA4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5-01-30T22:32:54.693">
    <p:pos x="6000" y="0"/>
    <p:text>17 000 lidí bylo hospitalizováno z různých důvodů (byli hospitalizováni kvůli ozařování), ale ve skutečnosti u nich byla jednoduše diagnostikována jiná onemocnění, například vegetativní vaskulární dystonie. To vše se dělo proto, že lékaři dostali příkaz diagnostikovat lidem jiné nemoci, aby se ostatní země nedozvěděly o problémech v Sovětském svazu.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dDREJA8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5" dt="2025-01-30T22:33:52.988">
    <p:pos x="6000" y="0"/>
    <p:text>Vědecká komunita nejenže poslouchala politiky, ale nezajímala se o dlouhodobé problémy. Vědci se toho snažili využít jako příležitosti stát se slavnými. Například doktor Robert Gale, který pomáhal léčit pacienty, měl zcela jiné motivy. Chtěl např:
1. Získat více zkušeností s transplantací kostní dřeně.
2. Otestovat na lidech nový lék, který dosud nebyl ve Spojených státech schválen pro testování na lidech.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dDaxgMI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6" dt="2025-01-30T22:34:47.576">
    <p:pos x="6000" y="0"/>
    <p:text>Zkušenost Dmytra, má skupinu černobylských invalidů a neustále podstupuje lékařská vyšetření, vnímá se jako poškozený. Má dceru, která se narodila před Černobylem, a nechce mít další děti, protože nemocný otec bude mít nemocné děti. Snaží se stát zdravějším, aby se mu investice vyplatila.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dDaxgMM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7" dt="2025-01-30T22:35:25.303">
    <p:pos x="6000" y="0"/>
    <p:text>K samotné katastrofě došlo v roce 1986, ale teprve v roce 1989 byla zveřejněna první mapa šíření radiační kontaminace, která určovala, v jakých oblastech lidé žijí, jaká je míra kontaminace, kde žijí a zda je škodlivá pro jejich zdraví. Lidé se dočkali pomoci až v roce 1991, kdy Ukrajina získala nezávislost.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dDaxgMQ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8" dt="2025-01-30T22:35:51.700">
    <p:pos x="6000" y="0"/>
    <p:text>Petrina ve svém výzkumu prokazuje vysokou míru etiky a dokumentuje příběhy lidí s respektem k jejich zkušenostem.
Okili zdůrazňuje potřebu dodržovat etické zásady, včetně důvěrnosti, aby byly chráněny zranitelné skupiny, s nimiž výzkumník pracuje.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dDaxgMU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9" dt="2025-01-30T22:36:15.893">
    <p:pos x="6000" y="0"/>
    <p:text>Petryna využívá rozhovory s přeživšími, pozorování jejich každodenního života a analýzu státních dokumentů. Zaměřuje se na to, jak lidé vyjadřují své zkušenosti prostřednictvím vyprávění, která utvářejí jejich "biologickou identitu".
Okili zdůrazňuje, že etnografická metoda vyžaduje kombinaci terénních poznámek, kvalitativních rozhovorů a analýzy sociálního kontextu, aby bylo možné vytvořit komplexní obraz.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dDaxgMY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7"/>
          <p:cNvSpPr txBox="1"/>
          <p:nvPr>
            <p:ph idx="10" type="dt"/>
          </p:nvPr>
        </p:nvSpPr>
        <p:spPr>
          <a:xfrm rot="-5400000">
            <a:off x="16196314" y="1497806"/>
            <a:ext cx="2857499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7"/>
          <p:cNvSpPr txBox="1"/>
          <p:nvPr>
            <p:ph idx="11" type="ftr"/>
          </p:nvPr>
        </p:nvSpPr>
        <p:spPr>
          <a:xfrm rot="-5400000">
            <a:off x="14939012" y="6069806"/>
            <a:ext cx="53721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2" type="sldNum"/>
          </p:nvPr>
        </p:nvSpPr>
        <p:spPr>
          <a:xfrm>
            <a:off x="16939260" y="9258301"/>
            <a:ext cx="1371600" cy="890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6"/>
          <p:cNvSpPr txBox="1"/>
          <p:nvPr>
            <p:ph type="title"/>
          </p:nvPr>
        </p:nvSpPr>
        <p:spPr>
          <a:xfrm>
            <a:off x="1892808" y="548640"/>
            <a:ext cx="14538960" cy="19883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" type="body"/>
          </p:nvPr>
        </p:nvSpPr>
        <p:spPr>
          <a:xfrm rot="5400000">
            <a:off x="5075825" y="-439816"/>
            <a:ext cx="6527006" cy="128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21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0" type="dt"/>
          </p:nvPr>
        </p:nvSpPr>
        <p:spPr>
          <a:xfrm rot="-5400000">
            <a:off x="16196314" y="1497806"/>
            <a:ext cx="2857499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1" type="ftr"/>
          </p:nvPr>
        </p:nvSpPr>
        <p:spPr>
          <a:xfrm rot="-5400000">
            <a:off x="14939012" y="6069806"/>
            <a:ext cx="53721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2" type="sldNum"/>
          </p:nvPr>
        </p:nvSpPr>
        <p:spPr>
          <a:xfrm>
            <a:off x="16939260" y="9258301"/>
            <a:ext cx="1371600" cy="890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/>
          <p:nvPr>
            <p:ph type="title"/>
          </p:nvPr>
        </p:nvSpPr>
        <p:spPr>
          <a:xfrm rot="5400000">
            <a:off x="10407254" y="3137296"/>
            <a:ext cx="8846343" cy="37147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" type="body"/>
          </p:nvPr>
        </p:nvSpPr>
        <p:spPr>
          <a:xfrm rot="5400000">
            <a:off x="2520554" y="-806054"/>
            <a:ext cx="8846343" cy="11601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21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0" type="dt"/>
          </p:nvPr>
        </p:nvSpPr>
        <p:spPr>
          <a:xfrm rot="-5400000">
            <a:off x="16196314" y="1497806"/>
            <a:ext cx="2857499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1" type="ftr"/>
          </p:nvPr>
        </p:nvSpPr>
        <p:spPr>
          <a:xfrm rot="-5400000">
            <a:off x="14939012" y="6069806"/>
            <a:ext cx="53721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12" type="sldNum"/>
          </p:nvPr>
        </p:nvSpPr>
        <p:spPr>
          <a:xfrm>
            <a:off x="16939260" y="9258301"/>
            <a:ext cx="1371600" cy="890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/>
          <p:nvPr>
            <p:ph type="title"/>
          </p:nvPr>
        </p:nvSpPr>
        <p:spPr>
          <a:xfrm>
            <a:off x="1892808" y="548640"/>
            <a:ext cx="14538960" cy="19883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" type="body"/>
          </p:nvPr>
        </p:nvSpPr>
        <p:spPr>
          <a:xfrm>
            <a:off x="1892808" y="2743201"/>
            <a:ext cx="12893040" cy="65270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21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0" type="dt"/>
          </p:nvPr>
        </p:nvSpPr>
        <p:spPr>
          <a:xfrm rot="-5400000">
            <a:off x="16196314" y="1497806"/>
            <a:ext cx="2857499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1" type="ftr"/>
          </p:nvPr>
        </p:nvSpPr>
        <p:spPr>
          <a:xfrm rot="-5400000">
            <a:off x="14939012" y="6069806"/>
            <a:ext cx="53721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2" type="sldNum"/>
          </p:nvPr>
        </p:nvSpPr>
        <p:spPr>
          <a:xfrm>
            <a:off x="16939260" y="9258301"/>
            <a:ext cx="1371600" cy="890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/>
          <p:nvPr/>
        </p:nvSpPr>
        <p:spPr>
          <a:xfrm>
            <a:off x="16939260" y="0"/>
            <a:ext cx="1371600" cy="10287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19"/>
          <p:cNvSpPr txBox="1"/>
          <p:nvPr>
            <p:ph type="ctrTitle"/>
          </p:nvPr>
        </p:nvSpPr>
        <p:spPr>
          <a:xfrm>
            <a:off x="1892808" y="1138428"/>
            <a:ext cx="14127480" cy="60624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Century Schoolbook"/>
              <a:buNone/>
              <a:defRPr sz="10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subTitle"/>
          </p:nvPr>
        </p:nvSpPr>
        <p:spPr>
          <a:xfrm>
            <a:off x="1892808" y="7200900"/>
            <a:ext cx="14127480" cy="2537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5000"/>
              </a:lnSpc>
              <a:spcBef>
                <a:spcPts val="2100"/>
              </a:spcBef>
              <a:spcAft>
                <a:spcPts val="0"/>
              </a:spcAft>
              <a:buSzPts val="2640"/>
              <a:buNone/>
              <a:defRPr sz="3300">
                <a:solidFill>
                  <a:srgbClr val="A5A5A5"/>
                </a:solidFill>
              </a:defRPr>
            </a:lvl1pPr>
            <a:lvl2pPr lvl="1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6" name="Google Shape;26;p19"/>
          <p:cNvSpPr txBox="1"/>
          <p:nvPr>
            <p:ph idx="10" type="dt"/>
          </p:nvPr>
        </p:nvSpPr>
        <p:spPr>
          <a:xfrm rot="-5400000">
            <a:off x="16196314" y="1497806"/>
            <a:ext cx="2857499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1" type="ftr"/>
          </p:nvPr>
        </p:nvSpPr>
        <p:spPr>
          <a:xfrm rot="-5400000">
            <a:off x="14939012" y="6069806"/>
            <a:ext cx="53721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16939260" y="9258301"/>
            <a:ext cx="1371600" cy="890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sz="5400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sz="5400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sz="5400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sz="5400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sz="5400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sz="5400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sz="5400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sz="5400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sz="5400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19"/>
          <p:cNvSpPr/>
          <p:nvPr/>
        </p:nvSpPr>
        <p:spPr>
          <a:xfrm>
            <a:off x="0" y="0"/>
            <a:ext cx="685800" cy="10287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/>
          <p:nvPr>
            <p:ph type="title"/>
          </p:nvPr>
        </p:nvSpPr>
        <p:spPr>
          <a:xfrm>
            <a:off x="1892808" y="548640"/>
            <a:ext cx="14538960" cy="19883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0" type="dt"/>
          </p:nvPr>
        </p:nvSpPr>
        <p:spPr>
          <a:xfrm rot="-5400000">
            <a:off x="16196314" y="1497806"/>
            <a:ext cx="2857499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1" type="ftr"/>
          </p:nvPr>
        </p:nvSpPr>
        <p:spPr>
          <a:xfrm rot="-5400000">
            <a:off x="14939012" y="6069806"/>
            <a:ext cx="53721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2" type="sldNum"/>
          </p:nvPr>
        </p:nvSpPr>
        <p:spPr>
          <a:xfrm>
            <a:off x="16939260" y="9258301"/>
            <a:ext cx="1371600" cy="890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showMasterSp="0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16939260" y="0"/>
            <a:ext cx="1371600" cy="10287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1"/>
          <p:cNvSpPr txBox="1"/>
          <p:nvPr>
            <p:ph type="title"/>
          </p:nvPr>
        </p:nvSpPr>
        <p:spPr>
          <a:xfrm>
            <a:off x="1892808" y="1138428"/>
            <a:ext cx="14127480" cy="60624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Century Schoolbook"/>
              <a:buNone/>
              <a:defRPr b="0" sz="10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" type="body"/>
          </p:nvPr>
        </p:nvSpPr>
        <p:spPr>
          <a:xfrm>
            <a:off x="1892808" y="7200900"/>
            <a:ext cx="14127480" cy="2537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2100"/>
              </a:spcBef>
              <a:spcAft>
                <a:spcPts val="0"/>
              </a:spcAft>
              <a:buSzPts val="2640"/>
              <a:buNone/>
              <a:defRPr sz="3300">
                <a:solidFill>
                  <a:srgbClr val="A5A5A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700"/>
              <a:buNone/>
              <a:defRPr sz="27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21"/>
          <p:cNvSpPr txBox="1"/>
          <p:nvPr>
            <p:ph idx="10" type="dt"/>
          </p:nvPr>
        </p:nvSpPr>
        <p:spPr>
          <a:xfrm rot="-5400000">
            <a:off x="16196314" y="1497806"/>
            <a:ext cx="2857499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1" type="ftr"/>
          </p:nvPr>
        </p:nvSpPr>
        <p:spPr>
          <a:xfrm rot="-5400000">
            <a:off x="14939012" y="6069806"/>
            <a:ext cx="53721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2" type="sldNum"/>
          </p:nvPr>
        </p:nvSpPr>
        <p:spPr>
          <a:xfrm>
            <a:off x="16939260" y="9258301"/>
            <a:ext cx="1371600" cy="890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21"/>
          <p:cNvSpPr/>
          <p:nvPr/>
        </p:nvSpPr>
        <p:spPr>
          <a:xfrm>
            <a:off x="0" y="0"/>
            <a:ext cx="685800" cy="10287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/>
          <p:nvPr>
            <p:ph type="title"/>
          </p:nvPr>
        </p:nvSpPr>
        <p:spPr>
          <a:xfrm>
            <a:off x="1892808" y="548640"/>
            <a:ext cx="14538960" cy="19883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" type="body"/>
          </p:nvPr>
        </p:nvSpPr>
        <p:spPr>
          <a:xfrm>
            <a:off x="1892808" y="2743201"/>
            <a:ext cx="6720840" cy="65270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95000"/>
              </a:lnSpc>
              <a:spcBef>
                <a:spcPts val="2100"/>
              </a:spcBef>
              <a:spcAft>
                <a:spcPts val="0"/>
              </a:spcAft>
              <a:buSzPts val="2160"/>
              <a:buChar char="•"/>
              <a:defRPr sz="2700"/>
            </a:lvl1pPr>
            <a:lvl2pPr indent="-3810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400"/>
              <a:buChar char="●"/>
              <a:defRPr sz="2400"/>
            </a:lvl2pPr>
            <a:lvl3pPr indent="-36195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Char char="●"/>
              <a:defRPr sz="2100"/>
            </a:lvl3pPr>
            <a:lvl4pPr indent="-36195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Char char="●"/>
              <a:defRPr sz="2100"/>
            </a:lvl5pPr>
            <a:lvl6pPr indent="-36195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Char char="●"/>
              <a:defRPr sz="2100"/>
            </a:lvl6pPr>
            <a:lvl7pPr indent="-36195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Char char="●"/>
              <a:defRPr sz="2100"/>
            </a:lvl8pPr>
            <a:lvl9pPr indent="-361950" lvl="8" marL="4114800" algn="l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SzPts val="2100"/>
              <a:buChar char="●"/>
              <a:defRPr sz="2100"/>
            </a:lvl9pPr>
          </a:lstStyle>
          <a:p/>
        </p:txBody>
      </p:sp>
      <p:sp>
        <p:nvSpPr>
          <p:cNvPr id="46" name="Google Shape;46;p22"/>
          <p:cNvSpPr txBox="1"/>
          <p:nvPr>
            <p:ph idx="2" type="body"/>
          </p:nvPr>
        </p:nvSpPr>
        <p:spPr>
          <a:xfrm>
            <a:off x="9189720" y="2743201"/>
            <a:ext cx="6720840" cy="65270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95000"/>
              </a:lnSpc>
              <a:spcBef>
                <a:spcPts val="2100"/>
              </a:spcBef>
              <a:spcAft>
                <a:spcPts val="0"/>
              </a:spcAft>
              <a:buSzPts val="2160"/>
              <a:buChar char="•"/>
              <a:defRPr sz="2700"/>
            </a:lvl1pPr>
            <a:lvl2pPr indent="-3810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400"/>
              <a:buChar char="●"/>
              <a:defRPr sz="2400"/>
            </a:lvl2pPr>
            <a:lvl3pPr indent="-36195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Char char="●"/>
              <a:defRPr sz="2100"/>
            </a:lvl3pPr>
            <a:lvl4pPr indent="-36195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Char char="●"/>
              <a:defRPr sz="2100"/>
            </a:lvl5pPr>
            <a:lvl6pPr indent="-36195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Char char="●"/>
              <a:defRPr sz="2100"/>
            </a:lvl6pPr>
            <a:lvl7pPr indent="-36195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Char char="●"/>
              <a:defRPr sz="2100"/>
            </a:lvl8pPr>
            <a:lvl9pPr indent="-361950" lvl="8" marL="4114800" algn="l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SzPts val="2100"/>
              <a:buChar char="●"/>
              <a:defRPr sz="2100"/>
            </a:lvl9pPr>
          </a:lstStyle>
          <a:p/>
        </p:txBody>
      </p:sp>
      <p:sp>
        <p:nvSpPr>
          <p:cNvPr id="47" name="Google Shape;47;p22"/>
          <p:cNvSpPr txBox="1"/>
          <p:nvPr>
            <p:ph idx="10" type="dt"/>
          </p:nvPr>
        </p:nvSpPr>
        <p:spPr>
          <a:xfrm rot="-5400000">
            <a:off x="16196314" y="1497806"/>
            <a:ext cx="2857499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1" type="ftr"/>
          </p:nvPr>
        </p:nvSpPr>
        <p:spPr>
          <a:xfrm rot="-5400000">
            <a:off x="14939012" y="6069806"/>
            <a:ext cx="53721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16939260" y="9258301"/>
            <a:ext cx="1371600" cy="890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/>
          <p:nvPr>
            <p:ph type="title"/>
          </p:nvPr>
        </p:nvSpPr>
        <p:spPr>
          <a:xfrm>
            <a:off x="1892808" y="548640"/>
            <a:ext cx="14538960" cy="19883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" type="body"/>
          </p:nvPr>
        </p:nvSpPr>
        <p:spPr>
          <a:xfrm>
            <a:off x="1892808" y="2576819"/>
            <a:ext cx="672084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3000">
                <a:solidFill>
                  <a:srgbClr val="A5A5A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3000"/>
              <a:buNone/>
              <a:defRPr b="1" sz="3000"/>
            </a:lvl2pPr>
            <a:lvl3pPr indent="-22860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700"/>
              <a:buNone/>
              <a:defRPr b="1" sz="2700"/>
            </a:lvl3pPr>
            <a:lvl4pPr indent="-2286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400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400"/>
              <a:buNone/>
              <a:defRPr b="1" sz="2400"/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400"/>
              <a:buNone/>
              <a:defRPr b="1" sz="2400"/>
            </a:lvl6pPr>
            <a:lvl7pPr indent="-22860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400"/>
              <a:buNone/>
              <a:defRPr b="1" sz="2400"/>
            </a:lvl7pPr>
            <a:lvl8pPr indent="-2286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400"/>
              <a:buNone/>
              <a:defRPr b="1" sz="2400"/>
            </a:lvl8pPr>
            <a:lvl9pPr indent="-228600" lvl="8" marL="4114800" algn="l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53" name="Google Shape;53;p23"/>
          <p:cNvSpPr txBox="1"/>
          <p:nvPr>
            <p:ph idx="2" type="body"/>
          </p:nvPr>
        </p:nvSpPr>
        <p:spPr>
          <a:xfrm>
            <a:off x="1892808" y="3761325"/>
            <a:ext cx="6720840" cy="5496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95000"/>
              </a:lnSpc>
              <a:spcBef>
                <a:spcPts val="2100"/>
              </a:spcBef>
              <a:spcAft>
                <a:spcPts val="0"/>
              </a:spcAft>
              <a:buSzPts val="2160"/>
              <a:buChar char="•"/>
              <a:defRPr sz="2700"/>
            </a:lvl1pPr>
            <a:lvl2pPr indent="-3810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400"/>
              <a:buChar char="●"/>
              <a:defRPr sz="2400"/>
            </a:lvl2pPr>
            <a:lvl3pPr indent="-36195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Char char="●"/>
              <a:defRPr sz="2100"/>
            </a:lvl3pPr>
            <a:lvl4pPr indent="-36195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Char char="●"/>
              <a:defRPr sz="2100"/>
            </a:lvl5pPr>
            <a:lvl6pPr indent="-36195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Char char="●"/>
              <a:defRPr sz="2100"/>
            </a:lvl6pPr>
            <a:lvl7pPr indent="-36195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Char char="●"/>
              <a:defRPr sz="2100"/>
            </a:lvl8pPr>
            <a:lvl9pPr indent="-361950" lvl="8" marL="4114800" algn="l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SzPts val="2100"/>
              <a:buChar char="●"/>
              <a:defRPr sz="2100"/>
            </a:lvl9pPr>
          </a:lstStyle>
          <a:p/>
        </p:txBody>
      </p:sp>
      <p:sp>
        <p:nvSpPr>
          <p:cNvPr id="54" name="Google Shape;54;p23"/>
          <p:cNvSpPr txBox="1"/>
          <p:nvPr>
            <p:ph idx="3" type="body"/>
          </p:nvPr>
        </p:nvSpPr>
        <p:spPr>
          <a:xfrm>
            <a:off x="9189720" y="2576819"/>
            <a:ext cx="672084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entury Schoolbook"/>
              <a:buNone/>
              <a:defRPr b="0" sz="3000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429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4" type="body"/>
          </p:nvPr>
        </p:nvSpPr>
        <p:spPr>
          <a:xfrm>
            <a:off x="9189720" y="3761325"/>
            <a:ext cx="6720840" cy="5496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95000"/>
              </a:lnSpc>
              <a:spcBef>
                <a:spcPts val="2100"/>
              </a:spcBef>
              <a:spcAft>
                <a:spcPts val="0"/>
              </a:spcAft>
              <a:buSzPts val="2160"/>
              <a:buChar char="•"/>
              <a:defRPr sz="2700"/>
            </a:lvl1pPr>
            <a:lvl2pPr indent="-3810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400"/>
              <a:buChar char="●"/>
              <a:defRPr sz="2400"/>
            </a:lvl2pPr>
            <a:lvl3pPr indent="-36195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Char char="●"/>
              <a:defRPr sz="2100"/>
            </a:lvl3pPr>
            <a:lvl4pPr indent="-36195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Char char="●"/>
              <a:defRPr sz="2100"/>
            </a:lvl5pPr>
            <a:lvl6pPr indent="-36195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Char char="●"/>
              <a:defRPr sz="2100"/>
            </a:lvl6pPr>
            <a:lvl7pPr indent="-36195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Char char="●"/>
              <a:defRPr sz="2100"/>
            </a:lvl8pPr>
            <a:lvl9pPr indent="-361950" lvl="8" marL="4114800" algn="l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SzPts val="2100"/>
              <a:buChar char="●"/>
              <a:defRPr sz="2100"/>
            </a:lvl9pPr>
          </a:lstStyle>
          <a:p/>
        </p:txBody>
      </p:sp>
      <p:sp>
        <p:nvSpPr>
          <p:cNvPr id="56" name="Google Shape;56;p23"/>
          <p:cNvSpPr txBox="1"/>
          <p:nvPr>
            <p:ph idx="10" type="dt"/>
          </p:nvPr>
        </p:nvSpPr>
        <p:spPr>
          <a:xfrm rot="-5400000">
            <a:off x="16196314" y="1497806"/>
            <a:ext cx="2857499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1" type="ftr"/>
          </p:nvPr>
        </p:nvSpPr>
        <p:spPr>
          <a:xfrm rot="-5400000">
            <a:off x="14939012" y="6069806"/>
            <a:ext cx="53721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2" type="sldNum"/>
          </p:nvPr>
        </p:nvSpPr>
        <p:spPr>
          <a:xfrm>
            <a:off x="16939260" y="9258301"/>
            <a:ext cx="1371600" cy="890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/>
          <p:nvPr>
            <p:ph type="title"/>
          </p:nvPr>
        </p:nvSpPr>
        <p:spPr>
          <a:xfrm>
            <a:off x="1261872" y="685801"/>
            <a:ext cx="4800600" cy="24002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Schoolbook"/>
              <a:buNone/>
              <a:defRPr b="0"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1" type="body"/>
          </p:nvPr>
        </p:nvSpPr>
        <p:spPr>
          <a:xfrm>
            <a:off x="6756401" y="1028700"/>
            <a:ext cx="911859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5000"/>
              </a:lnSpc>
              <a:spcBef>
                <a:spcPts val="2100"/>
              </a:spcBef>
              <a:spcAft>
                <a:spcPts val="0"/>
              </a:spcAft>
              <a:buSzPts val="2400"/>
              <a:buChar char="•"/>
              <a:defRPr sz="3000"/>
            </a:lvl1pPr>
            <a:lvl2pPr indent="-40005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700"/>
              <a:buChar char="●"/>
              <a:defRPr sz="2700"/>
            </a:lvl2pPr>
            <a:lvl3pPr indent="-38100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6195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Char char="●"/>
              <a:defRPr sz="2100"/>
            </a:lvl5pPr>
            <a:lvl6pPr indent="-36195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Char char="●"/>
              <a:defRPr sz="2100"/>
            </a:lvl6pPr>
            <a:lvl7pPr indent="-36195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100"/>
              <a:buChar char="●"/>
              <a:defRPr sz="2100"/>
            </a:lvl8pPr>
            <a:lvl9pPr indent="-361950" lvl="8" marL="4114800" algn="l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SzPts val="2100"/>
              <a:buChar char="●"/>
              <a:defRPr sz="2100"/>
            </a:lvl9pPr>
          </a:lstStyle>
          <a:p/>
        </p:txBody>
      </p:sp>
      <p:sp>
        <p:nvSpPr>
          <p:cNvPr id="62" name="Google Shape;62;p24"/>
          <p:cNvSpPr txBox="1"/>
          <p:nvPr>
            <p:ph idx="2" type="body"/>
          </p:nvPr>
        </p:nvSpPr>
        <p:spPr>
          <a:xfrm>
            <a:off x="1261872" y="3149602"/>
            <a:ext cx="4800600" cy="5715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560"/>
              <a:buNone/>
              <a:defRPr sz="1950"/>
            </a:lvl1pPr>
            <a:lvl2pPr indent="-2286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350"/>
              <a:buNone/>
              <a:defRPr sz="1350"/>
            </a:lvl4pPr>
            <a:lvl5pPr indent="-2286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350"/>
              <a:buNone/>
              <a:defRPr sz="1350"/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350"/>
              <a:buNone/>
              <a:defRPr sz="1350"/>
            </a:lvl6pPr>
            <a:lvl7pPr indent="-22860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350"/>
              <a:buNone/>
              <a:defRPr sz="1350"/>
            </a:lvl7pPr>
            <a:lvl8pPr indent="-2286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350"/>
              <a:buNone/>
              <a:defRPr sz="1350"/>
            </a:lvl8pPr>
            <a:lvl9pPr indent="-228600" lvl="8" marL="4114800" algn="l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SzPts val="1350"/>
              <a:buNone/>
              <a:defRPr sz="1350"/>
            </a:lvl9pPr>
          </a:lstStyle>
          <a:p/>
        </p:txBody>
      </p:sp>
      <p:sp>
        <p:nvSpPr>
          <p:cNvPr id="63" name="Google Shape;63;p24"/>
          <p:cNvSpPr txBox="1"/>
          <p:nvPr>
            <p:ph idx="10" type="dt"/>
          </p:nvPr>
        </p:nvSpPr>
        <p:spPr>
          <a:xfrm rot="-5400000">
            <a:off x="16196314" y="1497806"/>
            <a:ext cx="2857499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1" type="ftr"/>
          </p:nvPr>
        </p:nvSpPr>
        <p:spPr>
          <a:xfrm rot="-5400000">
            <a:off x="14939012" y="6069806"/>
            <a:ext cx="53721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2" type="sldNum"/>
          </p:nvPr>
        </p:nvSpPr>
        <p:spPr>
          <a:xfrm>
            <a:off x="16939260" y="9258301"/>
            <a:ext cx="1371600" cy="890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/>
          <p:nvPr>
            <p:ph type="title"/>
          </p:nvPr>
        </p:nvSpPr>
        <p:spPr>
          <a:xfrm>
            <a:off x="1371600" y="7886700"/>
            <a:ext cx="14973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entury Schoolbook"/>
              <a:buNone/>
              <a:defRPr b="0"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5"/>
          <p:cNvSpPr/>
          <p:nvPr>
            <p:ph idx="2" type="pic"/>
          </p:nvPr>
        </p:nvSpPr>
        <p:spPr>
          <a:xfrm>
            <a:off x="0" y="1"/>
            <a:ext cx="16939260" cy="769338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5"/>
          <p:cNvSpPr txBox="1"/>
          <p:nvPr>
            <p:ph idx="1" type="body"/>
          </p:nvPr>
        </p:nvSpPr>
        <p:spPr>
          <a:xfrm>
            <a:off x="1371600" y="9162884"/>
            <a:ext cx="14973300" cy="89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60"/>
              <a:buNone/>
              <a:defRPr sz="195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350"/>
              <a:buNone/>
              <a:defRPr sz="1350"/>
            </a:lvl4pPr>
            <a:lvl5pPr indent="-2286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350"/>
              <a:buNone/>
              <a:defRPr sz="1350"/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350"/>
              <a:buNone/>
              <a:defRPr sz="1350"/>
            </a:lvl6pPr>
            <a:lvl7pPr indent="-22860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350"/>
              <a:buNone/>
              <a:defRPr sz="1350"/>
            </a:lvl7pPr>
            <a:lvl8pPr indent="-2286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350"/>
              <a:buNone/>
              <a:defRPr sz="1350"/>
            </a:lvl8pPr>
            <a:lvl9pPr indent="-228600" lvl="8" marL="4114800" algn="l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SzPts val="1350"/>
              <a:buNone/>
              <a:defRPr sz="1350"/>
            </a:lvl9pPr>
          </a:lstStyle>
          <a:p/>
        </p:txBody>
      </p:sp>
      <p:sp>
        <p:nvSpPr>
          <p:cNvPr id="70" name="Google Shape;70;p25"/>
          <p:cNvSpPr txBox="1"/>
          <p:nvPr>
            <p:ph idx="10" type="dt"/>
          </p:nvPr>
        </p:nvSpPr>
        <p:spPr>
          <a:xfrm rot="-5400000">
            <a:off x="16196314" y="1497806"/>
            <a:ext cx="2857499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1" type="ftr"/>
          </p:nvPr>
        </p:nvSpPr>
        <p:spPr>
          <a:xfrm rot="-5400000">
            <a:off x="14939012" y="6069806"/>
            <a:ext cx="53721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2" type="sldNum"/>
          </p:nvPr>
        </p:nvSpPr>
        <p:spPr>
          <a:xfrm>
            <a:off x="16939260" y="9258301"/>
            <a:ext cx="1371600" cy="890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/>
          <p:nvPr/>
        </p:nvSpPr>
        <p:spPr>
          <a:xfrm>
            <a:off x="16939260" y="0"/>
            <a:ext cx="1371600" cy="10287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6"/>
          <p:cNvSpPr txBox="1"/>
          <p:nvPr>
            <p:ph type="title"/>
          </p:nvPr>
        </p:nvSpPr>
        <p:spPr>
          <a:xfrm>
            <a:off x="1892808" y="548640"/>
            <a:ext cx="14538960" cy="19883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entury Schoolbook"/>
              <a:buNone/>
              <a:defRPr b="0" i="0" sz="6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6"/>
          <p:cNvSpPr txBox="1"/>
          <p:nvPr>
            <p:ph idx="1" type="body"/>
          </p:nvPr>
        </p:nvSpPr>
        <p:spPr>
          <a:xfrm>
            <a:off x="1892808" y="2743201"/>
            <a:ext cx="12893040" cy="65270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marR="0" rtl="0" algn="l">
              <a:lnSpc>
                <a:spcPct val="9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b="0" i="0" sz="27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61950" lvl="3" marL="18288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361950" lvl="4" marL="22860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61950" lvl="5" marL="2743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61950" lvl="6" marL="32004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61950" lvl="7" marL="36576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61950" lvl="8" marL="4114800" marR="0" rtl="0" algn="l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0" type="dt"/>
          </p:nvPr>
        </p:nvSpPr>
        <p:spPr>
          <a:xfrm rot="-5400000">
            <a:off x="16196314" y="1497806"/>
            <a:ext cx="2857499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75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1" type="ftr"/>
          </p:nvPr>
        </p:nvSpPr>
        <p:spPr>
          <a:xfrm rot="-5400000">
            <a:off x="14939012" y="6069806"/>
            <a:ext cx="53721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75" u="none" cap="none" strike="noStrike">
                <a:solidFill>
                  <a:srgbClr val="96969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2" type="sldNum"/>
          </p:nvPr>
        </p:nvSpPr>
        <p:spPr>
          <a:xfrm>
            <a:off x="16939260" y="9258301"/>
            <a:ext cx="1371600" cy="890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54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54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54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54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54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54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54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54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54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8.xml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9.xml"/><Relationship Id="rId4" Type="http://schemas.openxmlformats.org/officeDocument/2006/relationships/image" Target="../media/image1.jpg"/><Relationship Id="rId5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176.119.25.72/main/745000/5c015cb76b35359e08533603398a35ea/%28In-Formation%29%20Adriana%20Petryna%20-%20Life%20Exposed_%20Biological%20Citizens%20after%20Chernobyl%20%28In-Formation%29%20%20-Princeton%20University%20Press%20%282002%29.pdf" TargetMode="External"/><Relationship Id="rId4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Relationship Id="rId4" Type="http://schemas.openxmlformats.org/officeDocument/2006/relationships/image" Target="../media/image3.jpg"/><Relationship Id="rId5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2.xml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3.xml"/><Relationship Id="rId4" Type="http://schemas.openxmlformats.org/officeDocument/2006/relationships/image" Target="../media/image18.png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4.xml"/><Relationship Id="rId4" Type="http://schemas.openxmlformats.org/officeDocument/2006/relationships/image" Target="../media/image8.jpg"/><Relationship Id="rId5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5.xml"/><Relationship Id="rId4" Type="http://schemas.openxmlformats.org/officeDocument/2006/relationships/image" Target="../media/image10.png"/><Relationship Id="rId5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6.xml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5F0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228600" y="1823794"/>
            <a:ext cx="9372600" cy="7626910"/>
          </a:xfrm>
          <a:custGeom>
            <a:rect b="b" l="l" r="r" t="t"/>
            <a:pathLst>
              <a:path extrusionOk="0" h="11542426" w="18288000">
                <a:moveTo>
                  <a:pt x="0" y="0"/>
                </a:moveTo>
                <a:lnTo>
                  <a:pt x="18288000" y="0"/>
                </a:lnTo>
                <a:lnTo>
                  <a:pt x="18288000" y="11542426"/>
                </a:lnTo>
                <a:lnTo>
                  <a:pt x="0" y="11542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7406731" y="1257300"/>
            <a:ext cx="11304316" cy="7760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ADRIANA PETRYNA</a:t>
            </a:r>
            <a:endParaRPr b="1" sz="4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9906000" y="2589218"/>
            <a:ext cx="7829777" cy="1970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4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Life Exposed </a:t>
            </a:r>
            <a:endParaRPr sz="4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lnSpc>
                <a:spcPct val="1294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Biological Citizens after Chernobyl </a:t>
            </a:r>
            <a:endParaRPr sz="36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3058889" y="9029700"/>
            <a:ext cx="44958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Anastasiia Slobodianiuk</a:t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100C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/>
          <p:nvPr/>
        </p:nvSpPr>
        <p:spPr>
          <a:xfrm>
            <a:off x="4114800" y="1917851"/>
            <a:ext cx="8500267" cy="6451297"/>
          </a:xfrm>
          <a:custGeom>
            <a:rect b="b" l="l" r="r" t="t"/>
            <a:pathLst>
              <a:path extrusionOk="0" h="812800" w="1070950">
                <a:moveTo>
                  <a:pt x="0" y="0"/>
                </a:moveTo>
                <a:lnTo>
                  <a:pt x="1070950" y="0"/>
                </a:lnTo>
                <a:lnTo>
                  <a:pt x="1070950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6874" r="-687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В зоне отчуждения нашествие туристов: все хотят на ЧАЭС - ЗНАЙ ЮА" id="150" name="Google Shape;15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1012221"/>
            <a:ext cx="6186488" cy="41168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Чорнобиль. Як проривалась інформаційна блокада" id="151" name="Google Shape;15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34400" y="5477917"/>
            <a:ext cx="7538253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100C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Таблички та наліпки › Магазин ЧОРНОБИЛЬ" id="156" name="Google Shape;15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5888" y="757238"/>
            <a:ext cx="7896225" cy="877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Пропаганда США» і «поганки в салаті»: що пишуть російські ЗМІ про серіал « Чорнобиль» - MediaSapiens." id="161" name="Google Shape;16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8600" y="2552700"/>
            <a:ext cx="8153399" cy="458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Вплив Чорнобиля на ядерну безпеку: коментарі експертів – АрміяInform" id="166" name="Google Shape;1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2808" y="2324100"/>
            <a:ext cx="619125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Чорнобиль. Зона відчуження. 2024 | ВКонтакте" id="167" name="Google Shape;16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72600" y="5295900"/>
            <a:ext cx="6643687" cy="4421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 txBox="1"/>
          <p:nvPr>
            <p:ph idx="1" type="subTitle"/>
          </p:nvPr>
        </p:nvSpPr>
        <p:spPr>
          <a:xfrm>
            <a:off x="1892808" y="7200900"/>
            <a:ext cx="14127480" cy="2537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640"/>
              <a:buNone/>
            </a:pPr>
            <a:r>
              <a:rPr lang="en-US"/>
              <a:t>Zdroje: </a:t>
            </a:r>
            <a:r>
              <a:rPr b="0" i="0"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PETRINA, Adriana. 2002. </a:t>
            </a:r>
            <a:r>
              <a:rPr b="0" i="1" lang="en-US" u="sng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Life Exposed. Biological Citizens and Chernobyl</a:t>
            </a:r>
            <a:r>
              <a:rPr b="0" i="0"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Princeton: Princeton University Press. Str. 1-62.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160 Sci-fi ideas in 2024 | sci fi, website backgrounds, sci" id="173" name="Google Shape;17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3658" y="952500"/>
            <a:ext cx="6285780" cy="502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8534400" y="190500"/>
            <a:ext cx="8454169" cy="12464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Century Schoolbook"/>
              <a:buNone/>
            </a:pPr>
            <a:r>
              <a:rPr lang="en-US" sz="6600">
                <a:solidFill>
                  <a:srgbClr val="FEFEFE"/>
                </a:solidFill>
              </a:rPr>
              <a:t>ADRIANA PETRYNA</a:t>
            </a:r>
            <a:endParaRPr/>
          </a:p>
        </p:txBody>
      </p:sp>
      <p:pic>
        <p:nvPicPr>
          <p:cNvPr descr="Life Exposed: Biological Citizens After Chernobyl : Petryna, Adriana:  Amazon.it: Libri" id="98" name="Google Shape;98;p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0" y="2001477"/>
            <a:ext cx="5041907" cy="71719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riana Petryna | Department of Anthropology" id="99" name="Google Shape;9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25200" y="2095500"/>
            <a:ext cx="4471987" cy="7077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100C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3886200" y="4152900"/>
            <a:ext cx="8358977" cy="5577005"/>
          </a:xfrm>
          <a:custGeom>
            <a:rect b="b" l="l" r="r" t="t"/>
            <a:pathLst>
              <a:path extrusionOk="0" h="5577005" w="8358977">
                <a:moveTo>
                  <a:pt x="0" y="0"/>
                </a:moveTo>
                <a:lnTo>
                  <a:pt x="8358977" y="0"/>
                </a:lnTo>
                <a:lnTo>
                  <a:pt x="8358977" y="5577005"/>
                </a:lnTo>
                <a:lnTo>
                  <a:pt x="0" y="5577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311000" y="455000"/>
            <a:ext cx="8182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99">
                <a:solidFill>
                  <a:srgbClr val="F9F5F0"/>
                </a:solidFill>
                <a:latin typeface="Open Sans"/>
                <a:ea typeface="Open Sans"/>
                <a:cs typeface="Open Sans"/>
                <a:sym typeface="Open Sans"/>
              </a:rPr>
              <a:t>Černobyl jako katastrofa</a:t>
            </a:r>
            <a:endParaRPr b="1" sz="5199">
              <a:solidFill>
                <a:srgbClr val="F9F5F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6705425" y="1710100"/>
            <a:ext cx="9929100" cy="19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>
                <a:solidFill>
                  <a:srgbClr val="F9F5F0"/>
                </a:solidFill>
                <a:latin typeface="Open Sans"/>
                <a:ea typeface="Open Sans"/>
                <a:cs typeface="Open Sans"/>
                <a:sym typeface="Open Sans"/>
              </a:rPr>
              <a:t>26. dubna 1986 došlo k největší technologické katastrofě v historii lidstva – výbuchu na Černobylské jaderné elektrárně.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100C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1143000" y="1943100"/>
            <a:ext cx="8358977" cy="5942008"/>
          </a:xfrm>
          <a:custGeom>
            <a:rect b="b" l="l" r="r" t="t"/>
            <a:pathLst>
              <a:path extrusionOk="0" h="812800" w="1143414">
                <a:moveTo>
                  <a:pt x="0" y="0"/>
                </a:moveTo>
                <a:lnTo>
                  <a:pt x="1143414" y="0"/>
                </a:lnTo>
                <a:lnTo>
                  <a:pt x="1143414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480" l="0" r="0" t="-248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Чорнобильська трагедія" id="112" name="Google Shape;11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83086" y="1922786"/>
            <a:ext cx="3742614" cy="5942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100C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ot Great Not Terrible&quot; Chernobyl quote Art Print by Drumstick | Society6" id="117" name="Google Shape;11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0" y="1809750"/>
            <a:ext cx="6667500" cy="666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еріал Чорнобиль HBO" id="118" name="Google Shape;11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63200" y="2857500"/>
            <a:ext cx="5191125" cy="392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100C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/>
          <p:nvPr/>
        </p:nvSpPr>
        <p:spPr>
          <a:xfrm>
            <a:off x="762900" y="495300"/>
            <a:ext cx="8358977" cy="5942008"/>
          </a:xfrm>
          <a:custGeom>
            <a:rect b="b" l="l" r="r" t="t"/>
            <a:pathLst>
              <a:path extrusionOk="0" h="812800" w="1143414">
                <a:moveTo>
                  <a:pt x="0" y="0"/>
                </a:moveTo>
                <a:lnTo>
                  <a:pt x="1143414" y="0"/>
                </a:lnTo>
                <a:lnTo>
                  <a:pt x="1143414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047" r="-104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Вся правда про Чорнобиль: страшні факти" id="124" name="Google Shape;12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15600" y="5981700"/>
            <a:ext cx="6052248" cy="39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100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/>
          <p:nvPr/>
        </p:nvSpPr>
        <p:spPr>
          <a:xfrm>
            <a:off x="4038600" y="1917851"/>
            <a:ext cx="8500267" cy="6451297"/>
          </a:xfrm>
          <a:custGeom>
            <a:rect b="b" l="l" r="r" t="t"/>
            <a:pathLst>
              <a:path extrusionOk="0" h="812800" w="1070950">
                <a:moveTo>
                  <a:pt x="0" y="0"/>
                </a:moveTo>
                <a:lnTo>
                  <a:pt x="1070950" y="0"/>
                </a:lnTo>
                <a:lnTo>
                  <a:pt x="1070950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77" r="-17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100C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/>
          <p:nvPr/>
        </p:nvSpPr>
        <p:spPr>
          <a:xfrm>
            <a:off x="4038600" y="3848100"/>
            <a:ext cx="8358977" cy="5942008"/>
          </a:xfrm>
          <a:custGeom>
            <a:rect b="b" l="l" r="r" t="t"/>
            <a:pathLst>
              <a:path extrusionOk="0" h="812800" w="1143414">
                <a:moveTo>
                  <a:pt x="0" y="0"/>
                </a:moveTo>
                <a:lnTo>
                  <a:pt x="1143414" y="0"/>
                </a:lnTo>
                <a:lnTo>
                  <a:pt x="1143414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357" r="-435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35" name="Google Shape;135;p9"/>
          <p:cNvSpPr txBox="1"/>
          <p:nvPr/>
        </p:nvSpPr>
        <p:spPr>
          <a:xfrm>
            <a:off x="777253" y="1539439"/>
            <a:ext cx="16733494" cy="1780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>
                <a:solidFill>
                  <a:srgbClr val="F9F5F0"/>
                </a:solidFill>
                <a:latin typeface="Open Sans"/>
                <a:ea typeface="Open Sans"/>
                <a:cs typeface="Open Sans"/>
                <a:sym typeface="Open Sans"/>
              </a:rPr>
              <a:t>Po Černobylu došlo k výraznému pokroku ve vědeckém výzkumu v oblasti radiace a ekologických důsledků. Nové metody monitorování a analýzy pomohly lépe pochopit dlouhodobé účinky radiace na živé organismy a životní prostředí.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100C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/>
          <p:nvPr/>
        </p:nvSpPr>
        <p:spPr>
          <a:xfrm>
            <a:off x="0" y="2053050"/>
            <a:ext cx="16760151" cy="6012688"/>
          </a:xfrm>
          <a:custGeom>
            <a:rect b="b" l="l" r="r" t="t"/>
            <a:pathLst>
              <a:path extrusionOk="0" h="812800" w="3135669">
                <a:moveTo>
                  <a:pt x="0" y="0"/>
                </a:moveTo>
                <a:lnTo>
                  <a:pt x="3135669" y="0"/>
                </a:lnTo>
                <a:lnTo>
                  <a:pt x="3135669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4409" l="0" r="0" t="-7440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hled">
  <a:themeElements>
    <a:clrScheme name="Pohled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