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08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25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2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82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76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68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822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10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099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45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03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C7276-3128-46DB-8F43-C596D7FA026E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AE7F6-F621-4C36-AA82-DE8E853D6C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72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Paměť a trauma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039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Nový </a:t>
            </a:r>
            <a:r>
              <a:rPr lang="cs-CZ" dirty="0" err="1" smtClean="0"/>
              <a:t>narativ</a:t>
            </a:r>
            <a:r>
              <a:rPr lang="cs-CZ" dirty="0" smtClean="0"/>
              <a:t> - 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kulturní (re)klasifikace</a:t>
            </a:r>
          </a:p>
          <a:p>
            <a:pPr lvl="1"/>
            <a:r>
              <a:rPr lang="cs-CZ" dirty="0" smtClean="0"/>
              <a:t>podoba ovlivněna institucemi a </a:t>
            </a:r>
            <a:r>
              <a:rPr lang="cs-CZ" dirty="0" smtClean="0"/>
              <a:t>stratifikačními </a:t>
            </a:r>
            <a:r>
              <a:rPr lang="cs-CZ" dirty="0" smtClean="0"/>
              <a:t>hierarchiemi</a:t>
            </a:r>
          </a:p>
          <a:p>
            <a:pPr lvl="1"/>
            <a:r>
              <a:rPr lang="cs-CZ" dirty="0" smtClean="0"/>
              <a:t>náboženství, estetika, právo, věda, masmédia, státní aparát…</a:t>
            </a:r>
          </a:p>
          <a:p>
            <a:pPr lvl="1"/>
            <a:endParaRPr lang="cs-CZ" dirty="0"/>
          </a:p>
          <a:p>
            <a:r>
              <a:rPr lang="cs-CZ" dirty="0" smtClean="0"/>
              <a:t>revize identity, paměti … ustálení (z emoce a charismatu se stane rutina), „zklidnění“, nové sjednocení → kult. paměť</a:t>
            </a:r>
          </a:p>
        </p:txBody>
      </p:sp>
    </p:spTree>
    <p:extLst>
      <p:ext uri="{BB962C8B-B14F-4D97-AF65-F5344CB8AC3E}">
        <p14:creationId xmlns:p14="http://schemas.microsoft.com/office/powerpoint/2010/main" val="2697920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Paměť, trauma a holocaust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progresivní </a:t>
            </a:r>
            <a:r>
              <a:rPr lang="cs-CZ" dirty="0" err="1" smtClean="0"/>
              <a:t>narativ</a:t>
            </a:r>
            <a:endParaRPr lang="cs-CZ" dirty="0" smtClean="0"/>
          </a:p>
          <a:p>
            <a:r>
              <a:rPr lang="cs-CZ" dirty="0" smtClean="0"/>
              <a:t>tragický </a:t>
            </a:r>
            <a:r>
              <a:rPr lang="cs-CZ" dirty="0" err="1" smtClean="0"/>
              <a:t>narativ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755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„Po spojeneckém triumfu a objevu nacistických koncentračních táborů muselo to, co bylo viděno a objeveno, označeno, posouzeno a vyprávěno“ (2003:33)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Událost zla x reprezentace zla</a:t>
            </a:r>
          </a:p>
          <a:p>
            <a:r>
              <a:rPr lang="cs-CZ" dirty="0" smtClean="0"/>
              <a:t>Progresivní </a:t>
            </a:r>
            <a:r>
              <a:rPr lang="cs-CZ" dirty="0" err="1" smtClean="0"/>
              <a:t>narativ</a:t>
            </a:r>
            <a:r>
              <a:rPr lang="cs-CZ" dirty="0" smtClean="0"/>
              <a:t> (povál.)</a:t>
            </a:r>
          </a:p>
          <a:p>
            <a:pPr lvl="1"/>
            <a:r>
              <a:rPr lang="cs-CZ" dirty="0" smtClean="0"/>
              <a:t>nacismus jako časová anomálie, která byla poražena („</a:t>
            </a:r>
            <a:r>
              <a:rPr lang="cs-CZ" dirty="0" err="1" smtClean="0"/>
              <a:t>liminální</a:t>
            </a:r>
            <a:r>
              <a:rPr lang="cs-CZ" dirty="0" smtClean="0"/>
              <a:t> trauma“)</a:t>
            </a:r>
          </a:p>
          <a:p>
            <a:pPr lvl="1"/>
            <a:r>
              <a:rPr lang="cs-CZ" dirty="0" smtClean="0"/>
              <a:t>ž/Ž </a:t>
            </a:r>
            <a:r>
              <a:rPr lang="cs-CZ" dirty="0" smtClean="0"/>
              <a:t>genocida jako jedna z mnoha ukrutností této anomální/</a:t>
            </a:r>
            <a:r>
              <a:rPr lang="cs-CZ" dirty="0" err="1" smtClean="0"/>
              <a:t>liminální</a:t>
            </a:r>
            <a:r>
              <a:rPr lang="cs-CZ" dirty="0" smtClean="0"/>
              <a:t> doby</a:t>
            </a:r>
          </a:p>
          <a:p>
            <a:pPr lvl="2"/>
            <a:r>
              <a:rPr lang="cs-CZ" dirty="0" smtClean="0"/>
              <a:t>ohraničena – konec</a:t>
            </a:r>
          </a:p>
          <a:p>
            <a:pPr lvl="2"/>
            <a:r>
              <a:rPr lang="cs-CZ" dirty="0" smtClean="0"/>
              <a:t>nyní → nová = lepší budoucnost  </a:t>
            </a:r>
          </a:p>
          <a:p>
            <a:r>
              <a:rPr lang="cs-CZ" dirty="0" smtClean="0"/>
              <a:t>Tragický </a:t>
            </a:r>
            <a:r>
              <a:rPr lang="cs-CZ" dirty="0" err="1" smtClean="0"/>
              <a:t>narativ</a:t>
            </a:r>
            <a:r>
              <a:rPr lang="cs-CZ" dirty="0" smtClean="0"/>
              <a:t> (od 60./70. l. 20. st.)</a:t>
            </a:r>
          </a:p>
          <a:p>
            <a:pPr lvl="1"/>
            <a:r>
              <a:rPr lang="cs-CZ" dirty="0" smtClean="0"/>
              <a:t>Označování – jako </a:t>
            </a:r>
            <a:r>
              <a:rPr lang="cs-CZ" dirty="0" err="1" smtClean="0"/>
              <a:t>progresiv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Posuzování - </a:t>
            </a:r>
            <a:r>
              <a:rPr lang="cs-CZ" dirty="0" smtClean="0"/>
              <a:t>ž/Ž </a:t>
            </a:r>
            <a:r>
              <a:rPr lang="cs-CZ" dirty="0" smtClean="0"/>
              <a:t>genocida jako </a:t>
            </a:r>
            <a:r>
              <a:rPr lang="cs-CZ" i="1" dirty="0" smtClean="0"/>
              <a:t>absolutní, </a:t>
            </a:r>
            <a:r>
              <a:rPr lang="cs-CZ" dirty="0" smtClean="0"/>
              <a:t>jedinečné zlo („posvátné“) = Holocaust</a:t>
            </a:r>
          </a:p>
          <a:p>
            <a:pPr lvl="2"/>
            <a:r>
              <a:rPr lang="cs-CZ" dirty="0" smtClean="0"/>
              <a:t>trauma lidstva; personalizované příběhy</a:t>
            </a:r>
          </a:p>
          <a:p>
            <a:pPr lvl="1"/>
            <a:r>
              <a:rPr lang="cs-CZ" dirty="0" smtClean="0"/>
              <a:t>obrácen do minulosti</a:t>
            </a:r>
          </a:p>
        </p:txBody>
      </p:sp>
    </p:spTree>
    <p:extLst>
      <p:ext uri="{BB962C8B-B14F-4D97-AF65-F5344CB8AC3E}">
        <p14:creationId xmlns:p14="http://schemas.microsoft.com/office/powerpoint/2010/main" val="421881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Trauma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významové a kauzální vztahy mezi původně nesouvisejícími </a:t>
            </a:r>
            <a:r>
              <a:rPr lang="cs-CZ" dirty="0"/>
              <a:t>u</a:t>
            </a:r>
            <a:r>
              <a:rPr lang="cs-CZ" dirty="0" smtClean="0"/>
              <a:t>dálostmi, strukturami, vjemy a ději</a:t>
            </a:r>
          </a:p>
          <a:p>
            <a:r>
              <a:rPr lang="cs-CZ" dirty="0" smtClean="0"/>
              <a:t>Sociální odpovědnost a politické jednání</a:t>
            </a:r>
          </a:p>
          <a:p>
            <a:r>
              <a:rPr lang="cs-CZ" dirty="0" smtClean="0"/>
              <a:t>Příčina traumatu + morální odpovědnost – „my“</a:t>
            </a:r>
          </a:p>
          <a:p>
            <a:endParaRPr lang="cs-CZ" dirty="0"/>
          </a:p>
          <a:p>
            <a:r>
              <a:rPr lang="cs-CZ" dirty="0" smtClean="0"/>
              <a:t>laické teorie + osvícenství + psychoanalýza → trauma = běžný i akad. pojem </a:t>
            </a:r>
          </a:p>
          <a:p>
            <a:pPr lvl="1"/>
            <a:r>
              <a:rPr lang="cs-CZ" dirty="0" smtClean="0"/>
              <a:t>vesměs </a:t>
            </a:r>
            <a:r>
              <a:rPr lang="cs-CZ" dirty="0" err="1" smtClean="0"/>
              <a:t>naturalist</a:t>
            </a:r>
            <a:r>
              <a:rPr lang="cs-CZ" dirty="0" smtClean="0"/>
              <a:t>. chápání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00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Laická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člověk … potřeba bezpečí, řádu…</a:t>
            </a:r>
          </a:p>
          <a:p>
            <a:r>
              <a:rPr lang="cs-CZ" dirty="0" smtClean="0"/>
              <a:t>Běžně se vyskytující události, které otřesou pocitem pohodlí jednotlivce / skupiny → trauma</a:t>
            </a:r>
          </a:p>
          <a:p>
            <a:r>
              <a:rPr lang="cs-CZ" dirty="0" smtClean="0"/>
              <a:t>= okamžitá a nereflektovaná odezva na otřesné události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třesen – traumatizován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04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Osvícenství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Trauma = racionální odezva na náhlou změnu</a:t>
            </a:r>
          </a:p>
          <a:p>
            <a:r>
              <a:rPr lang="cs-CZ" dirty="0" smtClean="0"/>
              <a:t>„odezva“ – řešení problému (změnit okolnosti, které trauma vyvolaly) = pokrok </a:t>
            </a:r>
          </a:p>
          <a:p>
            <a:r>
              <a:rPr lang="cs-CZ" dirty="0" smtClean="0"/>
              <a:t>Národní trauma – vzniká jako </a:t>
            </a:r>
            <a:r>
              <a:rPr lang="cs-CZ" dirty="0" err="1" smtClean="0"/>
              <a:t>individ</a:t>
            </a:r>
            <a:r>
              <a:rPr lang="cs-CZ" dirty="0" smtClean="0"/>
              <a:t>. i kolektiv. reakce na události, které otřásají základy spol.</a:t>
            </a:r>
          </a:p>
          <a:p>
            <a:r>
              <a:rPr lang="cs-CZ" dirty="0" smtClean="0"/>
              <a:t>Kolektiv.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148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Model nevědomých </a:t>
            </a:r>
            <a:r>
              <a:rPr lang="cs-CZ" dirty="0" smtClean="0"/>
              <a:t>emočních </a:t>
            </a:r>
            <a:r>
              <a:rPr lang="cs-CZ" dirty="0" smtClean="0"/>
              <a:t>strachů a kognitivně zkreslujících mechanismů psycho obrany mezi </a:t>
            </a:r>
            <a:r>
              <a:rPr lang="cs-CZ" b="1" dirty="0" smtClean="0"/>
              <a:t>externí událostí</a:t>
            </a:r>
            <a:r>
              <a:rPr lang="cs-CZ" dirty="0" smtClean="0"/>
              <a:t>, která námi otřásla, a aktérovou </a:t>
            </a:r>
            <a:r>
              <a:rPr lang="cs-CZ" b="1" dirty="0" smtClean="0"/>
              <a:t>vnitřní odezvou </a:t>
            </a:r>
            <a:r>
              <a:rPr lang="cs-CZ" dirty="0" smtClean="0"/>
              <a:t>na trauma</a:t>
            </a:r>
          </a:p>
          <a:p>
            <a:r>
              <a:rPr lang="cs-CZ" dirty="0" smtClean="0"/>
              <a:t>Pokud se dobrým lidem stane něco zlého, mohou být vystrašeni do takové míry, že zážitek potlačí</a:t>
            </a:r>
          </a:p>
          <a:p>
            <a:pPr lvl="1"/>
            <a:r>
              <a:rPr lang="cs-CZ" dirty="0" smtClean="0"/>
              <a:t>Pravdu o prožitku vnímáme pouze nevědomě</a:t>
            </a:r>
          </a:p>
          <a:p>
            <a:r>
              <a:rPr lang="cs-CZ" dirty="0" smtClean="0"/>
              <a:t>Zdroj pocitu a vnímání traumatu nejen sama událost, ale také úzkost z toho, že trauma potlačujeme</a:t>
            </a:r>
          </a:p>
          <a:p>
            <a:r>
              <a:rPr lang="cs-CZ" dirty="0" err="1" smtClean="0"/>
              <a:t>Individ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70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Imaginární traumatická událost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Trauma = sociálně zprostředkovaná </a:t>
            </a:r>
            <a:r>
              <a:rPr lang="cs-CZ" dirty="0" err="1" smtClean="0"/>
              <a:t>atribuce</a:t>
            </a:r>
            <a:endParaRPr lang="cs-CZ" dirty="0"/>
          </a:p>
          <a:p>
            <a:pPr lvl="1"/>
            <a:r>
              <a:rPr lang="cs-CZ" dirty="0" smtClean="0"/>
              <a:t>uskutečňuje se v reálném čase spolu s vývojem události</a:t>
            </a:r>
          </a:p>
          <a:p>
            <a:pPr lvl="1"/>
            <a:r>
              <a:rPr lang="cs-CZ" dirty="0" smtClean="0"/>
              <a:t>může se realizovat DŘÍVE než samotná událost jako její nástin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ůže se realizovat PO samotné události jako její konstrukce</a:t>
            </a:r>
          </a:p>
          <a:p>
            <a:r>
              <a:rPr lang="cs-CZ" dirty="0" smtClean="0"/>
              <a:t>Anderson: </a:t>
            </a:r>
            <a:r>
              <a:rPr lang="cs-CZ" dirty="0" err="1" smtClean="0"/>
              <a:t>Imaginated</a:t>
            </a:r>
            <a:r>
              <a:rPr lang="cs-CZ" dirty="0" smtClean="0"/>
              <a:t> </a:t>
            </a:r>
            <a:r>
              <a:rPr lang="cs-CZ" dirty="0" err="1" smtClean="0"/>
              <a:t>Communities</a:t>
            </a:r>
            <a:r>
              <a:rPr lang="cs-CZ" dirty="0" smtClean="0"/>
              <a:t> (2008)</a:t>
            </a:r>
          </a:p>
          <a:p>
            <a:pPr lvl="1"/>
            <a:r>
              <a:rPr lang="cs-CZ" dirty="0" smtClean="0"/>
              <a:t>imaginární traumatizující událost </a:t>
            </a:r>
          </a:p>
          <a:p>
            <a:pPr lvl="1"/>
            <a:r>
              <a:rPr lang="cs-CZ" dirty="0" smtClean="0"/>
              <a:t>viz často argumentace nacionalismu, násilných konfliktů…</a:t>
            </a:r>
          </a:p>
          <a:p>
            <a:pPr lvl="1"/>
            <a:r>
              <a:rPr lang="cs-CZ" dirty="0" smtClean="0"/>
              <a:t>„imaginární“ – iluzorní, neexistující, nedoložitelná…</a:t>
            </a:r>
          </a:p>
          <a:p>
            <a:pPr lvl="2"/>
            <a:r>
              <a:rPr lang="cs-CZ" dirty="0" smtClean="0"/>
              <a:t>viz též </a:t>
            </a:r>
            <a:r>
              <a:rPr lang="cs-CZ" dirty="0" err="1" smtClean="0"/>
              <a:t>Durkheim</a:t>
            </a:r>
            <a:r>
              <a:rPr lang="cs-CZ" dirty="0" smtClean="0"/>
              <a:t>: náboženská imaginace (= složka procesu reprezentace)</a:t>
            </a:r>
          </a:p>
          <a:p>
            <a:pPr lvl="2"/>
            <a:r>
              <a:rPr lang="cs-CZ" dirty="0" smtClean="0"/>
              <a:t>uchopuje zkušenosti a </a:t>
            </a:r>
            <a:r>
              <a:rPr lang="cs-CZ" dirty="0" err="1" smtClean="0"/>
              <a:t>prostř</a:t>
            </a:r>
            <a:r>
              <a:rPr lang="cs-CZ" dirty="0" smtClean="0"/>
              <a:t>. </a:t>
            </a:r>
            <a:r>
              <a:rPr lang="cs-CZ" dirty="0" smtClean="0"/>
              <a:t>asociace</a:t>
            </a:r>
            <a:r>
              <a:rPr lang="cs-CZ" dirty="0" smtClean="0"/>
              <a:t>, zhušťování a estetizace jim dává určitý tvar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95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trauma (Alexander 2004)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událost sama nevytváří kolektiv. trauma</a:t>
            </a:r>
          </a:p>
          <a:p>
            <a:pPr lvl="1"/>
            <a:r>
              <a:rPr lang="cs-CZ" dirty="0" smtClean="0"/>
              <a:t>zda dojde k </a:t>
            </a:r>
            <a:r>
              <a:rPr lang="cs-CZ" dirty="0" smtClean="0"/>
              <a:t>destabilizaci </a:t>
            </a:r>
            <a:r>
              <a:rPr lang="cs-CZ" dirty="0" smtClean="0"/>
              <a:t>a otřesení struktury významu není dáno v důsledku události, ale působením sociokulturního procesu, úspěšným zaváděním nového systému kult. klasifikace</a:t>
            </a:r>
          </a:p>
          <a:p>
            <a:r>
              <a:rPr lang="cs-CZ" dirty="0" smtClean="0"/>
              <a:t>událost x reprezentace události </a:t>
            </a:r>
          </a:p>
          <a:p>
            <a:pPr lvl="1"/>
            <a:r>
              <a:rPr lang="cs-CZ" dirty="0" smtClean="0"/>
              <a:t>události je připsán status traumatu, pouze pokud jsou náhle vytlačeny strukturované významy kolektivity</a:t>
            </a:r>
          </a:p>
          <a:p>
            <a:pPr lvl="1"/>
            <a:r>
              <a:rPr lang="cs-CZ" dirty="0" smtClean="0"/>
              <a:t>tj. narušení stability kolektivní identity</a:t>
            </a:r>
          </a:p>
          <a:p>
            <a:pPr lvl="1"/>
            <a:r>
              <a:rPr lang="cs-CZ" dirty="0" smtClean="0"/>
              <a:t> – prodleva: „proces utváření traumatu“ </a:t>
            </a:r>
          </a:p>
        </p:txBody>
      </p:sp>
    </p:spTree>
    <p:extLst>
      <p:ext uri="{BB962C8B-B14F-4D97-AF65-F5344CB8AC3E}">
        <p14:creationId xmlns:p14="http://schemas.microsoft.com/office/powerpoint/2010/main" val="130425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Soc. proces utváření kult. traumatu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Soc. x kult. krize</a:t>
            </a:r>
          </a:p>
          <a:p>
            <a:pPr lvl="1"/>
            <a:r>
              <a:rPr lang="cs-CZ" dirty="0" smtClean="0"/>
              <a:t>soc. krize: selhání instituce (škola, vláda…) – ještě není trauma</a:t>
            </a:r>
          </a:p>
          <a:p>
            <a:pPr lvl="1"/>
            <a:r>
              <a:rPr lang="cs-CZ" dirty="0" smtClean="0"/>
              <a:t>pocit šoku a strachu: významy (ne samy události) →</a:t>
            </a:r>
          </a:p>
          <a:p>
            <a:pPr lvl="1"/>
            <a:r>
              <a:rPr lang="cs-CZ" dirty="0" smtClean="0"/>
              <a:t>kulturní krize: narušení kolektiv. identit</a:t>
            </a:r>
          </a:p>
          <a:p>
            <a:r>
              <a:rPr lang="cs-CZ" dirty="0" smtClean="0"/>
              <a:t>Kolektivní aktéři x jejich zástupci: symbolické reprezentace</a:t>
            </a:r>
          </a:p>
          <a:p>
            <a:pPr lvl="1"/>
            <a:r>
              <a:rPr lang="cs-CZ" dirty="0" smtClean="0"/>
              <a:t>„nároky“, které vypovídají o formování soc. skutečnosti, jejich příčin a odpovědnosti za jednání</a:t>
            </a:r>
          </a:p>
          <a:p>
            <a:pPr lvl="1"/>
            <a:r>
              <a:rPr lang="cs-CZ" dirty="0" smtClean="0"/>
              <a:t>kult. konstrukce traumatu = uplatňování onoho „nároku“</a:t>
            </a:r>
          </a:p>
          <a:p>
            <a:pPr lvl="1"/>
            <a:r>
              <a:rPr lang="cs-CZ" dirty="0" smtClean="0"/>
              <a:t>„skupiny nositelů“ (Weber) = kolektivní činitelé procesu </a:t>
            </a:r>
            <a:r>
              <a:rPr lang="cs-CZ" dirty="0" smtClean="0"/>
              <a:t>utv</a:t>
            </a:r>
            <a:r>
              <a:rPr lang="cs-CZ" dirty="0" smtClean="0"/>
              <a:t>áření</a:t>
            </a:r>
            <a:r>
              <a:rPr lang="cs-CZ" dirty="0" smtClean="0"/>
              <a:t> </a:t>
            </a:r>
            <a:r>
              <a:rPr lang="cs-CZ" dirty="0" smtClean="0"/>
              <a:t>traumatu</a:t>
            </a:r>
          </a:p>
          <a:p>
            <a:pPr lvl="2"/>
            <a:r>
              <a:rPr lang="cs-CZ" dirty="0" smtClean="0"/>
              <a:t>duchovní i materiální zájmy, určitá pozice v soc. struktuře, diskurzivní talent (artikulace nároků ve veřejné sféře)</a:t>
            </a:r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77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Soc. proces utváření kult. traumatu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(Alexander via teorie řečových aktů /Austin 1962, </a:t>
            </a:r>
            <a:r>
              <a:rPr lang="cs-CZ" dirty="0" err="1" smtClean="0"/>
              <a:t>Habermas</a:t>
            </a:r>
            <a:r>
              <a:rPr lang="cs-CZ" dirty="0" smtClean="0"/>
              <a:t> 1984 aj</a:t>
            </a:r>
            <a:r>
              <a:rPr lang="cs-CZ" dirty="0" smtClean="0"/>
              <a:t>./)</a:t>
            </a:r>
            <a:endParaRPr lang="cs-CZ" dirty="0" smtClean="0"/>
          </a:p>
          <a:p>
            <a:pPr lvl="1"/>
            <a:r>
              <a:rPr lang="cs-CZ" dirty="0" smtClean="0"/>
              <a:t>mluvčí („nárok“), skupina nositelů →</a:t>
            </a:r>
          </a:p>
          <a:p>
            <a:pPr lvl="1"/>
            <a:r>
              <a:rPr lang="cs-CZ" dirty="0" smtClean="0"/>
              <a:t>publikum: veřejnost (zdánlivě homogenní, byť reálně fragment.)</a:t>
            </a:r>
          </a:p>
          <a:p>
            <a:pPr lvl="1"/>
            <a:r>
              <a:rPr lang="cs-CZ" dirty="0" smtClean="0"/>
              <a:t>situace: </a:t>
            </a:r>
            <a:r>
              <a:rPr lang="cs-CZ" dirty="0" err="1" smtClean="0"/>
              <a:t>hist</a:t>
            </a:r>
            <a:r>
              <a:rPr lang="cs-CZ" dirty="0" smtClean="0"/>
              <a:t>., kult. a </a:t>
            </a:r>
            <a:r>
              <a:rPr lang="cs-CZ" dirty="0" err="1" smtClean="0"/>
              <a:t>inst</a:t>
            </a:r>
            <a:r>
              <a:rPr lang="cs-CZ" dirty="0" smtClean="0"/>
              <a:t>. </a:t>
            </a:r>
            <a:r>
              <a:rPr lang="cs-CZ" dirty="0" err="1" smtClean="0"/>
              <a:t>prostř</a:t>
            </a:r>
            <a:r>
              <a:rPr lang="cs-CZ" dirty="0" smtClean="0"/>
              <a:t>., v jehož rámci je realizován řečový akt</a:t>
            </a:r>
          </a:p>
          <a:p>
            <a:r>
              <a:rPr lang="cs-CZ" dirty="0" smtClean="0"/>
              <a:t>Spirála významu (Thompson 1998)</a:t>
            </a:r>
          </a:p>
          <a:p>
            <a:pPr lvl="1"/>
            <a:r>
              <a:rPr lang="cs-CZ" dirty="0" smtClean="0"/>
              <a:t>prodleva mezi událostí a její reprezentací</a:t>
            </a:r>
          </a:p>
          <a:p>
            <a:pPr lvl="1"/>
            <a:r>
              <a:rPr lang="cs-CZ" dirty="0" smtClean="0"/>
              <a:t>reprezentace: vytvoření přesvědčivého rámce kult. klasifikace → nový </a:t>
            </a:r>
            <a:r>
              <a:rPr lang="cs-CZ" dirty="0" err="1" smtClean="0"/>
              <a:t>narativ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charakter bolesti</a:t>
            </a:r>
          </a:p>
          <a:p>
            <a:pPr lvl="2"/>
            <a:r>
              <a:rPr lang="cs-CZ" dirty="0" smtClean="0"/>
              <a:t>charakter oběti</a:t>
            </a:r>
          </a:p>
          <a:p>
            <a:pPr lvl="2"/>
            <a:r>
              <a:rPr lang="cs-CZ" dirty="0" smtClean="0"/>
              <a:t>vztah obětí traumatu k širšímu publiku</a:t>
            </a:r>
          </a:p>
          <a:p>
            <a:pPr lvl="2"/>
            <a:r>
              <a:rPr lang="cs-CZ" dirty="0" err="1" smtClean="0"/>
              <a:t>atribuce</a:t>
            </a:r>
            <a:r>
              <a:rPr lang="cs-CZ" dirty="0" smtClean="0"/>
              <a:t> odpovědnosti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5721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737</Words>
  <Application>Microsoft Office PowerPoint</Application>
  <PresentationFormat>Širokoúhlá obrazovka</PresentationFormat>
  <Paragraphs>87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Paměť a trauma</vt:lpstr>
      <vt:lpstr>Trauma</vt:lpstr>
      <vt:lpstr>Laická teorie</vt:lpstr>
      <vt:lpstr>Osvícenství</vt:lpstr>
      <vt:lpstr>Psychoanalýza</vt:lpstr>
      <vt:lpstr>Imaginární traumatická událost</vt:lpstr>
      <vt:lpstr>Kulturní trauma (Alexander 2004)</vt:lpstr>
      <vt:lpstr>Soc. proces utváření kult. traumatu</vt:lpstr>
      <vt:lpstr>Soc. proces utváření kult. traumatu</vt:lpstr>
      <vt:lpstr>Nový narativ - důsledky</vt:lpstr>
      <vt:lpstr>Paměť, trauma a holocaust</vt:lpstr>
      <vt:lpstr>„Po spojeneckém triumfu a objevu nacistických koncentračních táborů muselo to, co bylo viděno a objeveno, označeno, posouzeno a vyprávěno“ (2003:33)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Paměť a trauma</dc:title>
  <dc:creator>Hedvika Novotná</dc:creator>
  <cp:lastModifiedBy>Hedvika Novotná</cp:lastModifiedBy>
  <cp:revision>15</cp:revision>
  <dcterms:created xsi:type="dcterms:W3CDTF">2021-05-10T10:36:38Z</dcterms:created>
  <dcterms:modified xsi:type="dcterms:W3CDTF">2024-04-22T13:44:42Z</dcterms:modified>
</cp:coreProperties>
</file>