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85" r:id="rId4"/>
    <p:sldId id="286" r:id="rId5"/>
    <p:sldId id="287" r:id="rId6"/>
    <p:sldId id="288" r:id="rId7"/>
    <p:sldId id="28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3" r:id="rId30"/>
    <p:sldId id="279" r:id="rId31"/>
    <p:sldId id="280" r:id="rId32"/>
    <p:sldId id="281" r:id="rId33"/>
    <p:sldId id="292" r:id="rId34"/>
    <p:sldId id="282" r:id="rId35"/>
    <p:sldId id="291" r:id="rId36"/>
    <p:sldId id="290" r:id="rId3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737"/>
  </p:normalViewPr>
  <p:slideViewPr>
    <p:cSldViewPr>
      <p:cViewPr varScale="1">
        <p:scale>
          <a:sx n="109" d="100"/>
          <a:sy n="109" d="100"/>
        </p:scale>
        <p:origin x="13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AFEE3943-8F65-0BEE-28AE-ACDA42423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9A0FAE6F-440D-86AE-391C-FAF333855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4D1DCFA6-29C1-629F-5B73-541EEA237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DE46B4C2-D5E2-769B-5F30-7932CB3556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17B62AE-4D3A-4823-F39D-E60F321894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54B8E8D5-2C55-DCA3-DFC2-2182437F58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8982AA50-B8C5-4145-F763-37071B4F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C83A0C4A-9F69-AD44-C9A5-1DCCF0C8C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363AA13-0CE7-3A13-8B9C-A5CFC9751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DAD9A4C4-97BC-BB18-1259-9D0A70C18B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13CDF2DD-EFD3-23D9-E9A1-F6BE35F49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534DE3D-BE63-8464-3E1B-CC0980888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291962CA-0434-4BB2-4526-1B21A91C5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0FCC6CD-6779-319A-1C97-82E5CD1DE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9241A091-8DC3-5DE2-85BE-A3F70BD2D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C78E4AC4-A849-8374-0D19-BF614CC7A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257570B8-F7A3-CD68-539E-607541DD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51B1BD9C-0D82-3D51-CA3A-A9BCD7388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24888121-27A8-F68B-B652-6E21AECDE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B1DBC21C-F57D-C83A-1E2A-2CDFC6B1D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D2BDDB97-C6B2-A2B5-CE9C-FA63B9A9E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D72D006E-1870-9EA9-8D33-40BCC2C4A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77F0646A-7F23-2857-E68F-4559A009F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848D443D-7FDF-6EE9-94BF-0AC74A507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33ED1558-6D80-88B6-587F-77D25DE70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E10C704D-19D1-81C3-F806-1ED4D1F13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5128CBAF-7DFA-9CF0-21A8-21197DA68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A564AA6-6F14-C39A-46ED-E417514DF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832D24B4-A3E8-4210-C758-E7EA91B5C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29B2132B-9FE3-73E7-CE63-EABC47485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CCA380A2-2D4C-F058-7FD3-F8917FB39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FD037D79-C1DC-0A3D-B78E-43DDFE4D7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80037C1C-76DD-C524-9B2A-95111746C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F59BBE9F-E4D7-744C-426F-4EC8ADC23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F4F7D279-D92B-C4C0-23A7-567FDC120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51FACD6-A8F6-68F6-6A26-49DDF0095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CEC8CB32-D522-A4CC-9D73-BABC101F2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>
            <a:extLst>
              <a:ext uri="{FF2B5EF4-FFF2-40B4-BE49-F238E27FC236}">
                <a16:creationId xmlns:a16="http://schemas.microsoft.com/office/drawing/2014/main" id="{4615D1E8-17CC-E36D-E2D3-66A55BD4A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E044D711-6CA0-6330-0695-4BD4FE33A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946F231E-D384-2A13-3BD3-40FD50BC22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9091712D-6DC6-F47F-589B-26B2D866A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B79FD4EC-2316-D146-6065-52572B4CB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38CF3473-40F5-6B3B-2B82-F2A236926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560BAA4C-7F01-CCD0-2C15-A1DFE460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D3DA9A46-0F52-0C95-7F25-D33E2120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560BAA4C-7F01-CCD0-2C15-A1DFE460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D3DA9A46-0F52-0C95-7F25-D33E2120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830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0A497F95-CEB3-C80B-4BD2-5081AC277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93E8E04E-222C-5D55-10AA-26DDCE55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D2AA57FD-E9B2-09A7-6CEB-CBBC96EA0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36C5E51D-91F1-5B97-30E4-C8F6C22E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0A497F95-CEB3-C80B-4BD2-5081AC277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93E8E04E-222C-5D55-10AA-26DDCE55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4959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D8168803-3B18-6048-1226-312B65F3C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42BCCFBB-D939-BB67-BDC0-8642B87B7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BD8C46F4-1D80-3220-43F4-BC32C445F0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BFF2D940-C704-2D09-1949-B4EACE7BF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808A8535-1E90-3824-545C-CD7D7D997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F9DDB086-7FA0-426F-985F-57AA0FC28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E78B5E4-7763-182B-0EBC-7A5124C79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DA33A833-2A2A-6232-10C8-392F9081E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EAEF77FE-D449-80CD-367C-15988C9F0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07EA7B6-B3E4-97F6-0992-76BFD32ED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D36B4A0A-3B92-E2D4-1CEA-29BBDA6AE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4523922E-EC3E-5783-15F6-EF619DE02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F6E06AA6-784B-7766-F832-B01E0589C4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C0247BBA-6EC4-79E4-9788-2A92DD135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290E90-6F5E-52A7-CEE1-2482D6D179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41C108-086C-6A70-B65E-E1BC14C4D3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73D703-8D4D-F1D6-DF40-8412901ACC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14092-7EEC-CB4C-9FB0-F7341F4E8B4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1028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DAD70-CF04-B1C2-6256-C3C8B77529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75EC61-0495-2A8A-D914-4904A7918E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0115D-9E6C-5740-9D46-883F6E3880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D7A6-EA66-8A48-B38C-748C7D831F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1567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4849A2-D988-ABC9-0C67-AFA751DD77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A503F-F5AD-BBB2-D26A-15F7ED106E2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65DA1-BF63-2CAF-5F42-D45DDAF42C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089F3-99CB-944C-9688-E6B2813C423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3032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A5CCE6-5903-19BD-C984-D2DFD9E679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BD949-B1FB-1A77-5CFF-044292DC35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041202-B87F-ED18-DAFC-6BDBDB8FBB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02A3-05D0-4B40-A538-6AB668FD7A1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7552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6565D7-B915-E01E-2742-97E660F088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7577D-89B8-5C0E-A6F2-69A48BA4E8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25E7E-99F0-6DDA-AC9B-6B67D07A866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77DCD-981D-5F44-878D-92E5399D674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5032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D7219E-1280-6AA8-43BC-08316CFAF9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02EBE6-5661-8094-059F-9497722050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198C8B-EC5E-B0D7-93C8-EF449DECAE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CD04-57B2-EC47-8369-DC3D0F63FB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4407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0067EF-2DCA-D025-30AE-469121C416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A43C3FF-BF3D-EA54-81A4-1D5469CD16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57A2B44-E7CA-EA0C-46EA-B38D50D8B3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32FB-CF18-C842-9F51-3130A489BE1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0087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679D9E3-3ADC-35CF-49E5-5220D239C0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7072BBC-9732-79EE-4A3F-A3F795ABE7E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1C53FAD-7487-54C2-5E83-D32468CB25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7E77B-74FB-5646-BBD6-5F8A8B14598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5009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97CCCE-E69B-1B22-AC76-D9EE51EB12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845F9A-E68C-9ADE-D60D-1B026B8A72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99B6D5-9F6F-F2F8-B54B-EEF2A322FC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D4B6-1530-DD4F-AB96-1ADBF2F5B6E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0151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8F91567-AE41-FB98-4B5C-150E334BE0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79EABA-D16B-797F-8672-EC6201E30AB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3F8FC7-ADD7-054E-7932-A748234469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71EA-767E-9A40-8B9E-72876E478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991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CC62E0-0505-3E2E-7765-EDAFDA6F70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EE281D-642E-0B1E-7AAD-734BF04384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E00472-FC00-2E84-99B5-91F5BDEB13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5DFD-745F-414C-8F39-AD35EBA3974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332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3025E4-1E07-1C36-1EE9-7C94E30356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4ADB3CA-762F-F6D3-EA44-C4B399AA01E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B5E469-F425-D5DD-6145-455C27A7F03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26859-B046-AD43-B49E-C899DC92062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711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E182004-942A-5330-4558-C111211F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AFAC6F6-D0B5-3BFD-B23F-0DA04B20E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BCDD9E8-9713-B114-FDA2-3E3DEEB109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55BFF9-5734-73DC-A2CB-E073460DCA1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666553-25C0-D014-256A-9BAC000546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CD9888-BE89-C945-AB3F-1B403ABB7D2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9E4C489-369A-83E7-F16A-A0742A529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379F4E3-59DB-6B72-2F4F-21A87474357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4838C7F-9FE3-5595-9AA2-CD688BF5C5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9246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Toto paradigma platí pro adjektiva s kmenem na párový nepalatalizovaný konsonant a s přízvukem na koncovce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Fonologická totožnost posledního vokálu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m/n se dá určit pouze na základě zájmenných tvarů jako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того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всего</a:t>
            </a:r>
            <a:r>
              <a:rPr lang="cs-CZ" altLang="de-CZ" sz="2800" dirty="0">
                <a:latin typeface="Times New Roman" panose="02020603050405020304" pitchFamily="18" charset="0"/>
              </a:rPr>
              <a:t> (v rámci vlastního adjektivního paradigmatu není nikdy pod přízvukem). Pokud to nechceme – protože paradigmata celkově nejsou úplně totožná – je třeba psát -ova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Psaní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г</a:t>
            </a:r>
            <a:r>
              <a:rPr lang="cs-CZ" altLang="de-CZ" sz="2800" dirty="0">
                <a:latin typeface="Times New Roman" panose="02020603050405020304" pitchFamily="18" charset="0"/>
              </a:rPr>
              <a:t>} ve stejné koncovce je archaismus, který nebere v úvahu specifický hláskový posun g&gt;v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D870744-AAD9-D1FD-B60C-7C318B30558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všech odpovídajících adjektiv s přízvukem na kmeni se píše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 (resp. v neživotném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m)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 Vzhledem k tomu, že se vyslovuje [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je třeba koncovku interpretovat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/, tedy jako fonologicky jinou než v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молодой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Historicky jde o relativně nedávný vývoj: ještě na začátku 19. stol. se patrně obecně vyslovovalo mimo přízvuk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əj</a:t>
            </a:r>
            <a:r>
              <a:rPr lang="cs-CZ" altLang="de-CZ" sz="2800" dirty="0">
                <a:latin typeface="Times New Roman" panose="02020603050405020304" pitchFamily="18" charset="0"/>
              </a:rPr>
              <a:t>], co odpovídá fonologickému /oj/ po párových nepalatalizovaných konsonantech mimo přízvuk. Srov. Lermontovův rým</a:t>
            </a:r>
            <a:r>
              <a:rPr lang="ru-RU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Белеет парус один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к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ий</a:t>
            </a:r>
            <a:r>
              <a:rPr lang="ru-RU" altLang="de-CZ" sz="2800" i="1" dirty="0">
                <a:latin typeface="Times New Roman" panose="02020603050405020304" pitchFamily="18" charset="0"/>
              </a:rPr>
              <a:t> / в тумане моря голубом / Что ищет он в стране далёк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ой</a:t>
            </a:r>
            <a:r>
              <a:rPr lang="ru-RU" altLang="de-CZ" sz="2800" i="1" dirty="0">
                <a:latin typeface="Times New Roman" panose="02020603050405020304" pitchFamily="18" charset="0"/>
              </a:rPr>
              <a:t> / что кинул он в краю родном?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(srov. ZS 2022)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FD75F6C-D495-C3E8-F0B9-1C63B427524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Často se tehdy ještě tak i psalo: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милой голос, яркой огонь, юноша, которой (...) изготовился в путь</a:t>
            </a:r>
            <a:r>
              <a:rPr lang="cs-CZ" altLang="de-CZ" sz="2800" dirty="0">
                <a:latin typeface="Times New Roman" panose="02020603050405020304" pitchFamily="18" charset="0"/>
              </a:rPr>
              <a:t> atd.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Žukovskij</a:t>
            </a:r>
            <a:r>
              <a:rPr lang="cs-CZ" altLang="de-CZ" sz="2800" dirty="0">
                <a:latin typeface="Times New Roman" panose="02020603050405020304" pitchFamily="18" charset="0"/>
              </a:rPr>
              <a:t> 1803)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Teprve v první polovině 19. stol. se ustálilo pravidlo, že pod přízvukem se píše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ой</a:t>
            </a:r>
            <a:r>
              <a:rPr lang="cs-CZ" altLang="de-CZ" sz="2800" dirty="0">
                <a:latin typeface="Times New Roman" panose="02020603050405020304" pitchFamily="18" charset="0"/>
              </a:rPr>
              <a:t>, mimo přízvuk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cs-CZ" altLang="de-CZ" sz="2800" dirty="0">
                <a:latin typeface="Times New Roman" panose="02020603050405020304" pitchFamily="18" charset="0"/>
              </a:rPr>
              <a:t> (resp. po velárách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) a teprve v 20. stol. se prosazuje výslovnost [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resp. 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a tím je třeba vycházet ze dvou koncovek (srov. oproti tomu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s obecným /oj/)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Geneticky je /oj/ vlastně ruská koncovka,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 je z církevní slovanštiny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7B2867B-CF40-BD03-784B-CB9E52D6AA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синий			синяя			синее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синего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синему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N/G</a:t>
            </a:r>
            <a:r>
              <a:rPr lang="ru-RU" altLang="de-CZ" sz="2800">
                <a:latin typeface="Times New Roman" panose="02020603050405020304" pitchFamily="18" charset="0"/>
              </a:rPr>
              <a:t>				синюю		синее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синим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синем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синим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</a:t>
            </a:r>
            <a:r>
              <a:rPr lang="de-CH" altLang="de-CZ" sz="280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						</a:t>
            </a:r>
            <a:r>
              <a:rPr lang="ru-RU" altLang="de-CZ" sz="2800">
                <a:latin typeface="Times New Roman" panose="02020603050405020304" pitchFamily="18" charset="0"/>
              </a:rPr>
              <a:t>синими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F70A1BF3-3E3D-36D3-CD4C-706F1A04474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Takto se píší všechna adjektiva, jejichž kmen končí na párový měkký konsonant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Principiálně lze všechny koncovky interpretovat fonologicky ve shodě s „tvrdým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paradigmatem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молодой/новый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(výslovnost fonémů vystupujících v koncovkách takové interpretaci nezabraňuje)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„Měkká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adjektiva ovšem nikdy nemají přízvuk na koncovce a podle toho nelze koncovku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(neživotného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m.) interpretovat jako /oj/ nebo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/. Zásadně je možné obojí. Vzhledem ke shodě v přízvuku s typem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новый</a:t>
            </a:r>
            <a:r>
              <a:rPr lang="cs-CZ" altLang="de-CZ" sz="2800" dirty="0">
                <a:latin typeface="Times New Roman" panose="02020603050405020304" pitchFamily="18" charset="0"/>
              </a:rPr>
              <a:t> se nabízí interpretace koncovky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7824ABEB-85CB-4B5C-33B5-9AB072D727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новый</a:t>
            </a:r>
            <a:r>
              <a:rPr lang="cs-CZ" altLang="de-CZ" sz="2800" dirty="0">
                <a:latin typeface="Times New Roman" panose="02020603050405020304" pitchFamily="18" charset="0"/>
              </a:rPr>
              <a:t> bychom pak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m./n. určili jako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ovo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m./n. jako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omu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m./n. jako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, dále G/D/I/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f. jako -oj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Záleží však, jak úzce nebo široce budeme chápat pojem „téhož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paradigmatu (v jehož rámci můžeme hledat shody podle silného postavení), popřípadě by byla možná důsledná interpretace jako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mu,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m, resp.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 pro tvary ženského rodu; pokud chceme vycházet z toho, že rozlišování 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 - /a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 na morfematickém švu nemusí být důsledné (tj. /i/, /e/ a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/o/ mohou být realizovány stejně), přichází v úvahu i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j,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ED4E4E84-5529-F5CB-1335-4889F50DD1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Jako u substantiv tak dochází i u adjektiv k několika ortografickým posunům v souvislosti s výskytem velár a sykavek na konci kmene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adjektiv na veláru se píše místo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ы</a:t>
            </a:r>
            <a:r>
              <a:rPr lang="cs-CZ" altLang="de-CZ" sz="2800" dirty="0">
                <a:latin typeface="Times New Roman" panose="02020603050405020304" pitchFamily="18" charset="0"/>
              </a:rPr>
              <a:t>} – v souladu s obecným pravidlem –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}, u adjektiv s přízvukem na kmeni i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(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долгий, (с) долгим, долгие, долги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atd.), u adjektiv s přízvukem na koncovce nikoliv (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сухой, (с) сухим, сухие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adjektiv s kmenem na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und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dirty="0">
                <a:latin typeface="Times New Roman" panose="02020603050405020304" pitchFamily="18" charset="0"/>
              </a:rPr>
              <a:t>/ stojí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v závislosti na místě přízvuku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ой</a:t>
            </a:r>
            <a:r>
              <a:rPr lang="cs-CZ" altLang="de-CZ" sz="2800" dirty="0">
                <a:latin typeface="Times New Roman" panose="02020603050405020304" pitchFamily="18" charset="0"/>
              </a:rPr>
              <a:t>}, resp.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чужой, рыжий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v nepřímých pádech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}, resp.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чужого/рыжего, чужому/рыжему, (о) чужом/ рыжем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f.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чужой/рыжей</a:t>
            </a:r>
            <a:r>
              <a:rPr lang="cs-CZ" altLang="de-CZ" sz="2800" dirty="0">
                <a:latin typeface="Times New Roman" panose="02020603050405020304" pitchFamily="18" charset="0"/>
              </a:rPr>
              <a:t>), ale obecně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}: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чужим/рыжим, чужие/рыжие, чужих/рыжих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46C84AEC-43E4-221E-98E4-28CDCC8DA3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7610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adjektiv s kmenem na /c/ je {ы}, ale {е}: </a:t>
            </a:r>
            <a:r>
              <a:rPr lang="ru-RU" altLang="de-CZ" sz="2800" i="1">
                <a:latin typeface="Times New Roman" panose="02020603050405020304" pitchFamily="18" charset="0"/>
              </a:rPr>
              <a:t>куцый</a:t>
            </a:r>
            <a:r>
              <a:rPr lang="cs-CZ" altLang="de-CZ" sz="2800">
                <a:latin typeface="Times New Roman" panose="02020603050405020304" pitchFamily="18" charset="0"/>
              </a:rPr>
              <a:t> ,ustřižený, useknutý, krátký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куцего, куцему, (о) куцем, куцые, куцых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Vedle tohoto základního paradigmatu adjektiv s jeho různými přízvukovými a pravopisnými variantami existuje druhé, mnohem méně časté paradigma, jak na rovině lexika, tak i textu. Jedná se o relační adjektiva typu </a:t>
            </a:r>
            <a:r>
              <a:rPr lang="ru-RU" altLang="de-CZ" sz="2800" i="1">
                <a:latin typeface="Times New Roman" panose="02020603050405020304" pitchFamily="18" charset="0"/>
              </a:rPr>
              <a:t>лисий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055CC7B-A30C-F944-48D8-8B6934186D9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лисий				лисья				лисье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лисьего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лисьему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=</a:t>
            </a:r>
            <a:r>
              <a:rPr lang="de-CH" altLang="de-CZ" sz="2800" dirty="0">
                <a:latin typeface="Times New Roman" panose="02020603050405020304" pitchFamily="18" charset="0"/>
              </a:rPr>
              <a:t>N/G	</a:t>
            </a:r>
            <a:r>
              <a:rPr lang="ru-RU" altLang="de-CZ" sz="2800" dirty="0">
                <a:latin typeface="Times New Roman" panose="02020603050405020304" pitchFamily="18" charset="0"/>
              </a:rPr>
              <a:t>				лисью			лисье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лисьим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лисьем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лисьим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=</a:t>
            </a: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лисьими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11B23A72-C46B-F493-E1BB-7B9E117BAF9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333375"/>
            <a:ext cx="8226425" cy="6335713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Takto se tvoří a skloňují převážně relační adjektiva odvozená od označení zvířat (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волчий, медвежий, собачий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atd.), řádová číslovka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третий</a:t>
            </a:r>
            <a:r>
              <a:rPr lang="cs-CZ" altLang="de-CZ" sz="2800" dirty="0">
                <a:latin typeface="Times New Roman" panose="02020603050405020304" pitchFamily="18" charset="0"/>
              </a:rPr>
              <a:t> a několik zájmen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Rozdíly jsou zřetelné,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синяя – третья, синее – третье, синюю – третью, синие – третьи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Oproti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aja</a:t>
            </a:r>
            <a:r>
              <a:rPr lang="cs-CZ" altLang="de-CZ" sz="2800" dirty="0">
                <a:latin typeface="Times New Roman" panose="02020603050405020304" pitchFamily="18" charset="0"/>
              </a:rPr>
              <a:t>/ postulovanému u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синий</a:t>
            </a:r>
            <a:r>
              <a:rPr lang="cs-CZ" altLang="de-CZ" sz="2800" dirty="0">
                <a:latin typeface="Times New Roman" panose="02020603050405020304" pitchFamily="18" charset="0"/>
              </a:rPr>
              <a:t> máme zde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f. pouze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ja</a:t>
            </a:r>
            <a:r>
              <a:rPr lang="cs-CZ" altLang="de-CZ" sz="2800" dirty="0">
                <a:latin typeface="Times New Roman" panose="02020603050405020304" pitchFamily="18" charset="0"/>
              </a:rPr>
              <a:t>/, oproti jasnému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uju</a:t>
            </a:r>
            <a:r>
              <a:rPr lang="cs-CZ" altLang="de-CZ" sz="2800" dirty="0">
                <a:latin typeface="Times New Roman" panose="02020603050405020304" pitchFamily="18" charset="0"/>
              </a:rPr>
              <a:t>/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pouze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ju</a:t>
            </a:r>
            <a:r>
              <a:rPr lang="cs-CZ" altLang="de-CZ" sz="2800" dirty="0">
                <a:latin typeface="Times New Roman" panose="02020603050405020304" pitchFamily="18" charset="0"/>
              </a:rPr>
              <a:t>/ 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Foném /j/ ovšem nepatří ke koncovce, ale je charakteristickým sufixem těchto adjektiv: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ru-RU" altLang="de-CZ" sz="2800" i="1" dirty="0">
                <a:latin typeface="Times New Roman" panose="02020603050405020304" pitchFamily="18" charset="0"/>
              </a:rPr>
              <a:t>волк</a:t>
            </a:r>
            <a:r>
              <a:rPr lang="cs-CZ" altLang="de-CZ" sz="2800" dirty="0">
                <a:latin typeface="Times New Roman" panose="02020603050405020304" pitchFamily="18" charset="0"/>
              </a:rPr>
              <a:t> + /j/ + koncovka =&gt;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волчий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108265EA-0017-2A28-7140-3194812F0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Deklinace substantiva: specifické případy shrnuty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EDF3BA7-C2CE-B036-387F-424AD0615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764" y="1562100"/>
            <a:ext cx="8683724" cy="4924425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Specifické jsou, jak bylo řečeno, zejm. substantiva s kmenem na /-j/, před nimž je grafické {</a:t>
            </a:r>
            <a:r>
              <a:rPr lang="ru-RU" altLang="de-CZ" sz="2800" dirty="0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}. Takováto substantiva jsou církevněslovanského původu, a pokud mají přízvuk na koncovce, vykazují zvláštní koncovky: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семинарий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семинари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м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slova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má přízvuk na kmeni, ale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лит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od 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лити</a:t>
            </a:r>
            <a:r>
              <a:rPr lang="ru-RU" altLang="de-CZ" sz="2800" i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Záleží pak na tom, do jaké míry zohledníme případy s přízvukem na koncovce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při interpretaci typů s přízvukem na kmeni (v mužském rodu 1. deklinace nejsou)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7CCE662E-B577-602B-D488-6A7542F3B8E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Srov. případy, kde koncovka zdánlivě odpovídá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синий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синего, синему, (о) синем – третьего, третьему, (о) третьем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s,in,ovo</a:t>
            </a:r>
            <a:r>
              <a:rPr lang="cs-CZ" altLang="de-CZ" sz="2800" dirty="0">
                <a:latin typeface="Times New Roman" panose="02020603050405020304" pitchFamily="18" charset="0"/>
              </a:rPr>
              <a:t> -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s,in,omu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s,in,om</a:t>
            </a:r>
            <a:r>
              <a:rPr lang="cs-CZ" altLang="de-CZ" sz="2800" dirty="0">
                <a:latin typeface="Times New Roman" panose="02020603050405020304" pitchFamily="18" charset="0"/>
              </a:rPr>
              <a:t> –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 -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 -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jom (k prvním vokálům dvouslabičných adjektiv srov. níže)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Tím vzniká otázka po interpretaci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m.: jestliže koncovka ženského a středního rodu je po sufixu /j/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/a/, resp. /o/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третья, третье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co je potom koncovka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m.? Kde je sufix /j/?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6EC58931-3D72-BD60-8529-A4B0419AB77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569325" cy="65532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Ukazuje se, že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má po /j/ nulovou koncovku, s pohyblivým vokálem před ním: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третий</a:t>
            </a:r>
            <a:r>
              <a:rPr lang="cs-CZ" altLang="de-CZ" sz="2800" dirty="0">
                <a:latin typeface="Times New Roman" panose="02020603050405020304" pitchFamily="18" charset="0"/>
              </a:rPr>
              <a:t> /tr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#e#j+Ø/,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u="sng" dirty="0">
                <a:latin typeface="Times New Roman" panose="02020603050405020304" pitchFamily="18" charset="0"/>
              </a:rPr>
              <a:t>není</a:t>
            </a:r>
            <a:r>
              <a:rPr lang="cs-CZ" altLang="de-CZ" sz="2800" dirty="0">
                <a:latin typeface="Times New Roman" panose="02020603050405020304" pitchFamily="18" charset="0"/>
              </a:rPr>
              <a:t> koncovka (k fonologické identitě pohyblivého vokálu se vrátíme)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Není to tak scestné, jak se to může na první pohled zdát: koncovky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 – i zase potkáme u jmenných tvarů adjektiv, např.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Чем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X</a:t>
            </a:r>
            <a:r>
              <a:rPr lang="ru-RU" altLang="de-CZ" sz="2800" i="1" dirty="0">
                <a:latin typeface="Times New Roman" panose="02020603050405020304" pitchFamily="18" charset="0"/>
              </a:rPr>
              <a:t> хорош, хороша, хорошо, хороши?</a:t>
            </a:r>
            <a:r>
              <a:rPr lang="cs-CZ" altLang="de-CZ" sz="2800" dirty="0">
                <a:latin typeface="Times New Roman" panose="02020603050405020304" pitchFamily="18" charset="0"/>
              </a:rPr>
              <a:t> ,K čemu je/jsou X dobrý/-á/-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é</a:t>
            </a:r>
            <a:r>
              <a:rPr lang="cs-CZ" altLang="de-CZ" sz="2800" dirty="0">
                <a:latin typeface="Times New Roman" panose="02020603050405020304" pitchFamily="18" charset="0"/>
              </a:rPr>
              <a:t>?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Lze namítnout, že jmenné tvary syntakticky jinak fungují, že právě </a:t>
            </a:r>
            <a:r>
              <a:rPr lang="cs-CZ" altLang="de-CZ" sz="2800" u="sng" dirty="0">
                <a:latin typeface="Times New Roman" panose="02020603050405020304" pitchFamily="18" charset="0"/>
              </a:rPr>
              <a:t>ne</a:t>
            </a:r>
            <a:r>
              <a:rPr lang="cs-CZ" altLang="de-CZ" sz="2800" dirty="0">
                <a:latin typeface="Times New Roman" panose="02020603050405020304" pitchFamily="18" charset="0"/>
              </a:rPr>
              <a:t>vystupují atributivně, zatímco adjektiva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vystupují primárně atributivně,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медвежий жир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,medvědí tuk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лисий хвост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,liščí ocas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 atd.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9FE33217-E5BA-1B68-5E23-09A7220AC6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Stejné koncovky vystupují u jiného typu relačních (posesivních adjektiv):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				мамина			мамино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маминого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маминому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=</a:t>
            </a:r>
            <a:r>
              <a:rPr lang="de-CH" altLang="de-CZ" sz="2800" dirty="0">
                <a:latin typeface="Times New Roman" panose="02020603050405020304" pitchFamily="18" charset="0"/>
              </a:rPr>
              <a:t>N./G.				</a:t>
            </a:r>
            <a:r>
              <a:rPr lang="ru-RU" altLang="de-CZ" sz="2800" dirty="0">
                <a:latin typeface="Times New Roman" panose="02020603050405020304" pitchFamily="18" charset="0"/>
              </a:rPr>
              <a:t>мамину			мамино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маминым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мамином	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мамины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маминых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E3F3FC19-A7F8-F032-98C5-32FF44DE1B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Máme – pokud jsou fonologicky jednoznačně identifikovatelné – stejné koncovky jako 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, tedy jmenovitě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/u/ 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/i/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tato adjektiva se používají primárně atributivně: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мамин дом, мамина работа, дядино наследство, бабушкины очки, Верин голос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Jsou obvyklé už pouze od substantiv 2. deklinace (se sufixem -</a:t>
            </a:r>
            <a:r>
              <a:rPr lang="cs-CZ" altLang="de-CZ" sz="2800" i="1" dirty="0">
                <a:latin typeface="Times New Roman" panose="02020603050405020304" pitchFamily="18" charset="0"/>
              </a:rPr>
              <a:t>in</a:t>
            </a:r>
            <a:r>
              <a:rPr lang="cs-CZ" altLang="de-CZ" sz="2800" dirty="0">
                <a:latin typeface="Times New Roman" panose="02020603050405020304" pitchFamily="18" charset="0"/>
              </a:rPr>
              <a:t>-), kdysi paralelně od substantiv 1. deklinace odvozená posesivní adjektiva na -</a:t>
            </a:r>
            <a:r>
              <a:rPr lang="cs-CZ" altLang="de-CZ" sz="2800" i="1" dirty="0">
                <a:latin typeface="Times New Roman" panose="02020603050405020304" pitchFamily="18" charset="0"/>
              </a:rPr>
              <a:t>ov</a:t>
            </a:r>
            <a:r>
              <a:rPr lang="cs-CZ" altLang="de-CZ" sz="2800" dirty="0">
                <a:latin typeface="Times New Roman" panose="02020603050405020304" pitchFamily="18" charset="0"/>
              </a:rPr>
              <a:t>- jsou obsoletní, kromě několika pevných spojení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ахилл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сова пят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Achillova pata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D98E0369-55CB-6A96-B565-BA9E9FFA90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5693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Dále vykazují stejné koncovky posesivní zájmena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мой, твой, свой, наш, ваш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мой		моя		моё	 наш		  наша		наше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моего		моей				 нашего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моему		моей				 нашему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		мою				 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	  нашу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моим		моей				 нашим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моём		моей				 нашем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мои							  наши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моих							  наших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				atd.							 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394B24A-22F2-D47A-FD84-14EF8980F99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5532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zde je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/u/ a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/i/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Zejména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</a:t>
            </a:r>
            <a:r>
              <a:rPr lang="cs-CZ" altLang="de-CZ" sz="2800" dirty="0">
                <a:latin typeface="Times New Roman" panose="02020603050405020304" pitchFamily="18" charset="0"/>
              </a:rPr>
              <a:t> dovoluje lepší pochopení koncovek předchozích typů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мамин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, které nikdy nejsou pod přízvukem (srov. N/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n.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моё</a:t>
            </a:r>
            <a:r>
              <a:rPr lang="cs-CZ" altLang="de-CZ" sz="2800" dirty="0">
                <a:latin typeface="Times New Roman" panose="02020603050405020304" pitchFamily="18" charset="0"/>
              </a:rPr>
              <a:t>, I/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m./n.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моём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EBABAF5C-BDB3-BF3B-AC68-DFFF127BB6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je však obzvlášť zajímavé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tázací zájmeno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чей				чья		чьё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чьего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чьему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=N/G			</a:t>
            </a:r>
            <a:r>
              <a:rPr lang="ru-RU" altLang="de-CZ" sz="2800" dirty="0">
                <a:latin typeface="Times New Roman" panose="02020603050405020304" pitchFamily="18" charset="0"/>
              </a:rPr>
              <a:t>чью		чьё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чьим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чьём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чьи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чьих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					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727CC440-972F-CEE7-0FBD-E189E05AF8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Zde se sice už definitivně nejedná o adjektivum, ale vzhledem k tomu, že deklinace adjektiv a zájmen je silně spojena (historicky stojí za tím fakt, že moderní deklinace adjektiv pochází z deklinace zájmen a původně se adjektiva skloňovala jako substantiva, o čemž svědčí jmenné tvary adjektiv), není od věci brát ohled na toto zájmeno: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dirty="0">
                <a:latin typeface="Times New Roman" panose="02020603050405020304" pitchFamily="18" charset="0"/>
              </a:rPr>
              <a:t> obsahuje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pohyblivý vokál /e/, což dovoluje pro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v odpovídajícím tvaru postulovat tentýž pohyblivý vokál /e/ (nikoliv /i/)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710E210B-1A39-D626-C475-7F4EB7A14D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5693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Tento vokál vystupuje i v historismu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сам-трет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,ve třech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(tedy mluvčí plus ještě dva lidé), kde vystupuje také před nulovou koncovkou, ovšem pod přízvukem (srov. analogicky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сам-друг</a:t>
            </a:r>
            <a:r>
              <a:rPr lang="ru-RU" altLang="de-CZ" sz="2800" dirty="0">
                <a:latin typeface="Times New Roman" panose="02020603050405020304" pitchFamily="18" charset="0"/>
              </a:rPr>
              <a:t> ,вдвоём</a:t>
            </a:r>
            <a:r>
              <a:rPr lang="ru-RU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сам-четвёрт, сам-пят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pod přízvukem zájmena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odpovídají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</a:t>
            </a:r>
            <a:r>
              <a:rPr lang="cs-CZ" altLang="de-CZ" sz="2800" dirty="0">
                <a:latin typeface="Times New Roman" panose="02020603050405020304" pitchFamily="18" charset="0"/>
              </a:rPr>
              <a:t> potvrzují závěry ohledně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První vokály dvouslabičných koncovek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лисьего, лисьему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nikdy nejsou pod přízvukem, takže jejich  fonologická interpretace není zcela jednoznačná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RG (1980) postupuje analogicky, zejm. ohledně nulové koncovky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V nepřímých pádech, zejm.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m./n.,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m./n. se řídí podle ostatních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adj</a:t>
            </a:r>
            <a:r>
              <a:rPr lang="cs-CZ" altLang="de-CZ" sz="2800" dirty="0">
                <a:latin typeface="Times New Roman" panose="02020603050405020304" pitchFamily="18" charset="0"/>
              </a:rPr>
              <a:t>. paradigmat: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" name="Objekt 3">
            <a:extLst>
              <a:ext uri="{FF2B5EF4-FFF2-40B4-BE49-F238E27FC236}">
                <a16:creationId xmlns:a16="http://schemas.microsoft.com/office/drawing/2014/main" id="{9976C994-D75C-D093-7BEA-4FE796FD66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981075"/>
          <a:ext cx="903922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24028400" imgH="13208000" progId="Word.Document.12">
                  <p:embed/>
                </p:oleObj>
              </mc:Choice>
              <mc:Fallback>
                <p:oleObj name="Dokument" r:id="rId2" imgW="24028400" imgH="13208000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981075"/>
                        <a:ext cx="9039225" cy="496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7838392C-BD7C-89FB-4AB7-74D56FE07D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Specifické je dále – kromě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время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путь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мя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путь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мя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путём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менем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endParaRPr lang="ru-RU" altLang="de-CZ" sz="2800" u="sng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Plurál je u neutrálního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времен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времён, времен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мя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знамёна, знамён, знамёнам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 a s nepravidelnou alternací (anebo pravopisem):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мя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сем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н, семен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8B351D93-57D9-CBD5-52D0-931BD6A6E78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Jisté zvláštnosti vykazují následující zájmena, která jsou jinak právě diskutovaným typům blízká: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</a:t>
            </a:r>
            <a:r>
              <a:rPr lang="ru-RU" altLang="de-CZ" sz="2800">
                <a:latin typeface="Times New Roman" panose="02020603050405020304" pitchFamily="18" charset="0"/>
              </a:rPr>
              <a:t>весь			вся		всё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всег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всем</a:t>
            </a:r>
            <a:r>
              <a:rPr lang="ru-RU" altLang="de-CZ" sz="2800" u="sng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=N./G.		всю		всё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м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всём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ADC7128D-98F4-5679-3047-F4CB402F18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335712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т</a:t>
            </a:r>
            <a:r>
              <a:rPr lang="ru-RU" altLang="de-CZ" sz="2800" dirty="0">
                <a:latin typeface="Times New Roman" panose="02020603050405020304" pitchFamily="18" charset="0"/>
              </a:rPr>
              <a:t>		та		то				сам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тог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	той					самог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dirty="0">
                <a:latin typeface="Times New Roman" panose="02020603050405020304" pitchFamily="18" charset="0"/>
              </a:rPr>
              <a:t>		той					самом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dirty="0">
                <a:latin typeface="Times New Roman" panose="02020603050405020304" pitchFamily="18" charset="0"/>
              </a:rPr>
              <a:t>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./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.	ту		то				 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./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.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		той					сам</a:t>
            </a:r>
            <a:r>
              <a:rPr lang="ru-RU" altLang="de-CZ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м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	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том		той			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м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									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х								сам</a:t>
            </a:r>
            <a:r>
              <a:rPr lang="ru-RU" altLang="de-CZ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					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2452CB08-8876-550F-A41D-51D363A89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Этот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</a:t>
            </a:r>
            <a:r>
              <a:rPr lang="cs-CZ" altLang="de-CZ" sz="2800" dirty="0">
                <a:latin typeface="Times New Roman" panose="02020603050405020304" pitchFamily="18" charset="0"/>
              </a:rPr>
              <a:t> (a ne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Některé zvláštnosti vykazují archaické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</a:t>
            </a:r>
            <a:r>
              <a:rPr lang="cs-CZ" altLang="de-CZ" sz="2800" dirty="0">
                <a:latin typeface="Times New Roman" panose="02020603050405020304" pitchFamily="18" charset="0"/>
              </a:rPr>
              <a:t> (dnes už jenom v pevných obratech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сих пор</a:t>
            </a:r>
            <a:r>
              <a:rPr lang="cs-CZ" altLang="de-CZ" sz="2800" dirty="0">
                <a:latin typeface="Times New Roman" panose="02020603050405020304" pitchFamily="18" charset="0"/>
              </a:rPr>
              <a:t>), knižní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некий</a:t>
            </a:r>
            <a:r>
              <a:rPr lang="cs-CZ" altLang="de-CZ" sz="2800" dirty="0">
                <a:latin typeface="Times New Roman" panose="02020603050405020304" pitchFamily="18" charset="0"/>
              </a:rPr>
              <a:t> ,nějaký, jakýsi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a mírně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dialektální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экий</a:t>
            </a:r>
            <a:r>
              <a:rPr lang="cs-CZ" altLang="de-CZ" sz="2800" dirty="0">
                <a:latin typeface="Times New Roman" panose="02020603050405020304" pitchFamily="18" charset="0"/>
              </a:rPr>
              <a:t> ,jaký!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mají dva kmeny: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сей, сег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кий, 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э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коего</a:t>
            </a:r>
            <a:r>
              <a:rPr lang="ru-RU" altLang="de-CZ" sz="2800" i="1" dirty="0">
                <a:latin typeface="Times New Roman" panose="02020603050405020304" pitchFamily="18" charset="0"/>
              </a:rPr>
              <a:t>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коего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 (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коим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2452CB08-8876-550F-A41D-51D363A89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Этот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</a:t>
            </a:r>
            <a:r>
              <a:rPr lang="cs-CZ" altLang="de-CZ" sz="2800" dirty="0">
                <a:latin typeface="Times New Roman" panose="02020603050405020304" pitchFamily="18" charset="0"/>
              </a:rPr>
              <a:t> (a ne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Některé zvláštnosti vykazují archaické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</a:t>
            </a:r>
            <a:r>
              <a:rPr lang="cs-CZ" altLang="de-CZ" sz="2800" dirty="0">
                <a:latin typeface="Times New Roman" panose="02020603050405020304" pitchFamily="18" charset="0"/>
              </a:rPr>
              <a:t> (dnes už jenom v pevných obratech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сих пор</a:t>
            </a:r>
            <a:r>
              <a:rPr lang="cs-CZ" altLang="de-CZ" sz="2800" dirty="0">
                <a:latin typeface="Times New Roman" panose="02020603050405020304" pitchFamily="18" charset="0"/>
              </a:rPr>
              <a:t>), knižní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некий</a:t>
            </a:r>
            <a:r>
              <a:rPr lang="cs-CZ" altLang="de-CZ" sz="2800" dirty="0">
                <a:latin typeface="Times New Roman" panose="02020603050405020304" pitchFamily="18" charset="0"/>
              </a:rPr>
              <a:t> ,nějaký, jakýsi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a mírně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dialektální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экий</a:t>
            </a:r>
            <a:r>
              <a:rPr lang="cs-CZ" altLang="de-CZ" sz="2800" dirty="0">
                <a:latin typeface="Times New Roman" panose="02020603050405020304" pitchFamily="18" charset="0"/>
              </a:rPr>
              <a:t> ,jaký!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mají dva kmeny: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сей, сег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кий, 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э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коего</a:t>
            </a:r>
            <a:r>
              <a:rPr lang="ru-RU" altLang="de-CZ" sz="2800" i="1" dirty="0">
                <a:latin typeface="Times New Roman" panose="02020603050405020304" pitchFamily="18" charset="0"/>
              </a:rPr>
              <a:t>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коего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 (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коим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Domácí ruská příjmení na /-ov/ a /-in/ mají synchronně napůl substantivní, napůl adjektivní skloňování,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je kromě I substantivní,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 kromě N adjektivní:</a:t>
            </a:r>
          </a:p>
        </p:txBody>
      </p:sp>
    </p:spTree>
    <p:extLst>
      <p:ext uri="{BB962C8B-B14F-4D97-AF65-F5344CB8AC3E}">
        <p14:creationId xmlns:p14="http://schemas.microsoft.com/office/powerpoint/2010/main" val="3452512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8B208F79-D879-D596-80AF-5A2CF6FEE7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Иванов/Ларин, </a:t>
            </a:r>
            <a:r>
              <a:rPr lang="cs-CZ" altLang="de-CZ" sz="2800" dirty="0">
                <a:latin typeface="Times New Roman" panose="02020603050405020304" pitchFamily="18" charset="0"/>
              </a:rPr>
              <a:t>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Иванову/Ларину,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м, </a:t>
            </a:r>
            <a:r>
              <a:rPr lang="cs-CZ" altLang="de-CZ" sz="2800" dirty="0">
                <a:latin typeface="Times New Roman" panose="02020603050405020304" pitchFamily="18" charset="0"/>
              </a:rPr>
              <a:t>L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Иванове/Ларине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 err="1">
                <a:latin typeface="Times New Roman" panose="02020603050405020304" pitchFamily="18" charset="0"/>
              </a:rPr>
              <a:t>pl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G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Ивановым/Лариным,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Ивановыми/Лариными, </a:t>
            </a:r>
            <a:r>
              <a:rPr lang="cs-CZ" altLang="de-CZ" sz="2800" dirty="0">
                <a:latin typeface="Times New Roman" panose="02020603050405020304" pitchFamily="18" charset="0"/>
              </a:rPr>
              <a:t>L </a:t>
            </a:r>
            <a:r>
              <a:rPr lang="ru-RU" altLang="de-CZ" sz="2800" i="1" dirty="0">
                <a:latin typeface="Times New Roman" panose="02020603050405020304" pitchFamily="18" charset="0"/>
              </a:rPr>
              <a:t>(о) Ивановых/Лариных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8B208F79-D879-D596-80AF-5A2CF6FEE7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Иванов/Ларин, </a:t>
            </a:r>
            <a:r>
              <a:rPr lang="cs-CZ" altLang="de-CZ" sz="2800" dirty="0">
                <a:latin typeface="Times New Roman" panose="02020603050405020304" pitchFamily="18" charset="0"/>
              </a:rPr>
              <a:t>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Иванову/Ларину,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м, </a:t>
            </a:r>
            <a:r>
              <a:rPr lang="cs-CZ" altLang="de-CZ" sz="2800" dirty="0">
                <a:latin typeface="Times New Roman" panose="02020603050405020304" pitchFamily="18" charset="0"/>
              </a:rPr>
              <a:t>L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Иванове/Ларине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 err="1">
                <a:latin typeface="Times New Roman" panose="02020603050405020304" pitchFamily="18" charset="0"/>
              </a:rPr>
              <a:t>pl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G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Ивановым/Лариным,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Ивановыми/Лариными, </a:t>
            </a:r>
            <a:r>
              <a:rPr lang="cs-CZ" altLang="de-CZ" sz="2800" dirty="0">
                <a:latin typeface="Times New Roman" panose="02020603050405020304" pitchFamily="18" charset="0"/>
              </a:rPr>
              <a:t>L </a:t>
            </a:r>
            <a:r>
              <a:rPr lang="ru-RU" altLang="de-CZ" sz="2800" i="1" dirty="0">
                <a:latin typeface="Times New Roman" panose="02020603050405020304" pitchFamily="18" charset="0"/>
              </a:rPr>
              <a:t>(о) Ивановых/Лариных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Přechýlené ženské příjmení má N/A nominální, zbytek adjektivní: 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G, D, I, L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Ивановой/Лариной</a:t>
            </a:r>
            <a:r>
              <a:rPr lang="cs-CZ" altLang="de-CZ" sz="2800" dirty="0">
                <a:latin typeface="Times New Roman" panose="02020603050405020304" pitchFamily="18" charset="0"/>
              </a:rPr>
              <a:t>,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61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260A675C-9C28-3B7B-D47D-224D59568AF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Deadjektivní</a:t>
            </a:r>
            <a:r>
              <a:rPr lang="cs-CZ" altLang="de-CZ" sz="2800" dirty="0">
                <a:latin typeface="Times New Roman" panose="02020603050405020304" pitchFamily="18" charset="0"/>
              </a:rPr>
              <a:t> substantiva odpovídají plně adjektivním typům, z nichž pocházejí: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портной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молодой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рабочий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рыжий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дежурная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новая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будущее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рыжее</a:t>
            </a:r>
            <a:r>
              <a:rPr lang="cs-CZ" altLang="de-CZ" sz="2800" dirty="0">
                <a:latin typeface="Times New Roman" panose="02020603050405020304" pitchFamily="18" charset="0"/>
              </a:rPr>
              <a:t> atd.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23F7A9D3-0966-EC5A-3A90-63A449C2C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 dirty="0">
                <a:latin typeface="Times New Roman" panose="02020603050405020304" pitchFamily="18" charset="0"/>
              </a:rPr>
              <a:t>Archaismus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je, jak píše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Zaliznjak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«полностью аномально»: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ей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НКРЯ: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Она считала его великим человеком, и в то же время он казался ей беспомощным 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дитятей</a:t>
            </a:r>
            <a:r>
              <a:rPr lang="ru-RU" altLang="de-CZ" sz="2800" dirty="0">
                <a:latin typeface="Times New Roman" panose="02020603050405020304" pitchFamily="18" charset="0"/>
              </a:rPr>
              <a:t>. (1960)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 dirty="0">
                <a:latin typeface="Times New Roman" panose="02020603050405020304" pitchFamily="18" charset="0"/>
              </a:rPr>
              <a:t>U </a:t>
            </a:r>
            <a:r>
              <a:rPr lang="cs-CZ" altLang="de-CZ" sz="2800" dirty="0">
                <a:latin typeface="Times New Roman" panose="02020603050405020304" pitchFamily="18" charset="0"/>
              </a:rPr>
              <a:t>substantiva</a:t>
            </a:r>
            <a:r>
              <a:rPr lang="de-DE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(полу)забытьё 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Zaliznjak</a:t>
            </a:r>
            <a:r>
              <a:rPr lang="cs-CZ" altLang="de-CZ" sz="2800" dirty="0">
                <a:latin typeface="Times New Roman" panose="02020603050405020304" pitchFamily="18" charset="0"/>
              </a:rPr>
              <a:t> připouští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jak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i</a:t>
            </a:r>
            <a:r>
              <a:rPr lang="cs-CZ" altLang="de-CZ" sz="2800" dirty="0">
                <a:latin typeface="Times New Roman" panose="02020603050405020304" pitchFamily="18" charset="0"/>
              </a:rPr>
              <a:t> pod přízvukem, tak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e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о/в забыть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/забыть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Nepravidelné alternace plurálového kmene mají kromě diskutovaných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друг, сын, око, ухо</a:t>
            </a:r>
            <a:r>
              <a:rPr lang="cs-CZ" altLang="de-CZ" sz="2800" i="1" dirty="0">
                <a:latin typeface="Times New Roman" panose="02020603050405020304" pitchFamily="18" charset="0"/>
              </a:rPr>
              <a:t>,</a:t>
            </a:r>
            <a:r>
              <a:rPr lang="ru-RU" altLang="de-CZ" sz="2800" i="1" dirty="0">
                <a:latin typeface="Times New Roman" panose="02020603050405020304" pitchFamily="18" charset="0"/>
              </a:rPr>
              <a:t> чёрт, сосед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následující substantiva: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небес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неб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чудес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чуд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древес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древ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F25A9FE2-F378-7781-F775-DE4619688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дно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в, 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cs-CZ" altLang="de-CZ" sz="2800" dirty="0">
                <a:latin typeface="Times New Roman" panose="02020603050405020304" pitchFamily="18" charset="0"/>
              </a:rPr>
              <a:t>k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(s neproduktivní kmenovou alternací před rozšířením kmene o -j-), patří (ale s přízvukem na kmeni a s pravidelnými vedlejšími tvary)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клок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de-CH" altLang="de-CZ" sz="2800" dirty="0" err="1">
                <a:latin typeface="Times New Roman" panose="02020603050405020304" pitchFamily="18" charset="0"/>
              </a:rPr>
              <a:t>cár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de-CH" altLang="de-CZ" sz="2800" dirty="0" err="1">
                <a:latin typeface="Times New Roman" panose="02020603050405020304" pitchFamily="18" charset="0"/>
              </a:rPr>
              <a:t>hadr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кл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кл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 </a:t>
            </a:r>
            <a:r>
              <a:rPr lang="ru-RU" altLang="ja-JP" sz="2800" dirty="0">
                <a:latin typeface="Times New Roman" panose="02020603050405020304" pitchFamily="18" charset="0"/>
              </a:rPr>
              <a:t>(</a:t>
            </a:r>
            <a:r>
              <a:rPr lang="cs-CZ" altLang="ja-JP" sz="2800" dirty="0">
                <a:latin typeface="Times New Roman" panose="02020603050405020304" pitchFamily="18" charset="0"/>
              </a:rPr>
              <a:t>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клок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клок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</a:t>
            </a:r>
            <a:r>
              <a:rPr lang="ru-RU" altLang="ja-JP" sz="2800" dirty="0">
                <a:latin typeface="Times New Roman" panose="02020603050405020304" pitchFamily="18" charset="0"/>
              </a:rPr>
              <a:t>)</a:t>
            </a:r>
            <a:r>
              <a:rPr lang="cs-CZ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сук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,</a:t>
            </a:r>
            <a:r>
              <a:rPr lang="de-CH" altLang="ja-JP" sz="2800" dirty="0" err="1">
                <a:latin typeface="Times New Roman" panose="02020603050405020304" pitchFamily="18" charset="0"/>
              </a:rPr>
              <a:t>větev</a:t>
            </a:r>
            <a:r>
              <a:rPr lang="de-CH" altLang="ja-JP" sz="2800" dirty="0">
                <a:latin typeface="Times New Roman" panose="02020603050405020304" pitchFamily="18" charset="0"/>
              </a:rPr>
              <a:t>, </a:t>
            </a:r>
            <a:r>
              <a:rPr lang="de-CH" altLang="ja-JP" sz="2800" dirty="0" err="1">
                <a:latin typeface="Times New Roman" panose="02020603050405020304" pitchFamily="18" charset="0"/>
              </a:rPr>
              <a:t>suk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с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с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</a:t>
            </a:r>
            <a:r>
              <a:rPr lang="cs-CZ" altLang="ja-JP" sz="2800" i="1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сук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сук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крюк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,speciální hák na nošení břemena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кр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крюк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крюк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 </a:t>
            </a:r>
            <a:r>
              <a:rPr lang="de-CH" altLang="ja-JP" sz="2800" dirty="0">
                <a:latin typeface="Times New Roman" panose="02020603050405020304" pitchFamily="18" charset="0"/>
              </a:rPr>
              <a:t>,</a:t>
            </a:r>
            <a:r>
              <a:rPr lang="de-CH" altLang="ja-JP" sz="2800" dirty="0" err="1">
                <a:latin typeface="Times New Roman" panose="02020603050405020304" pitchFamily="18" charset="0"/>
              </a:rPr>
              <a:t>hák</a:t>
            </a:r>
            <a:r>
              <a:rPr lang="de-CH" altLang="ja-JP" sz="2800" dirty="0">
                <a:latin typeface="Times New Roman" panose="02020603050405020304" pitchFamily="18" charset="0"/>
              </a:rPr>
              <a:t> (</a:t>
            </a:r>
            <a:r>
              <a:rPr lang="de-CH" altLang="ja-JP" sz="2800" dirty="0" err="1">
                <a:latin typeface="Times New Roman" panose="02020603050405020304" pitchFamily="18" charset="0"/>
              </a:rPr>
              <a:t>obecně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);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рица –</a:t>
            </a:r>
            <a:r>
              <a:rPr lang="cs-CZ" altLang="ja-JP" sz="2800" i="1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ры </a:t>
            </a:r>
            <a:r>
              <a:rPr lang="ru-RU" altLang="ja-JP" sz="2800" dirty="0">
                <a:latin typeface="Times New Roman" panose="02020603050405020304" pitchFamily="18" charset="0"/>
              </a:rPr>
              <a:t>(</a:t>
            </a:r>
            <a:r>
              <a:rPr lang="cs-CZ" altLang="ja-JP" sz="2800" dirty="0">
                <a:latin typeface="Times New Roman" panose="02020603050405020304" pitchFamily="18" charset="0"/>
              </a:rPr>
              <a:t>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рицы</a:t>
            </a:r>
            <a:r>
              <a:rPr lang="ru-RU" altLang="ja-JP" sz="2800" dirty="0">
                <a:latin typeface="Times New Roman" panose="02020603050405020304" pitchFamily="18" charset="0"/>
              </a:rPr>
              <a:t>)</a:t>
            </a:r>
            <a:endParaRPr lang="cs-CZ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Nepravidelné koncovky mají: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зять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зять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зятьёв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oproti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князь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князь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княз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кум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кумовь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кумовьёв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(oproti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сын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сыновь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сынов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дя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дядь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дядьёв </a:t>
            </a:r>
            <a:r>
              <a:rPr lang="cs-CZ" altLang="de-CZ" sz="2800" dirty="0">
                <a:latin typeface="Times New Roman" panose="02020603050405020304" pitchFamily="18" charset="0"/>
              </a:rPr>
              <a:t>(vedle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ди, 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дей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dále 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FB30C1F8-F6E5-24FE-A7CD-107567AE0B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цыг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н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цыг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koncovka {-</a:t>
            </a:r>
            <a:r>
              <a:rPr lang="ru-RU" altLang="de-CZ" sz="2800" dirty="0">
                <a:latin typeface="Times New Roman" panose="02020603050405020304" pitchFamily="18" charset="0"/>
              </a:rPr>
              <a:t>е</a:t>
            </a:r>
            <a:r>
              <a:rPr lang="de-CH" altLang="de-CZ" sz="2800" dirty="0">
                <a:latin typeface="Times New Roman" panose="02020603050405020304" pitchFamily="18" charset="0"/>
              </a:rPr>
              <a:t>} </a:t>
            </a:r>
            <a:r>
              <a:rPr lang="de-CH" altLang="de-CZ" sz="2800" dirty="0" err="1">
                <a:latin typeface="Times New Roman" panose="02020603050405020304" pitchFamily="18" charset="0"/>
              </a:rPr>
              <a:t>bez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sufixu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i="1" dirty="0">
                <a:latin typeface="Times New Roman" panose="02020603050405020304" pitchFamily="18" charset="0"/>
              </a:rPr>
              <a:t>ин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.),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болг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рин, тат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рин, хаз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 </a:t>
            </a:r>
            <a:r>
              <a:rPr lang="ru-RU" altLang="de-CZ" sz="2800" dirty="0">
                <a:latin typeface="Times New Roman" panose="02020603050405020304" pitchFamily="18" charset="0"/>
              </a:rPr>
              <a:t>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болг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ры, тат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ры, хаз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(koncovka /-i/, graficky {</a:t>
            </a:r>
            <a:r>
              <a:rPr lang="ru-RU" altLang="de-CZ" sz="2800" dirty="0">
                <a:latin typeface="Times New Roman" panose="02020603050405020304" pitchFamily="18" charset="0"/>
              </a:rPr>
              <a:t>ы</a:t>
            </a:r>
            <a:r>
              <a:rPr lang="cs-CZ" altLang="de-CZ" sz="2800" dirty="0">
                <a:latin typeface="Times New Roman" panose="02020603050405020304" pitchFamily="18" charset="0"/>
              </a:rPr>
              <a:t>},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, i když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je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sufix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i="1" dirty="0">
                <a:latin typeface="Times New Roman" panose="02020603050405020304" pitchFamily="18" charset="0"/>
              </a:rPr>
              <a:t>ин</a:t>
            </a:r>
            <a:r>
              <a:rPr lang="cs-CZ" altLang="de-CZ" sz="2800" dirty="0">
                <a:latin typeface="Times New Roman" panose="02020603050405020304" pitchFamily="18" charset="0"/>
              </a:rPr>
              <a:t>, který se jinak spojuje s koncovkou {-</a:t>
            </a:r>
            <a:r>
              <a:rPr lang="ru-RU" altLang="de-CZ" sz="2800" dirty="0">
                <a:latin typeface="Times New Roman" panose="02020603050405020304" pitchFamily="18" charset="0"/>
              </a:rPr>
              <a:t>е</a:t>
            </a:r>
            <a:r>
              <a:rPr lang="de-CH" altLang="de-CZ" sz="2800" dirty="0">
                <a:latin typeface="Times New Roman" panose="02020603050405020304" pitchFamily="18" charset="0"/>
              </a:rPr>
              <a:t>}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Ortografickou zvláštnost má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úsvit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s plurálem </a:t>
            </a:r>
            <a:r>
              <a:rPr lang="ru-RU" altLang="de-CZ" sz="2800" i="1" dirty="0">
                <a:latin typeface="Times New Roman" panose="02020603050405020304" pitchFamily="18" charset="0"/>
              </a:rPr>
              <a:t>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ри, зорь </a:t>
            </a:r>
            <a:r>
              <a:rPr lang="cs-CZ" altLang="de-CZ" sz="2800" dirty="0">
                <a:latin typeface="Times New Roman" panose="02020603050405020304" pitchFamily="18" charset="0"/>
              </a:rPr>
              <a:t>atd., v němž se – podobně jako ve slovese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расти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v prefixu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раз</a:t>
            </a:r>
            <a:r>
              <a:rPr lang="cs-CZ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/роз</a:t>
            </a:r>
            <a:r>
              <a:rPr lang="cs-CZ" altLang="de-CZ" sz="2800" dirty="0">
                <a:latin typeface="Times New Roman" panose="02020603050405020304" pitchFamily="18" charset="0"/>
              </a:rPr>
              <a:t>-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akan</a:t>
            </a:r>
            <a:r>
              <a:rPr lang="de-DE" altLang="de-DE" sz="2800" dirty="0">
                <a:latin typeface="Times New Roman" panose="02020603050405020304" pitchFamily="18" charset="0"/>
              </a:rPr>
              <a:t>’</a:t>
            </a:r>
            <a:r>
              <a:rPr lang="cs-CZ" altLang="ja-JP" sz="2800" dirty="0">
                <a:latin typeface="Times New Roman" panose="02020603050405020304" pitchFamily="18" charset="0"/>
              </a:rPr>
              <a:t>e výjimečně realizuje graficky(!)</a:t>
            </a:r>
            <a:endParaRPr lang="ru-RU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Velmi specifické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jistá námořní měrná jednotka nebo kabel v odpovídající délce</a:t>
            </a:r>
            <a:r>
              <a:rPr lang="cs-CZ" altLang="de-DE" sz="2800" dirty="0">
                <a:latin typeface="Times New Roman" panose="02020603050405020304" pitchFamily="18" charset="0"/>
              </a:rPr>
              <a:t>‘ se skloňuje jako příjmení na </a:t>
            </a:r>
            <a:r>
              <a:rPr lang="ru-RU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ов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cs-CZ" altLang="de-DE" sz="2800" dirty="0" err="1">
                <a:latin typeface="Times New Roman" panose="02020603050405020304" pitchFamily="18" charset="0"/>
              </a:rPr>
              <a:t>Gsg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кабельтова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Isg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кабельтовым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Npl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кабельтовы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Gpl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кабельтовых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DC3A845-4036-7DEA-A869-DA0D162D8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Deklinace adjektiva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E38315C-7583-D914-0475-601232FA0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Adjektiva kongruují se substantivy v pádu, čísle a rodu, pokud jsou použita atributivně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Z toho vyplývá 6x2x3=36 tvarů na pád, číslo a rod, přičemž se v plurálu distinkce podle rodu nerealizuje a je tam tedy jenom šest tvarů. Poněvadž jsou v singuláru tvary maskulina a neutra kromě N/A totožné, femininum má zvláštní tvary pouze pro N/A a jeden tvar pro ostatní pády a v plurálu mají G a L systematicky stejný tvar, je počet reálně rozlišovaných tvarů výrazně nižší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621C4D1-388B-0337-BF7D-4695D61796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 však třeba rozlišit různé druhy deklinace adjektiv, které jsou částečně spojeny s místem přízvuku a s pravopisem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Jako adjektiva se skloňují i  řádové číslovky (</a:t>
            </a:r>
            <a:r>
              <a:rPr lang="ru-RU" altLang="de-CZ" sz="2800" i="1">
                <a:latin typeface="Times New Roman" panose="02020603050405020304" pitchFamily="18" charset="0"/>
              </a:rPr>
              <a:t>первый, второй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atd.), příčestí (</a:t>
            </a:r>
            <a:r>
              <a:rPr lang="ru-RU" altLang="de-CZ" sz="2800" i="1">
                <a:latin typeface="Times New Roman" panose="02020603050405020304" pitchFamily="18" charset="0"/>
              </a:rPr>
              <a:t>делающий, сделавший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 a některá zájmena (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который, какой-то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aj.)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Některá jiná zájmena mají velmi podobnou deklinaci jako adjektiva, liší se však v detailech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Kromě toho se deklinují adjektivně substantivizovaná adjektiva (deadjektivní substantiva) (např. </a:t>
            </a:r>
            <a:r>
              <a:rPr lang="ru-RU" altLang="de-CZ" sz="2800" i="1">
                <a:latin typeface="Times New Roman" panose="02020603050405020304" pitchFamily="18" charset="0"/>
              </a:rPr>
              <a:t>портной</a:t>
            </a:r>
            <a:r>
              <a:rPr lang="cs-CZ" altLang="de-CZ" sz="2800">
                <a:latin typeface="Times New Roman" panose="02020603050405020304" pitchFamily="18" charset="0"/>
              </a:rPr>
              <a:t>), ovšem pouze v rámci svého rodu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C81906C0-0E3A-78B3-9D2A-584A40121F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713788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молодой	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	молодая	 </a:t>
            </a:r>
            <a:r>
              <a:rPr lang="de-CH" altLang="de-CZ" sz="2800" dirty="0">
                <a:latin typeface="Times New Roman" panose="02020603050405020304" pitchFamily="18" charset="0"/>
              </a:rPr>
              <a:t>-aja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ru-RU" altLang="de-CZ" sz="2800" dirty="0">
                <a:latin typeface="Times New Roman" panose="02020603050405020304" pitchFamily="18" charset="0"/>
              </a:rPr>
              <a:t> 	 </a:t>
            </a:r>
            <a:r>
              <a:rPr lang="de-CH" altLang="de-CZ" sz="2800" dirty="0">
                <a:latin typeface="Times New Roman" panose="02020603050405020304" pitchFamily="18" charset="0"/>
              </a:rPr>
              <a:t>  </a:t>
            </a:r>
            <a:r>
              <a:rPr lang="ru-RU" altLang="de-CZ" sz="2800" dirty="0">
                <a:latin typeface="Times New Roman" panose="02020603050405020304" pitchFamily="18" charset="0"/>
              </a:rPr>
              <a:t>молодое</a:t>
            </a:r>
            <a:r>
              <a:rPr lang="de-CH" altLang="de-CZ" sz="2800" dirty="0">
                <a:latin typeface="Times New Roman" panose="02020603050405020304" pitchFamily="18" charset="0"/>
              </a:rPr>
              <a:t>	 -oja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молодого	</a:t>
            </a:r>
            <a:r>
              <a:rPr lang="de-CH" altLang="de-CZ" sz="2800" dirty="0">
                <a:latin typeface="Times New Roman" panose="02020603050405020304" pitchFamily="18" charset="0"/>
              </a:rPr>
              <a:t>-ovo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молодому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omu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  <a:r>
              <a:rPr lang="ru-RU" altLang="de-CZ" sz="2800" dirty="0">
                <a:latin typeface="Times New Roman" panose="02020603050405020304" pitchFamily="18" charset="0"/>
              </a:rPr>
              <a:t>						молодую 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uju</a:t>
            </a:r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 dirty="0">
                <a:latin typeface="Times New Roman" panose="02020603050405020304" pitchFamily="18" charset="0"/>
              </a:rPr>
              <a:t>   </a:t>
            </a:r>
            <a:r>
              <a:rPr lang="ru-RU" altLang="de-CZ" sz="2800" dirty="0">
                <a:latin typeface="Times New Roman" panose="02020603050405020304" pitchFamily="18" charset="0"/>
              </a:rPr>
              <a:t>молодое</a:t>
            </a:r>
            <a:r>
              <a:rPr lang="de-CH" altLang="de-CZ" sz="2800" dirty="0">
                <a:latin typeface="Times New Roman" panose="02020603050405020304" pitchFamily="18" charset="0"/>
              </a:rPr>
              <a:t>	 -oja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молодым	</a:t>
            </a:r>
            <a:r>
              <a:rPr lang="de-CH" altLang="de-CZ" sz="2800" dirty="0">
                <a:latin typeface="Times New Roman" panose="02020603050405020304" pitchFamily="18" charset="0"/>
              </a:rPr>
              <a:t>-im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ю)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молодом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молодые</a:t>
            </a:r>
            <a:r>
              <a:rPr lang="de-CH" altLang="de-CZ" sz="2800" dirty="0">
                <a:latin typeface="Times New Roman" panose="02020603050405020304" pitchFamily="18" charset="0"/>
              </a:rPr>
              <a:t>	  -iji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молодых</a:t>
            </a:r>
            <a:r>
              <a:rPr lang="de-CH" altLang="de-CZ" sz="2800" dirty="0">
                <a:latin typeface="Times New Roman" panose="02020603050405020304" pitchFamily="18" charset="0"/>
              </a:rPr>
              <a:t>  -ix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молодым</a:t>
            </a:r>
            <a:r>
              <a:rPr lang="de-CH" altLang="de-CZ" sz="2800" dirty="0">
                <a:latin typeface="Times New Roman" panose="02020603050405020304" pitchFamily="18" charset="0"/>
              </a:rPr>
              <a:t>  -im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</a:t>
            </a: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молодыми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im,i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молодых</a:t>
            </a:r>
            <a:r>
              <a:rPr lang="de-CH" altLang="de-CZ" sz="2800" dirty="0">
                <a:latin typeface="Times New Roman" panose="02020603050405020304" pitchFamily="18" charset="0"/>
              </a:rPr>
              <a:t>	-ix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3608</Words>
  <Application>Microsoft Macintosh PowerPoint</Application>
  <PresentationFormat>Bildschirmpräsentation (4:3)</PresentationFormat>
  <Paragraphs>175</Paragraphs>
  <Slides>36</Slides>
  <Notes>31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Wingdings</vt:lpstr>
      <vt:lpstr>Office-Design</vt:lpstr>
      <vt:lpstr>Dokument</vt:lpstr>
      <vt:lpstr>Morfologie ruštiny</vt:lpstr>
      <vt:lpstr>Deklinace substantiva: specifické případy shrnuty</vt:lpstr>
      <vt:lpstr>PowerPoint-Präsentation</vt:lpstr>
      <vt:lpstr>PowerPoint-Präsentation</vt:lpstr>
      <vt:lpstr>PowerPoint-Präsentation</vt:lpstr>
      <vt:lpstr>PowerPoint-Präsentation</vt:lpstr>
      <vt:lpstr>Deklinace adjektiva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1461</cp:revision>
  <cp:lastPrinted>1601-01-01T00:00:00Z</cp:lastPrinted>
  <dcterms:created xsi:type="dcterms:W3CDTF">2010-03-17T05:32:37Z</dcterms:created>
  <dcterms:modified xsi:type="dcterms:W3CDTF">2024-03-16T09:45:56Z</dcterms:modified>
</cp:coreProperties>
</file>