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  <p:sldId id="270" r:id="rId7"/>
    <p:sldId id="259" r:id="rId8"/>
    <p:sldId id="269" r:id="rId9"/>
    <p:sldId id="261" r:id="rId10"/>
    <p:sldId id="262" r:id="rId11"/>
    <p:sldId id="263" r:id="rId12"/>
    <p:sldId id="265" r:id="rId13"/>
    <p:sldId id="264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2E5BF-469A-416B-9F80-DBB1103D8752}" v="2" dt="2023-03-30T06:39:25.7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9197FB5F-CF15-46C5-81B6-B2C92A81C473}"/>
    <pc:docChg chg="addSld modSld">
      <pc:chgData name="Jarolímková, Adéla" userId="999f5e52-b3b5-4322-ac6a-365c09c88039" providerId="ADAL" clId="{9197FB5F-CF15-46C5-81B6-B2C92A81C473}" dt="2021-11-01T12:50:08.694" v="15" actId="20577"/>
      <pc:docMkLst>
        <pc:docMk/>
      </pc:docMkLst>
      <pc:sldChg chg="modSp mod">
        <pc:chgData name="Jarolímková, Adéla" userId="999f5e52-b3b5-4322-ac6a-365c09c88039" providerId="ADAL" clId="{9197FB5F-CF15-46C5-81B6-B2C92A81C473}" dt="2021-11-01T12:50:08.694" v="15" actId="20577"/>
        <pc:sldMkLst>
          <pc:docMk/>
          <pc:sldMk cId="1599116520" sldId="256"/>
        </pc:sldMkLst>
        <pc:spChg chg="mod">
          <ac:chgData name="Jarolímková, Adéla" userId="999f5e52-b3b5-4322-ac6a-365c09c88039" providerId="ADAL" clId="{9197FB5F-CF15-46C5-81B6-B2C92A81C473}" dt="2021-11-01T12:50:08.694" v="15" actId="20577"/>
          <ac:spMkLst>
            <pc:docMk/>
            <pc:sldMk cId="1599116520" sldId="256"/>
            <ac:spMk id="2" creationId="{00000000-0000-0000-0000-000000000000}"/>
          </ac:spMkLst>
        </pc:spChg>
      </pc:sldChg>
      <pc:sldChg chg="add">
        <pc:chgData name="Jarolímková, Adéla" userId="999f5e52-b3b5-4322-ac6a-365c09c88039" providerId="ADAL" clId="{9197FB5F-CF15-46C5-81B6-B2C92A81C473}" dt="2021-11-01T12:50:00.214" v="0"/>
        <pc:sldMkLst>
          <pc:docMk/>
          <pc:sldMk cId="3124414300" sldId="267"/>
        </pc:sldMkLst>
      </pc:sldChg>
      <pc:sldChg chg="add">
        <pc:chgData name="Jarolímková, Adéla" userId="999f5e52-b3b5-4322-ac6a-365c09c88039" providerId="ADAL" clId="{9197FB5F-CF15-46C5-81B6-B2C92A81C473}" dt="2021-11-01T12:50:00.214" v="0"/>
        <pc:sldMkLst>
          <pc:docMk/>
          <pc:sldMk cId="618638448" sldId="268"/>
        </pc:sldMkLst>
      </pc:sldChg>
    </pc:docChg>
  </pc:docChgLst>
  <pc:docChgLst>
    <pc:chgData name="Jarolímková, Adéla" userId="999f5e52-b3b5-4322-ac6a-365c09c88039" providerId="ADAL" clId="{87F31EEE-1BBC-4A7E-BCA3-002BEA806319}"/>
    <pc:docChg chg="addSld modSld">
      <pc:chgData name="Jarolímková, Adéla" userId="999f5e52-b3b5-4322-ac6a-365c09c88039" providerId="ADAL" clId="{87F31EEE-1BBC-4A7E-BCA3-002BEA806319}" dt="2022-04-04T11:41:24.765" v="0"/>
      <pc:docMkLst>
        <pc:docMk/>
      </pc:docMkLst>
      <pc:sldChg chg="add">
        <pc:chgData name="Jarolímková, Adéla" userId="999f5e52-b3b5-4322-ac6a-365c09c88039" providerId="ADAL" clId="{87F31EEE-1BBC-4A7E-BCA3-002BEA806319}" dt="2022-04-04T11:41:24.765" v="0"/>
        <pc:sldMkLst>
          <pc:docMk/>
          <pc:sldMk cId="2365646138" sldId="269"/>
        </pc:sldMkLst>
      </pc:sldChg>
    </pc:docChg>
  </pc:docChgLst>
  <pc:docChgLst>
    <pc:chgData name="Jarolímková, Adéla" userId="999f5e52-b3b5-4322-ac6a-365c09c88039" providerId="ADAL" clId="{05E2E5BF-469A-416B-9F80-DBB1103D8752}"/>
    <pc:docChg chg="addSld modSld">
      <pc:chgData name="Jarolímková, Adéla" userId="999f5e52-b3b5-4322-ac6a-365c09c88039" providerId="ADAL" clId="{05E2E5BF-469A-416B-9F80-DBB1103D8752}" dt="2023-03-30T06:39:36.336" v="32" actId="1076"/>
      <pc:docMkLst>
        <pc:docMk/>
      </pc:docMkLst>
      <pc:sldChg chg="addSp delSp modSp new mod">
        <pc:chgData name="Jarolímková, Adéla" userId="999f5e52-b3b5-4322-ac6a-365c09c88039" providerId="ADAL" clId="{05E2E5BF-469A-416B-9F80-DBB1103D8752}" dt="2023-03-30T06:39:36.336" v="32" actId="1076"/>
        <pc:sldMkLst>
          <pc:docMk/>
          <pc:sldMk cId="2125227007" sldId="270"/>
        </pc:sldMkLst>
        <pc:spChg chg="mod">
          <ac:chgData name="Jarolímková, Adéla" userId="999f5e52-b3b5-4322-ac6a-365c09c88039" providerId="ADAL" clId="{05E2E5BF-469A-416B-9F80-DBB1103D8752}" dt="2023-03-30T06:38:55.625" v="19" actId="20577"/>
          <ac:spMkLst>
            <pc:docMk/>
            <pc:sldMk cId="2125227007" sldId="270"/>
            <ac:spMk id="2" creationId="{6774EB0A-C67E-CA97-FF59-882B1098F6A7}"/>
          </ac:spMkLst>
        </pc:spChg>
        <pc:spChg chg="del mod">
          <ac:chgData name="Jarolímková, Adéla" userId="999f5e52-b3b5-4322-ac6a-365c09c88039" providerId="ADAL" clId="{05E2E5BF-469A-416B-9F80-DBB1103D8752}" dt="2023-03-30T06:39:16.048" v="21" actId="931"/>
          <ac:spMkLst>
            <pc:docMk/>
            <pc:sldMk cId="2125227007" sldId="270"/>
            <ac:spMk id="3" creationId="{700E33D8-A958-BFF2-368E-74857AF8C01A}"/>
          </ac:spMkLst>
        </pc:spChg>
        <pc:picChg chg="add mod">
          <ac:chgData name="Jarolímková, Adéla" userId="999f5e52-b3b5-4322-ac6a-365c09c88039" providerId="ADAL" clId="{05E2E5BF-469A-416B-9F80-DBB1103D8752}" dt="2023-03-30T06:39:34.384" v="31" actId="1076"/>
          <ac:picMkLst>
            <pc:docMk/>
            <pc:sldMk cId="2125227007" sldId="270"/>
            <ac:picMk id="5" creationId="{9898C93E-5676-D80B-927B-54326A7F872F}"/>
          </ac:picMkLst>
        </pc:picChg>
        <pc:picChg chg="add mod">
          <ac:chgData name="Jarolímková, Adéla" userId="999f5e52-b3b5-4322-ac6a-365c09c88039" providerId="ADAL" clId="{05E2E5BF-469A-416B-9F80-DBB1103D8752}" dt="2023-03-30T06:39:36.336" v="32" actId="1076"/>
          <ac:picMkLst>
            <pc:docMk/>
            <pc:sldMk cId="2125227007" sldId="270"/>
            <ac:picMk id="7" creationId="{2DCBFD5B-2590-CB07-F0F0-5E4401D37A0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uuk.mff.cuni.cz/~andrew/EAP/john-swales-cars-article.pdf" TargetMode="External"/><Relationship Id="rId2" Type="http://schemas.openxmlformats.org/officeDocument/2006/relationships/hyperlink" Target="https://psych.phil.muni.cz/media/34721/imra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Struktura práce</a:t>
            </a:r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Kapitoly a podkapitoly</a:t>
            </a:r>
          </a:p>
          <a:p>
            <a:r>
              <a:rPr lang="cs-CZ" dirty="0"/>
              <a:t>Odstavce – každý odstavec rozvíjí myšlenku</a:t>
            </a:r>
          </a:p>
          <a:p>
            <a:pPr lvl="1"/>
            <a:r>
              <a:rPr lang="cs-CZ" dirty="0"/>
              <a:t>Příliš krátké x příliš dlouhé odstavce</a:t>
            </a:r>
          </a:p>
          <a:p>
            <a:r>
              <a:rPr lang="cs-CZ" dirty="0"/>
              <a:t>Věty</a:t>
            </a:r>
          </a:p>
          <a:p>
            <a:r>
              <a:rPr lang="cs-CZ" dirty="0"/>
              <a:t>Odpovídající členění textu zajišťuje jeho soudržnost</a:t>
            </a:r>
          </a:p>
          <a:p>
            <a:r>
              <a:rPr lang="cs-CZ" dirty="0"/>
              <a:t>Spojitost textu – propojení jednotlivých částí práce</a:t>
            </a:r>
          </a:p>
          <a:p>
            <a:pPr lvl="1"/>
            <a:r>
              <a:rPr lang="cs-CZ" dirty="0"/>
              <a:t>Návaznost na úrovni kapitol</a:t>
            </a:r>
          </a:p>
        </p:txBody>
      </p:sp>
    </p:spTree>
    <p:extLst>
      <p:ext uri="{BB962C8B-B14F-4D97-AF65-F5344CB8AC3E}">
        <p14:creationId xmlns:p14="http://schemas.microsoft.com/office/powerpoint/2010/main" val="37816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Spojitost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můžeme provázat jednotlivé kapitoly? Jaká slovní spojení se k tomu hodí?</a:t>
            </a:r>
          </a:p>
        </p:txBody>
      </p:sp>
    </p:spTree>
    <p:extLst>
      <p:ext uri="{BB962C8B-B14F-4D97-AF65-F5344CB8AC3E}">
        <p14:creationId xmlns:p14="http://schemas.microsoft.com/office/powerpoint/2010/main" val="1177652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Čeho jsme chtěli dosáhnout – zopakujeme cíl (jinými slovy)</a:t>
            </a:r>
          </a:p>
          <a:p>
            <a:r>
              <a:rPr lang="cs-CZ" dirty="0"/>
              <a:t>Čeho jsme dosáhli – rekapitulace hlavních bodů (především zjištění) práce</a:t>
            </a:r>
          </a:p>
          <a:p>
            <a:pPr lvl="1"/>
            <a:r>
              <a:rPr lang="cs-CZ" dirty="0"/>
              <a:t>Hlavní odpovědi na výzkumné otázky</a:t>
            </a:r>
          </a:p>
          <a:p>
            <a:pPr lvl="1"/>
            <a:r>
              <a:rPr lang="cs-CZ" dirty="0"/>
              <a:t>Doporučení, otázky vyplývající z výzkumu</a:t>
            </a:r>
          </a:p>
          <a:p>
            <a:r>
              <a:rPr lang="cs-CZ" dirty="0"/>
              <a:t>Proč je naše práce relevantní</a:t>
            </a:r>
          </a:p>
          <a:p>
            <a:r>
              <a:rPr lang="cs-CZ" dirty="0"/>
              <a:t>Hlavní „poselství“</a:t>
            </a:r>
          </a:p>
        </p:txBody>
      </p:sp>
    </p:spTree>
    <p:extLst>
      <p:ext uri="{BB962C8B-B14F-4D97-AF65-F5344CB8AC3E}">
        <p14:creationId xmlns:p14="http://schemas.microsoft.com/office/powerpoint/2010/main" val="251194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– čemu se vyhnout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přílišné sumarizaci – nepopisujeme obsah jednotlivých kapitol</a:t>
            </a:r>
          </a:p>
          <a:p>
            <a:r>
              <a:rPr lang="cs-CZ" dirty="0"/>
              <a:t>předkládání nových informací – závěr, který práci neuzavírá</a:t>
            </a:r>
          </a:p>
          <a:p>
            <a:pPr lvl="1"/>
            <a:r>
              <a:rPr lang="cs-CZ" dirty="0"/>
              <a:t>Např. citace z dat jako odpověď na výzkumné otázky místo vlastního shrnutí</a:t>
            </a:r>
          </a:p>
          <a:p>
            <a:r>
              <a:rPr lang="cs-CZ" dirty="0"/>
              <a:t>přílišné generalizaci</a:t>
            </a:r>
          </a:p>
          <a:p>
            <a:r>
              <a:rPr lang="cs-CZ" dirty="0"/>
              <a:t>přílišné kritice vlastního postupu – diskuze o limitech výzkumu patří do sekce diskuze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56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odborného textu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500633"/>
              </p:ext>
            </p:extLst>
          </p:nvPr>
        </p:nvGraphicFramePr>
        <p:xfrm>
          <a:off x="677863" y="2160588"/>
          <a:ext cx="8596312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val="1427344182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351062606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053292073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7460899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IMRAD</a:t>
                      </a:r>
                      <a:r>
                        <a:rPr lang="cs-CZ" baseline="30000" dirty="0"/>
                        <a:t>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Bakalářka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C.A.R.S.</a:t>
                      </a:r>
                      <a:r>
                        <a:rPr lang="cs-CZ" baseline="30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46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dirty="0" err="1"/>
                        <a:t>ntroduction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Úvod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/>
                        <a:t>Vymezení území</a:t>
                      </a:r>
                    </a:p>
                    <a:p>
                      <a:r>
                        <a:rPr lang="cs-CZ" dirty="0"/>
                        <a:t>Vymezení „niky“</a:t>
                      </a:r>
                    </a:p>
                    <a:p>
                      <a:r>
                        <a:rPr lang="cs-CZ" dirty="0"/>
                        <a:t>Obsazení „niky“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001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Teoretická část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091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kern="120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cs-CZ" dirty="0" err="1"/>
                        <a:t>ethods</a:t>
                      </a:r>
                      <a:endParaRPr lang="cs-CZ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cs-CZ" dirty="0"/>
                        <a:t>Empirická (výzkumná,</a:t>
                      </a:r>
                      <a:r>
                        <a:rPr lang="cs-CZ" baseline="0" dirty="0"/>
                        <a:t> praktická) část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94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cs-CZ" dirty="0" err="1"/>
                        <a:t>esults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Výsledky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508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cs-CZ" dirty="0" err="1"/>
                        <a:t>iscussion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Diskuze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479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Conclusion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Závěr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182888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77334" y="5495636"/>
            <a:ext cx="9593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1 JELÍNEK, Martin a Helena KLIMUSOVÁ. </a:t>
            </a:r>
            <a:r>
              <a:rPr lang="cs-CZ" sz="900" i="1" dirty="0"/>
              <a:t>Systém organizace vědeckého textu pro originální empirické studie</a:t>
            </a:r>
            <a:r>
              <a:rPr lang="cs-CZ" sz="900" dirty="0"/>
              <a:t> [online]. In: . [cit. 2021-03-30]. Dostupné z: </a:t>
            </a:r>
            <a:r>
              <a:rPr lang="cs-CZ" sz="900" dirty="0">
                <a:hlinkClick r:id="rId2"/>
              </a:rPr>
              <a:t>https://psych.phil.muni.cz/media/34721/imrad.pdf</a:t>
            </a:r>
            <a:endParaRPr lang="cs-CZ" sz="900" dirty="0"/>
          </a:p>
          <a:p>
            <a:r>
              <a:rPr lang="cs-CZ" sz="900" dirty="0"/>
              <a:t>2 </a:t>
            </a:r>
            <a:r>
              <a:rPr lang="en-US" sz="900" dirty="0"/>
              <a:t>SWALES, John. </a:t>
            </a:r>
            <a:r>
              <a:rPr lang="en-US" sz="900" i="1" dirty="0"/>
              <a:t>"Create a Research I Space" (CARS) Model of Research Introductions</a:t>
            </a:r>
            <a:r>
              <a:rPr lang="en-US" sz="900" dirty="0"/>
              <a:t> [online]. [cit. 2021-03-30]. </a:t>
            </a:r>
            <a:r>
              <a:rPr lang="en-US" sz="900" dirty="0" err="1"/>
              <a:t>Dostupné</a:t>
            </a:r>
            <a:r>
              <a:rPr lang="en-US" sz="900" dirty="0"/>
              <a:t> z: </a:t>
            </a:r>
            <a:r>
              <a:rPr lang="en-US" sz="900" dirty="0">
                <a:hlinkClick r:id="rId3"/>
              </a:rPr>
              <a:t>https://iuuk.mff.cuni.cz/~andrew/EAP/john-swales-cars-article.pdf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699984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4EB0A-C67E-CA97-FF59-882B1098F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bakalářky</a:t>
            </a:r>
          </a:p>
        </p:txBody>
      </p:sp>
      <p:pic>
        <p:nvPicPr>
          <p:cNvPr id="5" name="Zástupný obsah 4" descr="Obsah obrázku text, dokument&#10;&#10;Popis byl vytvořen automaticky">
            <a:extLst>
              <a:ext uri="{FF2B5EF4-FFF2-40B4-BE49-F238E27FC236}">
                <a16:creationId xmlns:a16="http://schemas.microsoft.com/office/drawing/2014/main" id="{9898C93E-5676-D80B-927B-54326A7F87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414033"/>
            <a:ext cx="4559760" cy="4716222"/>
          </a:xfrm>
        </p:spPr>
      </p:pic>
      <p:pic>
        <p:nvPicPr>
          <p:cNvPr id="7" name="Obrázek 6" descr="Obsah obrázku stůl&#10;&#10;Popis byl vytvořen automaticky">
            <a:extLst>
              <a:ext uri="{FF2B5EF4-FFF2-40B4-BE49-F238E27FC236}">
                <a16:creationId xmlns:a16="http://schemas.microsoft.com/office/drawing/2014/main" id="{2DCBFD5B-2590-CB07-F0F0-5E4401D37A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857" y="1270000"/>
            <a:ext cx="5291794" cy="525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22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Umožní čtenáři, aby se zorientoval v tématu</a:t>
            </a:r>
          </a:p>
          <a:p>
            <a:r>
              <a:rPr lang="cs-CZ" dirty="0"/>
              <a:t>Průvodce prací – popis struktury</a:t>
            </a:r>
          </a:p>
          <a:p>
            <a:r>
              <a:rPr lang="cs-CZ" dirty="0"/>
              <a:t>Proč jsme zvolili téma – je důležité, ale neprobádané, píše se o něm chybně, chybí některé aspekty</a:t>
            </a:r>
          </a:p>
          <a:p>
            <a:r>
              <a:rPr lang="cs-CZ" dirty="0"/>
              <a:t>Proč nás toto téma zajímá</a:t>
            </a:r>
          </a:p>
          <a:p>
            <a:r>
              <a:rPr lang="cs-CZ" dirty="0"/>
              <a:t>Výzkumný přístup</a:t>
            </a:r>
          </a:p>
          <a:p>
            <a:r>
              <a:rPr lang="cs-CZ" dirty="0"/>
              <a:t>Výzkumné otázky nebo problémy</a:t>
            </a:r>
          </a:p>
        </p:txBody>
      </p:sp>
    </p:spTree>
    <p:extLst>
      <p:ext uri="{BB962C8B-B14F-4D97-AF65-F5344CB8AC3E}">
        <p14:creationId xmlns:p14="http://schemas.microsoft.com/office/powerpoint/2010/main" val="28822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– čemu se vyhnout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Klišé, stereotypy</a:t>
            </a:r>
          </a:p>
          <a:p>
            <a:pPr lvl="1"/>
            <a:r>
              <a:rPr lang="cs-CZ" i="1" dirty="0"/>
              <a:t>Vždy je důležité myslet na to, co o sobě na sociální sítě píšeme…a o těchto problémech je potřeba nejenom vědět, ale také o tom mluvit, zejména s dětmi a seniory.</a:t>
            </a:r>
          </a:p>
          <a:p>
            <a:r>
              <a:rPr lang="cs-CZ" dirty="0"/>
              <a:t>Pocity, vyhraněné názory, postoje bez řádné argumentace</a:t>
            </a:r>
          </a:p>
          <a:p>
            <a:r>
              <a:rPr lang="cs-CZ" dirty="0"/>
              <a:t>Výsledky</a:t>
            </a:r>
          </a:p>
          <a:p>
            <a:r>
              <a:rPr lang="cs-CZ" dirty="0"/>
              <a:t>Zbytečné věty</a:t>
            </a:r>
          </a:p>
          <a:p>
            <a:pPr lvl="1"/>
            <a:r>
              <a:rPr lang="cs-CZ" i="1" dirty="0"/>
              <a:t>Téma a zadání byly pečlivě konzultovány s vedoucí práce…</a:t>
            </a:r>
          </a:p>
          <a:p>
            <a:pPr lvl="1"/>
            <a:r>
              <a:rPr lang="cs-CZ" i="1" dirty="0"/>
              <a:t>Cílem je zodpovězení výzkumné otázky…</a:t>
            </a:r>
          </a:p>
          <a:p>
            <a:pPr lvl="1"/>
            <a:r>
              <a:rPr lang="cs-CZ" i="1" dirty="0"/>
              <a:t>V závěrečném shrnutí jsou prezentovány dosažené výsledky výzkumu…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64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a zdůvodnění problému</a:t>
            </a:r>
          </a:p>
          <a:p>
            <a:r>
              <a:rPr lang="cs-CZ" dirty="0"/>
              <a:t>Shrnutí dosavadního poznání v dostupné literatuře</a:t>
            </a:r>
          </a:p>
          <a:p>
            <a:pPr lvl="1"/>
            <a:r>
              <a:rPr lang="cs-CZ" dirty="0"/>
              <a:t>Originální syntéza</a:t>
            </a:r>
          </a:p>
          <a:p>
            <a:pPr lvl="1"/>
            <a:r>
              <a:rPr lang="cs-CZ" dirty="0"/>
              <a:t>Propojení pohledů z různých zdrojů</a:t>
            </a:r>
          </a:p>
          <a:p>
            <a:pPr lvl="1"/>
            <a:r>
              <a:rPr lang="cs-CZ" dirty="0"/>
              <a:t>Vlastní zhodnocení situace</a:t>
            </a:r>
          </a:p>
          <a:p>
            <a:r>
              <a:rPr lang="cs-CZ" dirty="0"/>
              <a:t>Problémy</a:t>
            </a:r>
          </a:p>
          <a:p>
            <a:pPr lvl="1"/>
            <a:r>
              <a:rPr lang="cs-CZ" dirty="0"/>
              <a:t>Obsahuje poznatky, které nesouvisí s empirickou (výzkumnou) částí</a:t>
            </a:r>
          </a:p>
          <a:p>
            <a:pPr lvl="1"/>
            <a:r>
              <a:rPr lang="cs-CZ" dirty="0"/>
              <a:t>Neobsahuje poznatky relevantní pro empirickou část</a:t>
            </a:r>
          </a:p>
        </p:txBody>
      </p:sp>
    </p:spTree>
    <p:extLst>
      <p:ext uri="{BB962C8B-B14F-4D97-AF65-F5344CB8AC3E}">
        <p14:creationId xmlns:p14="http://schemas.microsoft.com/office/powerpoint/2010/main" val="3689637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nebo parafráze?</a:t>
            </a:r>
            <a:br>
              <a:rPr lang="cs-CZ" dirty="0"/>
            </a:br>
            <a:r>
              <a:rPr lang="cs-CZ" dirty="0"/>
              <a:t>Citace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  <a:p>
            <a:pPr lvl="1"/>
            <a:r>
              <a:rPr lang="cs-CZ" dirty="0"/>
              <a:t>Příliš mnoho citací – narušuje souvislý výklad</a:t>
            </a:r>
          </a:p>
          <a:p>
            <a:pPr lvl="1"/>
            <a:r>
              <a:rPr lang="cs-CZ" dirty="0"/>
              <a:t>Seskupení citací bez dostatečného komentáře</a:t>
            </a:r>
          </a:p>
          <a:p>
            <a:pPr lvl="1"/>
            <a:r>
              <a:rPr lang="cs-CZ" dirty="0"/>
              <a:t>Komentář opakuje informaci z citace</a:t>
            </a:r>
          </a:p>
          <a:p>
            <a:r>
              <a:rPr lang="cs-CZ" dirty="0"/>
              <a:t>Použití citace</a:t>
            </a:r>
          </a:p>
          <a:p>
            <a:pPr lvl="1"/>
            <a:r>
              <a:rPr lang="cs-CZ" dirty="0"/>
              <a:t>Výklad se k ní váže (vysvětlujeme ji)</a:t>
            </a:r>
          </a:p>
          <a:p>
            <a:pPr lvl="1"/>
            <a:r>
              <a:rPr lang="cs-CZ" dirty="0"/>
              <a:t>Podpora vlastní argumentace nebo kritiky – účinek na čtenáře</a:t>
            </a:r>
          </a:p>
          <a:p>
            <a:pPr lvl="1"/>
            <a:r>
              <a:rPr lang="cs-CZ" dirty="0"/>
              <a:t>Přeformulováním by došlo ke ztrátě informační hodnoty – zejména definice</a:t>
            </a:r>
          </a:p>
          <a:p>
            <a:r>
              <a:rPr lang="cs-CZ" dirty="0"/>
              <a:t>Citace v cizím jazyce – přeložíme, originální text umístíme do poznámky nebo obráceně</a:t>
            </a:r>
          </a:p>
        </p:txBody>
      </p:sp>
    </p:spTree>
    <p:extLst>
      <p:ext uri="{BB962C8B-B14F-4D97-AF65-F5344CB8AC3E}">
        <p14:creationId xmlns:p14="http://schemas.microsoft.com/office/powerpoint/2010/main" val="3128245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nebo parafráze?</a:t>
            </a:r>
            <a:br>
              <a:rPr lang="cs-CZ" dirty="0"/>
            </a:br>
            <a:r>
              <a:rPr lang="cs-CZ" dirty="0" err="1"/>
              <a:t>Parafáze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Stručnější, snazší pro začlenění</a:t>
            </a:r>
          </a:p>
          <a:p>
            <a:r>
              <a:rPr lang="cs-CZ" dirty="0"/>
              <a:t>Pozor na významové posuny</a:t>
            </a:r>
          </a:p>
          <a:p>
            <a:r>
              <a:rPr lang="cs-CZ" dirty="0"/>
              <a:t>Stručné vyjádření hlavní myšlenky (neparafrázovat jednotlivé věty)</a:t>
            </a:r>
          </a:p>
        </p:txBody>
      </p:sp>
    </p:spTree>
    <p:extLst>
      <p:ext uri="{BB962C8B-B14F-4D97-AF65-F5344CB8AC3E}">
        <p14:creationId xmlns:p14="http://schemas.microsoft.com/office/powerpoint/2010/main" val="3492424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nebo parafráze?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Projděte si teoretickou část práce, kterou jste využili v předchozím úkolu, nebo některé z prací odkázaných v </a:t>
            </a:r>
            <a:r>
              <a:rPr lang="cs-CZ" dirty="0" err="1"/>
              <a:t>Moodle</a:t>
            </a:r>
            <a:r>
              <a:rPr lang="cs-CZ" dirty="0"/>
              <a:t> a všímejte si, jak jsou v textu začleněny citace nebo parafráze.</a:t>
            </a:r>
          </a:p>
          <a:p>
            <a:pPr lvl="1"/>
            <a:r>
              <a:rPr lang="cs-CZ" dirty="0"/>
              <a:t>V orientaci vám pomůžou odkazy na citovanou literaturu</a:t>
            </a:r>
          </a:p>
          <a:p>
            <a:pPr lvl="1"/>
            <a:r>
              <a:rPr lang="cs-CZ" dirty="0"/>
              <a:t>Všimněte si také umístění odkazů</a:t>
            </a:r>
          </a:p>
        </p:txBody>
      </p:sp>
    </p:spTree>
    <p:extLst>
      <p:ext uri="{BB962C8B-B14F-4D97-AF65-F5344CB8AC3E}">
        <p14:creationId xmlns:p14="http://schemas.microsoft.com/office/powerpoint/2010/main" val="71895245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0E9E85-236E-493A-A79E-03EC801E94CC}">
  <ds:schemaRefs>
    <ds:schemaRef ds:uri="http://purl.org/dc/terms/"/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4154ce8-de10-43e5-bac2-7607c4efa263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6929F4B-A563-44D9-A16A-3B95C12C41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2363</TotalTime>
  <Words>559</Words>
  <Application>Microsoft Office PowerPoint</Application>
  <PresentationFormat>Širokoúhlá obrazovka</PresentationFormat>
  <Paragraphs>90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Fazeta</vt:lpstr>
      <vt:lpstr>Struktura práce</vt:lpstr>
      <vt:lpstr>Struktura odborného textu</vt:lpstr>
      <vt:lpstr>Struktura bakalářky</vt:lpstr>
      <vt:lpstr>Úvod</vt:lpstr>
      <vt:lpstr>Úvod – čemu se vyhnout</vt:lpstr>
      <vt:lpstr>Teoretická část</vt:lpstr>
      <vt:lpstr>Citace nebo parafráze? Citace </vt:lpstr>
      <vt:lpstr>Citace nebo parafráze? Parafáze</vt:lpstr>
      <vt:lpstr>Citace nebo parafráze?</vt:lpstr>
      <vt:lpstr>Členění textu</vt:lpstr>
      <vt:lpstr>Spojitost textu</vt:lpstr>
      <vt:lpstr>Závěr</vt:lpstr>
      <vt:lpstr>Závěr – čemu se vyhnout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41</cp:revision>
  <dcterms:created xsi:type="dcterms:W3CDTF">2021-03-15T15:30:47Z</dcterms:created>
  <dcterms:modified xsi:type="dcterms:W3CDTF">2024-02-07T10:23:04Z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