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07"/>
  </p:normalViewPr>
  <p:slideViewPr>
    <p:cSldViewPr snapToGrid="0" snapToObjects="1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52F93-4E8A-0847-A75E-2A0131448128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7F4A0-8FD1-104A-96F1-C6FE26985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08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Sem ještě přidám fotku, jak to vypadá v tom slovníku a budu to komentovat, ale do knihovny se dostanu až v úterý, takže se moc omlouvám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7F4A0-8FD1-104A-96F1-C6FE2698537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1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7F4A0-8FD1-104A-96F1-C6FE2698537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6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ETYMOLOG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ECB43-E158-1945-B09B-F6F1E5E86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Etymologie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2961F8-5662-7D43-A94C-D08159AAB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Kristýna </a:t>
            </a:r>
            <a:r>
              <a:rPr lang="cs-CZ" dirty="0" err="1"/>
              <a:t>Šimralová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56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4512F-5B53-7043-B917-2DB995DA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A351AD-5506-674B-BAF6-5714DC62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Czechency</a:t>
            </a:r>
            <a:r>
              <a:rPr lang="cs-CZ" dirty="0"/>
              <a:t>: Diachronní jazykovědná disciplína odhalující za použití speciálních vědeckých metod a jejich kombinací původ slov, tj. jejich vznik a vývoj jak po stránce tvarové, tak po stránce významové. </a:t>
            </a:r>
          </a:p>
          <a:p>
            <a:r>
              <a:rPr lang="cs-CZ" dirty="0"/>
              <a:t>= nauka o původu a vývoji slov</a:t>
            </a:r>
          </a:p>
          <a:p>
            <a:r>
              <a:rPr lang="cs-CZ" dirty="0"/>
              <a:t>Je jeden z nejstarších lingvistických oborů, počátky najdeme až v antice </a:t>
            </a:r>
          </a:p>
          <a:p>
            <a:r>
              <a:rPr lang="cs-CZ" dirty="0"/>
              <a:t>Úkolem etymologie je kromě zjištění původního významu též odhadnutí stáří daného slova</a:t>
            </a:r>
          </a:p>
          <a:p>
            <a:r>
              <a:rPr lang="cs-CZ" dirty="0"/>
              <a:t>V Čechách etymologie začínala v </a:t>
            </a:r>
            <a:r>
              <a:rPr lang="cs-CZ" dirty="0" err="1"/>
              <a:t>předhumanistickém</a:t>
            </a:r>
            <a:r>
              <a:rPr lang="cs-CZ" dirty="0"/>
              <a:t> období (ale záběr spíše na latinská a řecká slova, z českých vlastní jména) </a:t>
            </a:r>
          </a:p>
          <a:p>
            <a:r>
              <a:rPr lang="cs-CZ" dirty="0"/>
              <a:t>Existovala také lidová etymologie (primitivní výklad slov) – byly součástí i próz, kronik</a:t>
            </a:r>
          </a:p>
          <a:p>
            <a:r>
              <a:rPr lang="cs-CZ" dirty="0"/>
              <a:t>První pokus o srovnávací etymologický slovník v Čechách je od M. Benešovského z r. 1587 – </a:t>
            </a:r>
            <a:r>
              <a:rPr lang="cs-CZ" dirty="0" err="1"/>
              <a:t>Philonomus</a:t>
            </a:r>
            <a:r>
              <a:rPr lang="cs-CZ" dirty="0"/>
              <a:t>, </a:t>
            </a:r>
            <a:r>
              <a:rPr lang="cs-CZ" i="1" dirty="0"/>
              <a:t>Knížka slov českých vyložených, odkud svůj počátek mají, totiž jaký jejich jest rozum</a:t>
            </a:r>
          </a:p>
          <a:p>
            <a:r>
              <a:rPr lang="cs-CZ" dirty="0"/>
              <a:t>Od 50. let existuje též Etymologické oddělení Ústavu pro jazyk český AV ČR v Brně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3844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FA8A5-23ED-CA48-8400-A5AFAA45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to zjišťuje?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D9AB8-C04D-1D4A-89D1-C743C2EF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Srovnává fonologickou, morfologickou a slovotvornou podobu daného slova s příbuznými slovy stejné jazykové rodiny v různých vývojových etapách </a:t>
            </a:r>
          </a:p>
          <a:p>
            <a:r>
              <a:rPr lang="cs-CZ" dirty="0"/>
              <a:t>Přihlíží se při tom k pravidlům jazykového vývoje a historických reálií (zapojeny jsou tedy i historie, archeologie, přírodní vědy, etnografie, …)</a:t>
            </a:r>
          </a:p>
          <a:p>
            <a:r>
              <a:rPr lang="cs-CZ" dirty="0"/>
              <a:t>Také jsou brány v úvahu procesy související se společenským užíváním jazyka a procesy jazykového kontaktu</a:t>
            </a:r>
          </a:p>
          <a:p>
            <a:r>
              <a:rPr lang="cs-CZ" dirty="0"/>
              <a:t>–&gt; následuje historická rekonstrukce daného slova v prajazyce dané rodiny (u nás praslovanština) a jeho původní význam, příp. i významový vývoj</a:t>
            </a:r>
          </a:p>
        </p:txBody>
      </p:sp>
    </p:spTree>
    <p:extLst>
      <p:ext uri="{BB962C8B-B14F-4D97-AF65-F5344CB8AC3E}">
        <p14:creationId xmlns:p14="http://schemas.microsoft.com/office/powerpoint/2010/main" val="125403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785AF-64EF-C14C-B175-90EB56E3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Nějaké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9F9F6-9221-244F-A653-30318B4B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Slovo </a:t>
            </a:r>
            <a:r>
              <a:rPr lang="cs-CZ" i="1" dirty="0"/>
              <a:t>dítě</a:t>
            </a:r>
          </a:p>
          <a:p>
            <a:pPr lvl="1"/>
            <a:r>
              <a:rPr lang="cs-CZ" dirty="0"/>
              <a:t>Výchozím praslovanským slovem bylo kolektivum </a:t>
            </a:r>
            <a:r>
              <a:rPr lang="cs-CZ" i="1" dirty="0" err="1"/>
              <a:t>dět</a:t>
            </a:r>
            <a:r>
              <a:rPr lang="az-Cyrl-AZ" i="1" dirty="0"/>
              <a:t>ь</a:t>
            </a:r>
            <a:r>
              <a:rPr lang="cs-CZ" i="1" dirty="0"/>
              <a:t>, </a:t>
            </a:r>
            <a:r>
              <a:rPr lang="cs-CZ" dirty="0"/>
              <a:t>pak bylo změněno na plurál</a:t>
            </a:r>
            <a:r>
              <a:rPr lang="cs-CZ" i="1" dirty="0"/>
              <a:t> děti</a:t>
            </a:r>
          </a:p>
          <a:p>
            <a:pPr lvl="1"/>
            <a:r>
              <a:rPr lang="cs-CZ" dirty="0"/>
              <a:t>Z toho byl vytvořen singulár </a:t>
            </a:r>
            <a:r>
              <a:rPr lang="cs-CZ" i="1" dirty="0" err="1"/>
              <a:t>dětę</a:t>
            </a:r>
            <a:r>
              <a:rPr lang="cs-CZ" i="1" dirty="0"/>
              <a:t>, </a:t>
            </a:r>
            <a:r>
              <a:rPr lang="cs-CZ" dirty="0"/>
              <a:t>což vzniklo přidáním koncovky </a:t>
            </a:r>
            <a:r>
              <a:rPr lang="cs-CZ" i="1" dirty="0"/>
              <a:t>‑</a:t>
            </a:r>
            <a:r>
              <a:rPr lang="cs-CZ" i="1" dirty="0" err="1"/>
              <a:t>ę</a:t>
            </a:r>
            <a:r>
              <a:rPr lang="cs-CZ" i="1" dirty="0"/>
              <a:t> – </a:t>
            </a:r>
            <a:r>
              <a:rPr lang="cs-CZ" dirty="0"/>
              <a:t>jde o slovotvorný typ označující mláďata</a:t>
            </a:r>
          </a:p>
          <a:p>
            <a:pPr lvl="1"/>
            <a:r>
              <a:rPr lang="cs-CZ" dirty="0"/>
              <a:t>Kořen </a:t>
            </a:r>
            <a:r>
              <a:rPr lang="cs-CZ" i="1" dirty="0" err="1"/>
              <a:t>dě</a:t>
            </a:r>
            <a:r>
              <a:rPr lang="cs-CZ" i="1" dirty="0"/>
              <a:t>‑ </a:t>
            </a:r>
            <a:r>
              <a:rPr lang="cs-CZ" dirty="0"/>
              <a:t>je obsažen v řadě slov, které mají význam nějak příbuzný se slovem </a:t>
            </a:r>
            <a:r>
              <a:rPr lang="cs-CZ" i="1" dirty="0"/>
              <a:t>sát (</a:t>
            </a:r>
            <a:r>
              <a:rPr lang="cs-CZ" dirty="0"/>
              <a:t>od stejného kořene je odvozeno</a:t>
            </a:r>
            <a:r>
              <a:rPr lang="cs-CZ" i="1" dirty="0"/>
              <a:t> </a:t>
            </a:r>
            <a:r>
              <a:rPr lang="cs-CZ" dirty="0"/>
              <a:t>i praslovanské </a:t>
            </a:r>
            <a:r>
              <a:rPr lang="cs-CZ" i="1" dirty="0"/>
              <a:t>dojiti, </a:t>
            </a:r>
            <a:r>
              <a:rPr lang="cs-CZ" dirty="0"/>
              <a:t>což neoznačuje jen </a:t>
            </a:r>
            <a:r>
              <a:rPr lang="cs-CZ" i="1" dirty="0"/>
              <a:t>odebírat mléko, </a:t>
            </a:r>
            <a:r>
              <a:rPr lang="cs-CZ" dirty="0"/>
              <a:t>ale i </a:t>
            </a:r>
            <a:r>
              <a:rPr lang="cs-CZ" i="1" dirty="0"/>
              <a:t>nechat sát mléko, kojit)</a:t>
            </a:r>
          </a:p>
          <a:p>
            <a:pPr lvl="1"/>
            <a:r>
              <a:rPr lang="cs-CZ" i="1" dirty="0"/>
              <a:t>–&gt; </a:t>
            </a:r>
            <a:r>
              <a:rPr lang="cs-CZ" dirty="0"/>
              <a:t>původní význam českého slova </a:t>
            </a:r>
            <a:r>
              <a:rPr lang="cs-CZ" i="1" dirty="0"/>
              <a:t>dítě </a:t>
            </a:r>
            <a:r>
              <a:rPr lang="cs-CZ" dirty="0"/>
              <a:t>je tedy </a:t>
            </a:r>
            <a:r>
              <a:rPr lang="cs-CZ" i="1" dirty="0"/>
              <a:t>mládě, které saje mateřské mléko, kojenec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79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129BF-AE4F-724D-99A4-DE62D5D3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etymologický slovník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906A7-CF6B-6F4B-B836-6801AF7D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*2001, doc. PhDr. Jiří Rejzek, PhD. </a:t>
            </a:r>
          </a:p>
          <a:p>
            <a:r>
              <a:rPr lang="cs-CZ" dirty="0"/>
              <a:t>11 tisíc základních hesel, 21 tisíc odvozených slov, téměř 64 tisíc odkazů na slova z jiných jazyků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F3CB6C9F-82ED-C348-8596-7AB976F5B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773022"/>
            <a:ext cx="6096002" cy="1833121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8B5C4417-765A-4745-9331-C872A5EF0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084978"/>
            <a:ext cx="6096002" cy="2156573"/>
          </a:xfrm>
          <a:prstGeom prst="rect">
            <a:avLst/>
          </a:prstGeo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F8A7F933-8EAD-3943-AED7-BF117E441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4978717"/>
            <a:ext cx="6096002" cy="19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57E46-AC55-934B-9443-00042D77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6FE901B-4EC7-6546-88B6-A6D5EB0B8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20800"/>
            <a:ext cx="10706206" cy="4995444"/>
          </a:xfrm>
        </p:spPr>
      </p:pic>
    </p:spTree>
    <p:extLst>
      <p:ext uri="{BB962C8B-B14F-4D97-AF65-F5344CB8AC3E}">
        <p14:creationId xmlns:p14="http://schemas.microsoft.com/office/powerpoint/2010/main" val="124029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43933-5956-DF41-AD9D-98F73DC7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DFA6357-29B3-854B-9C95-A34510D1F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997" y="1874517"/>
            <a:ext cx="6096000" cy="4349921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A482C6B4-350E-9C46-AC44-0BEF3D27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03" y="941955"/>
            <a:ext cx="6112997" cy="591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5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91B37-01A0-FA49-8069-D8EB53CA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z ČZJ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CC2763-C1A3-3F40-8EAB-268004B1B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ŽLUTÁ</a:t>
            </a:r>
          </a:p>
          <a:p>
            <a:r>
              <a:rPr lang="cs-CZ" dirty="0"/>
              <a:t>VIDEO</a:t>
            </a:r>
          </a:p>
          <a:p>
            <a:r>
              <a:rPr lang="cs-CZ" dirty="0"/>
              <a:t>VEČER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85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62990-DACC-A442-9DA3-ED59F624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3112F-C8E7-074A-BBA8-09D6C370F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Helena Karlíková (2017): ETYMOLOGIE. In: Petr Karlík, Marek Nekula, Jana </a:t>
            </a:r>
            <a:r>
              <a:rPr lang="cs-CZ" dirty="0" err="1"/>
              <a:t>Pleskalová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dirty="0" err="1"/>
              <a:t>CzechEncy</a:t>
            </a:r>
            <a:r>
              <a:rPr lang="cs-CZ" dirty="0"/>
              <a:t> - Nový encyklopedický slovník češtiny. </a:t>
            </a:r>
            <a:br>
              <a:rPr lang="cs-CZ" dirty="0"/>
            </a:br>
            <a:r>
              <a:rPr lang="cs-CZ" dirty="0"/>
              <a:t>URL: </a:t>
            </a:r>
            <a:r>
              <a:rPr lang="cs-CZ" dirty="0">
                <a:hlinkClick r:id="rId2"/>
              </a:rPr>
              <a:t>https://www.czechency.org/slovnik/ETYMOLOGIE</a:t>
            </a:r>
            <a:r>
              <a:rPr lang="cs-CZ" dirty="0"/>
              <a:t> (poslední přístup: 10. 10. 2020)</a:t>
            </a:r>
          </a:p>
          <a:p>
            <a:r>
              <a:rPr lang="cs-CZ" dirty="0" err="1"/>
              <a:t>ČNESáci</a:t>
            </a:r>
            <a:r>
              <a:rPr lang="cs-CZ" dirty="0"/>
              <a:t> na sněhu (</a:t>
            </a:r>
            <a:r>
              <a:rPr lang="cs-CZ" dirty="0">
                <a:sym typeface="Wingdings" pitchFamily="2" charset="2"/>
              </a:rPr>
              <a:t>)</a:t>
            </a:r>
            <a:endParaRPr lang="cs-CZ" dirty="0"/>
          </a:p>
          <a:p>
            <a:r>
              <a:rPr lang="cs-CZ" dirty="0"/>
              <a:t>REJZEK, Jiří, 2001. </a:t>
            </a:r>
            <a:r>
              <a:rPr lang="cs-CZ" i="1" dirty="0"/>
              <a:t>Český etymologický slovník</a:t>
            </a:r>
            <a:r>
              <a:rPr lang="cs-CZ" dirty="0"/>
              <a:t>. Voznice: Leda. ISBN 80-859-2785-3.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453011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Odznáček</Template>
  <TotalTime>43</TotalTime>
  <Words>491</Words>
  <Application>Microsoft Macintosh PowerPoint</Application>
  <PresentationFormat>Širokoúhlá obrazovka</PresentationFormat>
  <Paragraphs>36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Impact</vt:lpstr>
      <vt:lpstr>Odznáček</vt:lpstr>
      <vt:lpstr>Etymologie</vt:lpstr>
      <vt:lpstr>Co to je? </vt:lpstr>
      <vt:lpstr>Jak se to zjišťuje?</vt:lpstr>
      <vt:lpstr>Nějaké příklady</vt:lpstr>
      <vt:lpstr>Český etymologický slovník</vt:lpstr>
      <vt:lpstr>Prezentace aplikace PowerPoint</vt:lpstr>
      <vt:lpstr>Prezentace aplikace PowerPoint</vt:lpstr>
      <vt:lpstr>Příklady z ČZJ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Etymologie</dc:title>
  <dc:creator>Šimralová, Kristýna</dc:creator>
  <cp:lastModifiedBy>Šimralová, Kristýna</cp:lastModifiedBy>
  <cp:revision>6</cp:revision>
  <dcterms:created xsi:type="dcterms:W3CDTF">2020-10-11T15:59:41Z</dcterms:created>
  <dcterms:modified xsi:type="dcterms:W3CDTF">2020-10-15T15:24:12Z</dcterms:modified>
</cp:coreProperties>
</file>