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69" r:id="rId3"/>
    <p:sldId id="270" r:id="rId4"/>
    <p:sldId id="271" r:id="rId5"/>
    <p:sldId id="274" r:id="rId6"/>
    <p:sldId id="273" r:id="rId7"/>
    <p:sldId id="272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3" r:id="rId16"/>
    <p:sldId id="282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6" r:id="rId29"/>
    <p:sldId id="295" r:id="rId3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2D40"/>
    <a:srgbClr val="D22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774" autoAdjust="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F687-8659-44A5-B987-DB47E3AA8D81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BC47E-BD00-42F4-B95C-2B987241CB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90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C47E-BD00-42F4-B95C-2B987241CB0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3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35829"/>
            <a:ext cx="6408162" cy="1981120"/>
          </a:xfrm>
          <a:prstGeom prst="rect">
            <a:avLst/>
          </a:prstGeom>
        </p:spPr>
      </p:pic>
      <p:sp>
        <p:nvSpPr>
          <p:cNvPr id="9" name="Nadpis 8">
            <a:extLst>
              <a:ext uri="{FF2B5EF4-FFF2-40B4-BE49-F238E27FC236}">
                <a16:creationId xmlns:a16="http://schemas.microsoft.com/office/drawing/2014/main" id="{9C465973-12C9-4E7E-B3E7-339819B8D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4807" y="3468467"/>
            <a:ext cx="6232376" cy="151896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6" name="Zástupný symbol pro text 14">
            <a:extLst>
              <a:ext uri="{FF2B5EF4-FFF2-40B4-BE49-F238E27FC236}">
                <a16:creationId xmlns:a16="http://schemas.microsoft.com/office/drawing/2014/main" id="{6D621A1B-64B8-4E2C-9F7C-619F6D16DF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4807" y="4987429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  <p:sp>
        <p:nvSpPr>
          <p:cNvPr id="7" name="Zástupný symbol pro text 14">
            <a:extLst>
              <a:ext uri="{FF2B5EF4-FFF2-40B4-BE49-F238E27FC236}">
                <a16:creationId xmlns:a16="http://schemas.microsoft.com/office/drawing/2014/main" id="{3CBD455F-1540-428D-A023-C87A83F6C5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4806" y="2805732"/>
            <a:ext cx="6218237" cy="5214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název základní součásti.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89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55FAB65-B0A7-4575-8846-11158687D38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881948" y="30924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vložíte obrázek.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24AE90-7605-4DC5-9CC0-F95158D6C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text 4">
            <a:extLst>
              <a:ext uri="{FF2B5EF4-FFF2-40B4-BE49-F238E27FC236}">
                <a16:creationId xmlns:a16="http://schemas.microsoft.com/office/drawing/2014/main" id="{276D1917-8BCB-4A56-9BA7-03075193B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1948" y="5298620"/>
            <a:ext cx="6172200" cy="568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22C40"/>
              </a:buClr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261854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-  bez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50943"/>
            <a:ext cx="6408162" cy="1981120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:a16="http://schemas.microsoft.com/office/drawing/2014/main" id="{1FAEE400-C3C4-4524-978A-6626FFC80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0487" y="2962276"/>
            <a:ext cx="6218789" cy="77845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6D164CCE-6D73-466D-BEB5-04B11A8390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0487" y="3906326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</p:spTree>
    <p:extLst>
      <p:ext uri="{BB962C8B-B14F-4D97-AF65-F5344CB8AC3E}">
        <p14:creationId xmlns:p14="http://schemas.microsoft.com/office/powerpoint/2010/main" val="358612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D34E2D-EE31-4DC0-9247-4DBF2ED796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cs-CZ" dirty="0"/>
              <a:t>Kliknutím vložíte text.</a:t>
            </a:r>
          </a:p>
          <a:p>
            <a:pPr lvl="1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83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36F267A-BE8F-4FE3-A8F2-A3A14D7F58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36738"/>
            <a:ext cx="10515600" cy="43053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C4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63724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602828-E203-4BCF-A5B0-CB2FC2EC1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5DBEC2-CBC0-4C1C-88E7-DC2EDCA58E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F575050-708C-4714-B50C-D679D7CC414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EA612F-A0C2-4C25-85F3-1AD024CA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F61B0A8-8F34-4579-959E-67B3416A9699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90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9FBEE-EED9-440B-B6A2-0370D421D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4935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BC1BE52-8A40-4C07-BD57-49A31749FCC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C8B1659-79F4-4765-8610-2F273D4750E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71A42BE-7C37-4E5F-A5C7-DE3988B8FE8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252F095-D907-45FC-9209-CE575CF9B53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3AF3188-F662-42FA-942C-C3BA18BE5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0D3BDEC-7BDF-49D8-818D-67B015274AAF}"/>
              </a:ext>
            </a:extLst>
          </p:cNvPr>
          <p:cNvCxnSpPr/>
          <p:nvPr userDrawn="1"/>
        </p:nvCxnSpPr>
        <p:spPr>
          <a:xfrm>
            <a:off x="838200" y="160686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79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B72C8-7D3F-4C74-90F8-8DA326D5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C5A6722-54AF-4AAD-A2E6-780E1205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9713418-A7EB-478E-BEED-F2EBCA77CFFE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50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14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356F0D-8BFD-494A-8220-002D1C5E33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0BA097-ED2B-4036-B097-8C187A6622E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67300" y="457200"/>
            <a:ext cx="6172200" cy="541178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22D40"/>
              </a:buClr>
              <a:buFont typeface="Wingdings" panose="05000000000000000000" pitchFamily="2" charset="2"/>
              <a:buChar char="§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C587ECA-5355-4449-8467-B73118C0A2B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051C28-CB18-4E15-84A8-0937D20E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8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21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ufal.mff.cuni.cz/vallex/3.0/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orpus.cz/" TargetMode="Externa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orpus.cz/kontext/query?corpname=syn2020" TargetMode="Externa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plus.rozhlas.cz/na-analyzu-nam-staci-15-sekund-ciste-reci-tvrdi-forenzni-fonetik-6599292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644E5260-5AD8-478A-B5F5-E1D82BA04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>
                <a:latin typeface="Cambria" panose="02040503050406030204" pitchFamily="18" charset="0"/>
                <a:ea typeface="Cambria" panose="02040503050406030204" pitchFamily="18" charset="0"/>
              </a:rPr>
              <a:t>Bohemistická propedeutika 2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7E45BA4A-0F70-4A6D-AA8A-41F5B14EAA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13. 5. 2021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52237480-7ADF-4500-9A0D-E7A710267A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ÚJKN</a:t>
            </a:r>
          </a:p>
        </p:txBody>
      </p:sp>
    </p:spTree>
    <p:extLst>
      <p:ext uri="{BB962C8B-B14F-4D97-AF65-F5344CB8AC3E}">
        <p14:creationId xmlns:p14="http://schemas.microsoft.com/office/powerpoint/2010/main" val="3588086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554173-EF67-41AB-BE7A-A7E29C7AA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i="1" dirty="0">
                <a:latin typeface="Cambria" panose="02040503050406030204" pitchFamily="18" charset="0"/>
                <a:ea typeface="Cambria" panose="02040503050406030204" pitchFamily="18" charset="0"/>
              </a:rPr>
              <a:t>VALLEX</a:t>
            </a:r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cs-CZ" sz="4000" i="1" dirty="0">
                <a:latin typeface="Cambria" panose="02040503050406030204" pitchFamily="18" charset="0"/>
                <a:ea typeface="Cambria" panose="02040503050406030204" pitchFamily="18" charset="0"/>
              </a:rPr>
              <a:t>Valenční slovník českých sloves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D60DC4-9DA5-4F95-AD75-C6A143393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Ústav formální a aplikované lingvistiky na Matematicko-fyzikální fakultě Univerzity Karlovy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dostupný online: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https://ufal.mff.cuni.cz/vallex/3.0/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formalizovaný popis jazyka (povrchové i hloubkové struktury)</a:t>
            </a:r>
          </a:p>
        </p:txBody>
      </p:sp>
    </p:spTree>
    <p:extLst>
      <p:ext uri="{BB962C8B-B14F-4D97-AF65-F5344CB8AC3E}">
        <p14:creationId xmlns:p14="http://schemas.microsoft.com/office/powerpoint/2010/main" val="267249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4029E0-DE79-4FBD-9D52-018693F08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valenční pole slovesa </a:t>
            </a:r>
            <a:r>
              <a:rPr lang="cs-CZ" sz="4000" i="1" dirty="0">
                <a:latin typeface="Cambria" panose="02040503050406030204" pitchFamily="18" charset="0"/>
                <a:ea typeface="Cambria" panose="02040503050406030204" pitchFamily="18" charset="0"/>
              </a:rPr>
              <a:t>komunikovat</a:t>
            </a:r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481699E5-CA0D-4096-A81F-35DD2674A3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4"/>
            <a:ext cx="9854418" cy="4788239"/>
          </a:xfrm>
        </p:spPr>
      </p:pic>
    </p:spTree>
    <p:extLst>
      <p:ext uri="{BB962C8B-B14F-4D97-AF65-F5344CB8AC3E}">
        <p14:creationId xmlns:p14="http://schemas.microsoft.com/office/powerpoint/2010/main" val="3097205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A25CDC-7922-4F7F-96C6-BB48F4AE3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absolvovat</a:t>
            </a:r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FACDA9D1-37D9-4266-8F5E-EB510EFE2E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9856157" cy="4802187"/>
          </a:xfrm>
        </p:spPr>
      </p:pic>
    </p:spTree>
    <p:extLst>
      <p:ext uri="{BB962C8B-B14F-4D97-AF65-F5344CB8AC3E}">
        <p14:creationId xmlns:p14="http://schemas.microsoft.com/office/powerpoint/2010/main" val="1146895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75DCD0-0E5E-4BDD-A71E-48F421E0B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odchylky od syntaktické stavby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1C6AD5-EDCA-4311-B5A9-E98BD372F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>
                <a:latin typeface="Cambria" panose="02040503050406030204" pitchFamily="18" charset="0"/>
                <a:ea typeface="Cambria" panose="02040503050406030204" pitchFamily="18" charset="0"/>
              </a:rPr>
              <a:t>různé nedostatky a defektní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vazby, kterým je dobré se vyhnout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vznikají ve spontá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nn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ím toku řeči i v psaných komunikátech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srov.: 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Já i táta děkuje za pomoc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                 (komunikace přes Messenger)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  Bezmála dvacet tisíc sazenic je tady nasazených toho chřestu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                                     (reportáž ČT, mluvený projev farmáře)</a:t>
            </a:r>
          </a:p>
          <a:p>
            <a:pPr marL="0" indent="0">
              <a:buNone/>
            </a:pP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153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4365FB-7CE0-47DF-A50B-FC730BDD7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592E10-5CE9-4D48-885D-6BD1D13E1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Já i táta děkuje za pomoc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→ 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děkujeme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 (zanedbání plurálu, nesprávná shoda slovesa s bližším jménem)</a:t>
            </a:r>
          </a:p>
          <a:p>
            <a:pPr marL="0" indent="0">
              <a:buNone/>
            </a:pPr>
            <a:endParaRPr lang="pl-P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Bezmála dvacet tisíc sazenic je tady nasazených toho chřestu.</a:t>
            </a:r>
          </a:p>
          <a:p>
            <a:pPr marL="0" indent="0">
              <a:buNone/>
            </a:pPr>
            <a:endParaRPr lang="pl-PL" sz="24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→ Bezmála dvacet tisíc </a:t>
            </a:r>
            <a:r>
              <a:rPr lang="pl-PL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sazenic toho chřestu 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je tady nasazených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./ 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Je tady nasazených bezmála dvacet tisíc </a:t>
            </a:r>
            <a:r>
              <a:rPr lang="pl-PL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sazenic toho chřestu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0" indent="0">
              <a:buNone/>
            </a:pP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(ukazovací zjm. 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toho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 svědčí o mluvenosti)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5227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9AC8D5-57B9-4D27-AC8D-C56A3288C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b="1" dirty="0">
                <a:latin typeface="Cambria" panose="02040503050406030204" pitchFamily="18" charset="0"/>
                <a:ea typeface="Cambria" panose="02040503050406030204" pitchFamily="18" charset="0"/>
              </a:rPr>
              <a:t>dává vám to logiku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DCB628-C4CE-4A2A-9C08-E41CEF4A72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je tato frazeologická vazba v pořádku</a:t>
            </a:r>
            <a:r>
              <a:rPr lang="cs-CZ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46628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EEF65E-7593-43BA-B17E-E3D662E79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stanovisko Jazykové poradny ÚJČ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2BF9BB-6C4B-4FFC-BA84-47787A629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Spojení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dávat logiku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je výsledkem tzv. </a:t>
            </a:r>
            <a:r>
              <a:rPr lang="cs-CZ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kontaminace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(smíšení, zkřížení vazeb), která je považována za skladební chybu. Jak jste správně odhadla, tato vazba vzniká smíšením významově podobných spojení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mít logiku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dávat smysl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. Je třeba ještě doplnit, že výraz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smysl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se v tomto významu může pojit i se slovesem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mít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jak dokládá např. online slovník slovesných vazeb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Vallex 3.0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. V pořádku jsou tedy vazby </a:t>
            </a:r>
            <a:r>
              <a:rPr lang="cs-CZ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má to smysl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dává to smysl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ale pouze </a:t>
            </a:r>
            <a:r>
              <a:rPr lang="cs-CZ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má to logiku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. Data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Českého národního korpusu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sice ukazují, že vyjádření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dává to logiku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se v úzu vyskytuje (zejména v publicistice), ve spisovném textu však důrazně doporučujeme se uvedené vazbě vyhnout.</a:t>
            </a:r>
          </a:p>
        </p:txBody>
      </p:sp>
    </p:spTree>
    <p:extLst>
      <p:ext uri="{BB962C8B-B14F-4D97-AF65-F5344CB8AC3E}">
        <p14:creationId xmlns:p14="http://schemas.microsoft.com/office/powerpoint/2010/main" val="1251926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4DA14D-6252-45EB-BA80-B2BBEBCE8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b="1" dirty="0">
                <a:latin typeface="Cambria" panose="02040503050406030204" pitchFamily="18" charset="0"/>
                <a:ea typeface="Cambria" panose="02040503050406030204" pitchFamily="18" charset="0"/>
              </a:rPr>
              <a:t>ukončete výstup a nástup ze soupravy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9AA83A-2097-487F-A2DE-493B9AE44F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jaký syntaktický nedostatek je zde</a:t>
            </a:r>
            <a:r>
              <a:rPr lang="cs-CZ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181009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F3D13A-6772-45DF-8836-79D78398E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zeugma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CE6430-8B5E-42FD-A6AD-F8203A941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zanedbání dvojí vazby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 tomto případě se jedná o dvě různé prepozice: 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→ výstup ZE a nástup DO soupravy</a:t>
            </a:r>
          </a:p>
        </p:txBody>
      </p:sp>
    </p:spTree>
    <p:extLst>
      <p:ext uri="{BB962C8B-B14F-4D97-AF65-F5344CB8AC3E}">
        <p14:creationId xmlns:p14="http://schemas.microsoft.com/office/powerpoint/2010/main" val="11067725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B64F51-58EA-491D-8695-0D2CBCC22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b="1" dirty="0">
                <a:latin typeface="Cambria" panose="02040503050406030204" pitchFamily="18" charset="0"/>
                <a:ea typeface="Cambria" panose="02040503050406030204" pitchFamily="18" charset="0"/>
              </a:rPr>
              <a:t>Nakonec jsem se toho piva, jak jsem měla žízeň, vypila celé.</a:t>
            </a:r>
            <a:br>
              <a:rPr lang="cs-CZ" sz="4000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cs-CZ" sz="4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6B6E41-7CD6-4A60-9396-F16C7A46D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anakolut (vyšinutí z větné stavby)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souvětí končí jinak, než jak vyžaduje jeho začátek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9762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55CA69-311E-47BD-9A4A-6DDBA13BA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kondenzace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E27913-602A-41B4-967C-DEC17DF5B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zhuštění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nástroj výrazové konkurence (M. Jelínek)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jeden komunikační záměr je možno naplnit několika jazykovými výrazy (čili jednu věc můžeme jazykově ztvárnit více způsoby)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(a)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Až přijedete do Mělníka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, musíte jít na pivo do pivovaru Němý Medvěd! 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(b)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Po příjezdu do Mělníka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musíte jít na pivo do pivovaru Němý Medvěd! </a:t>
            </a:r>
          </a:p>
          <a:p>
            <a:pPr marL="0" indent="0">
              <a:buNone/>
            </a:pPr>
            <a:endParaRPr lang="cs-CZ" sz="24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→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příklad (a) obsahuje VV časovou, (b) kondenzát: přijedete →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příjezd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nominalizace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1800" dirty="0">
                <a:latin typeface="Cambria" panose="02040503050406030204" pitchFamily="18" charset="0"/>
                <a:ea typeface="Cambria" panose="02040503050406030204" pitchFamily="18" charset="0"/>
              </a:rPr>
              <a:t>(typické např. i v němčině)</a:t>
            </a:r>
          </a:p>
        </p:txBody>
      </p:sp>
    </p:spTree>
    <p:extLst>
      <p:ext uri="{BB962C8B-B14F-4D97-AF65-F5344CB8AC3E}">
        <p14:creationId xmlns:p14="http://schemas.microsoft.com/office/powerpoint/2010/main" val="17141318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B76C6D-B113-4BA3-960C-E02C3195A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b="1" dirty="0">
                <a:latin typeface="Cambria" panose="02040503050406030204" pitchFamily="18" charset="0"/>
                <a:ea typeface="Cambria" panose="02040503050406030204" pitchFamily="18" charset="0"/>
              </a:rPr>
              <a:t>Ošetřovatelé zrovna dávají ryby houfu medvědům.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AED9B5-711D-42D3-A7B2-CAE7FFF8C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atrakce (větná spodoba)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mechanické přizpůsobení tvaru nějakého slova tvaru slova sousedního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ustálený frazém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je širší než delší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7742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373599-F13A-4A2C-B0BB-B3882B59C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určete, které věty obsahují syntaktické nedostatky (převzato z CZVV)</a:t>
            </a:r>
          </a:p>
        </p:txBody>
      </p:sp>
      <p:pic>
        <p:nvPicPr>
          <p:cNvPr id="5" name="Zástupný obsah 4" descr="Obsah obrázku text, osoba, snímek obrazovky&#10;&#10;Popis byl vytvořen automaticky">
            <a:extLst>
              <a:ext uri="{FF2B5EF4-FFF2-40B4-BE49-F238E27FC236}">
                <a16:creationId xmlns:a16="http://schemas.microsoft.com/office/drawing/2014/main" id="{C39842B6-6CC2-4EDB-914B-03633A8FCD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963" y="2095130"/>
            <a:ext cx="8721379" cy="3666478"/>
          </a:xfrm>
        </p:spPr>
      </p:pic>
    </p:spTree>
    <p:extLst>
      <p:ext uri="{BB962C8B-B14F-4D97-AF65-F5344CB8AC3E}">
        <p14:creationId xmlns:p14="http://schemas.microsoft.com/office/powerpoint/2010/main" val="30944782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F1CFD9-5055-4AFB-8F6E-539E0A05D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339875BF-7B59-42C7-903F-5C2E8827C7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249" y="1793289"/>
            <a:ext cx="9208258" cy="4518734"/>
          </a:xfrm>
        </p:spPr>
      </p:pic>
    </p:spTree>
    <p:extLst>
      <p:ext uri="{BB962C8B-B14F-4D97-AF65-F5344CB8AC3E}">
        <p14:creationId xmlns:p14="http://schemas.microsoft.com/office/powerpoint/2010/main" val="36807235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6D4E80-706B-4AB8-9E58-F6B9E955E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dva dodatky na 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C5751A-5150-41D7-8CE7-4E964AA4F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jazykové korpusy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obří elektronické soubory autentických textů (psaných nebo mluvených), v nichž je možné vyhledávat jazykové jevy (zejm. slova a slovní spojení) a zobrazovat je v jejich přirozeném kontextu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Český národní korpus (FF UK)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https://www.korpus.cz/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zobrazuje frekvenci hledaných jazykových jevů v úzu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zdroj lingvistických dat</a:t>
            </a:r>
          </a:p>
        </p:txBody>
      </p:sp>
    </p:spTree>
    <p:extLst>
      <p:ext uri="{BB962C8B-B14F-4D97-AF65-F5344CB8AC3E}">
        <p14:creationId xmlns:p14="http://schemas.microsoft.com/office/powerpoint/2010/main" val="32675674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2E1243-30F3-4E6C-9455-C08C69461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korpus syn2020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8CBD1A-E4A6-46F8-85DC-9079CE224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reprezentativní korpus současné psané češtiny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100 milionů textových slov, tedy včetně interpunkce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obsahuje tři typy textů – </a:t>
            </a:r>
            <a:r>
              <a:rPr lang="pt-BR" sz="2400" dirty="0">
                <a:latin typeface="Cambria" panose="02040503050406030204" pitchFamily="18" charset="0"/>
                <a:ea typeface="Cambria" panose="02040503050406030204" pitchFamily="18" charset="0"/>
              </a:rPr>
              <a:t>beletrii, oborovou literaturu a publicistiku</a:t>
            </a: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53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008368-D29A-4FE1-9697-1CCD69805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užitečné funkce – Slovo v kostce</a:t>
            </a:r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BC8C5B3E-A9D1-46EE-A0C3-1547375491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849" y="942976"/>
            <a:ext cx="9020176" cy="6276974"/>
          </a:xfrm>
        </p:spPr>
      </p:pic>
    </p:spTree>
    <p:extLst>
      <p:ext uri="{BB962C8B-B14F-4D97-AF65-F5344CB8AC3E}">
        <p14:creationId xmlns:p14="http://schemas.microsoft.com/office/powerpoint/2010/main" val="15101754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ED538D-C102-433D-9485-DA2CA25AF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aplikace KonText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36A7D7-D859-4DF9-9270-F91ED3700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základní nástroj pro vyhledávání v korpusu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https://www.korpus.cz/kontext/query?corpname=syn2020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0412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5B80BC-ECE6-451C-B88D-A3618D5C8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výsledky dotazu: výraz </a:t>
            </a:r>
            <a:r>
              <a:rPr lang="cs-CZ" sz="4000" i="1" dirty="0">
                <a:latin typeface="Cambria" panose="02040503050406030204" pitchFamily="18" charset="0"/>
                <a:ea typeface="Cambria" panose="02040503050406030204" pitchFamily="18" charset="0"/>
              </a:rPr>
              <a:t>korona</a:t>
            </a:r>
          </a:p>
        </p:txBody>
      </p:sp>
      <p:pic>
        <p:nvPicPr>
          <p:cNvPr id="5" name="Zástupný obsah 4" descr="Obsah obrázku stůl&#10;&#10;Popis byl vytvořen automaticky">
            <a:extLst>
              <a:ext uri="{FF2B5EF4-FFF2-40B4-BE49-F238E27FC236}">
                <a16:creationId xmlns:a16="http://schemas.microsoft.com/office/drawing/2014/main" id="{CB49D398-4905-4559-9358-2AB5E67ACE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" y="971550"/>
            <a:ext cx="10267950" cy="6095999"/>
          </a:xfrm>
        </p:spPr>
      </p:pic>
    </p:spTree>
    <p:extLst>
      <p:ext uri="{BB962C8B-B14F-4D97-AF65-F5344CB8AC3E}">
        <p14:creationId xmlns:p14="http://schemas.microsoft.com/office/powerpoint/2010/main" val="22014989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973F33-F660-44CA-9997-39F911B73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5F3C0AD-60B6-4CA8-9BAA-3C41835D3F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1247" y="719091"/>
            <a:ext cx="8691238" cy="593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2138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E9A794-AB55-4C27-9EB6-CCA5A8F5C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idiolekt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DBB83-94EF-4BB6-AFE6-A215EE774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unikátní soubor vyjadřovacích prostředků jednotlivce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zahrnuje různé jazykové plány (výslovnost, slovní zásobu i syntax)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vliv prostředí (např. nářeční oblasti, zájmové skupiny apod.)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idiolekt je možno zkoumat metodami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forenzní lingvistiky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(analýza psaného textu a forenzní fonetika)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https://plus.rozhlas.cz/na-analyzu-nam-staci-15-sekund-ciste-reci-tvrdi-forenzni-fonetik-6599292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531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C6ED1E-7CD4-4B19-AF89-D20D39B21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vybrané příklady nominalizace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C85A1-347B-4EE2-BD26-6EE95F30A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verbální substantiva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odvozena od slovesného kmene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tvořena příponou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-ní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-tí</a:t>
            </a: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srov.: 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  Když plavala v moři, všimla si žraloka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./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Při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plavání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v moři si všimla žraloka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Když hráli karty, vždy podváděl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/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Při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hraní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karet vždy podváděl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= konkurence vedlejší věta/ kondenzát realizovaný verbálním substantivem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090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96718C-9372-464B-AF0D-35C65EA75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F3D9D7-11DE-4FC6-8263-E9CA084653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dějová substantiva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odvozena od kořene slovesa různými příponami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obhajoba, přímluva, přechod, příjezd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,…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srov.: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Navzdory tomu, že se za mě kolegové přimluvili, mi šéf neuvěřil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./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Navzdory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přímluvě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kolegů mi šéf neuvěřil. </a:t>
            </a:r>
          </a:p>
          <a:p>
            <a:pPr marL="0" indent="0">
              <a:buNone/>
            </a:pPr>
            <a:endParaRPr lang="cs-CZ" sz="24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→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kondenzace může být prostředkem jazykové ekonomie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1229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0B48EF-8FAB-4B7C-9F35-67F606C7F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C9A525-CEE3-4738-937F-7FF84474B3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zpřídavnělé přechodníky přítomné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srov.: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(a)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Tramp, který spí pod skalním převisem se nočního lijáku bát nemusí.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(b)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Tramp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spící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pod skalním převisem se nočního lijáku bát nemusí. </a:t>
            </a:r>
            <a:endParaRPr lang="cs-CZ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824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78187C-AB21-4B07-AB1F-01D263A5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044658-8685-479D-9B9C-D97B09321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zpřídavnělé přechodníky minulé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srov.: </a:t>
            </a:r>
          </a:p>
          <a:p>
            <a:pPr marL="0" indent="0">
              <a:buNone/>
            </a:pP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(a)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Lidé, kteří přišli do sálu až po zahájení už si neměli kam sednout.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(b)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Lidé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přišedší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do sálu až po zahájení už si neměli kam sednout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pociťovány jako knižní, přejaty z ruštiny během tzv. národního obrození</a:t>
            </a:r>
          </a:p>
        </p:txBody>
      </p:sp>
    </p:spTree>
    <p:extLst>
      <p:ext uri="{BB962C8B-B14F-4D97-AF65-F5344CB8AC3E}">
        <p14:creationId xmlns:p14="http://schemas.microsoft.com/office/powerpoint/2010/main" val="3718303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580F29-A0CE-47C8-B0BB-39FB170C7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zkondenzujte souvětí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6657F2-D57E-4ECF-AACB-E8D8DBA97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cs-CZ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Zboží vám odešleme hned po tom, co zaplatíte.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cs-CZ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Když psala seminární práci, usínala.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cs-CZ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Špatně spím kvůli tomu, že se posunul čas.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cs-CZ" sz="24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Chtěla bych, abyste mi opravili hodinky, co se rozbily.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7017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D405F7-A89B-4A5E-843B-8D210A55F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valence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0B4568-5DC4-41C9-BDCE-39590A95E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 chemii schopnost atomu vázat na sebe jiné atomy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 lingvistice je to schopnost jazykové jednotky (zpravidla </a:t>
            </a:r>
            <a:r>
              <a:rPr lang="cs-CZ" sz="2400" u="sng" dirty="0">
                <a:latin typeface="Cambria" panose="02040503050406030204" pitchFamily="18" charset="0"/>
                <a:ea typeface="Cambria" panose="02040503050406030204" pitchFamily="18" charset="0"/>
              </a:rPr>
              <a:t>slovesa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 vázat na sebe jednotky jiné, ať už do obligatorní (povinné) syntaktické pozice, nebo fakultativní (nepovinné)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srov. větu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*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Petr pokazil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→ sémanticky nekompletní –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valenční pole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slovesa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pokazit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vyžaduje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doplnění přímým předmětem v akuzativu (např.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Petr pokazil další test z matiky.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66071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DD785F-151D-4371-80DB-FB7CCC54C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změny ve valenci sloves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1BBC2F-E6C5-463C-98C7-E44003C14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valenční pole českých sloves se mění, např. v důsledku jazykového kontaktu s angličtinou</a:t>
            </a:r>
          </a:p>
          <a:p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komunikovat s kým → komunikovat co</a:t>
            </a:r>
          </a:p>
          <a:p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debatovat o kom, o čem → debatovat co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392422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5752A5C-7494-4EDD-8151-DB9189CA592B}" vid="{5F1878C6-A779-4D69-8E32-E97DF00B1F4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ff_uk_sablona_CZ</Template>
  <TotalTime>221</TotalTime>
  <Words>1042</Words>
  <Application>Microsoft Office PowerPoint</Application>
  <PresentationFormat>Širokoúhlá obrazovka</PresentationFormat>
  <Paragraphs>114</Paragraphs>
  <Slides>29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4" baseType="lpstr">
      <vt:lpstr>Arial</vt:lpstr>
      <vt:lpstr>Calibri</vt:lpstr>
      <vt:lpstr>Cambria</vt:lpstr>
      <vt:lpstr>Wingdings</vt:lpstr>
      <vt:lpstr>Motiv Office</vt:lpstr>
      <vt:lpstr>Bohemistická propedeutika 2</vt:lpstr>
      <vt:lpstr>kondenzace</vt:lpstr>
      <vt:lpstr>vybrané příklady nominalizace</vt:lpstr>
      <vt:lpstr>Prezentace aplikace PowerPoint</vt:lpstr>
      <vt:lpstr>Prezentace aplikace PowerPoint</vt:lpstr>
      <vt:lpstr>Prezentace aplikace PowerPoint</vt:lpstr>
      <vt:lpstr>zkondenzujte souvětí </vt:lpstr>
      <vt:lpstr>valence</vt:lpstr>
      <vt:lpstr>změny ve valenci sloves</vt:lpstr>
      <vt:lpstr>VALLEX – Valenční slovník českých sloves</vt:lpstr>
      <vt:lpstr>valenční pole slovesa komunikovat</vt:lpstr>
      <vt:lpstr>absolvovat</vt:lpstr>
      <vt:lpstr>odchylky od syntaktické stavby</vt:lpstr>
      <vt:lpstr>Prezentace aplikace PowerPoint</vt:lpstr>
      <vt:lpstr>dává vám to logiku</vt:lpstr>
      <vt:lpstr>stanovisko Jazykové poradny ÚJČ </vt:lpstr>
      <vt:lpstr>ukončete výstup a nástup ze soupravy </vt:lpstr>
      <vt:lpstr>zeugma</vt:lpstr>
      <vt:lpstr>Nakonec jsem se toho piva, jak jsem měla žízeň, vypila celé. </vt:lpstr>
      <vt:lpstr>Ošetřovatelé zrovna dávají ryby houfu medvědům.  </vt:lpstr>
      <vt:lpstr>určete, které věty obsahují syntaktické nedostatky (převzato z CZVV)</vt:lpstr>
      <vt:lpstr>Prezentace aplikace PowerPoint</vt:lpstr>
      <vt:lpstr>dva dodatky na závěr</vt:lpstr>
      <vt:lpstr>korpus syn2020</vt:lpstr>
      <vt:lpstr>užitečné funkce – Slovo v kostce</vt:lpstr>
      <vt:lpstr>aplikace KonText</vt:lpstr>
      <vt:lpstr>výsledky dotazu: výraz korona</vt:lpstr>
      <vt:lpstr>Prezentace aplikace PowerPoint</vt:lpstr>
      <vt:lpstr>idiolekt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Bohemistická propedeutika 2</dc:title>
  <dc:creator>Vinš, Ondřej</dc:creator>
  <cp:lastModifiedBy>Vinš, Ondřej</cp:lastModifiedBy>
  <cp:revision>58</cp:revision>
  <dcterms:created xsi:type="dcterms:W3CDTF">2021-05-07T08:08:18Z</dcterms:created>
  <dcterms:modified xsi:type="dcterms:W3CDTF">2021-05-13T06:57:38Z</dcterms:modified>
</cp:coreProperties>
</file>