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86" r:id="rId4"/>
    <p:sldId id="260" r:id="rId5"/>
    <p:sldId id="259" r:id="rId6"/>
    <p:sldId id="289" r:id="rId7"/>
    <p:sldId id="262" r:id="rId8"/>
    <p:sldId id="271" r:id="rId9"/>
    <p:sldId id="272" r:id="rId10"/>
    <p:sldId id="285" r:id="rId11"/>
    <p:sldId id="280" r:id="rId12"/>
    <p:sldId id="273" r:id="rId13"/>
    <p:sldId id="275" r:id="rId14"/>
    <p:sldId id="277" r:id="rId15"/>
    <p:sldId id="276" r:id="rId16"/>
    <p:sldId id="274" r:id="rId17"/>
    <p:sldId id="282" r:id="rId18"/>
    <p:sldId id="288" r:id="rId19"/>
    <p:sldId id="287" r:id="rId20"/>
    <p:sldId id="283"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3CC837-405F-46E8-9417-C6F2BB3E2E00}" type="datetimeFigureOut">
              <a:rPr lang="cs-CZ" smtClean="0"/>
              <a:t>29.04.2021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DDB10-5488-4F5D-B8CC-29B7A8A14E44}" type="slidenum">
              <a:rPr lang="cs-CZ" smtClean="0"/>
              <a:t>‹#›</a:t>
            </a:fld>
            <a:endParaRPr lang="cs-CZ"/>
          </a:p>
        </p:txBody>
      </p:sp>
    </p:spTree>
    <p:extLst>
      <p:ext uri="{BB962C8B-B14F-4D97-AF65-F5344CB8AC3E}">
        <p14:creationId xmlns:p14="http://schemas.microsoft.com/office/powerpoint/2010/main" val="1994716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FF0A7A4F-131E-44D7-8CB3-B06D6F7E9666}" type="datetimeFigureOut">
              <a:rPr lang="cs-CZ" smtClean="0"/>
              <a:t>29.04.2021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A452C3-1737-45F4-B3FF-079748742850}" type="slidenum">
              <a:rPr lang="cs-CZ" smtClean="0"/>
              <a:t>‹#›</a:t>
            </a:fld>
            <a:endParaRPr lang="cs-CZ"/>
          </a:p>
        </p:txBody>
      </p:sp>
    </p:spTree>
    <p:extLst>
      <p:ext uri="{BB962C8B-B14F-4D97-AF65-F5344CB8AC3E}">
        <p14:creationId xmlns:p14="http://schemas.microsoft.com/office/powerpoint/2010/main" val="971904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F0A7A4F-131E-44D7-8CB3-B06D6F7E9666}" type="datetimeFigureOut">
              <a:rPr lang="cs-CZ" smtClean="0"/>
              <a:t>29.04.2021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A452C3-1737-45F4-B3FF-079748742850}" type="slidenum">
              <a:rPr lang="cs-CZ" smtClean="0"/>
              <a:t>‹#›</a:t>
            </a:fld>
            <a:endParaRPr lang="cs-CZ"/>
          </a:p>
        </p:txBody>
      </p:sp>
    </p:spTree>
    <p:extLst>
      <p:ext uri="{BB962C8B-B14F-4D97-AF65-F5344CB8AC3E}">
        <p14:creationId xmlns:p14="http://schemas.microsoft.com/office/powerpoint/2010/main" val="4030101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F0A7A4F-131E-44D7-8CB3-B06D6F7E9666}" type="datetimeFigureOut">
              <a:rPr lang="cs-CZ" smtClean="0"/>
              <a:t>29.04.2021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A452C3-1737-45F4-B3FF-079748742850}" type="slidenum">
              <a:rPr lang="cs-CZ" smtClean="0"/>
              <a:t>‹#›</a:t>
            </a:fld>
            <a:endParaRPr lang="cs-CZ"/>
          </a:p>
        </p:txBody>
      </p:sp>
    </p:spTree>
    <p:extLst>
      <p:ext uri="{BB962C8B-B14F-4D97-AF65-F5344CB8AC3E}">
        <p14:creationId xmlns:p14="http://schemas.microsoft.com/office/powerpoint/2010/main" val="56446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F0A7A4F-131E-44D7-8CB3-B06D6F7E9666}" type="datetimeFigureOut">
              <a:rPr lang="cs-CZ" smtClean="0"/>
              <a:t>29.04.2021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A452C3-1737-45F4-B3FF-079748742850}" type="slidenum">
              <a:rPr lang="cs-CZ" smtClean="0"/>
              <a:t>‹#›</a:t>
            </a:fld>
            <a:endParaRPr lang="cs-CZ"/>
          </a:p>
        </p:txBody>
      </p:sp>
    </p:spTree>
    <p:extLst>
      <p:ext uri="{BB962C8B-B14F-4D97-AF65-F5344CB8AC3E}">
        <p14:creationId xmlns:p14="http://schemas.microsoft.com/office/powerpoint/2010/main" val="3769576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FF0A7A4F-131E-44D7-8CB3-B06D6F7E9666}" type="datetimeFigureOut">
              <a:rPr lang="cs-CZ" smtClean="0"/>
              <a:t>29.04.2021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A452C3-1737-45F4-B3FF-079748742850}" type="slidenum">
              <a:rPr lang="cs-CZ" smtClean="0"/>
              <a:t>‹#›</a:t>
            </a:fld>
            <a:endParaRPr lang="cs-CZ"/>
          </a:p>
        </p:txBody>
      </p:sp>
    </p:spTree>
    <p:extLst>
      <p:ext uri="{BB962C8B-B14F-4D97-AF65-F5344CB8AC3E}">
        <p14:creationId xmlns:p14="http://schemas.microsoft.com/office/powerpoint/2010/main" val="1936333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F0A7A4F-131E-44D7-8CB3-B06D6F7E9666}" type="datetimeFigureOut">
              <a:rPr lang="cs-CZ" smtClean="0"/>
              <a:t>29.04.2021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A452C3-1737-45F4-B3FF-079748742850}" type="slidenum">
              <a:rPr lang="cs-CZ" smtClean="0"/>
              <a:t>‹#›</a:t>
            </a:fld>
            <a:endParaRPr lang="cs-CZ"/>
          </a:p>
        </p:txBody>
      </p:sp>
    </p:spTree>
    <p:extLst>
      <p:ext uri="{BB962C8B-B14F-4D97-AF65-F5344CB8AC3E}">
        <p14:creationId xmlns:p14="http://schemas.microsoft.com/office/powerpoint/2010/main" val="666902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F0A7A4F-131E-44D7-8CB3-B06D6F7E9666}" type="datetimeFigureOut">
              <a:rPr lang="cs-CZ" smtClean="0"/>
              <a:t>29.04.2021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4A452C3-1737-45F4-B3FF-079748742850}" type="slidenum">
              <a:rPr lang="cs-CZ" smtClean="0"/>
              <a:t>‹#›</a:t>
            </a:fld>
            <a:endParaRPr lang="cs-CZ"/>
          </a:p>
        </p:txBody>
      </p:sp>
    </p:spTree>
    <p:extLst>
      <p:ext uri="{BB962C8B-B14F-4D97-AF65-F5344CB8AC3E}">
        <p14:creationId xmlns:p14="http://schemas.microsoft.com/office/powerpoint/2010/main" val="34705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F0A7A4F-131E-44D7-8CB3-B06D6F7E9666}" type="datetimeFigureOut">
              <a:rPr lang="cs-CZ" smtClean="0"/>
              <a:t>29.04.2021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4A452C3-1737-45F4-B3FF-079748742850}" type="slidenum">
              <a:rPr lang="cs-CZ" smtClean="0"/>
              <a:t>‹#›</a:t>
            </a:fld>
            <a:endParaRPr lang="cs-CZ"/>
          </a:p>
        </p:txBody>
      </p:sp>
    </p:spTree>
    <p:extLst>
      <p:ext uri="{BB962C8B-B14F-4D97-AF65-F5344CB8AC3E}">
        <p14:creationId xmlns:p14="http://schemas.microsoft.com/office/powerpoint/2010/main" val="3038441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F0A7A4F-131E-44D7-8CB3-B06D6F7E9666}" type="datetimeFigureOut">
              <a:rPr lang="cs-CZ" smtClean="0"/>
              <a:t>29.04.2021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4A452C3-1737-45F4-B3FF-079748742850}" type="slidenum">
              <a:rPr lang="cs-CZ" smtClean="0"/>
              <a:t>‹#›</a:t>
            </a:fld>
            <a:endParaRPr lang="cs-CZ"/>
          </a:p>
        </p:txBody>
      </p:sp>
    </p:spTree>
    <p:extLst>
      <p:ext uri="{BB962C8B-B14F-4D97-AF65-F5344CB8AC3E}">
        <p14:creationId xmlns:p14="http://schemas.microsoft.com/office/powerpoint/2010/main" val="2525632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F0A7A4F-131E-44D7-8CB3-B06D6F7E9666}" type="datetimeFigureOut">
              <a:rPr lang="cs-CZ" smtClean="0"/>
              <a:t>29.04.2021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A452C3-1737-45F4-B3FF-079748742850}" type="slidenum">
              <a:rPr lang="cs-CZ" smtClean="0"/>
              <a:t>‹#›</a:t>
            </a:fld>
            <a:endParaRPr lang="cs-CZ"/>
          </a:p>
        </p:txBody>
      </p:sp>
    </p:spTree>
    <p:extLst>
      <p:ext uri="{BB962C8B-B14F-4D97-AF65-F5344CB8AC3E}">
        <p14:creationId xmlns:p14="http://schemas.microsoft.com/office/powerpoint/2010/main" val="3654091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F0A7A4F-131E-44D7-8CB3-B06D6F7E9666}" type="datetimeFigureOut">
              <a:rPr lang="cs-CZ" smtClean="0"/>
              <a:t>29.04.2021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A452C3-1737-45F4-B3FF-079748742850}" type="slidenum">
              <a:rPr lang="cs-CZ" smtClean="0"/>
              <a:t>‹#›</a:t>
            </a:fld>
            <a:endParaRPr lang="cs-CZ"/>
          </a:p>
        </p:txBody>
      </p:sp>
    </p:spTree>
    <p:extLst>
      <p:ext uri="{BB962C8B-B14F-4D97-AF65-F5344CB8AC3E}">
        <p14:creationId xmlns:p14="http://schemas.microsoft.com/office/powerpoint/2010/main" val="3271127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A7A4F-131E-44D7-8CB3-B06D6F7E9666}" type="datetimeFigureOut">
              <a:rPr lang="cs-CZ" smtClean="0"/>
              <a:t>29.04.2021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452C3-1737-45F4-B3FF-079748742850}" type="slidenum">
              <a:rPr lang="cs-CZ" smtClean="0"/>
              <a:t>‹#›</a:t>
            </a:fld>
            <a:endParaRPr lang="cs-CZ"/>
          </a:p>
        </p:txBody>
      </p:sp>
    </p:spTree>
    <p:extLst>
      <p:ext uri="{BB962C8B-B14F-4D97-AF65-F5344CB8AC3E}">
        <p14:creationId xmlns:p14="http://schemas.microsoft.com/office/powerpoint/2010/main" val="1206625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l4JhyHz3M5U&amp;feature=emb_log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youtube.com/watch?v=l4JhyHz3M5U&amp;feature=emb_logo"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5000" dirty="0" smtClean="0"/>
              <a:t>Žal a hněv </a:t>
            </a:r>
            <a:br>
              <a:rPr lang="cs-CZ" sz="5000" dirty="0" smtClean="0"/>
            </a:br>
            <a:r>
              <a:rPr lang="cs-CZ" sz="3400" dirty="0" smtClean="0"/>
              <a:t>coby</a:t>
            </a:r>
            <a:r>
              <a:rPr lang="cs-CZ" sz="5000" dirty="0" smtClean="0"/>
              <a:t/>
            </a:r>
            <a:br>
              <a:rPr lang="cs-CZ" sz="5000" dirty="0" smtClean="0"/>
            </a:br>
            <a:r>
              <a:rPr lang="cs-CZ" sz="5000" dirty="0" smtClean="0"/>
              <a:t>„</a:t>
            </a:r>
            <a:r>
              <a:rPr lang="cs-CZ" sz="5000" dirty="0" smtClean="0"/>
              <a:t>variace </a:t>
            </a:r>
            <a:r>
              <a:rPr lang="cs-CZ" sz="5000" dirty="0" smtClean="0"/>
              <a:t>bytí-k-světu</a:t>
            </a:r>
            <a:r>
              <a:rPr lang="cs-CZ" sz="5000" dirty="0" smtClean="0"/>
              <a:t>“</a:t>
            </a:r>
            <a:endParaRPr lang="cs-CZ" sz="5000" dirty="0"/>
          </a:p>
        </p:txBody>
      </p:sp>
      <p:sp>
        <p:nvSpPr>
          <p:cNvPr id="3" name="Podnadpis 2"/>
          <p:cNvSpPr>
            <a:spLocks noGrp="1"/>
          </p:cNvSpPr>
          <p:nvPr>
            <p:ph type="subTitle" idx="1"/>
          </p:nvPr>
        </p:nvSpPr>
        <p:spPr>
          <a:xfrm>
            <a:off x="1524000" y="4519748"/>
            <a:ext cx="9144000" cy="738051"/>
          </a:xfrm>
        </p:spPr>
        <p:txBody>
          <a:bodyPr/>
          <a:lstStyle/>
          <a:p>
            <a:r>
              <a:rPr lang="cs-CZ" dirty="0" smtClean="0"/>
              <a:t>Ondřej Švec</a:t>
            </a:r>
            <a:endParaRPr lang="cs-CZ" dirty="0"/>
          </a:p>
        </p:txBody>
      </p:sp>
    </p:spTree>
    <p:extLst>
      <p:ext uri="{BB962C8B-B14F-4D97-AF65-F5344CB8AC3E}">
        <p14:creationId xmlns:p14="http://schemas.microsoft.com/office/powerpoint/2010/main" val="3668627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Má teze</a:t>
            </a:r>
            <a:endParaRPr lang="cs-CZ" dirty="0"/>
          </a:p>
        </p:txBody>
      </p:sp>
      <p:sp>
        <p:nvSpPr>
          <p:cNvPr id="3" name="Zástupný symbol pro obsah 2"/>
          <p:cNvSpPr>
            <a:spLocks noGrp="1"/>
          </p:cNvSpPr>
          <p:nvPr>
            <p:ph idx="1"/>
          </p:nvPr>
        </p:nvSpPr>
        <p:spPr/>
        <p:txBody>
          <a:bodyPr/>
          <a:lstStyle/>
          <a:p>
            <a:pPr marL="0" indent="0">
              <a:buNone/>
            </a:pPr>
            <a:r>
              <a:rPr lang="cs-CZ" dirty="0"/>
              <a:t>Emoce samy jsou formovány či utvářeny prostřednictvím expresivního chování, které určuje jak intenzitu, tak i obsah prožívané emoce. </a:t>
            </a:r>
            <a:endParaRPr lang="cs-CZ" dirty="0" smtClean="0"/>
          </a:p>
          <a:p>
            <a:pPr marL="0" indent="0">
              <a:buNone/>
            </a:pPr>
            <a:r>
              <a:rPr lang="cs-CZ" dirty="0" smtClean="0"/>
              <a:t>Zároveň </a:t>
            </a:r>
            <a:r>
              <a:rPr lang="cs-CZ" dirty="0"/>
              <a:t>se tímto expresivním chováním podílíme na sdíleném </a:t>
            </a:r>
            <a:r>
              <a:rPr lang="cs-CZ" dirty="0" err="1"/>
              <a:t>osmyslování</a:t>
            </a:r>
            <a:r>
              <a:rPr lang="cs-CZ" dirty="0"/>
              <a:t> naší společné </a:t>
            </a:r>
            <a:r>
              <a:rPr lang="cs-CZ" dirty="0" smtClean="0"/>
              <a:t>situace, která dále rozhoduje i o průběhu našeho emocionálního prožívání.</a:t>
            </a:r>
            <a:endParaRPr lang="cs-CZ" dirty="0"/>
          </a:p>
        </p:txBody>
      </p:sp>
    </p:spTree>
    <p:extLst>
      <p:ext uri="{BB962C8B-B14F-4D97-AF65-F5344CB8AC3E}">
        <p14:creationId xmlns:p14="http://schemas.microsoft.com/office/powerpoint/2010/main" val="1547730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První argument</a:t>
            </a:r>
            <a:endParaRPr lang="cs-CZ" dirty="0"/>
          </a:p>
        </p:txBody>
      </p:sp>
      <p:sp>
        <p:nvSpPr>
          <p:cNvPr id="3" name="Zástupný symbol pro obsah 2"/>
          <p:cNvSpPr>
            <a:spLocks noGrp="1"/>
          </p:cNvSpPr>
          <p:nvPr>
            <p:ph idx="1"/>
          </p:nvPr>
        </p:nvSpPr>
        <p:spPr/>
        <p:txBody>
          <a:bodyPr/>
          <a:lstStyle/>
          <a:p>
            <a:r>
              <a:rPr lang="cs-CZ" dirty="0" smtClean="0"/>
              <a:t>Pouze </a:t>
            </a:r>
            <a:r>
              <a:rPr lang="cs-CZ" dirty="0"/>
              <a:t>pokud jsou naše pocity vyjádřeny ve specifické podobě jisté interakce s okolí, můžeme si být jistě, že daný afekt vyústil v angažování celé naší osoby a nepominul jako jedna z mnoha pomíjivých počitků, které plynou bez stop a bez </a:t>
            </a:r>
            <a:r>
              <a:rPr lang="cs-CZ" dirty="0" smtClean="0"/>
              <a:t>následků.</a:t>
            </a:r>
            <a:endParaRPr lang="cs-CZ" dirty="0"/>
          </a:p>
        </p:txBody>
      </p:sp>
    </p:spTree>
    <p:extLst>
      <p:ext uri="{BB962C8B-B14F-4D97-AF65-F5344CB8AC3E}">
        <p14:creationId xmlns:p14="http://schemas.microsoft.com/office/powerpoint/2010/main" val="924717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69965" y="2298428"/>
            <a:ext cx="4220465" cy="1325563"/>
          </a:xfrm>
        </p:spPr>
        <p:txBody>
          <a:bodyPr>
            <a:normAutofit/>
          </a:bodyPr>
          <a:lstStyle/>
          <a:p>
            <a:r>
              <a:rPr lang="cs-CZ" sz="2400" dirty="0" smtClean="0"/>
              <a:t>Chruščov v OSN (1960)</a:t>
            </a:r>
            <a:endParaRPr lang="cs-CZ" sz="2400" dirty="0"/>
          </a:p>
        </p:txBody>
      </p:sp>
      <p:sp>
        <p:nvSpPr>
          <p:cNvPr id="3" name="Zástupný symbol pro obsah 2"/>
          <p:cNvSpPr>
            <a:spLocks noGrp="1"/>
          </p:cNvSpPr>
          <p:nvPr>
            <p:ph idx="1"/>
          </p:nvPr>
        </p:nvSpPr>
        <p:spPr>
          <a:xfrm>
            <a:off x="269966" y="3326675"/>
            <a:ext cx="4027714" cy="4722088"/>
          </a:xfrm>
        </p:spPr>
        <p:txBody>
          <a:bodyPr>
            <a:normAutofit/>
          </a:bodyPr>
          <a:lstStyle/>
          <a:p>
            <a:endParaRPr lang="cs-CZ" sz="2000" dirty="0" smtClean="0">
              <a:hlinkClick r:id="rId2"/>
            </a:endParaRPr>
          </a:p>
          <a:p>
            <a:pPr marL="0" indent="0">
              <a:buNone/>
            </a:pPr>
            <a:r>
              <a:rPr lang="cs-CZ" sz="2000" dirty="0" smtClean="0">
                <a:hlinkClick r:id="rId2"/>
              </a:rPr>
              <a:t>https</a:t>
            </a:r>
            <a:r>
              <a:rPr lang="cs-CZ" sz="2000" dirty="0">
                <a:hlinkClick r:id="rId2"/>
              </a:rPr>
              <a:t>://</a:t>
            </a:r>
            <a:r>
              <a:rPr lang="cs-CZ" sz="2000" dirty="0" smtClean="0">
                <a:hlinkClick r:id="rId2"/>
              </a:rPr>
              <a:t>www.youtube.com/watch?v=l4JhyHz3M5U&amp;feature=emb_logo</a:t>
            </a:r>
            <a:r>
              <a:rPr lang="cs-CZ" sz="2000" dirty="0" smtClean="0"/>
              <a:t> (</a:t>
            </a:r>
            <a:r>
              <a:rPr lang="cs-CZ" sz="2000" dirty="0" err="1" smtClean="0"/>
              <a:t>deep</a:t>
            </a:r>
            <a:r>
              <a:rPr lang="cs-CZ" sz="2000" dirty="0" smtClean="0"/>
              <a:t> </a:t>
            </a:r>
            <a:r>
              <a:rPr lang="cs-CZ" sz="2000" dirty="0" err="1" smtClean="0"/>
              <a:t>fake</a:t>
            </a:r>
            <a:r>
              <a:rPr lang="cs-CZ" sz="2000" dirty="0" smtClean="0"/>
              <a:t>?)</a:t>
            </a:r>
          </a:p>
          <a:p>
            <a:pPr marL="0" indent="0">
              <a:buNone/>
            </a:pPr>
            <a:endParaRPr lang="cs-CZ" dirty="0"/>
          </a:p>
        </p:txBody>
      </p:sp>
      <p:pic>
        <p:nvPicPr>
          <p:cNvPr id="1028" name="Picture 4" descr="https://g.cz/sites/default/files/styles/gflex_gallery/public/g/images/profimedia-0017444858.jpg?itok=r1BBlEk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0310" y="1952316"/>
            <a:ext cx="6011544" cy="4365751"/>
          </a:xfrm>
          <a:prstGeom prst="rect">
            <a:avLst/>
          </a:prstGeom>
          <a:noFill/>
          <a:extLst>
            <a:ext uri="{909E8E84-426E-40DD-AFC4-6F175D3DCCD1}">
              <a14:hiddenFill xmlns:a14="http://schemas.microsoft.com/office/drawing/2010/main">
                <a:solidFill>
                  <a:srgbClr val="FFFFFF"/>
                </a:solidFill>
              </a14:hiddenFill>
            </a:ext>
          </a:extLst>
        </p:spPr>
      </p:pic>
      <p:sp>
        <p:nvSpPr>
          <p:cNvPr id="5" name="Nadpis 1"/>
          <p:cNvSpPr txBox="1">
            <a:spLocks/>
          </p:cNvSpPr>
          <p:nvPr/>
        </p:nvSpPr>
        <p:spPr>
          <a:xfrm>
            <a:off x="374469" y="365125"/>
            <a:ext cx="10979331" cy="1325563"/>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dirty="0" smtClean="0"/>
              <a:t>Druhý argument:</a:t>
            </a:r>
          </a:p>
          <a:p>
            <a:endParaRPr lang="cs-CZ" dirty="0" smtClean="0"/>
          </a:p>
          <a:p>
            <a:r>
              <a:rPr lang="pt-BR" sz="2800" dirty="0"/>
              <a:t>Emocionální racionalita je těsně svázána s emocionální </a:t>
            </a:r>
            <a:r>
              <a:rPr lang="pt-BR" sz="2800" dirty="0" smtClean="0"/>
              <a:t>expresivitou</a:t>
            </a:r>
            <a:endParaRPr lang="cs-CZ" sz="2800" dirty="0"/>
          </a:p>
        </p:txBody>
      </p:sp>
    </p:spTree>
    <p:extLst>
      <p:ext uri="{BB962C8B-B14F-4D97-AF65-F5344CB8AC3E}">
        <p14:creationId xmlns:p14="http://schemas.microsoft.com/office/powerpoint/2010/main" val="4144308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 y="365125"/>
            <a:ext cx="4312920" cy="1325563"/>
          </a:xfrm>
        </p:spPr>
        <p:txBody>
          <a:bodyPr/>
          <a:lstStyle/>
          <a:p>
            <a:r>
              <a:rPr lang="cs-CZ" dirty="0" smtClean="0"/>
              <a:t>Chruščov v OSN (1960)</a:t>
            </a:r>
            <a:endParaRPr lang="cs-CZ" dirty="0"/>
          </a:p>
        </p:txBody>
      </p:sp>
      <p:sp>
        <p:nvSpPr>
          <p:cNvPr id="3" name="Zástupný symbol pro obsah 2"/>
          <p:cNvSpPr>
            <a:spLocks noGrp="1"/>
          </p:cNvSpPr>
          <p:nvPr>
            <p:ph idx="1"/>
          </p:nvPr>
        </p:nvSpPr>
        <p:spPr>
          <a:xfrm>
            <a:off x="0" y="1813560"/>
            <a:ext cx="4297680" cy="4946333"/>
          </a:xfrm>
        </p:spPr>
        <p:txBody>
          <a:bodyPr>
            <a:normAutofit/>
          </a:bodyPr>
          <a:lstStyle/>
          <a:p>
            <a:r>
              <a:rPr lang="cs-CZ" dirty="0">
                <a:hlinkClick r:id="rId2"/>
              </a:rPr>
              <a:t>https://</a:t>
            </a:r>
            <a:r>
              <a:rPr lang="cs-CZ" dirty="0" smtClean="0">
                <a:hlinkClick r:id="rId2"/>
              </a:rPr>
              <a:t>www.youtube.com/watch?v=l4JhyHz3M5U&amp;feature=emb_logo</a:t>
            </a:r>
            <a:endParaRPr lang="cs-CZ" dirty="0" smtClean="0"/>
          </a:p>
          <a:p>
            <a:pPr marL="0" indent="0">
              <a:buNone/>
            </a:pPr>
            <a:endParaRPr lang="cs-CZ" dirty="0"/>
          </a:p>
        </p:txBody>
      </p:sp>
      <p:sp>
        <p:nvSpPr>
          <p:cNvPr id="4" name="Obdélník 3"/>
          <p:cNvSpPr/>
          <p:nvPr/>
        </p:nvSpPr>
        <p:spPr>
          <a:xfrm>
            <a:off x="198119" y="3703320"/>
            <a:ext cx="4815519" cy="1107996"/>
          </a:xfrm>
          <a:prstGeom prst="rect">
            <a:avLst/>
          </a:prstGeom>
        </p:spPr>
        <p:txBody>
          <a:bodyPr wrap="square">
            <a:spAutoFit/>
          </a:bodyPr>
          <a:lstStyle/>
          <a:p>
            <a:r>
              <a:rPr lang="pl-PL" sz="2200" dirty="0" smtClean="0">
                <a:solidFill>
                  <a:srgbClr val="40444A"/>
                </a:solidFill>
                <a:latin typeface="Source Sans Pro"/>
              </a:rPr>
              <a:t>„Blbej </a:t>
            </a:r>
            <a:r>
              <a:rPr lang="pl-PL" sz="2200" dirty="0">
                <a:solidFill>
                  <a:srgbClr val="40444A"/>
                </a:solidFill>
                <a:latin typeface="Source Sans Pro"/>
              </a:rPr>
              <a:t>poskok a lokaj imperialistů!“ </a:t>
            </a:r>
            <a:endParaRPr lang="pl-PL" sz="2200" dirty="0" smtClean="0">
              <a:solidFill>
                <a:srgbClr val="40444A"/>
              </a:solidFill>
              <a:latin typeface="Source Sans Pro"/>
            </a:endParaRPr>
          </a:p>
          <a:p>
            <a:r>
              <a:rPr lang="pl-PL" sz="2200" dirty="0" smtClean="0">
                <a:solidFill>
                  <a:srgbClr val="40444A"/>
                </a:solidFill>
                <a:latin typeface="Source Sans Pro"/>
              </a:rPr>
              <a:t>(míněn filipínský zástupce OSN, </a:t>
            </a:r>
          </a:p>
          <a:p>
            <a:r>
              <a:rPr lang="pl-PL" sz="2200" dirty="0" smtClean="0">
                <a:solidFill>
                  <a:srgbClr val="40444A"/>
                </a:solidFill>
                <a:latin typeface="Source Sans Pro"/>
              </a:rPr>
              <a:t>Lorenzo </a:t>
            </a:r>
            <a:r>
              <a:rPr lang="pl-PL" sz="2200" dirty="0">
                <a:solidFill>
                  <a:srgbClr val="40444A"/>
                </a:solidFill>
                <a:latin typeface="Source Sans Pro"/>
              </a:rPr>
              <a:t>Sumulong</a:t>
            </a:r>
            <a:r>
              <a:rPr lang="cs-CZ" sz="2200" dirty="0" smtClean="0"/>
              <a:t>)</a:t>
            </a:r>
            <a:endParaRPr lang="pl-PL" sz="2200" dirty="0" smtClean="0">
              <a:solidFill>
                <a:srgbClr val="40444A"/>
              </a:solidFill>
              <a:latin typeface="Source Sans Pro"/>
            </a:endParaRPr>
          </a:p>
        </p:txBody>
      </p:sp>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3921" y="1344046"/>
            <a:ext cx="7618812" cy="11027907"/>
          </a:xfrm>
          <a:prstGeom prst="rect">
            <a:avLst/>
          </a:prstGeom>
        </p:spPr>
      </p:pic>
    </p:spTree>
    <p:extLst>
      <p:ext uri="{BB962C8B-B14F-4D97-AF65-F5344CB8AC3E}">
        <p14:creationId xmlns:p14="http://schemas.microsoft.com/office/powerpoint/2010/main" val="2135379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 y="365125"/>
            <a:ext cx="4312920" cy="1325563"/>
          </a:xfrm>
        </p:spPr>
        <p:txBody>
          <a:bodyPr/>
          <a:lstStyle/>
          <a:p>
            <a:r>
              <a:rPr lang="cs-CZ" dirty="0" smtClean="0"/>
              <a:t>Chruščov v OSN (1960)</a:t>
            </a:r>
            <a:endParaRPr lang="cs-CZ" dirty="0"/>
          </a:p>
        </p:txBody>
      </p:sp>
      <p:sp>
        <p:nvSpPr>
          <p:cNvPr id="3" name="Zástupný symbol pro obsah 2"/>
          <p:cNvSpPr>
            <a:spLocks noGrp="1"/>
          </p:cNvSpPr>
          <p:nvPr>
            <p:ph idx="1"/>
          </p:nvPr>
        </p:nvSpPr>
        <p:spPr>
          <a:xfrm>
            <a:off x="0" y="1813560"/>
            <a:ext cx="4297680" cy="4946333"/>
          </a:xfrm>
        </p:spPr>
        <p:txBody>
          <a:bodyPr>
            <a:normAutofit/>
          </a:bodyPr>
          <a:lstStyle/>
          <a:p>
            <a:r>
              <a:rPr lang="cs-CZ" dirty="0" smtClean="0"/>
              <a:t>Dokreslená bota!!</a:t>
            </a:r>
          </a:p>
          <a:p>
            <a:endParaRPr lang="cs-CZ" dirty="0"/>
          </a:p>
          <a:p>
            <a:endParaRPr lang="cs-CZ" dirty="0" smtClean="0"/>
          </a:p>
          <a:p>
            <a:pPr marL="0" indent="0">
              <a:buNone/>
            </a:pPr>
            <a:endParaRPr lang="cs-CZ" dirty="0"/>
          </a:p>
        </p:txBody>
      </p:sp>
      <p:sp>
        <p:nvSpPr>
          <p:cNvPr id="4" name="Obdélník 3"/>
          <p:cNvSpPr/>
          <p:nvPr/>
        </p:nvSpPr>
        <p:spPr>
          <a:xfrm>
            <a:off x="198119" y="3703320"/>
            <a:ext cx="4815519" cy="769441"/>
          </a:xfrm>
          <a:prstGeom prst="rect">
            <a:avLst/>
          </a:prstGeom>
        </p:spPr>
        <p:txBody>
          <a:bodyPr wrap="square">
            <a:spAutoFit/>
          </a:bodyPr>
          <a:lstStyle/>
          <a:p>
            <a:r>
              <a:rPr lang="pl-PL" sz="2200" dirty="0" smtClean="0">
                <a:solidFill>
                  <a:srgbClr val="40444A"/>
                </a:solidFill>
                <a:latin typeface="Source Sans Pro"/>
              </a:rPr>
              <a:t>„Blbej </a:t>
            </a:r>
            <a:r>
              <a:rPr lang="pl-PL" sz="2200" dirty="0">
                <a:solidFill>
                  <a:srgbClr val="40444A"/>
                </a:solidFill>
                <a:latin typeface="Source Sans Pro"/>
              </a:rPr>
              <a:t>poskok a lokaj imperialistů!“ </a:t>
            </a:r>
            <a:endParaRPr lang="pl-PL" sz="2200" dirty="0" smtClean="0">
              <a:solidFill>
                <a:srgbClr val="40444A"/>
              </a:solidFill>
              <a:latin typeface="Source Sans Pro"/>
            </a:endParaRPr>
          </a:p>
          <a:p>
            <a:r>
              <a:rPr lang="pl-PL" sz="2200" dirty="0" smtClean="0">
                <a:solidFill>
                  <a:srgbClr val="40444A"/>
                </a:solidFill>
                <a:latin typeface="Source Sans Pro"/>
              </a:rPr>
              <a:t>(míněn filipínský zástupce OSN</a:t>
            </a:r>
            <a:r>
              <a:rPr lang="cs-CZ" sz="2200" dirty="0" smtClean="0"/>
              <a:t>)</a:t>
            </a:r>
            <a:endParaRPr lang="pl-PL" sz="2200" dirty="0" smtClean="0">
              <a:solidFill>
                <a:srgbClr val="40444A"/>
              </a:solidFill>
              <a:latin typeface="Source Sans Pro"/>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7668" y="165896"/>
            <a:ext cx="4555572" cy="6593997"/>
          </a:xfrm>
          <a:prstGeom prst="rect">
            <a:avLst/>
          </a:prstGeom>
        </p:spPr>
      </p:pic>
    </p:spTree>
    <p:extLst>
      <p:ext uri="{BB962C8B-B14F-4D97-AF65-F5344CB8AC3E}">
        <p14:creationId xmlns:p14="http://schemas.microsoft.com/office/powerpoint/2010/main" val="3850639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Třetí důvod</a:t>
            </a:r>
            <a:endParaRPr lang="cs-CZ" dirty="0"/>
          </a:p>
        </p:txBody>
      </p:sp>
      <p:sp>
        <p:nvSpPr>
          <p:cNvPr id="3" name="Zástupný symbol pro obsah 2"/>
          <p:cNvSpPr>
            <a:spLocks noGrp="1"/>
          </p:cNvSpPr>
          <p:nvPr>
            <p:ph idx="1"/>
          </p:nvPr>
        </p:nvSpPr>
        <p:spPr/>
        <p:txBody>
          <a:bodyPr>
            <a:normAutofit/>
          </a:bodyPr>
          <a:lstStyle/>
          <a:p>
            <a:r>
              <a:rPr lang="cs-CZ" dirty="0" smtClean="0"/>
              <a:t>patří </a:t>
            </a:r>
            <a:r>
              <a:rPr lang="cs-CZ" dirty="0"/>
              <a:t>k povaze našich emocí, že jsou posuzovány jako patřičné či nepatřičné, přehnané či adekvátní. </a:t>
            </a:r>
            <a:endParaRPr lang="cs-CZ" dirty="0" smtClean="0"/>
          </a:p>
          <a:p>
            <a:r>
              <a:rPr lang="cs-CZ" dirty="0" smtClean="0"/>
              <a:t>Není </a:t>
            </a:r>
            <a:r>
              <a:rPr lang="cs-CZ" dirty="0"/>
              <a:t>však posuzována pouze správnost úsudku, který stojí podle kognitivistů v základu emocí a předchází jejich tělesnému výrazu. </a:t>
            </a:r>
          </a:p>
          <a:p>
            <a:r>
              <a:rPr lang="cs-CZ" dirty="0"/>
              <a:t>V okamžiku, kdy jsou naše emoce vyjádřeny v otevřených typech chování a rozpoznány relevantními druhými jako takové – stávají se jistým typem závazků, které na sebe bereme a za něž neseme zodpovědnost a teprve poté mohou nabýt skutečného morálního významu a být posuzovány co do své relevance a patřičnosti. </a:t>
            </a:r>
          </a:p>
        </p:txBody>
      </p:sp>
    </p:spTree>
    <p:extLst>
      <p:ext uri="{BB962C8B-B14F-4D97-AF65-F5344CB8AC3E}">
        <p14:creationId xmlns:p14="http://schemas.microsoft.com/office/powerpoint/2010/main" val="1822605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Čtvrtý důvod</a:t>
            </a:r>
            <a:endParaRPr lang="cs-CZ" dirty="0"/>
          </a:p>
        </p:txBody>
      </p:sp>
      <p:sp>
        <p:nvSpPr>
          <p:cNvPr id="3" name="Zástupný symbol pro obsah 2"/>
          <p:cNvSpPr>
            <a:spLocks noGrp="1"/>
          </p:cNvSpPr>
          <p:nvPr>
            <p:ph idx="1"/>
          </p:nvPr>
        </p:nvSpPr>
        <p:spPr/>
        <p:txBody>
          <a:bodyPr/>
          <a:lstStyle/>
          <a:p>
            <a:r>
              <a:rPr lang="cs-CZ" dirty="0" smtClean="0"/>
              <a:t>vyjádřit </a:t>
            </a:r>
            <a:r>
              <a:rPr lang="cs-CZ" dirty="0"/>
              <a:t>emoci chováním či postojem reguluje její intenzitu a tvaruje její </a:t>
            </a:r>
            <a:r>
              <a:rPr lang="cs-CZ" dirty="0" smtClean="0"/>
              <a:t>obsah</a:t>
            </a:r>
          </a:p>
          <a:p>
            <a:endParaRPr lang="cs-CZ" dirty="0"/>
          </a:p>
          <a:p>
            <a:pPr lvl="1"/>
            <a:r>
              <a:rPr lang="cs-CZ" strike="sngStrike" dirty="0"/>
              <a:t>medvěd za bukem -&gt; strach</a:t>
            </a:r>
          </a:p>
          <a:p>
            <a:pPr lvl="1"/>
            <a:r>
              <a:rPr lang="cs-CZ" strike="sngStrike" dirty="0"/>
              <a:t>smrt mazlíčka -&gt; smutek</a:t>
            </a:r>
          </a:p>
          <a:p>
            <a:pPr lvl="1"/>
            <a:r>
              <a:rPr lang="cs-CZ" strike="sngStrike" dirty="0"/>
              <a:t>narození dítěte -&gt; radost</a:t>
            </a:r>
          </a:p>
          <a:p>
            <a:pPr lvl="1"/>
            <a:r>
              <a:rPr lang="cs-CZ" strike="sngStrike" dirty="0"/>
              <a:t>zkouška z filosofie -&gt; úzkost</a:t>
            </a:r>
          </a:p>
          <a:p>
            <a:pPr lvl="1"/>
            <a:r>
              <a:rPr lang="cs-CZ" strike="sngStrike" dirty="0"/>
              <a:t>urážka -&gt; hněv</a:t>
            </a:r>
          </a:p>
          <a:p>
            <a:endParaRPr lang="cs-CZ" dirty="0"/>
          </a:p>
        </p:txBody>
      </p:sp>
    </p:spTree>
    <p:extLst>
      <p:ext uri="{BB962C8B-B14F-4D97-AF65-F5344CB8AC3E}">
        <p14:creationId xmlns:p14="http://schemas.microsoft.com/office/powerpoint/2010/main" val="358906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Pátý důvod</a:t>
            </a:r>
            <a:endParaRPr lang="cs-CZ" dirty="0"/>
          </a:p>
        </p:txBody>
      </p:sp>
      <p:sp>
        <p:nvSpPr>
          <p:cNvPr id="3" name="Zástupný symbol pro obsah 2"/>
          <p:cNvSpPr>
            <a:spLocks noGrp="1"/>
          </p:cNvSpPr>
          <p:nvPr>
            <p:ph idx="1"/>
          </p:nvPr>
        </p:nvSpPr>
        <p:spPr/>
        <p:txBody>
          <a:bodyPr/>
          <a:lstStyle/>
          <a:p>
            <a:r>
              <a:rPr lang="cs-CZ" dirty="0" smtClean="0"/>
              <a:t>Redefinujeme-li emoce </a:t>
            </a:r>
            <a:r>
              <a:rPr lang="cs-CZ" dirty="0"/>
              <a:t>v termínech chování, můžeme lépe vysvětlit, </a:t>
            </a:r>
            <a:endParaRPr lang="cs-CZ" dirty="0" smtClean="0"/>
          </a:p>
          <a:p>
            <a:r>
              <a:rPr lang="cs-CZ" dirty="0"/>
              <a:t>proč mohu vnímat </a:t>
            </a:r>
            <a:r>
              <a:rPr lang="cs-CZ" dirty="0" smtClean="0"/>
              <a:t>„</a:t>
            </a:r>
            <a:r>
              <a:rPr lang="cs-CZ" dirty="0"/>
              <a:t>žal či hněv druhého v jeho postoji, v jeho tváři a rukou, aniž bych přitom čerpal z „vnitřní zkušenosti utrpení či hněvu, neboť </a:t>
            </a:r>
            <a:r>
              <a:rPr lang="cs-CZ" b="1" u="sng" dirty="0"/>
              <a:t>žal a hněv jsou variacemi bytí k světu</a:t>
            </a:r>
            <a:r>
              <a:rPr lang="cs-CZ" dirty="0"/>
              <a:t>, které nejsou rozdělené mezi tělo a vědomí.“ </a:t>
            </a:r>
            <a:r>
              <a:rPr lang="cs-CZ" dirty="0" smtClean="0"/>
              <a:t>(Merleau-Ponty, Fenomenologie vnímání, s</a:t>
            </a:r>
            <a:r>
              <a:rPr lang="cs-CZ" dirty="0"/>
              <a:t>. 430) </a:t>
            </a:r>
            <a:endParaRPr lang="cs-CZ" dirty="0" smtClean="0"/>
          </a:p>
          <a:p>
            <a:r>
              <a:rPr lang="cs-CZ" dirty="0" smtClean="0"/>
              <a:t>proč </a:t>
            </a:r>
            <a:r>
              <a:rPr lang="cs-CZ" dirty="0"/>
              <a:t>„právě </a:t>
            </a:r>
            <a:r>
              <a:rPr lang="cs-CZ" i="1" dirty="0"/>
              <a:t>ve </a:t>
            </a:r>
            <a:r>
              <a:rPr lang="cs-CZ" dirty="0"/>
              <a:t>zčervenání vnímáme stud a </a:t>
            </a:r>
            <a:r>
              <a:rPr lang="cs-CZ" i="1" dirty="0"/>
              <a:t>ve </a:t>
            </a:r>
            <a:r>
              <a:rPr lang="cs-CZ" dirty="0"/>
              <a:t>smíchu radost“ (Scheler, </a:t>
            </a:r>
            <a:r>
              <a:rPr lang="cs-CZ" i="1" dirty="0" err="1" smtClean="0"/>
              <a:t>The</a:t>
            </a:r>
            <a:r>
              <a:rPr lang="cs-CZ" i="1" dirty="0" smtClean="0"/>
              <a:t> </a:t>
            </a:r>
            <a:r>
              <a:rPr lang="cs-CZ" i="1" dirty="0" err="1"/>
              <a:t>Nature</a:t>
            </a:r>
            <a:r>
              <a:rPr lang="cs-CZ" i="1" dirty="0"/>
              <a:t> of </a:t>
            </a:r>
            <a:r>
              <a:rPr lang="cs-CZ" i="1" dirty="0" err="1"/>
              <a:t>Sympathy</a:t>
            </a:r>
            <a:r>
              <a:rPr lang="cs-CZ" dirty="0"/>
              <a:t>. London, 2017, s. 10) </a:t>
            </a:r>
          </a:p>
          <a:p>
            <a:endParaRPr lang="cs-CZ" dirty="0"/>
          </a:p>
        </p:txBody>
      </p:sp>
    </p:spTree>
    <p:extLst>
      <p:ext uri="{BB962C8B-B14F-4D97-AF65-F5344CB8AC3E}">
        <p14:creationId xmlns:p14="http://schemas.microsoft.com/office/powerpoint/2010/main" val="8240194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a:t>
            </a:r>
            <a:r>
              <a:rPr lang="cs-CZ" dirty="0" smtClean="0"/>
              <a:t>ehaviorismus</a:t>
            </a:r>
            <a:r>
              <a:rPr lang="cs-CZ" dirty="0"/>
              <a:t>? </a:t>
            </a:r>
          </a:p>
        </p:txBody>
      </p:sp>
      <p:sp>
        <p:nvSpPr>
          <p:cNvPr id="3" name="Zástupný symbol pro obsah 2"/>
          <p:cNvSpPr>
            <a:spLocks noGrp="1"/>
          </p:cNvSpPr>
          <p:nvPr>
            <p:ph idx="1"/>
          </p:nvPr>
        </p:nvSpPr>
        <p:spPr/>
        <p:txBody>
          <a:bodyPr/>
          <a:lstStyle/>
          <a:p>
            <a:r>
              <a:rPr lang="cs-CZ" dirty="0" smtClean="0"/>
              <a:t>MP </a:t>
            </a:r>
            <a:r>
              <a:rPr lang="cs-CZ" dirty="0"/>
              <a:t>neklade </a:t>
            </a:r>
            <a:r>
              <a:rPr lang="cs-CZ" dirty="0" smtClean="0"/>
              <a:t>na rozdíl od </a:t>
            </a:r>
            <a:r>
              <a:rPr lang="cs-CZ" dirty="0"/>
              <a:t>behavioristů do opozice skrytou sféru mentálních stavů a pozorovatelnou sféru vnějšího </a:t>
            </a:r>
            <a:r>
              <a:rPr lang="cs-CZ" dirty="0" smtClean="0"/>
              <a:t>chování: </a:t>
            </a:r>
          </a:p>
          <a:p>
            <a:pPr marL="0" indent="0">
              <a:buNone/>
            </a:pPr>
            <a:r>
              <a:rPr lang="cs-CZ" dirty="0" smtClean="0"/>
              <a:t>„Hněv </a:t>
            </a:r>
            <a:r>
              <a:rPr lang="cs-CZ" dirty="0"/>
              <a:t>či hrozbu nevnímám jako psychický fakt, který by se skrýval za gestem. Hněv čtu přímo v tomto gestu. Není to tak, že by mne gesto vedlo k tomu, že myslím na hněv, ono samo je hněvem. Nicméně smysl gesta nevnímám tak, jako vnímám barvu koberce.“ (FV, s. 235)</a:t>
            </a:r>
          </a:p>
          <a:p>
            <a:endParaRPr lang="cs-CZ" dirty="0"/>
          </a:p>
        </p:txBody>
      </p:sp>
    </p:spTree>
    <p:extLst>
      <p:ext uri="{BB962C8B-B14F-4D97-AF65-F5344CB8AC3E}">
        <p14:creationId xmlns:p14="http://schemas.microsoft.com/office/powerpoint/2010/main" val="1761332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Symetrie vs. Asymetrie vnímaní vlastních a cizích emocí</a:t>
            </a:r>
            <a:endParaRPr lang="cs-CZ" dirty="0"/>
          </a:p>
        </p:txBody>
      </p:sp>
      <p:sp>
        <p:nvSpPr>
          <p:cNvPr id="3" name="Zástupný symbol pro obsah 2"/>
          <p:cNvSpPr>
            <a:spLocks noGrp="1"/>
          </p:cNvSpPr>
          <p:nvPr>
            <p:ph idx="1"/>
          </p:nvPr>
        </p:nvSpPr>
        <p:spPr/>
        <p:txBody>
          <a:bodyPr/>
          <a:lstStyle/>
          <a:p>
            <a:pPr marL="0" indent="0">
              <a:buNone/>
            </a:pPr>
            <a:r>
              <a:rPr lang="cs-CZ" dirty="0" smtClean="0"/>
              <a:t>„Vnímám </a:t>
            </a:r>
            <a:r>
              <a:rPr lang="cs-CZ" dirty="0"/>
              <a:t>druhého jako chování, například vnímám žal či hněv druhého v jeho postoji, v jeho tváři, v jeho rukou…  Leč nakonec je třeba říci, že ani chování druhého, a dokonce ani slova druhého nejsou druhým. Žal druhého a jeho hněv nikdy nemají pro něj a pro mne přesně týž smysl. Pro něj jsou to situace, kterými žije, pro mne situace, které si zpřítomňuji</a:t>
            </a:r>
            <a:r>
              <a:rPr lang="cs-CZ" dirty="0" smtClean="0"/>
              <a:t>.“</a:t>
            </a:r>
          </a:p>
          <a:p>
            <a:pPr marL="0" indent="0">
              <a:buNone/>
            </a:pPr>
            <a:r>
              <a:rPr lang="cs-CZ" dirty="0"/>
              <a:t>	</a:t>
            </a:r>
            <a:r>
              <a:rPr lang="cs-CZ" dirty="0" smtClean="0"/>
              <a:t>		 (</a:t>
            </a:r>
            <a:r>
              <a:rPr lang="cs-CZ" dirty="0"/>
              <a:t>Merleau-Ponty, </a:t>
            </a:r>
            <a:r>
              <a:rPr lang="cs-CZ" i="1" dirty="0"/>
              <a:t>Fenomenologie </a:t>
            </a:r>
            <a:r>
              <a:rPr lang="cs-CZ" i="1" dirty="0" smtClean="0"/>
              <a:t>vnímání</a:t>
            </a:r>
            <a:r>
              <a:rPr lang="cs-CZ" dirty="0" smtClean="0"/>
              <a:t>, </a:t>
            </a:r>
            <a:r>
              <a:rPr lang="cs-CZ" dirty="0"/>
              <a:t>430) </a:t>
            </a:r>
          </a:p>
          <a:p>
            <a:endParaRPr lang="cs-CZ" dirty="0"/>
          </a:p>
        </p:txBody>
      </p:sp>
    </p:spTree>
    <p:extLst>
      <p:ext uri="{BB962C8B-B14F-4D97-AF65-F5344CB8AC3E}">
        <p14:creationId xmlns:p14="http://schemas.microsoft.com/office/powerpoint/2010/main" val="384752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881686"/>
          </a:xfrm>
        </p:spPr>
        <p:txBody>
          <a:bodyPr>
            <a:noAutofit/>
          </a:bodyPr>
          <a:lstStyle/>
          <a:p>
            <a:r>
              <a:rPr lang="cs-CZ" sz="3400" dirty="0"/>
              <a:t>Princip neviditelnosti mysli (pro pohled druhého) je </a:t>
            </a:r>
            <a:r>
              <a:rPr lang="cs-CZ" sz="3400" dirty="0" smtClean="0"/>
              <a:t>součástí téhož předsudku</a:t>
            </a:r>
            <a:r>
              <a:rPr lang="cs-CZ" sz="3400" dirty="0"/>
              <a:t>, podle nějž je mysl transparentní  pro pohled vlastní</a:t>
            </a:r>
            <a:r>
              <a:rPr lang="cs-CZ" sz="3400" dirty="0" smtClean="0"/>
              <a:t>)</a:t>
            </a:r>
            <a:endParaRPr lang="cs-CZ" sz="3400" dirty="0"/>
          </a:p>
        </p:txBody>
      </p:sp>
      <p:sp>
        <p:nvSpPr>
          <p:cNvPr id="3" name="Zástupný symbol pro obsah 2"/>
          <p:cNvSpPr>
            <a:spLocks noGrp="1"/>
          </p:cNvSpPr>
          <p:nvPr>
            <p:ph idx="1"/>
          </p:nvPr>
        </p:nvSpPr>
        <p:spPr>
          <a:xfrm>
            <a:off x="838200" y="2612571"/>
            <a:ext cx="10515600" cy="3953692"/>
          </a:xfrm>
        </p:spPr>
        <p:txBody>
          <a:bodyPr>
            <a:normAutofit fontScale="92500" lnSpcReduction="10000"/>
          </a:bodyPr>
          <a:lstStyle/>
          <a:p>
            <a:pPr hangingPunct="0"/>
            <a:r>
              <a:rPr lang="cs-CZ" dirty="0"/>
              <a:t>„Musíme se vzdát fundamentálního předsudku, že psýché je něčím, k čemu mám přístup pouze já sám a co není viditelné zvnějšku. Moje ‚psýché‘ není žádná série ‚stavů vědomí‘, které jsou přísně uzavřeny samy v sobě a k nimž nemá přístup nikdo jiný než já. Mé vědomí je obrácené primárně ke světu, je obrácené k věcem. Vědomí je především vztahem ke světu. Rovněž vědomí druhého je předně určitým způsobem chování ke světu. Proto právě v chování druhého, ve způsobu jeho zacházení se světem mohu odhalovat jeho vědomí“ </a:t>
            </a:r>
            <a:endParaRPr lang="cs-CZ" dirty="0" smtClean="0"/>
          </a:p>
          <a:p>
            <a:pPr marL="457200" lvl="1" indent="0" hangingPunct="0">
              <a:buNone/>
            </a:pPr>
            <a:r>
              <a:rPr lang="cs-CZ" dirty="0" smtClean="0"/>
              <a:t>(</a:t>
            </a:r>
            <a:r>
              <a:rPr lang="cs-CZ" dirty="0"/>
              <a:t>Merleau-Ponty, </a:t>
            </a:r>
            <a:r>
              <a:rPr lang="cs-CZ" i="1" dirty="0"/>
              <a:t>Les relations </a:t>
            </a:r>
            <a:r>
              <a:rPr lang="cs-CZ" i="1" dirty="0" err="1"/>
              <a:t>avec</a:t>
            </a:r>
            <a:r>
              <a:rPr lang="cs-CZ" i="1" dirty="0"/>
              <a:t> </a:t>
            </a:r>
            <a:r>
              <a:rPr lang="cs-CZ" i="1" dirty="0" err="1"/>
              <a:t>autrui</a:t>
            </a:r>
            <a:r>
              <a:rPr lang="cs-CZ" i="1" dirty="0"/>
              <a:t> </a:t>
            </a:r>
            <a:r>
              <a:rPr lang="cs-CZ" i="1" dirty="0" err="1"/>
              <a:t>chez</a:t>
            </a:r>
            <a:r>
              <a:rPr lang="cs-CZ" i="1" dirty="0"/>
              <a:t> </a:t>
            </a:r>
            <a:r>
              <a:rPr lang="cs-CZ" i="1" dirty="0" err="1"/>
              <a:t>l'enfant</a:t>
            </a:r>
            <a:r>
              <a:rPr lang="cs-CZ" dirty="0"/>
              <a:t>, (1950-1951), in: </a:t>
            </a:r>
            <a:r>
              <a:rPr lang="cs-CZ" i="1" dirty="0" err="1"/>
              <a:t>Parcours</a:t>
            </a:r>
            <a:r>
              <a:rPr lang="cs-CZ" dirty="0"/>
              <a:t> 1935-1951, </a:t>
            </a:r>
            <a:r>
              <a:rPr lang="cs-CZ" dirty="0" err="1"/>
              <a:t>Lagrasse</a:t>
            </a:r>
            <a:r>
              <a:rPr lang="cs-CZ" dirty="0"/>
              <a:t>, </a:t>
            </a:r>
            <a:r>
              <a:rPr lang="cs-CZ" dirty="0" err="1"/>
              <a:t>Verdier</a:t>
            </a:r>
            <a:r>
              <a:rPr lang="cs-CZ" dirty="0"/>
              <a:t>, </a:t>
            </a:r>
            <a:r>
              <a:rPr lang="cs-CZ" dirty="0" smtClean="0"/>
              <a:t>1997; </a:t>
            </a:r>
            <a:r>
              <a:rPr lang="en-US" dirty="0" smtClean="0"/>
              <a:t> </a:t>
            </a:r>
            <a:r>
              <a:rPr lang="en-US" dirty="0"/>
              <a:t>The Childs Relations with </a:t>
            </a:r>
            <a:r>
              <a:rPr lang="en-US" dirty="0" smtClean="0"/>
              <a:t>Others</a:t>
            </a:r>
            <a:r>
              <a:rPr lang="cs-CZ" dirty="0" smtClean="0"/>
              <a:t>, p. 146)</a:t>
            </a:r>
            <a:endParaRPr lang="cs-CZ" dirty="0"/>
          </a:p>
          <a:p>
            <a:pPr marL="0" indent="0" hangingPunct="0">
              <a:buNone/>
            </a:pPr>
            <a:r>
              <a:rPr lang="cs-CZ" dirty="0"/>
              <a:t> </a:t>
            </a:r>
          </a:p>
        </p:txBody>
      </p:sp>
    </p:spTree>
    <p:extLst>
      <p:ext uri="{BB962C8B-B14F-4D97-AF65-F5344CB8AC3E}">
        <p14:creationId xmlns:p14="http://schemas.microsoft.com/office/powerpoint/2010/main" val="1109418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smtClean="0"/>
              <a:t>Nutnost </a:t>
            </a:r>
            <a:r>
              <a:rPr lang="cs-CZ" dirty="0"/>
              <a:t>redefinovat emoce v termínech chování, jímž </a:t>
            </a:r>
          </a:p>
          <a:p>
            <a:pPr marL="0" indent="0">
              <a:buNone/>
            </a:pPr>
            <a:r>
              <a:rPr lang="cs-CZ" dirty="0"/>
              <a:t>a) určujeme jejich obsah i intenzitu</a:t>
            </a:r>
          </a:p>
          <a:p>
            <a:pPr marL="0" indent="0">
              <a:buNone/>
            </a:pPr>
            <a:r>
              <a:rPr lang="cs-CZ" dirty="0"/>
              <a:t>b) obnažujeme druhým své postoje a závazky z nich plynoucí</a:t>
            </a:r>
          </a:p>
          <a:p>
            <a:pPr marL="0" indent="0">
              <a:buNone/>
            </a:pPr>
            <a:r>
              <a:rPr lang="cs-CZ" dirty="0"/>
              <a:t>c) odhalujeme, na čem nám záleží </a:t>
            </a:r>
          </a:p>
          <a:p>
            <a:pPr marL="0" indent="0">
              <a:buNone/>
            </a:pPr>
            <a:r>
              <a:rPr lang="cs-CZ" dirty="0"/>
              <a:t>d) zapojujeme se do sdílené </a:t>
            </a:r>
            <a:r>
              <a:rPr lang="cs-CZ" dirty="0" err="1"/>
              <a:t>smyslotvorby</a:t>
            </a:r>
            <a:r>
              <a:rPr lang="cs-CZ" dirty="0"/>
              <a:t>, která proměňuje naši situaci prostřednictvím emocionální interakce. </a:t>
            </a:r>
          </a:p>
          <a:p>
            <a:pPr marL="0" indent="0">
              <a:buNone/>
            </a:pPr>
            <a:r>
              <a:rPr lang="cs-CZ" dirty="0" smtClean="0"/>
              <a:t>Nejen </a:t>
            </a:r>
            <a:r>
              <a:rPr lang="cs-CZ" dirty="0"/>
              <a:t>myšlení směřuje ke svému jazykovému výrazu jako ke svému završení, ale též emoce se stávají smysluplnými a plně rozvinutými zkušenostmi v té míře, v níž jsou vyjádřeny ve veřejných projevech chování.  </a:t>
            </a:r>
          </a:p>
          <a:p>
            <a:endParaRPr lang="cs-CZ" dirty="0"/>
          </a:p>
        </p:txBody>
      </p:sp>
    </p:spTree>
    <p:extLst>
      <p:ext uri="{BB962C8B-B14F-4D97-AF65-F5344CB8AC3E}">
        <p14:creationId xmlns:p14="http://schemas.microsoft.com/office/powerpoint/2010/main" val="33027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Nesnáze usuzování na vnitřní stavy druhého na základě analogie s mým sebe-prožíváním</a:t>
            </a:r>
            <a:endParaRPr lang="cs-CZ" dirty="0"/>
          </a:p>
        </p:txBody>
      </p:sp>
      <p:sp>
        <p:nvSpPr>
          <p:cNvPr id="3" name="Zástupný symbol pro obsah 2"/>
          <p:cNvSpPr>
            <a:spLocks noGrp="1"/>
          </p:cNvSpPr>
          <p:nvPr>
            <p:ph idx="1"/>
          </p:nvPr>
        </p:nvSpPr>
        <p:spPr/>
        <p:txBody>
          <a:bodyPr/>
          <a:lstStyle/>
          <a:p>
            <a:endParaRPr lang="cs-CZ" dirty="0" smtClean="0"/>
          </a:p>
          <a:p>
            <a:r>
              <a:rPr lang="cs-CZ" dirty="0" smtClean="0"/>
              <a:t>1</a:t>
            </a:r>
            <a:r>
              <a:rPr lang="cs-CZ" dirty="0"/>
              <a:t>. nesnáz: Nemůžeme dítěti připisovat tak sofistikovaný výkon usuzování na vnitřní stavy na základě pozorovaných vnějších projevů: znamenalo by to vlastně, že dítě má teorii mysli. </a:t>
            </a:r>
          </a:p>
          <a:p>
            <a:r>
              <a:rPr lang="cs-CZ" dirty="0"/>
              <a:t>2. nesnáz: Srovnávání není ale možné už proto, že vnímání druhého je bytostně záležitostí vizuální, kdežto vlastní tělo je dáno vnitřními pocity, tzv. „</a:t>
            </a:r>
            <a:r>
              <a:rPr lang="cs-CZ" dirty="0" err="1"/>
              <a:t>kinesthézemi</a:t>
            </a:r>
            <a:r>
              <a:rPr lang="cs-CZ" dirty="0"/>
              <a:t> a </a:t>
            </a:r>
            <a:r>
              <a:rPr lang="cs-CZ" dirty="0" err="1" smtClean="0"/>
              <a:t>cenestézemi</a:t>
            </a:r>
            <a:r>
              <a:rPr lang="cs-CZ" dirty="0" smtClean="0"/>
              <a:t>“.</a:t>
            </a:r>
            <a:endParaRPr lang="cs-CZ" dirty="0" smtClean="0"/>
          </a:p>
          <a:p>
            <a:endParaRPr lang="cs-CZ" dirty="0"/>
          </a:p>
          <a:p>
            <a:pPr marL="457200" lvl="1" indent="0">
              <a:buNone/>
            </a:pPr>
            <a:r>
              <a:rPr lang="cs-CZ" dirty="0" smtClean="0"/>
              <a:t>			(</a:t>
            </a:r>
            <a:r>
              <a:rPr lang="en-US" dirty="0"/>
              <a:t>Merleau-Ponty - The Childs Relations with </a:t>
            </a:r>
            <a:r>
              <a:rPr lang="en-US" dirty="0" smtClean="0"/>
              <a:t>Others</a:t>
            </a:r>
            <a:r>
              <a:rPr lang="cs-CZ" dirty="0" smtClean="0"/>
              <a:t>, s. 145)</a:t>
            </a:r>
            <a:endParaRPr lang="cs-CZ" dirty="0"/>
          </a:p>
          <a:p>
            <a:endParaRPr lang="cs-CZ" dirty="0"/>
          </a:p>
        </p:txBody>
      </p:sp>
    </p:spTree>
    <p:extLst>
      <p:ext uri="{BB962C8B-B14F-4D97-AF65-F5344CB8AC3E}">
        <p14:creationId xmlns:p14="http://schemas.microsoft.com/office/powerpoint/2010/main" val="3241009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Druhý jako výrazová jednota</a:t>
            </a:r>
            <a:endParaRPr lang="cs-CZ" dirty="0"/>
          </a:p>
        </p:txBody>
      </p:sp>
      <p:sp>
        <p:nvSpPr>
          <p:cNvPr id="3" name="Zástupný symbol pro obsah 2"/>
          <p:cNvSpPr>
            <a:spLocks noGrp="1"/>
          </p:cNvSpPr>
          <p:nvPr>
            <p:ph idx="1"/>
          </p:nvPr>
        </p:nvSpPr>
        <p:spPr/>
        <p:txBody>
          <a:bodyPr/>
          <a:lstStyle/>
          <a:p>
            <a:r>
              <a:rPr lang="cs-CZ" dirty="0" smtClean="0"/>
              <a:t>„</a:t>
            </a:r>
            <a:r>
              <a:rPr lang="cs-CZ" dirty="0"/>
              <a:t>hněv, stud, nenávist a láska nejsou psychickými fakty skrytými na dně vědomí druhého“, nýbrž že „existují </a:t>
            </a:r>
            <a:r>
              <a:rPr lang="cs-CZ" u="sng" dirty="0"/>
              <a:t>na</a:t>
            </a:r>
            <a:r>
              <a:rPr lang="cs-CZ" dirty="0"/>
              <a:t> této tváři či </a:t>
            </a:r>
            <a:r>
              <a:rPr lang="cs-CZ" u="sng" dirty="0"/>
              <a:t>v </a:t>
            </a:r>
            <a:r>
              <a:rPr lang="cs-CZ" dirty="0"/>
              <a:t>oněch gestech, nikoli skryty za nimi“.</a:t>
            </a:r>
          </a:p>
          <a:p>
            <a:pPr marL="457200" lvl="1" indent="0">
              <a:buNone/>
            </a:pPr>
            <a:r>
              <a:rPr lang="cs-CZ" dirty="0"/>
              <a:t>(M. Merleau-Ponty, </a:t>
            </a:r>
            <a:r>
              <a:rPr lang="cs-CZ" i="1" dirty="0"/>
              <a:t>Les relations </a:t>
            </a:r>
            <a:r>
              <a:rPr lang="cs-CZ" i="1" dirty="0" err="1"/>
              <a:t>avec</a:t>
            </a:r>
            <a:r>
              <a:rPr lang="cs-CZ" i="1" dirty="0"/>
              <a:t> </a:t>
            </a:r>
            <a:r>
              <a:rPr lang="cs-CZ" i="1" dirty="0" err="1"/>
              <a:t>autrui</a:t>
            </a:r>
            <a:r>
              <a:rPr lang="cs-CZ" i="1" dirty="0"/>
              <a:t> </a:t>
            </a:r>
            <a:r>
              <a:rPr lang="cs-CZ" i="1" dirty="0" err="1"/>
              <a:t>chez</a:t>
            </a:r>
            <a:r>
              <a:rPr lang="cs-CZ" i="1" dirty="0"/>
              <a:t> </a:t>
            </a:r>
            <a:r>
              <a:rPr lang="cs-CZ" i="1" dirty="0" err="1"/>
              <a:t>l'enfant</a:t>
            </a:r>
            <a:r>
              <a:rPr lang="cs-CZ" dirty="0"/>
              <a:t>, 1950-1951)</a:t>
            </a:r>
          </a:p>
          <a:p>
            <a:endParaRPr lang="cs-CZ" dirty="0"/>
          </a:p>
          <a:p>
            <a:endParaRPr lang="cs-CZ" dirty="0"/>
          </a:p>
        </p:txBody>
      </p:sp>
    </p:spTree>
    <p:extLst>
      <p:ext uri="{BB962C8B-B14F-4D97-AF65-F5344CB8AC3E}">
        <p14:creationId xmlns:p14="http://schemas.microsoft.com/office/powerpoint/2010/main" val="1415307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Vidět mysl v akci</a:t>
            </a:r>
            <a:endParaRPr lang="cs-CZ" dirty="0"/>
          </a:p>
        </p:txBody>
      </p:sp>
      <p:sp>
        <p:nvSpPr>
          <p:cNvPr id="3" name="Zástupný symbol pro obsah 2"/>
          <p:cNvSpPr>
            <a:spLocks noGrp="1"/>
          </p:cNvSpPr>
          <p:nvPr>
            <p:ph idx="1"/>
          </p:nvPr>
        </p:nvSpPr>
        <p:spPr/>
        <p:txBody>
          <a:bodyPr/>
          <a:lstStyle/>
          <a:p>
            <a:pPr hangingPunct="0"/>
            <a:r>
              <a:rPr lang="cs-CZ" dirty="0" smtClean="0"/>
              <a:t>Mysl </a:t>
            </a:r>
            <a:r>
              <a:rPr lang="cs-CZ" dirty="0"/>
              <a:t>není </a:t>
            </a:r>
            <a:r>
              <a:rPr lang="cs-CZ" dirty="0" smtClean="0"/>
              <a:t>skrytá </a:t>
            </a:r>
            <a:r>
              <a:rPr lang="cs-CZ" dirty="0"/>
              <a:t>za veřejně pozorovatelným tělesným </a:t>
            </a:r>
            <a:r>
              <a:rPr lang="cs-CZ" dirty="0" smtClean="0"/>
              <a:t>chováním</a:t>
            </a:r>
          </a:p>
          <a:p>
            <a:pPr hangingPunct="0"/>
            <a:r>
              <a:rPr lang="cs-CZ" dirty="0" smtClean="0"/>
              <a:t>Naopak: její </a:t>
            </a:r>
            <a:r>
              <a:rPr lang="cs-CZ" dirty="0"/>
              <a:t>vlastní život </a:t>
            </a:r>
            <a:r>
              <a:rPr lang="cs-CZ" dirty="0" smtClean="0"/>
              <a:t>je viditelný přímo v tomto tělesném chování, v němž se mysl uskutečňuje a v němž nachází svůj </a:t>
            </a:r>
            <a:r>
              <a:rPr lang="cs-CZ" i="1" dirty="0" smtClean="0"/>
              <a:t>výraz </a:t>
            </a:r>
            <a:r>
              <a:rPr lang="cs-CZ" dirty="0"/>
              <a:t>a</a:t>
            </a:r>
            <a:r>
              <a:rPr lang="cs-CZ" i="1" dirty="0" smtClean="0"/>
              <a:t> určitost. </a:t>
            </a:r>
          </a:p>
          <a:p>
            <a:pPr hangingPunct="0"/>
            <a:endParaRPr lang="cs-CZ" dirty="0"/>
          </a:p>
          <a:p>
            <a:pPr hangingPunct="0">
              <a:buFont typeface="Wingdings" panose="05000000000000000000" pitchFamily="2" charset="2"/>
              <a:buChar char="Ø"/>
            </a:pPr>
            <a:r>
              <a:rPr lang="cs-CZ" dirty="0" smtClean="0"/>
              <a:t>překonání </a:t>
            </a:r>
            <a:r>
              <a:rPr lang="cs-CZ" dirty="0"/>
              <a:t>tradiční dichotomie vnějšku a vnitřku </a:t>
            </a:r>
          </a:p>
          <a:p>
            <a:pPr hangingPunct="0">
              <a:buFont typeface="Wingdings" panose="05000000000000000000" pitchFamily="2" charset="2"/>
              <a:buChar char="Ø"/>
            </a:pPr>
            <a:r>
              <a:rPr lang="cs-CZ" dirty="0" smtClean="0"/>
              <a:t>odmítnutí </a:t>
            </a:r>
            <a:r>
              <a:rPr lang="cs-CZ" dirty="0"/>
              <a:t>principu neviditelnosti mysli.</a:t>
            </a:r>
          </a:p>
          <a:p>
            <a:endParaRPr lang="cs-CZ" dirty="0"/>
          </a:p>
        </p:txBody>
      </p:sp>
    </p:spTree>
    <p:extLst>
      <p:ext uri="{BB962C8B-B14F-4D97-AF65-F5344CB8AC3E}">
        <p14:creationId xmlns:p14="http://schemas.microsoft.com/office/powerpoint/2010/main" val="443091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Myšlenka spěje k výrazu jako svému završení</a:t>
            </a:r>
            <a:endParaRPr lang="cs-CZ" dirty="0"/>
          </a:p>
        </p:txBody>
      </p:sp>
      <p:sp>
        <p:nvSpPr>
          <p:cNvPr id="3" name="Zástupný symbol pro obsah 2"/>
          <p:cNvSpPr>
            <a:spLocks noGrp="1"/>
          </p:cNvSpPr>
          <p:nvPr>
            <p:ph idx="1"/>
          </p:nvPr>
        </p:nvSpPr>
        <p:spPr/>
        <p:txBody>
          <a:bodyPr/>
          <a:lstStyle/>
          <a:p>
            <a:r>
              <a:rPr lang="cs-CZ" dirty="0"/>
              <a:t>„Pokud by mluva předpokládala myšlení, pokud by mluvení spočívalo v tom, že se nejprve vztáhneme k předmětu pomocí poznávající intence či představy, pak bychom nedokázali porozumět tomu, proč myšlenka spěje k výrazu jako ke svému završení, proč se nám i ten nejznámější předmět jeví jako neurčitý, dokud jsme pro něj nenašli jméno, proč myslící subjekt sám setrvává ve svého druhu neznalosti svých vlastních myšlenek, dokud je pro sebe nezformuloval, či dokonce nevyřknul a nenapsal, jak to ukazuje příklad tolika spisovatelů, kteří začínají knihu, aniž by přesně věděli, co v ní napíší.“ (MP, </a:t>
            </a:r>
            <a:r>
              <a:rPr lang="cs-CZ" i="1" dirty="0"/>
              <a:t>Fenomenologie vnímání</a:t>
            </a:r>
            <a:r>
              <a:rPr lang="cs-CZ" dirty="0"/>
              <a:t>, s. 226)</a:t>
            </a:r>
          </a:p>
          <a:p>
            <a:endParaRPr lang="cs-CZ" dirty="0"/>
          </a:p>
        </p:txBody>
      </p:sp>
    </p:spTree>
    <p:extLst>
      <p:ext uri="{BB962C8B-B14F-4D97-AF65-F5344CB8AC3E}">
        <p14:creationId xmlns:p14="http://schemas.microsoft.com/office/powerpoint/2010/main" val="2958145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Pravda mých emocí se odhaluje v činu</a:t>
            </a:r>
            <a:endParaRPr lang="cs-CZ" dirty="0"/>
          </a:p>
        </p:txBody>
      </p:sp>
      <p:sp>
        <p:nvSpPr>
          <p:cNvPr id="3" name="Zástupný symbol pro obsah 2"/>
          <p:cNvSpPr>
            <a:spLocks noGrp="1"/>
          </p:cNvSpPr>
          <p:nvPr>
            <p:ph idx="1"/>
          </p:nvPr>
        </p:nvSpPr>
        <p:spPr/>
        <p:txBody>
          <a:bodyPr/>
          <a:lstStyle/>
          <a:p>
            <a:r>
              <a:rPr lang="cs-CZ" dirty="0" smtClean="0"/>
              <a:t>„má láska, má nenávist, má vůle nejsou jisté čistě jako myšlenky, že miluji, že nenávidím či chci. Naopak, veškerá jistota těchto myšlenek pochází z jistoty aktů lásky, nenávisti či vůle. </a:t>
            </a:r>
            <a:r>
              <a:rPr lang="cs-CZ" u="sng" dirty="0" smtClean="0"/>
              <a:t>Jsem si jist těmito akty, protože je </a:t>
            </a:r>
            <a:r>
              <a:rPr lang="cs-CZ" i="1" u="sng" dirty="0" smtClean="0"/>
              <a:t>konám</a:t>
            </a:r>
            <a:r>
              <a:rPr lang="cs-CZ" dirty="0" smtClean="0"/>
              <a:t>.“ </a:t>
            </a:r>
          </a:p>
          <a:p>
            <a:pPr marL="0" indent="0">
              <a:buNone/>
            </a:pPr>
            <a:r>
              <a:rPr lang="cs-CZ" dirty="0" smtClean="0"/>
              <a:t>	(M</a:t>
            </a:r>
            <a:r>
              <a:rPr lang="cs-CZ" dirty="0"/>
              <a:t>. Merleau-Ponty, </a:t>
            </a:r>
            <a:r>
              <a:rPr lang="cs-CZ" i="1" dirty="0"/>
              <a:t>Fenomenologie vnímání, </a:t>
            </a:r>
            <a:r>
              <a:rPr lang="cs-CZ" dirty="0"/>
              <a:t>s. </a:t>
            </a:r>
            <a:r>
              <a:rPr lang="cs-CZ" dirty="0" smtClean="0"/>
              <a:t>460)</a:t>
            </a:r>
            <a:endParaRPr lang="cs-CZ" dirty="0"/>
          </a:p>
        </p:txBody>
      </p:sp>
    </p:spTree>
    <p:extLst>
      <p:ext uri="{BB962C8B-B14F-4D97-AF65-F5344CB8AC3E}">
        <p14:creationId xmlns:p14="http://schemas.microsoft.com/office/powerpoint/2010/main" val="2062525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Motivy nedeterminují, ale podmiňují obsah toho, co činíme</a:t>
            </a:r>
            <a:endParaRPr lang="cs-CZ" dirty="0"/>
          </a:p>
        </p:txBody>
      </p:sp>
      <p:sp>
        <p:nvSpPr>
          <p:cNvPr id="3" name="Zástupný symbol pro obsah 2"/>
          <p:cNvSpPr>
            <a:spLocks noGrp="1"/>
          </p:cNvSpPr>
          <p:nvPr>
            <p:ph idx="1"/>
          </p:nvPr>
        </p:nvSpPr>
        <p:spPr/>
        <p:txBody>
          <a:bodyPr>
            <a:normAutofit/>
          </a:bodyPr>
          <a:lstStyle/>
          <a:p>
            <a:pPr marL="0" indent="0">
              <a:buNone/>
            </a:pPr>
            <a:r>
              <a:rPr lang="cs-CZ" sz="3200" dirty="0"/>
              <a:t>„Les </a:t>
            </a:r>
            <a:r>
              <a:rPr lang="cs-CZ" sz="3200" dirty="0" err="1"/>
              <a:t>motifs</a:t>
            </a:r>
            <a:r>
              <a:rPr lang="cs-CZ" sz="3200" dirty="0"/>
              <a:t> </a:t>
            </a:r>
            <a:r>
              <a:rPr lang="fr-FR" sz="3200" dirty="0"/>
              <a:t>inclinent sans nécessiter » (Leibniz, Ricoeur)</a:t>
            </a:r>
            <a:endParaRPr lang="cs-CZ" sz="3200" dirty="0"/>
          </a:p>
          <a:p>
            <a:pPr marL="0" indent="0">
              <a:buNone/>
            </a:pPr>
            <a:r>
              <a:rPr lang="cs-CZ" dirty="0" smtClean="0"/>
              <a:t> (Ricoeur</a:t>
            </a:r>
            <a:r>
              <a:rPr lang="cs-CZ" dirty="0"/>
              <a:t>, P. (2001): Filosofie vůle I, Praha. str.  83. [</a:t>
            </a:r>
            <a:r>
              <a:rPr lang="cs-CZ" i="1" dirty="0"/>
              <a:t>Le </a:t>
            </a:r>
            <a:r>
              <a:rPr lang="cs-CZ" i="1" dirty="0" err="1"/>
              <a:t>Volontaire</a:t>
            </a:r>
            <a:r>
              <a:rPr lang="cs-CZ" i="1" dirty="0"/>
              <a:t> et </a:t>
            </a:r>
            <a:r>
              <a:rPr lang="cs-CZ" i="1" dirty="0" err="1"/>
              <a:t>l’involontaire</a:t>
            </a:r>
            <a:r>
              <a:rPr lang="cs-CZ" dirty="0"/>
              <a:t>, p. 69</a:t>
            </a:r>
            <a:r>
              <a:rPr lang="cs-CZ" dirty="0" smtClean="0"/>
              <a:t>.])</a:t>
            </a:r>
            <a:endParaRPr lang="cs-CZ" dirty="0"/>
          </a:p>
          <a:p>
            <a:endParaRPr lang="cs-CZ" dirty="0"/>
          </a:p>
        </p:txBody>
      </p:sp>
    </p:spTree>
    <p:extLst>
      <p:ext uri="{BB962C8B-B14F-4D97-AF65-F5344CB8AC3E}">
        <p14:creationId xmlns:p14="http://schemas.microsoft.com/office/powerpoint/2010/main" val="1677808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Emoce = motivace k jednání?</a:t>
            </a:r>
            <a:endParaRPr lang="cs-CZ" dirty="0"/>
          </a:p>
        </p:txBody>
      </p:sp>
      <p:sp>
        <p:nvSpPr>
          <p:cNvPr id="3" name="Zástupný symbol pro obsah 2"/>
          <p:cNvSpPr>
            <a:spLocks noGrp="1"/>
          </p:cNvSpPr>
          <p:nvPr>
            <p:ph idx="1"/>
          </p:nvPr>
        </p:nvSpPr>
        <p:spPr/>
        <p:txBody>
          <a:bodyPr/>
          <a:lstStyle/>
          <a:p>
            <a:r>
              <a:rPr lang="cs-CZ" dirty="0" smtClean="0"/>
              <a:t>mnoho </a:t>
            </a:r>
            <a:r>
              <a:rPr lang="cs-CZ" dirty="0"/>
              <a:t>současných přístupů </a:t>
            </a:r>
            <a:r>
              <a:rPr lang="cs-CZ" dirty="0" smtClean="0"/>
              <a:t>uznává </a:t>
            </a:r>
            <a:r>
              <a:rPr lang="cs-CZ" dirty="0"/>
              <a:t>„připravenost k jednání „motivaci k jednání“ [“</a:t>
            </a:r>
            <a:r>
              <a:rPr lang="cs-CZ" dirty="0" err="1"/>
              <a:t>action</a:t>
            </a:r>
            <a:r>
              <a:rPr lang="cs-CZ" dirty="0"/>
              <a:t> </a:t>
            </a:r>
            <a:r>
              <a:rPr lang="cs-CZ" dirty="0" err="1"/>
              <a:t>readiness</a:t>
            </a:r>
            <a:r>
              <a:rPr lang="cs-CZ" dirty="0"/>
              <a:t>”, “</a:t>
            </a:r>
            <a:r>
              <a:rPr lang="cs-CZ" dirty="0" err="1"/>
              <a:t>motivation</a:t>
            </a:r>
            <a:r>
              <a:rPr lang="cs-CZ" dirty="0"/>
              <a:t> to </a:t>
            </a:r>
            <a:r>
              <a:rPr lang="cs-CZ" dirty="0" err="1"/>
              <a:t>act</a:t>
            </a:r>
            <a:r>
              <a:rPr lang="cs-CZ" dirty="0"/>
              <a:t>”] či </a:t>
            </a:r>
            <a:r>
              <a:rPr lang="cs-CZ" dirty="0" smtClean="0"/>
              <a:t>jinou </a:t>
            </a:r>
            <a:r>
              <a:rPr lang="cs-CZ" dirty="0"/>
              <a:t>motorickou komponentu za </a:t>
            </a:r>
            <a:r>
              <a:rPr lang="cs-CZ" dirty="0" smtClean="0"/>
              <a:t>součást </a:t>
            </a:r>
            <a:r>
              <a:rPr lang="cs-CZ" dirty="0"/>
              <a:t>emocionální zkušenosti, stále </a:t>
            </a:r>
            <a:r>
              <a:rPr lang="cs-CZ" dirty="0" smtClean="0"/>
              <a:t>operuje </a:t>
            </a:r>
            <a:r>
              <a:rPr lang="cs-CZ" dirty="0"/>
              <a:t>s rozdílem mezi emocí samou a emocí na základě jednání, jako by to druhé bylo konečným výsledkem onoho prvního. </a:t>
            </a:r>
            <a:endParaRPr lang="cs-CZ" dirty="0" smtClean="0"/>
          </a:p>
          <a:p>
            <a:pPr lvl="1"/>
            <a:r>
              <a:rPr lang="en-US" dirty="0" smtClean="0"/>
              <a:t>Griffiths</a:t>
            </a:r>
            <a:r>
              <a:rPr lang="en-US" dirty="0"/>
              <a:t>, Paul E. 1997. </a:t>
            </a:r>
            <a:r>
              <a:rPr lang="en-US" i="1" dirty="0"/>
              <a:t>What Emotions Really Are: The Problem of Psychological Categories</a:t>
            </a:r>
            <a:r>
              <a:rPr lang="en-US" dirty="0"/>
              <a:t>, Chicago: Chicago University Press</a:t>
            </a:r>
            <a:r>
              <a:rPr lang="en-US" dirty="0" smtClean="0"/>
              <a:t>.</a:t>
            </a:r>
            <a:endParaRPr lang="cs-CZ" dirty="0" smtClean="0"/>
          </a:p>
          <a:p>
            <a:pPr lvl="1"/>
            <a:r>
              <a:rPr lang="en-US" dirty="0"/>
              <a:t>Goldie, Peter. 2000. </a:t>
            </a:r>
            <a:r>
              <a:rPr lang="en-US" i="1" dirty="0"/>
              <a:t>The Emotions: A Philosophical Exploration.</a:t>
            </a:r>
            <a:r>
              <a:rPr lang="en-US" dirty="0"/>
              <a:t> Oxford: Clarendon Press.</a:t>
            </a:r>
            <a:endParaRPr lang="cs-CZ" dirty="0"/>
          </a:p>
          <a:p>
            <a:endParaRPr lang="cs-CZ" dirty="0"/>
          </a:p>
        </p:txBody>
      </p:sp>
    </p:spTree>
    <p:extLst>
      <p:ext uri="{BB962C8B-B14F-4D97-AF65-F5344CB8AC3E}">
        <p14:creationId xmlns:p14="http://schemas.microsoft.com/office/powerpoint/2010/main" val="3331758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2111</TotalTime>
  <Words>798</Words>
  <Application>Microsoft Office PowerPoint</Application>
  <PresentationFormat>Širokoúhlá obrazovka</PresentationFormat>
  <Paragraphs>83</Paragraphs>
  <Slides>20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20</vt:i4>
      </vt:variant>
    </vt:vector>
  </HeadingPairs>
  <TitlesOfParts>
    <vt:vector size="26" baseType="lpstr">
      <vt:lpstr>Arial</vt:lpstr>
      <vt:lpstr>Calibri</vt:lpstr>
      <vt:lpstr>Calibri Light</vt:lpstr>
      <vt:lpstr>Source Sans Pro</vt:lpstr>
      <vt:lpstr>Wingdings</vt:lpstr>
      <vt:lpstr>Motiv Office</vt:lpstr>
      <vt:lpstr>Žal a hněv  coby „variace bytí-k-světu“</vt:lpstr>
      <vt:lpstr>Princip neviditelnosti mysli (pro pohled druhého) je součástí téhož předsudku, podle nějž je mysl transparentní  pro pohled vlastní)</vt:lpstr>
      <vt:lpstr>Nesnáze usuzování na vnitřní stavy druhého na základě analogie s mým sebe-prožíváním</vt:lpstr>
      <vt:lpstr>Druhý jako výrazová jednota</vt:lpstr>
      <vt:lpstr>Vidět mysl v akci</vt:lpstr>
      <vt:lpstr>Myšlenka spěje k výrazu jako svému završení</vt:lpstr>
      <vt:lpstr>Pravda mých emocí se odhaluje v činu</vt:lpstr>
      <vt:lpstr>Motivy nedeterminují, ale podmiňují obsah toho, co činíme</vt:lpstr>
      <vt:lpstr>Emoce = motivace k jednání?</vt:lpstr>
      <vt:lpstr>Má teze</vt:lpstr>
      <vt:lpstr>První argument</vt:lpstr>
      <vt:lpstr>Chruščov v OSN (1960)</vt:lpstr>
      <vt:lpstr>Chruščov v OSN (1960)</vt:lpstr>
      <vt:lpstr>Chruščov v OSN (1960)</vt:lpstr>
      <vt:lpstr>Třetí důvod</vt:lpstr>
      <vt:lpstr>Čtvrtý důvod</vt:lpstr>
      <vt:lpstr>Pátý důvod</vt:lpstr>
      <vt:lpstr>Behaviorismus? </vt:lpstr>
      <vt:lpstr>Symetrie vs. Asymetrie vnímaní vlastních a cizích emocí</vt:lpstr>
      <vt:lpstr>Závěr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Redefinovat emoce v termínech chování</dc:title>
  <dc:creator>Ondrej Svec</dc:creator>
  <cp:lastModifiedBy>Ondrej Svec</cp:lastModifiedBy>
  <cp:revision>25</cp:revision>
  <dcterms:created xsi:type="dcterms:W3CDTF">2020-11-04T18:31:31Z</dcterms:created>
  <dcterms:modified xsi:type="dcterms:W3CDTF">2021-04-29T15:34:23Z</dcterms:modified>
</cp:coreProperties>
</file>