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0" r:id="rId11"/>
    <p:sldId id="275" r:id="rId12"/>
    <p:sldId id="271" r:id="rId13"/>
    <p:sldId id="296" r:id="rId14"/>
    <p:sldId id="273" r:id="rId15"/>
    <p:sldId id="278" r:id="rId16"/>
    <p:sldId id="306" r:id="rId17"/>
    <p:sldId id="279" r:id="rId18"/>
    <p:sldId id="277" r:id="rId19"/>
    <p:sldId id="283" r:id="rId20"/>
    <p:sldId id="280" r:id="rId21"/>
    <p:sldId id="282" r:id="rId22"/>
    <p:sldId id="281" r:id="rId23"/>
    <p:sldId id="284" r:id="rId24"/>
    <p:sldId id="285" r:id="rId25"/>
    <p:sldId id="304" r:id="rId26"/>
    <p:sldId id="287" r:id="rId27"/>
    <p:sldId id="288" r:id="rId28"/>
    <p:sldId id="286" r:id="rId29"/>
    <p:sldId id="290" r:id="rId30"/>
    <p:sldId id="293" r:id="rId31"/>
    <p:sldId id="289" r:id="rId32"/>
    <p:sldId id="272" r:id="rId33"/>
    <p:sldId id="276" r:id="rId34"/>
    <p:sldId id="291" r:id="rId35"/>
    <p:sldId id="294" r:id="rId36"/>
    <p:sldId id="292" r:id="rId37"/>
    <p:sldId id="295" r:id="rId38"/>
    <p:sldId id="297" r:id="rId39"/>
    <p:sldId id="299" r:id="rId40"/>
    <p:sldId id="298" r:id="rId41"/>
    <p:sldId id="267" r:id="rId42"/>
    <p:sldId id="300" r:id="rId43"/>
    <p:sldId id="268" r:id="rId44"/>
    <p:sldId id="301" r:id="rId45"/>
    <p:sldId id="305" r:id="rId46"/>
    <p:sldId id="307" r:id="rId47"/>
    <p:sldId id="308" r:id="rId48"/>
    <p:sldId id="303" r:id="rId49"/>
    <p:sldId id="302" r:id="rId5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0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54" y="-8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8AB510-D23E-48B9-BF9A-D88A2F0E2336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83A01A77-39CF-495A-A1D3-0C893550DD16}">
      <dgm:prSet phldrT="[Text]"/>
      <dgm:spPr/>
      <dgm:t>
        <a:bodyPr/>
        <a:lstStyle/>
        <a:p>
          <a:r>
            <a:rPr lang="cs-CZ" dirty="0" smtClean="0"/>
            <a:t>snížená poptávka v </a:t>
          </a:r>
          <a:r>
            <a:rPr lang="cs-CZ" dirty="0" err="1" smtClean="0"/>
            <a:t>sinku</a:t>
          </a:r>
          <a:r>
            <a:rPr lang="cs-CZ" dirty="0" smtClean="0"/>
            <a:t> má za následek zvýšení koncentrace sacharózy ve floému</a:t>
          </a:r>
          <a:endParaRPr lang="cs-CZ" dirty="0"/>
        </a:p>
      </dgm:t>
    </dgm:pt>
    <dgm:pt modelId="{77B25C58-20E3-4C11-8A82-320EAE9CBC13}" type="parTrans" cxnId="{268756F2-D810-400B-9B84-B90E11D54113}">
      <dgm:prSet/>
      <dgm:spPr/>
      <dgm:t>
        <a:bodyPr/>
        <a:lstStyle/>
        <a:p>
          <a:endParaRPr lang="cs-CZ"/>
        </a:p>
      </dgm:t>
    </dgm:pt>
    <dgm:pt modelId="{97E6F2C1-3864-4EDA-A9FF-86DF5F1F309B}" type="sibTrans" cxnId="{268756F2-D810-400B-9B84-B90E11D54113}">
      <dgm:prSet/>
      <dgm:spPr/>
      <dgm:t>
        <a:bodyPr/>
        <a:lstStyle/>
        <a:p>
          <a:endParaRPr lang="cs-CZ"/>
        </a:p>
      </dgm:t>
    </dgm:pt>
    <dgm:pt modelId="{C83478B8-6B87-4726-8121-D666B9F7CEE6}">
      <dgm:prSet phldrT="[Text]"/>
      <dgm:spPr/>
      <dgm:t>
        <a:bodyPr/>
        <a:lstStyle/>
        <a:p>
          <a:r>
            <a:rPr lang="cs-CZ" dirty="0" smtClean="0"/>
            <a:t>sacharózové </a:t>
          </a:r>
          <a:r>
            <a:rPr lang="cs-CZ" dirty="0" err="1" smtClean="0"/>
            <a:t>symportéry</a:t>
          </a:r>
          <a:r>
            <a:rPr lang="cs-CZ" dirty="0" smtClean="0"/>
            <a:t>  se endocytózou dostanou na vezikuly, kde nefungují</a:t>
          </a:r>
          <a:endParaRPr lang="cs-CZ" dirty="0"/>
        </a:p>
      </dgm:t>
    </dgm:pt>
    <dgm:pt modelId="{6F0CE7A1-1DDC-4308-ADA8-36711B767E26}" type="parTrans" cxnId="{4B2A5C60-21D7-4B83-AD45-2C60B927F9E7}">
      <dgm:prSet/>
      <dgm:spPr/>
      <dgm:t>
        <a:bodyPr/>
        <a:lstStyle/>
        <a:p>
          <a:endParaRPr lang="cs-CZ"/>
        </a:p>
      </dgm:t>
    </dgm:pt>
    <dgm:pt modelId="{6637CEC9-13E0-4230-B42C-93C1C03F9BDC}" type="sibTrans" cxnId="{4B2A5C60-21D7-4B83-AD45-2C60B927F9E7}">
      <dgm:prSet/>
      <dgm:spPr/>
      <dgm:t>
        <a:bodyPr/>
        <a:lstStyle/>
        <a:p>
          <a:endParaRPr lang="cs-CZ"/>
        </a:p>
      </dgm:t>
    </dgm:pt>
    <dgm:pt modelId="{60CB114F-7288-445A-ADF3-681A166DF730}">
      <dgm:prSet phldrT="[Text]"/>
      <dgm:spPr/>
      <dgm:t>
        <a:bodyPr/>
        <a:lstStyle/>
        <a:p>
          <a:r>
            <a:rPr lang="cs-CZ" dirty="0" smtClean="0"/>
            <a:t>posléze dojde i k snížení exprese </a:t>
          </a:r>
          <a:r>
            <a:rPr lang="cs-CZ" dirty="0" err="1" smtClean="0"/>
            <a:t>symportérů</a:t>
          </a:r>
          <a:r>
            <a:rPr lang="cs-CZ" dirty="0" smtClean="0"/>
            <a:t>. To má za následek zvýšení koncentrace sacharózy ve zdroji</a:t>
          </a:r>
          <a:endParaRPr lang="cs-CZ" dirty="0"/>
        </a:p>
      </dgm:t>
    </dgm:pt>
    <dgm:pt modelId="{DFCCB22B-54F7-4187-BF13-E7E71F20A92D}" type="parTrans" cxnId="{8CEA8E9D-F4E3-4932-8A95-533B02156F6E}">
      <dgm:prSet/>
      <dgm:spPr/>
      <dgm:t>
        <a:bodyPr/>
        <a:lstStyle/>
        <a:p>
          <a:endParaRPr lang="cs-CZ"/>
        </a:p>
      </dgm:t>
    </dgm:pt>
    <dgm:pt modelId="{1354830C-8CA6-4BC2-918D-DAC06C3E81E4}" type="sibTrans" cxnId="{8CEA8E9D-F4E3-4932-8A95-533B02156F6E}">
      <dgm:prSet/>
      <dgm:spPr/>
      <dgm:t>
        <a:bodyPr/>
        <a:lstStyle/>
        <a:p>
          <a:endParaRPr lang="cs-CZ"/>
        </a:p>
      </dgm:t>
    </dgm:pt>
    <dgm:pt modelId="{29F81D58-0FAD-4F13-8C06-A738E45336E0}">
      <dgm:prSet/>
      <dgm:spPr/>
      <dgm:t>
        <a:bodyPr/>
        <a:lstStyle/>
        <a:p>
          <a:r>
            <a:rPr lang="cs-CZ" dirty="0" smtClean="0"/>
            <a:t>snížení fotosyntetické aktivity </a:t>
          </a:r>
          <a:endParaRPr lang="cs-CZ" dirty="0"/>
        </a:p>
      </dgm:t>
    </dgm:pt>
    <dgm:pt modelId="{C47F7B0C-5CD2-4399-BD29-668B5EEC47E0}" type="parTrans" cxnId="{AEEEF229-4A72-444F-8780-06D09F9E9200}">
      <dgm:prSet/>
      <dgm:spPr/>
      <dgm:t>
        <a:bodyPr/>
        <a:lstStyle/>
        <a:p>
          <a:endParaRPr lang="cs-CZ"/>
        </a:p>
      </dgm:t>
    </dgm:pt>
    <dgm:pt modelId="{C5AC9C02-01F2-4034-8E14-4A035DE984E2}" type="sibTrans" cxnId="{AEEEF229-4A72-444F-8780-06D09F9E9200}">
      <dgm:prSet/>
      <dgm:spPr/>
      <dgm:t>
        <a:bodyPr/>
        <a:lstStyle/>
        <a:p>
          <a:endParaRPr lang="cs-CZ"/>
        </a:p>
      </dgm:t>
    </dgm:pt>
    <dgm:pt modelId="{36A8DE6E-B962-4D6F-8138-02BA6B2217F9}" type="pres">
      <dgm:prSet presAssocID="{E08AB510-D23E-48B9-BF9A-D88A2F0E2336}" presName="linearFlow" presStyleCnt="0">
        <dgm:presLayoutVars>
          <dgm:resizeHandles val="exact"/>
        </dgm:presLayoutVars>
      </dgm:prSet>
      <dgm:spPr/>
    </dgm:pt>
    <dgm:pt modelId="{3A217642-ECAC-4EE4-9CEE-CA97A627548E}" type="pres">
      <dgm:prSet presAssocID="{83A01A77-39CF-495A-A1D3-0C893550DD16}" presName="node" presStyleLbl="node1" presStyleIdx="0" presStyleCnt="4" custLinFactNeighborX="-3527" custLinFactNeighborY="642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B6E75E2-174E-4075-88B0-410B503E3EEF}" type="pres">
      <dgm:prSet presAssocID="{97E6F2C1-3864-4EDA-A9FF-86DF5F1F309B}" presName="sibTrans" presStyleLbl="sibTrans2D1" presStyleIdx="0" presStyleCnt="3"/>
      <dgm:spPr/>
      <dgm:t>
        <a:bodyPr/>
        <a:lstStyle/>
        <a:p>
          <a:endParaRPr lang="cs-CZ"/>
        </a:p>
      </dgm:t>
    </dgm:pt>
    <dgm:pt modelId="{4824D007-2A03-4FAD-AC69-E679F772F678}" type="pres">
      <dgm:prSet presAssocID="{97E6F2C1-3864-4EDA-A9FF-86DF5F1F309B}" presName="connectorText" presStyleLbl="sibTrans2D1" presStyleIdx="0" presStyleCnt="3"/>
      <dgm:spPr/>
      <dgm:t>
        <a:bodyPr/>
        <a:lstStyle/>
        <a:p>
          <a:endParaRPr lang="cs-CZ"/>
        </a:p>
      </dgm:t>
    </dgm:pt>
    <dgm:pt modelId="{BA13A1C1-2B0D-45D6-9ABD-4FA9204885AE}" type="pres">
      <dgm:prSet presAssocID="{C83478B8-6B87-4726-8121-D666B9F7CEE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A089F3-B8DC-47B4-B1A0-599246AF1660}" type="pres">
      <dgm:prSet presAssocID="{6637CEC9-13E0-4230-B42C-93C1C03F9BDC}" presName="sibTrans" presStyleLbl="sibTrans2D1" presStyleIdx="1" presStyleCnt="3"/>
      <dgm:spPr/>
      <dgm:t>
        <a:bodyPr/>
        <a:lstStyle/>
        <a:p>
          <a:endParaRPr lang="cs-CZ"/>
        </a:p>
      </dgm:t>
    </dgm:pt>
    <dgm:pt modelId="{657AEC55-01FB-4910-A65D-E22AC2AAB86B}" type="pres">
      <dgm:prSet presAssocID="{6637CEC9-13E0-4230-B42C-93C1C03F9BDC}" presName="connectorText" presStyleLbl="sibTrans2D1" presStyleIdx="1" presStyleCnt="3"/>
      <dgm:spPr/>
      <dgm:t>
        <a:bodyPr/>
        <a:lstStyle/>
        <a:p>
          <a:endParaRPr lang="cs-CZ"/>
        </a:p>
      </dgm:t>
    </dgm:pt>
    <dgm:pt modelId="{830D4C3F-6760-4342-A841-FB0972DF1124}" type="pres">
      <dgm:prSet presAssocID="{60CB114F-7288-445A-ADF3-681A166DF73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D4C5904-ACF2-478D-B381-99B31AF8E2AD}" type="pres">
      <dgm:prSet presAssocID="{1354830C-8CA6-4BC2-918D-DAC06C3E81E4}" presName="sibTrans" presStyleLbl="sibTrans2D1" presStyleIdx="2" presStyleCnt="3"/>
      <dgm:spPr/>
      <dgm:t>
        <a:bodyPr/>
        <a:lstStyle/>
        <a:p>
          <a:endParaRPr lang="cs-CZ"/>
        </a:p>
      </dgm:t>
    </dgm:pt>
    <dgm:pt modelId="{5653D217-810B-44C2-998F-04F4033D9CD2}" type="pres">
      <dgm:prSet presAssocID="{1354830C-8CA6-4BC2-918D-DAC06C3E81E4}" presName="connectorText" presStyleLbl="sibTrans2D1" presStyleIdx="2" presStyleCnt="3"/>
      <dgm:spPr/>
      <dgm:t>
        <a:bodyPr/>
        <a:lstStyle/>
        <a:p>
          <a:endParaRPr lang="cs-CZ"/>
        </a:p>
      </dgm:t>
    </dgm:pt>
    <dgm:pt modelId="{23D8FE35-7530-4953-9341-493F127EC027}" type="pres">
      <dgm:prSet presAssocID="{29F81D58-0FAD-4F13-8C06-A738E45336E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A369502-8001-417D-9EB2-962637FED106}" type="presOf" srcId="{97E6F2C1-3864-4EDA-A9FF-86DF5F1F309B}" destId="{FB6E75E2-174E-4075-88B0-410B503E3EEF}" srcOrd="0" destOrd="0" presId="urn:microsoft.com/office/officeart/2005/8/layout/process2"/>
    <dgm:cxn modelId="{5A9CB53E-0324-4E25-903F-5D88CEE0F516}" type="presOf" srcId="{97E6F2C1-3864-4EDA-A9FF-86DF5F1F309B}" destId="{4824D007-2A03-4FAD-AC69-E679F772F678}" srcOrd="1" destOrd="0" presId="urn:microsoft.com/office/officeart/2005/8/layout/process2"/>
    <dgm:cxn modelId="{268756F2-D810-400B-9B84-B90E11D54113}" srcId="{E08AB510-D23E-48B9-BF9A-D88A2F0E2336}" destId="{83A01A77-39CF-495A-A1D3-0C893550DD16}" srcOrd="0" destOrd="0" parTransId="{77B25C58-20E3-4C11-8A82-320EAE9CBC13}" sibTransId="{97E6F2C1-3864-4EDA-A9FF-86DF5F1F309B}"/>
    <dgm:cxn modelId="{8CEA8E9D-F4E3-4932-8A95-533B02156F6E}" srcId="{E08AB510-D23E-48B9-BF9A-D88A2F0E2336}" destId="{60CB114F-7288-445A-ADF3-681A166DF730}" srcOrd="2" destOrd="0" parTransId="{DFCCB22B-54F7-4187-BF13-E7E71F20A92D}" sibTransId="{1354830C-8CA6-4BC2-918D-DAC06C3E81E4}"/>
    <dgm:cxn modelId="{5FAAEDC1-6D07-4391-9EA4-FA2A24C1D360}" type="presOf" srcId="{83A01A77-39CF-495A-A1D3-0C893550DD16}" destId="{3A217642-ECAC-4EE4-9CEE-CA97A627548E}" srcOrd="0" destOrd="0" presId="urn:microsoft.com/office/officeart/2005/8/layout/process2"/>
    <dgm:cxn modelId="{CCCA625E-D12E-450C-9B69-63C549BCC379}" type="presOf" srcId="{6637CEC9-13E0-4230-B42C-93C1C03F9BDC}" destId="{8CA089F3-B8DC-47B4-B1A0-599246AF1660}" srcOrd="0" destOrd="0" presId="urn:microsoft.com/office/officeart/2005/8/layout/process2"/>
    <dgm:cxn modelId="{7C5B5D60-BC65-4E16-AD4F-0DB6BBBC0C5C}" type="presOf" srcId="{C83478B8-6B87-4726-8121-D666B9F7CEE6}" destId="{BA13A1C1-2B0D-45D6-9ABD-4FA9204885AE}" srcOrd="0" destOrd="0" presId="urn:microsoft.com/office/officeart/2005/8/layout/process2"/>
    <dgm:cxn modelId="{82588BEE-0EEF-46F4-9289-3193A7215F95}" type="presOf" srcId="{1354830C-8CA6-4BC2-918D-DAC06C3E81E4}" destId="{FD4C5904-ACF2-478D-B381-99B31AF8E2AD}" srcOrd="0" destOrd="0" presId="urn:microsoft.com/office/officeart/2005/8/layout/process2"/>
    <dgm:cxn modelId="{F3CDE601-1E6F-4A9D-B528-F23DCFA7DC2C}" type="presOf" srcId="{E08AB510-D23E-48B9-BF9A-D88A2F0E2336}" destId="{36A8DE6E-B962-4D6F-8138-02BA6B2217F9}" srcOrd="0" destOrd="0" presId="urn:microsoft.com/office/officeart/2005/8/layout/process2"/>
    <dgm:cxn modelId="{B1B69155-55A6-412B-B2FE-DE7F58EE1A88}" type="presOf" srcId="{6637CEC9-13E0-4230-B42C-93C1C03F9BDC}" destId="{657AEC55-01FB-4910-A65D-E22AC2AAB86B}" srcOrd="1" destOrd="0" presId="urn:microsoft.com/office/officeart/2005/8/layout/process2"/>
    <dgm:cxn modelId="{4B2A5C60-21D7-4B83-AD45-2C60B927F9E7}" srcId="{E08AB510-D23E-48B9-BF9A-D88A2F0E2336}" destId="{C83478B8-6B87-4726-8121-D666B9F7CEE6}" srcOrd="1" destOrd="0" parTransId="{6F0CE7A1-1DDC-4308-ADA8-36711B767E26}" sibTransId="{6637CEC9-13E0-4230-B42C-93C1C03F9BDC}"/>
    <dgm:cxn modelId="{AEEEF229-4A72-444F-8780-06D09F9E9200}" srcId="{E08AB510-D23E-48B9-BF9A-D88A2F0E2336}" destId="{29F81D58-0FAD-4F13-8C06-A738E45336E0}" srcOrd="3" destOrd="0" parTransId="{C47F7B0C-5CD2-4399-BD29-668B5EEC47E0}" sibTransId="{C5AC9C02-01F2-4034-8E14-4A035DE984E2}"/>
    <dgm:cxn modelId="{DF04516F-8765-4190-AA15-E6D43DFFBB00}" type="presOf" srcId="{29F81D58-0FAD-4F13-8C06-A738E45336E0}" destId="{23D8FE35-7530-4953-9341-493F127EC027}" srcOrd="0" destOrd="0" presId="urn:microsoft.com/office/officeart/2005/8/layout/process2"/>
    <dgm:cxn modelId="{C7E63185-F947-4F80-889F-8241A15A3AD0}" type="presOf" srcId="{1354830C-8CA6-4BC2-918D-DAC06C3E81E4}" destId="{5653D217-810B-44C2-998F-04F4033D9CD2}" srcOrd="1" destOrd="0" presId="urn:microsoft.com/office/officeart/2005/8/layout/process2"/>
    <dgm:cxn modelId="{DF4A5295-0981-47A9-870E-9391B52A8792}" type="presOf" srcId="{60CB114F-7288-445A-ADF3-681A166DF730}" destId="{830D4C3F-6760-4342-A841-FB0972DF1124}" srcOrd="0" destOrd="0" presId="urn:microsoft.com/office/officeart/2005/8/layout/process2"/>
    <dgm:cxn modelId="{CA205BA4-74EC-4849-BE43-B89D934422E8}" type="presParOf" srcId="{36A8DE6E-B962-4D6F-8138-02BA6B2217F9}" destId="{3A217642-ECAC-4EE4-9CEE-CA97A627548E}" srcOrd="0" destOrd="0" presId="urn:microsoft.com/office/officeart/2005/8/layout/process2"/>
    <dgm:cxn modelId="{6E63417E-73D4-45BC-A267-70248C7499A2}" type="presParOf" srcId="{36A8DE6E-B962-4D6F-8138-02BA6B2217F9}" destId="{FB6E75E2-174E-4075-88B0-410B503E3EEF}" srcOrd="1" destOrd="0" presId="urn:microsoft.com/office/officeart/2005/8/layout/process2"/>
    <dgm:cxn modelId="{7E3BE700-CD51-44D7-8A74-A96C34397C27}" type="presParOf" srcId="{FB6E75E2-174E-4075-88B0-410B503E3EEF}" destId="{4824D007-2A03-4FAD-AC69-E679F772F678}" srcOrd="0" destOrd="0" presId="urn:microsoft.com/office/officeart/2005/8/layout/process2"/>
    <dgm:cxn modelId="{C3C5630A-5AD7-4DE6-9290-BB2EFE84247A}" type="presParOf" srcId="{36A8DE6E-B962-4D6F-8138-02BA6B2217F9}" destId="{BA13A1C1-2B0D-45D6-9ABD-4FA9204885AE}" srcOrd="2" destOrd="0" presId="urn:microsoft.com/office/officeart/2005/8/layout/process2"/>
    <dgm:cxn modelId="{A52B328E-CD59-4EBB-9D4E-8960E7DDB6B1}" type="presParOf" srcId="{36A8DE6E-B962-4D6F-8138-02BA6B2217F9}" destId="{8CA089F3-B8DC-47B4-B1A0-599246AF1660}" srcOrd="3" destOrd="0" presId="urn:microsoft.com/office/officeart/2005/8/layout/process2"/>
    <dgm:cxn modelId="{F76ED859-EC3C-4C42-9D25-44B807551362}" type="presParOf" srcId="{8CA089F3-B8DC-47B4-B1A0-599246AF1660}" destId="{657AEC55-01FB-4910-A65D-E22AC2AAB86B}" srcOrd="0" destOrd="0" presId="urn:microsoft.com/office/officeart/2005/8/layout/process2"/>
    <dgm:cxn modelId="{CFE99B9B-2787-4E9D-9421-F9579C7BB5B1}" type="presParOf" srcId="{36A8DE6E-B962-4D6F-8138-02BA6B2217F9}" destId="{830D4C3F-6760-4342-A841-FB0972DF1124}" srcOrd="4" destOrd="0" presId="urn:microsoft.com/office/officeart/2005/8/layout/process2"/>
    <dgm:cxn modelId="{63C3A0AC-60A4-4AAF-9161-124CB4F08F31}" type="presParOf" srcId="{36A8DE6E-B962-4D6F-8138-02BA6B2217F9}" destId="{FD4C5904-ACF2-478D-B381-99B31AF8E2AD}" srcOrd="5" destOrd="0" presId="urn:microsoft.com/office/officeart/2005/8/layout/process2"/>
    <dgm:cxn modelId="{C2BBE877-385F-40EF-92BE-7A6056575C1B}" type="presParOf" srcId="{FD4C5904-ACF2-478D-B381-99B31AF8E2AD}" destId="{5653D217-810B-44C2-998F-04F4033D9CD2}" srcOrd="0" destOrd="0" presId="urn:microsoft.com/office/officeart/2005/8/layout/process2"/>
    <dgm:cxn modelId="{7BC973C1-D443-4B90-B20C-B938E3312305}" type="presParOf" srcId="{36A8DE6E-B962-4D6F-8138-02BA6B2217F9}" destId="{23D8FE35-7530-4953-9341-493F127EC027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217642-ECAC-4EE4-9CEE-CA97A627548E}">
      <dsp:nvSpPr>
        <dsp:cNvPr id="0" name=""/>
        <dsp:cNvSpPr/>
      </dsp:nvSpPr>
      <dsp:spPr>
        <a:xfrm>
          <a:off x="2422690" y="28599"/>
          <a:ext cx="3161226" cy="8220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snížená poptávka v </a:t>
          </a:r>
          <a:r>
            <a:rPr lang="cs-CZ" sz="1500" kern="1200" dirty="0" err="1" smtClean="0"/>
            <a:t>sinku</a:t>
          </a:r>
          <a:r>
            <a:rPr lang="cs-CZ" sz="1500" kern="1200" dirty="0" smtClean="0"/>
            <a:t> má za následek zvýšení koncentrace sacharózy ve floému</a:t>
          </a:r>
          <a:endParaRPr lang="cs-CZ" sz="1500" kern="1200" dirty="0"/>
        </a:p>
      </dsp:txBody>
      <dsp:txXfrm>
        <a:off x="2422690" y="28599"/>
        <a:ext cx="3161226" cy="822098"/>
      </dsp:txXfrm>
    </dsp:sp>
    <dsp:sp modelId="{FB6E75E2-174E-4075-88B0-410B503E3EEF}">
      <dsp:nvSpPr>
        <dsp:cNvPr id="0" name=""/>
        <dsp:cNvSpPr/>
      </dsp:nvSpPr>
      <dsp:spPr>
        <a:xfrm rot="5083274">
          <a:off x="3914189" y="858055"/>
          <a:ext cx="289723" cy="3699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/>
        </a:p>
      </dsp:txBody>
      <dsp:txXfrm rot="5083274">
        <a:off x="3914189" y="858055"/>
        <a:ext cx="289723" cy="369944"/>
      </dsp:txXfrm>
    </dsp:sp>
    <dsp:sp modelId="{BA13A1C1-2B0D-45D6-9ABD-4FA9204885AE}">
      <dsp:nvSpPr>
        <dsp:cNvPr id="0" name=""/>
        <dsp:cNvSpPr/>
      </dsp:nvSpPr>
      <dsp:spPr>
        <a:xfrm>
          <a:off x="2534186" y="1235358"/>
          <a:ext cx="3161226" cy="8220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sacharózové </a:t>
          </a:r>
          <a:r>
            <a:rPr lang="cs-CZ" sz="1500" kern="1200" dirty="0" err="1" smtClean="0"/>
            <a:t>symportéry</a:t>
          </a:r>
          <a:r>
            <a:rPr lang="cs-CZ" sz="1500" kern="1200" dirty="0" smtClean="0"/>
            <a:t>  se endocytózou dostanou na vezikuly, kde nefungují</a:t>
          </a:r>
          <a:endParaRPr lang="cs-CZ" sz="1500" kern="1200" dirty="0"/>
        </a:p>
      </dsp:txBody>
      <dsp:txXfrm>
        <a:off x="2534186" y="1235358"/>
        <a:ext cx="3161226" cy="822098"/>
      </dsp:txXfrm>
    </dsp:sp>
    <dsp:sp modelId="{8CA089F3-B8DC-47B4-B1A0-599246AF1660}">
      <dsp:nvSpPr>
        <dsp:cNvPr id="0" name=""/>
        <dsp:cNvSpPr/>
      </dsp:nvSpPr>
      <dsp:spPr>
        <a:xfrm rot="5400000">
          <a:off x="3960656" y="2078009"/>
          <a:ext cx="308287" cy="3699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/>
        </a:p>
      </dsp:txBody>
      <dsp:txXfrm rot="5400000">
        <a:off x="3960656" y="2078009"/>
        <a:ext cx="308287" cy="369944"/>
      </dsp:txXfrm>
    </dsp:sp>
    <dsp:sp modelId="{830D4C3F-6760-4342-A841-FB0972DF1124}">
      <dsp:nvSpPr>
        <dsp:cNvPr id="0" name=""/>
        <dsp:cNvSpPr/>
      </dsp:nvSpPr>
      <dsp:spPr>
        <a:xfrm>
          <a:off x="2534186" y="2468506"/>
          <a:ext cx="3161226" cy="8220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posléze dojde i k snížení exprese </a:t>
          </a:r>
          <a:r>
            <a:rPr lang="cs-CZ" sz="1500" kern="1200" dirty="0" err="1" smtClean="0"/>
            <a:t>symportérů</a:t>
          </a:r>
          <a:r>
            <a:rPr lang="cs-CZ" sz="1500" kern="1200" dirty="0" smtClean="0"/>
            <a:t>. To má za následek zvýšení koncentrace sacharózy ve zdroji</a:t>
          </a:r>
          <a:endParaRPr lang="cs-CZ" sz="1500" kern="1200" dirty="0"/>
        </a:p>
      </dsp:txBody>
      <dsp:txXfrm>
        <a:off x="2534186" y="2468506"/>
        <a:ext cx="3161226" cy="822098"/>
      </dsp:txXfrm>
    </dsp:sp>
    <dsp:sp modelId="{FD4C5904-ACF2-478D-B381-99B31AF8E2AD}">
      <dsp:nvSpPr>
        <dsp:cNvPr id="0" name=""/>
        <dsp:cNvSpPr/>
      </dsp:nvSpPr>
      <dsp:spPr>
        <a:xfrm rot="5400000">
          <a:off x="3960656" y="3311157"/>
          <a:ext cx="308287" cy="3699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/>
        </a:p>
      </dsp:txBody>
      <dsp:txXfrm rot="5400000">
        <a:off x="3960656" y="3311157"/>
        <a:ext cx="308287" cy="369944"/>
      </dsp:txXfrm>
    </dsp:sp>
    <dsp:sp modelId="{23D8FE35-7530-4953-9341-493F127EC027}">
      <dsp:nvSpPr>
        <dsp:cNvPr id="0" name=""/>
        <dsp:cNvSpPr/>
      </dsp:nvSpPr>
      <dsp:spPr>
        <a:xfrm>
          <a:off x="2534186" y="3701654"/>
          <a:ext cx="3161226" cy="8220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snížení fotosyntetické aktivity </a:t>
          </a:r>
          <a:endParaRPr lang="cs-CZ" sz="1500" kern="1200" dirty="0"/>
        </a:p>
      </dsp:txBody>
      <dsp:txXfrm>
        <a:off x="2534186" y="3701654"/>
        <a:ext cx="3161226" cy="8220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ABC6C-0420-4021-9D0B-163F060C5145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7F0AA-A155-436F-BF70-17D2E1C3D28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Pruvodni</a:t>
            </a:r>
            <a:r>
              <a:rPr lang="cs-CZ" dirty="0" smtClean="0"/>
              <a:t> </a:t>
            </a:r>
            <a:r>
              <a:rPr lang="cs-CZ" dirty="0" err="1" smtClean="0"/>
              <a:t>bunky</a:t>
            </a:r>
            <a:r>
              <a:rPr lang="cs-CZ" dirty="0" smtClean="0"/>
              <a:t>, </a:t>
            </a:r>
            <a:r>
              <a:rPr lang="cs-CZ" dirty="0" err="1" smtClean="0"/>
              <a:t>sklerenchymaticke</a:t>
            </a:r>
            <a:r>
              <a:rPr lang="cs-CZ" dirty="0" smtClean="0"/>
              <a:t> </a:t>
            </a:r>
            <a:r>
              <a:rPr lang="cs-CZ" dirty="0" err="1" smtClean="0"/>
              <a:t>bunky</a:t>
            </a:r>
            <a:r>
              <a:rPr lang="cs-CZ" dirty="0" smtClean="0"/>
              <a:t>,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7F0AA-A155-436F-BF70-17D2E1C3D284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norflurazon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zrusi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syntezu</a:t>
            </a:r>
            <a:r>
              <a:rPr lang="cs-CZ" baseline="0" dirty="0" smtClean="0"/>
              <a:t> </a:t>
            </a:r>
            <a:r>
              <a:rPr lang="cs-CZ" baseline="0" dirty="0" err="1" smtClean="0"/>
              <a:t>karotenoidov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zastavi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expresia</a:t>
            </a:r>
            <a:r>
              <a:rPr lang="cs-CZ" baseline="0" dirty="0" smtClean="0"/>
              <a:t> LHCB.</a:t>
            </a:r>
          </a:p>
          <a:p>
            <a:r>
              <a:rPr lang="cs-CZ" baseline="0" dirty="0" smtClean="0"/>
              <a:t> Mg </a:t>
            </a:r>
            <a:r>
              <a:rPr lang="cs-CZ" baseline="0" dirty="0" err="1" smtClean="0"/>
              <a:t>protoporfyrin</a:t>
            </a:r>
            <a:r>
              <a:rPr lang="cs-CZ" baseline="0" dirty="0" smtClean="0"/>
              <a:t>  funguje jako </a:t>
            </a:r>
            <a:r>
              <a:rPr lang="cs-CZ" baseline="0" dirty="0" err="1" smtClean="0"/>
              <a:t>signal</a:t>
            </a:r>
            <a:r>
              <a:rPr lang="cs-CZ" baseline="0" dirty="0" smtClean="0"/>
              <a:t>, ale </a:t>
            </a:r>
            <a:r>
              <a:rPr lang="cs-CZ" baseline="0" dirty="0" err="1" smtClean="0"/>
              <a:t>nevie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sa</a:t>
            </a:r>
            <a:r>
              <a:rPr lang="cs-CZ" baseline="0" dirty="0" smtClean="0"/>
              <a:t> jako</a:t>
            </a:r>
          </a:p>
          <a:p>
            <a:r>
              <a:rPr lang="cs-CZ" baseline="0" dirty="0" smtClean="0"/>
              <a:t>u </a:t>
            </a:r>
            <a:r>
              <a:rPr lang="cs-CZ" baseline="0" dirty="0" err="1" smtClean="0"/>
              <a:t>zelenych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rias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expresiu</a:t>
            </a:r>
            <a:r>
              <a:rPr lang="cs-CZ" baseline="0" dirty="0" smtClean="0"/>
              <a:t> LHCB inhibuje vela PQH2</a:t>
            </a:r>
          </a:p>
          <a:p>
            <a:r>
              <a:rPr lang="cs-CZ" baseline="0" dirty="0" err="1" smtClean="0"/>
              <a:t>hyperakumulacia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prekurzorov</a:t>
            </a:r>
            <a:r>
              <a:rPr lang="cs-CZ" baseline="0" dirty="0" smtClean="0"/>
              <a:t> chlorofylu v </a:t>
            </a:r>
            <a:r>
              <a:rPr lang="cs-CZ" baseline="0" dirty="0" err="1" smtClean="0"/>
              <a:t>tme</a:t>
            </a:r>
            <a:r>
              <a:rPr lang="cs-CZ" baseline="0" dirty="0" smtClean="0"/>
              <a:t> a </a:t>
            </a:r>
            <a:r>
              <a:rPr lang="cs-CZ" baseline="0" dirty="0" err="1" smtClean="0"/>
              <a:t>nasledovne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oziarenie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vedie</a:t>
            </a:r>
            <a:r>
              <a:rPr lang="cs-CZ" baseline="0" dirty="0" smtClean="0"/>
              <a:t> k </a:t>
            </a:r>
            <a:r>
              <a:rPr lang="cs-CZ" baseline="0" dirty="0" err="1" smtClean="0"/>
              <a:t>zastaveniu</a:t>
            </a:r>
            <a:r>
              <a:rPr lang="cs-CZ" baseline="0" dirty="0" smtClean="0"/>
              <a:t> rastu a </a:t>
            </a:r>
            <a:r>
              <a:rPr lang="cs-CZ" baseline="0" dirty="0" err="1" smtClean="0"/>
              <a:t>bunecnej</a:t>
            </a:r>
            <a:r>
              <a:rPr lang="cs-CZ" baseline="0" dirty="0" smtClean="0"/>
              <a:t> smrti. Za tento mechanizmus </a:t>
            </a:r>
            <a:r>
              <a:rPr lang="cs-CZ" baseline="0" dirty="0" err="1" smtClean="0"/>
              <a:t>su</a:t>
            </a:r>
            <a:r>
              <a:rPr lang="cs-CZ" baseline="0" dirty="0" smtClean="0"/>
              <a:t> </a:t>
            </a:r>
            <a:r>
              <a:rPr lang="cs-CZ" baseline="0" dirty="0" err="1" smtClean="0"/>
              <a:t>zodpovedne</a:t>
            </a:r>
            <a:r>
              <a:rPr lang="cs-CZ" baseline="0" dirty="0" smtClean="0"/>
              <a:t> proteiny </a:t>
            </a:r>
            <a:r>
              <a:rPr lang="cs-CZ" baseline="0" dirty="0" err="1" smtClean="0"/>
              <a:t>Executor</a:t>
            </a:r>
            <a:r>
              <a:rPr lang="cs-CZ" baseline="0" dirty="0" smtClean="0"/>
              <a:t> 1 a 2</a:t>
            </a:r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7F0AA-A155-436F-BF70-17D2E1C3D284}" type="slidenum">
              <a:rPr lang="cs-CZ" smtClean="0"/>
              <a:pPr/>
              <a:t>48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rozne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poskodenie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malom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velkom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poskodeni</a:t>
            </a:r>
            <a:r>
              <a:rPr lang="cs-CZ" baseline="0" dirty="0" smtClean="0"/>
              <a:t>, vezikuly </a:t>
            </a:r>
            <a:r>
              <a:rPr lang="cs-CZ" baseline="0" dirty="0" err="1" smtClean="0"/>
              <a:t>az</a:t>
            </a:r>
            <a:r>
              <a:rPr lang="cs-CZ" baseline="0" dirty="0" smtClean="0"/>
              <a:t> po 30 </a:t>
            </a:r>
            <a:r>
              <a:rPr lang="cs-CZ" baseline="0" dirty="0" err="1" smtClean="0"/>
              <a:t>minutach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kaloza</a:t>
            </a:r>
            <a:r>
              <a:rPr lang="cs-CZ" baseline="0" dirty="0" smtClean="0"/>
              <a:t>, mnoho </a:t>
            </a:r>
            <a:r>
              <a:rPr lang="cs-CZ" baseline="0" dirty="0" err="1" smtClean="0"/>
              <a:t>druhov</a:t>
            </a:r>
            <a:r>
              <a:rPr lang="cs-CZ" baseline="0" dirty="0" smtClean="0"/>
              <a:t> p </a:t>
            </a:r>
            <a:r>
              <a:rPr lang="cs-CZ" baseline="0" dirty="0" err="1" smtClean="0"/>
              <a:t>proteinov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7F0AA-A155-436F-BF70-17D2E1C3D284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Rostliny s otevřeným komplexem transportují vedle sacharózy i jiné formy sacharidů.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7F0AA-A155-436F-BF70-17D2E1C3D284}" type="slidenum">
              <a:rPr lang="cs-CZ" smtClean="0"/>
              <a:pPr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Mohou vznikat i v </a:t>
            </a:r>
            <a:r>
              <a:rPr lang="cs-CZ" dirty="0" err="1" smtClean="0"/>
              <a:t>xylémovem</a:t>
            </a:r>
            <a:r>
              <a:rPr lang="cs-CZ" dirty="0" smtClean="0"/>
              <a:t> parenchymu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7F0AA-A155-436F-BF70-17D2E1C3D284}" type="slidenum">
              <a:rPr lang="cs-CZ" smtClean="0"/>
              <a:pPr/>
              <a:t>21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čo</a:t>
            </a:r>
            <a:r>
              <a:rPr lang="cs-CZ" dirty="0" smtClean="0"/>
              <a:t> </a:t>
            </a:r>
            <a:r>
              <a:rPr lang="cs-CZ" dirty="0" err="1" smtClean="0"/>
              <a:t>sa</a:t>
            </a:r>
            <a:r>
              <a:rPr lang="cs-CZ" dirty="0" smtClean="0"/>
              <a:t> stane, </a:t>
            </a:r>
            <a:r>
              <a:rPr lang="cs-CZ" dirty="0" err="1" smtClean="0"/>
              <a:t>keď</a:t>
            </a:r>
            <a:r>
              <a:rPr lang="cs-CZ" baseline="0" dirty="0" smtClean="0"/>
              <a:t> otrháme </a:t>
            </a:r>
            <a:r>
              <a:rPr lang="cs-CZ" baseline="0" dirty="0" err="1" smtClean="0"/>
              <a:t>spodné</a:t>
            </a:r>
            <a:r>
              <a:rPr lang="cs-CZ" baseline="0" dirty="0" smtClean="0"/>
              <a:t> listy?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7F0AA-A155-436F-BF70-17D2E1C3D284}" type="slidenum">
              <a:rPr lang="cs-CZ" smtClean="0"/>
              <a:pPr/>
              <a:t>24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ureidy </a:t>
            </a:r>
            <a:r>
              <a:rPr lang="cs-CZ" dirty="0" err="1" smtClean="0"/>
              <a:t>su</a:t>
            </a:r>
            <a:r>
              <a:rPr lang="cs-CZ" dirty="0" smtClean="0"/>
              <a:t> </a:t>
            </a:r>
            <a:r>
              <a:rPr lang="cs-CZ" dirty="0" err="1" smtClean="0"/>
              <a:t>transportovane</a:t>
            </a:r>
            <a:r>
              <a:rPr lang="cs-CZ" baseline="0" dirty="0" smtClean="0"/>
              <a:t> v </a:t>
            </a:r>
            <a:r>
              <a:rPr lang="cs-CZ" baseline="0" dirty="0" err="1" smtClean="0"/>
              <a:t>xyleme</a:t>
            </a:r>
            <a:r>
              <a:rPr lang="cs-CZ" baseline="0" dirty="0" smtClean="0"/>
              <a:t>, ale potom </a:t>
            </a:r>
            <a:r>
              <a:rPr lang="cs-CZ" baseline="0" dirty="0" err="1" smtClean="0"/>
              <a:t>su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redistribuovane</a:t>
            </a:r>
            <a:r>
              <a:rPr lang="cs-CZ" baseline="0" dirty="0" smtClean="0"/>
              <a:t> do </a:t>
            </a:r>
            <a:r>
              <a:rPr lang="cs-CZ" baseline="0" dirty="0" err="1" smtClean="0"/>
              <a:t>floemu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Pretoze</a:t>
            </a:r>
            <a:r>
              <a:rPr lang="cs-CZ" baseline="0" dirty="0" smtClean="0"/>
              <a:t> obsahuju odhalenu </a:t>
            </a:r>
            <a:r>
              <a:rPr lang="cs-CZ" baseline="0" dirty="0" err="1" smtClean="0"/>
              <a:t>aldehydicku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alebo</a:t>
            </a:r>
            <a:r>
              <a:rPr lang="cs-CZ" baseline="0" dirty="0" smtClean="0"/>
              <a:t> </a:t>
            </a:r>
            <a:r>
              <a:rPr lang="cs-CZ" baseline="0" dirty="0" err="1" smtClean="0"/>
              <a:t>ketonovu</a:t>
            </a:r>
            <a:r>
              <a:rPr lang="cs-CZ" baseline="0" dirty="0" smtClean="0"/>
              <a:t> skupinu, </a:t>
            </a:r>
            <a:r>
              <a:rPr lang="cs-CZ" baseline="0" dirty="0" err="1" smtClean="0"/>
              <a:t>ktora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ich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cini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reaktivnymi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7F0AA-A155-436F-BF70-17D2E1C3D284}" type="slidenum">
              <a:rPr lang="cs-CZ" smtClean="0"/>
              <a:pPr/>
              <a:t>29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rozdiely</a:t>
            </a:r>
            <a:r>
              <a:rPr lang="cs-CZ" dirty="0" smtClean="0"/>
              <a:t> v </a:t>
            </a:r>
            <a:r>
              <a:rPr lang="cs-CZ" dirty="0" err="1" smtClean="0"/>
              <a:t>afinite</a:t>
            </a:r>
            <a:r>
              <a:rPr lang="cs-CZ" dirty="0" smtClean="0"/>
              <a:t>,</a:t>
            </a:r>
            <a:r>
              <a:rPr lang="cs-CZ" baseline="0" dirty="0" smtClean="0"/>
              <a:t> </a:t>
            </a:r>
            <a:r>
              <a:rPr lang="cs-CZ" dirty="0" smtClean="0"/>
              <a:t>SUT2</a:t>
            </a:r>
            <a:r>
              <a:rPr lang="cs-CZ" baseline="0" dirty="0" smtClean="0"/>
              <a:t> – receptorová úloha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7F0AA-A155-436F-BF70-17D2E1C3D284}" type="slidenum">
              <a:rPr lang="cs-CZ" smtClean="0"/>
              <a:pPr/>
              <a:t>36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pokus s </a:t>
            </a:r>
            <a:r>
              <a:rPr lang="cs-CZ" dirty="0" err="1" smtClean="0"/>
              <a:t>manitolom</a:t>
            </a:r>
            <a:r>
              <a:rPr lang="cs-CZ" dirty="0" smtClean="0"/>
              <a:t> a </a:t>
            </a:r>
            <a:r>
              <a:rPr lang="cs-CZ" dirty="0" err="1" smtClean="0"/>
              <a:t>korenmi</a:t>
            </a:r>
            <a:r>
              <a:rPr lang="cs-CZ" dirty="0" smtClean="0"/>
              <a:t>, pokus s </a:t>
            </a:r>
            <a:r>
              <a:rPr lang="cs-CZ" dirty="0" err="1" smtClean="0"/>
              <a:t>jedinym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sinkom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7F0AA-A155-436F-BF70-17D2E1C3D284}" type="slidenum">
              <a:rPr lang="cs-CZ" smtClean="0"/>
              <a:pPr/>
              <a:t>43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7F0AA-A155-436F-BF70-17D2E1C3D284}" type="slidenum">
              <a:rPr lang="cs-CZ" smtClean="0"/>
              <a:pPr/>
              <a:t>44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530F7-091B-452D-81DD-7786706E04E2}" type="datetimeFigureOut">
              <a:rPr lang="cs-CZ" smtClean="0"/>
              <a:pPr/>
              <a:t>26.11.2010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73DA1-6ED7-4890-83DF-FE1DBDC3D01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moja%20vyuka\floem%20transport\osmoza.avi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000" smtClean="0"/>
              <a:t>Malát-aspartátové kyvadlo zabezpečuje přísun NAD+ pro glykolýzu</a:t>
            </a:r>
          </a:p>
        </p:txBody>
      </p:sp>
      <p:pic>
        <p:nvPicPr>
          <p:cNvPr id="35843" name="Picture 4" descr="http://www.dentistry.leeds.ac.uk/biochem/lecture/glycol/glcshut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636838"/>
            <a:ext cx="798195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64088" y="1600200"/>
            <a:ext cx="377991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dirty="0" smtClean="0"/>
              <a:t>Buňky floému jsou:</a:t>
            </a:r>
          </a:p>
          <a:p>
            <a:r>
              <a:rPr lang="cs-CZ" sz="2400" dirty="0" smtClean="0"/>
              <a:t>živé, na rozdíl od xylému, vysoce specializované, postrádají řadu organel</a:t>
            </a:r>
          </a:p>
          <a:p>
            <a:r>
              <a:rPr lang="cs-CZ" sz="2400" dirty="0" smtClean="0"/>
              <a:t>nejsou </a:t>
            </a:r>
            <a:r>
              <a:rPr lang="cs-CZ" sz="2400" dirty="0" err="1" smtClean="0"/>
              <a:t>lignifikované</a:t>
            </a:r>
            <a:endParaRPr lang="cs-CZ" sz="2400" dirty="0" smtClean="0"/>
          </a:p>
          <a:p>
            <a:r>
              <a:rPr lang="cs-CZ" sz="2400" dirty="0" smtClean="0"/>
              <a:t>mají membránu</a:t>
            </a:r>
          </a:p>
          <a:p>
            <a:r>
              <a:rPr lang="cs-CZ" sz="2400" dirty="0" smtClean="0"/>
              <a:t>obvykle na vnějším pólu cévního svazku</a:t>
            </a:r>
          </a:p>
          <a:p>
            <a:endParaRPr lang="cs-CZ" sz="2400" dirty="0" smtClean="0"/>
          </a:p>
          <a:p>
            <a:endParaRPr lang="cs-CZ" sz="2400" dirty="0"/>
          </a:p>
        </p:txBody>
      </p:sp>
      <p:pic>
        <p:nvPicPr>
          <p:cNvPr id="1026" name="Picture 2" descr="http://www.houghtonmifflinbooks.com/booksellers/press_release/studentscience/gif/xylem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5328592" cy="4840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/>
          <p:nvPr/>
        </p:nvGrpSpPr>
        <p:grpSpPr>
          <a:xfrm>
            <a:off x="107504" y="53361"/>
            <a:ext cx="5544616" cy="6804639"/>
            <a:chOff x="107504" y="0"/>
            <a:chExt cx="5544616" cy="6804639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t="3375" b="4218"/>
            <a:stretch>
              <a:fillRect/>
            </a:stretch>
          </p:blipFill>
          <p:spPr bwMode="auto">
            <a:xfrm>
              <a:off x="107504" y="116632"/>
              <a:ext cx="5544616" cy="6688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Obdélník 5"/>
            <p:cNvSpPr/>
            <p:nvPr/>
          </p:nvSpPr>
          <p:spPr>
            <a:xfrm>
              <a:off x="3203848" y="0"/>
              <a:ext cx="2448272" cy="31409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7" name="TextovéPole 6"/>
          <p:cNvSpPr txBox="1"/>
          <p:nvPr/>
        </p:nvSpPr>
        <p:spPr>
          <a:xfrm>
            <a:off x="5220072" y="620688"/>
            <a:ext cx="39239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články sítkovic mají:</a:t>
            </a:r>
          </a:p>
          <a:p>
            <a:endParaRPr lang="cs-CZ" dirty="0" smtClean="0"/>
          </a:p>
          <a:p>
            <a:r>
              <a:rPr lang="cs-CZ" b="1" dirty="0" err="1" smtClean="0"/>
              <a:t>miktoplazmu</a:t>
            </a:r>
            <a:r>
              <a:rPr lang="cs-CZ" dirty="0" smtClean="0"/>
              <a:t>, která vznikne smísením vakuoly a cytoplasmy</a:t>
            </a:r>
          </a:p>
          <a:p>
            <a:endParaRPr lang="cs-CZ" dirty="0" smtClean="0"/>
          </a:p>
          <a:p>
            <a:r>
              <a:rPr lang="cs-CZ" dirty="0" smtClean="0"/>
              <a:t>hladké ER</a:t>
            </a:r>
          </a:p>
          <a:p>
            <a:endParaRPr lang="cs-CZ" dirty="0" smtClean="0"/>
          </a:p>
          <a:p>
            <a:r>
              <a:rPr lang="cs-CZ" dirty="0" smtClean="0"/>
              <a:t>modifikované plastidy a mitochondrie</a:t>
            </a:r>
          </a:p>
          <a:p>
            <a:endParaRPr lang="cs-CZ" dirty="0" smtClean="0"/>
          </a:p>
          <a:p>
            <a:r>
              <a:rPr lang="cs-CZ" dirty="0" smtClean="0"/>
              <a:t>chybí </a:t>
            </a:r>
            <a:r>
              <a:rPr lang="cs-CZ" dirty="0" err="1" smtClean="0"/>
              <a:t>cytoskelet</a:t>
            </a:r>
            <a:r>
              <a:rPr lang="cs-CZ" dirty="0" smtClean="0"/>
              <a:t>, </a:t>
            </a:r>
            <a:r>
              <a:rPr lang="cs-CZ" dirty="0" err="1" smtClean="0"/>
              <a:t>Golgi</a:t>
            </a:r>
            <a:r>
              <a:rPr lang="cs-CZ" dirty="0" smtClean="0"/>
              <a:t>, ribozomy</a:t>
            </a:r>
          </a:p>
          <a:p>
            <a:endParaRPr lang="cs-CZ" dirty="0" smtClean="0"/>
          </a:p>
          <a:p>
            <a:r>
              <a:rPr lang="cs-CZ" b="1" dirty="0" smtClean="0"/>
              <a:t>p-protein</a:t>
            </a:r>
            <a:r>
              <a:rPr lang="cs-CZ" dirty="0" smtClean="0"/>
              <a:t> (od </a:t>
            </a:r>
            <a:r>
              <a:rPr lang="cs-CZ" dirty="0" err="1" smtClean="0"/>
              <a:t>phloem</a:t>
            </a:r>
            <a:r>
              <a:rPr lang="cs-CZ" dirty="0" smtClean="0"/>
              <a:t> protein) – vláknitý protein umístněný u plasmatické membrány, který se spolu s </a:t>
            </a:r>
            <a:r>
              <a:rPr lang="cs-CZ" dirty="0" err="1" smtClean="0"/>
              <a:t>kalózou</a:t>
            </a:r>
            <a:r>
              <a:rPr lang="cs-CZ" dirty="0" smtClean="0"/>
              <a:t> účastní uzavírání poškozených článků sítkovic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r>
              <a:rPr lang="cs-CZ" dirty="0" err="1" smtClean="0"/>
              <a:t>ítkové</a:t>
            </a:r>
            <a:r>
              <a:rPr lang="cs-CZ" dirty="0" smtClean="0"/>
              <a:t> buňky a sítkové elementy</a:t>
            </a:r>
            <a:endParaRPr lang="cs-CZ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00808"/>
            <a:ext cx="3707154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http://www.biologie.uni-hamburg.de/b-online/library/onlinebio/phloemdiag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708920"/>
            <a:ext cx="3607296" cy="29559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loém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676650"/>
            <a:ext cx="2032000" cy="2114550"/>
          </a:xfrm>
          <a:prstGeom prst="rect">
            <a:avLst/>
          </a:prstGeom>
          <a:noFill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271831" y="3092450"/>
            <a:ext cx="19502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dirty="0"/>
              <a:t>póry se sdružují </a:t>
            </a:r>
          </a:p>
          <a:p>
            <a:pPr algn="ctr"/>
            <a:r>
              <a:rPr lang="cs-CZ" dirty="0"/>
              <a:t>v sítkovém políčku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6006764" y="1751013"/>
            <a:ext cx="242002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dirty="0"/>
              <a:t>póry mají fylogenetický </a:t>
            </a:r>
          </a:p>
          <a:p>
            <a:pPr algn="ctr"/>
            <a:r>
              <a:rPr lang="cs-CZ" dirty="0"/>
              <a:t>i ontogenetický původ </a:t>
            </a:r>
          </a:p>
          <a:p>
            <a:pPr algn="ctr"/>
            <a:r>
              <a:rPr lang="cs-CZ" dirty="0"/>
              <a:t>v </a:t>
            </a:r>
            <a:r>
              <a:rPr lang="cs-CZ" dirty="0" err="1"/>
              <a:t>plazmodezmech</a:t>
            </a:r>
            <a:endParaRPr lang="cs-CZ" dirty="0"/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6324600" y="5486400"/>
            <a:ext cx="1143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cs-CZ"/>
              <a:t>pór sítkové desky</a:t>
            </a: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7239000" y="5715000"/>
            <a:ext cx="1143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cs-CZ"/>
              <a:t>    buňky průvodní</a:t>
            </a:r>
          </a:p>
        </p:txBody>
      </p:sp>
      <p:pic>
        <p:nvPicPr>
          <p:cNvPr id="9" name="Picture 4" descr="floém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5038" y="1425847"/>
            <a:ext cx="2798762" cy="5243513"/>
          </a:xfrm>
          <a:prstGeom prst="rect">
            <a:avLst/>
          </a:prstGeom>
          <a:noFill/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28600" y="1730647"/>
            <a:ext cx="1143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cs-CZ" sz="1600" b="1"/>
              <a:t>sítková </a:t>
            </a:r>
          </a:p>
          <a:p>
            <a:pPr eaLnBrk="0" hangingPunct="0"/>
            <a:r>
              <a:rPr lang="cs-CZ" sz="1600" b="1"/>
              <a:t>  deska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33400" y="5159647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cs-CZ" sz="1200">
                <a:latin typeface="Times New Roman" pitchFamily="18" charset="0"/>
              </a:rPr>
              <a:t>    </a:t>
            </a:r>
            <a:r>
              <a:rPr lang="cs-CZ" sz="1600" b="1">
                <a:solidFill>
                  <a:srgbClr val="008000"/>
                </a:solidFill>
              </a:rPr>
              <a:t>buňka průvodní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3429000" y="5693047"/>
            <a:ext cx="1143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cs-CZ" sz="1200">
                <a:latin typeface="Times New Roman" pitchFamily="18" charset="0"/>
              </a:rPr>
              <a:t>    </a:t>
            </a:r>
            <a:r>
              <a:rPr lang="cs-CZ" sz="1600" b="1">
                <a:solidFill>
                  <a:srgbClr val="008000"/>
                </a:solidFill>
              </a:rPr>
              <a:t>buňka průvodní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319463" y="1392510"/>
            <a:ext cx="14859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cs-CZ" sz="1600" b="1">
                <a:solidFill>
                  <a:srgbClr val="008080"/>
                </a:solidFill>
              </a:rPr>
              <a:t>buňka floémového parenchymu</a:t>
            </a: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3467100" y="2878410"/>
            <a:ext cx="11049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cs-CZ" sz="1600" b="1">
                <a:solidFill>
                  <a:srgbClr val="FF6600"/>
                </a:solidFill>
              </a:rPr>
              <a:t>článek sítkovice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3314700" y="4016647"/>
            <a:ext cx="14859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cs-CZ" sz="1600" b="1">
                <a:solidFill>
                  <a:srgbClr val="008080"/>
                </a:solidFill>
              </a:rPr>
              <a:t>buňka floémového parenchymu</a:t>
            </a: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3641725" y="2171972"/>
            <a:ext cx="1065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sz="1600" b="1"/>
              <a:t>P protein</a:t>
            </a:r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 flipH="1">
            <a:off x="6813550" y="5410200"/>
            <a:ext cx="2286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7816850" y="5181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>
            <a:off x="7696200" y="5410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88640"/>
            <a:ext cx="2699042" cy="364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Šipka nahoru 4"/>
          <p:cNvSpPr/>
          <p:nvPr/>
        </p:nvSpPr>
        <p:spPr>
          <a:xfrm rot="10800000">
            <a:off x="2555776" y="3068960"/>
            <a:ext cx="804984" cy="8282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nahoru 5"/>
          <p:cNvSpPr/>
          <p:nvPr/>
        </p:nvSpPr>
        <p:spPr>
          <a:xfrm rot="10800000">
            <a:off x="5364088" y="2708920"/>
            <a:ext cx="701003" cy="109110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251520" y="3861048"/>
            <a:ext cx="391511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sítková políčka po celém povrchu buněk</a:t>
            </a:r>
          </a:p>
          <a:p>
            <a:endParaRPr lang="cs-CZ" dirty="0" smtClean="0"/>
          </a:p>
          <a:p>
            <a:r>
              <a:rPr lang="cs-CZ" dirty="0" smtClean="0"/>
              <a:t>plní strukturní i transportní funkci</a:t>
            </a:r>
          </a:p>
          <a:p>
            <a:endParaRPr lang="cs-CZ" dirty="0" smtClean="0"/>
          </a:p>
          <a:p>
            <a:r>
              <a:rPr lang="cs-CZ" dirty="0" smtClean="0"/>
              <a:t>sítková políčka vyplněná hladkým ER</a:t>
            </a:r>
          </a:p>
          <a:p>
            <a:endParaRPr lang="cs-CZ" dirty="0" smtClean="0"/>
          </a:p>
          <a:p>
            <a:r>
              <a:rPr lang="cs-CZ" dirty="0" smtClean="0"/>
              <a:t>nemají P protein</a:t>
            </a:r>
          </a:p>
          <a:p>
            <a:endParaRPr lang="cs-CZ" dirty="0" smtClean="0"/>
          </a:p>
          <a:p>
            <a:r>
              <a:rPr lang="cs-CZ" dirty="0" smtClean="0"/>
              <a:t>někdy mají jádro</a:t>
            </a:r>
          </a:p>
          <a:p>
            <a:r>
              <a:rPr lang="cs-CZ" dirty="0" smtClean="0"/>
              <a:t>1000-3500µM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401305" y="3895888"/>
            <a:ext cx="419422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póry větší než sítková políčka, umístněné </a:t>
            </a:r>
          </a:p>
          <a:p>
            <a:r>
              <a:rPr lang="cs-CZ" dirty="0" smtClean="0"/>
              <a:t>obzvláště na styčných plochách sítkových </a:t>
            </a:r>
          </a:p>
          <a:p>
            <a:r>
              <a:rPr lang="cs-CZ" dirty="0" smtClean="0"/>
              <a:t>elementů. Tvoří tzv. </a:t>
            </a:r>
            <a:r>
              <a:rPr lang="cs-CZ" b="1" dirty="0" smtClean="0"/>
              <a:t>sítkové desky</a:t>
            </a:r>
          </a:p>
          <a:p>
            <a:endParaRPr lang="cs-CZ" b="1" dirty="0" smtClean="0"/>
          </a:p>
          <a:p>
            <a:r>
              <a:rPr lang="cs-CZ" dirty="0" smtClean="0"/>
              <a:t>póry sítkových desek jsou zcela otevřené</a:t>
            </a:r>
          </a:p>
          <a:p>
            <a:endParaRPr lang="cs-CZ" dirty="0" smtClean="0"/>
          </a:p>
          <a:p>
            <a:r>
              <a:rPr lang="cs-CZ" dirty="0" smtClean="0"/>
              <a:t>pro strukturní funkci jsou příliš málo pevné</a:t>
            </a:r>
          </a:p>
          <a:p>
            <a:endParaRPr lang="cs-CZ" dirty="0" smtClean="0"/>
          </a:p>
          <a:p>
            <a:r>
              <a:rPr lang="cs-CZ" dirty="0" smtClean="0"/>
              <a:t>50-150 µM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5780" y="0"/>
            <a:ext cx="2958220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3185854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12776"/>
            <a:ext cx="812800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340768"/>
            <a:ext cx="8439913" cy="3896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Poškozené sítkové elementy jsou aktivně uzavírány</a:t>
            </a:r>
            <a:endParaRPr lang="cs-CZ" dirty="0"/>
          </a:p>
        </p:txBody>
      </p:sp>
      <p:sp>
        <p:nvSpPr>
          <p:cNvPr id="35" name="Obdélník 34"/>
          <p:cNvSpPr/>
          <p:nvPr/>
        </p:nvSpPr>
        <p:spPr>
          <a:xfrm>
            <a:off x="179512" y="530120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/>
              <a:t>C, </a:t>
            </a:r>
            <a:r>
              <a:rPr lang="cs-CZ" dirty="0" err="1" smtClean="0"/>
              <a:t>callose</a:t>
            </a:r>
            <a:r>
              <a:rPr lang="cs-CZ" dirty="0" smtClean="0"/>
              <a:t>; CC, </a:t>
            </a:r>
            <a:r>
              <a:rPr lang="cs-CZ" dirty="0" err="1" smtClean="0"/>
              <a:t>companion</a:t>
            </a:r>
            <a:r>
              <a:rPr lang="cs-CZ" dirty="0" smtClean="0"/>
              <a:t> cell; N, </a:t>
            </a:r>
            <a:r>
              <a:rPr lang="cs-CZ" dirty="0" err="1" smtClean="0"/>
              <a:t>nucleus</a:t>
            </a:r>
            <a:r>
              <a:rPr lang="cs-CZ" dirty="0" smtClean="0"/>
              <a:t>; </a:t>
            </a:r>
            <a:r>
              <a:rPr lang="cs-CZ" dirty="0" err="1" smtClean="0"/>
              <a:t>Pg</a:t>
            </a:r>
            <a:r>
              <a:rPr lang="cs-CZ" dirty="0" smtClean="0"/>
              <a:t>, </a:t>
            </a:r>
            <a:r>
              <a:rPr lang="cs-CZ" dirty="0" err="1" smtClean="0"/>
              <a:t>plug</a:t>
            </a:r>
            <a:r>
              <a:rPr lang="cs-CZ" dirty="0" smtClean="0"/>
              <a:t>; </a:t>
            </a:r>
            <a:r>
              <a:rPr lang="cs-CZ" dirty="0" err="1" smtClean="0"/>
              <a:t>Pl</a:t>
            </a:r>
            <a:r>
              <a:rPr lang="cs-CZ" dirty="0" smtClean="0"/>
              <a:t>, P plastid; PP, </a:t>
            </a:r>
            <a:r>
              <a:rPr lang="cs-CZ" dirty="0" err="1" smtClean="0"/>
              <a:t>parietal</a:t>
            </a:r>
            <a:r>
              <a:rPr lang="cs-CZ" dirty="0" smtClean="0"/>
              <a:t> protein; SE, </a:t>
            </a:r>
            <a:r>
              <a:rPr lang="cs-CZ" dirty="0" err="1" smtClean="0"/>
              <a:t>sieve</a:t>
            </a:r>
            <a:r>
              <a:rPr lang="cs-CZ" dirty="0" smtClean="0"/>
              <a:t> element; SG, </a:t>
            </a:r>
            <a:r>
              <a:rPr lang="cs-CZ" dirty="0" err="1" smtClean="0"/>
              <a:t>starch</a:t>
            </a:r>
            <a:r>
              <a:rPr lang="cs-CZ" dirty="0" smtClean="0"/>
              <a:t> </a:t>
            </a:r>
            <a:r>
              <a:rPr lang="cs-CZ" dirty="0" err="1" smtClean="0"/>
              <a:t>grain</a:t>
            </a:r>
            <a:r>
              <a:rPr lang="cs-CZ" dirty="0" smtClean="0"/>
              <a:t>; St, </a:t>
            </a:r>
            <a:r>
              <a:rPr lang="cs-CZ" dirty="0" err="1" smtClean="0"/>
              <a:t>strand</a:t>
            </a:r>
            <a:r>
              <a:rPr lang="cs-CZ" dirty="0" smtClean="0"/>
              <a:t>; V, </a:t>
            </a:r>
            <a:r>
              <a:rPr lang="cs-CZ" dirty="0" err="1" smtClean="0"/>
              <a:t>vacuole</a:t>
            </a:r>
            <a:r>
              <a:rPr lang="cs-CZ" dirty="0" smtClean="0"/>
              <a:t>; Ve, </a:t>
            </a:r>
            <a:r>
              <a:rPr lang="cs-CZ" dirty="0" err="1" smtClean="0"/>
              <a:t>vesicle</a:t>
            </a:r>
            <a:r>
              <a:rPr lang="en-US" dirty="0" smtClean="0"/>
              <a:t>; Pg – plug</a:t>
            </a:r>
            <a:r>
              <a:rPr lang="cs-CZ" dirty="0" smtClean="0"/>
              <a:t>, CP – </a:t>
            </a:r>
            <a:r>
              <a:rPr lang="cs-CZ" dirty="0" err="1" smtClean="0"/>
              <a:t>crystaline</a:t>
            </a:r>
            <a:r>
              <a:rPr lang="cs-CZ" dirty="0" smtClean="0"/>
              <a:t> protein body</a:t>
            </a:r>
            <a:endParaRPr lang="cs-CZ" dirty="0"/>
          </a:p>
        </p:txBody>
      </p:sp>
      <p:sp>
        <p:nvSpPr>
          <p:cNvPr id="38" name="Šipka doleva 37"/>
          <p:cNvSpPr/>
          <p:nvPr/>
        </p:nvSpPr>
        <p:spPr>
          <a:xfrm rot="16200000">
            <a:off x="-378804" y="458924"/>
            <a:ext cx="1368152" cy="8275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poškození</a:t>
            </a:r>
            <a:endParaRPr lang="cs-CZ" dirty="0"/>
          </a:p>
        </p:txBody>
      </p:sp>
      <p:sp>
        <p:nvSpPr>
          <p:cNvPr id="40" name="Obdélník 39"/>
          <p:cNvSpPr/>
          <p:nvPr/>
        </p:nvSpPr>
        <p:spPr>
          <a:xfrm>
            <a:off x="6660848" y="6516052"/>
            <a:ext cx="2519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Plant Cell, Vol. 10, 35-50,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 t="50656"/>
          <a:stretch>
            <a:fillRect/>
          </a:stretch>
        </p:blipFill>
        <p:spPr bwMode="auto">
          <a:xfrm>
            <a:off x="539552" y="2996952"/>
            <a:ext cx="8128000" cy="286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1475656" y="2636912"/>
            <a:ext cx="2211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 minuta po poranění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385025" y="2636912"/>
            <a:ext cx="2207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4 minuty po poranění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6660848" y="6516052"/>
            <a:ext cx="2519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Plant Cell, Vol. 10, 35-50,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Forisomy</a:t>
            </a:r>
            <a:r>
              <a:rPr lang="cs-CZ" dirty="0" smtClean="0"/>
              <a:t> – reverzibilní zavírání článků sítkovic u </a:t>
            </a:r>
            <a:r>
              <a:rPr lang="cs-CZ" i="1" dirty="0" err="1" smtClean="0"/>
              <a:t>Fabaceae</a:t>
            </a:r>
            <a:endParaRPr lang="cs-CZ" i="1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368617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4139952" y="335699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 smtClean="0"/>
              <a:t>Upon</a:t>
            </a:r>
            <a:r>
              <a:rPr lang="cs-CZ" dirty="0" smtClean="0"/>
              <a:t> stress </a:t>
            </a:r>
            <a:r>
              <a:rPr lang="cs-CZ" dirty="0" err="1" smtClean="0"/>
              <a:t>perception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subsequent</a:t>
            </a:r>
            <a:r>
              <a:rPr lang="cs-CZ" dirty="0" smtClean="0"/>
              <a:t> Ca</a:t>
            </a:r>
            <a:r>
              <a:rPr lang="cs-CZ" baseline="30000" dirty="0" smtClean="0"/>
              <a:t>2+</a:t>
            </a:r>
            <a:r>
              <a:rPr lang="cs-CZ" dirty="0" smtClean="0"/>
              <a:t> </a:t>
            </a:r>
            <a:r>
              <a:rPr lang="cs-CZ" dirty="0" err="1" smtClean="0"/>
              <a:t>influx</a:t>
            </a:r>
            <a:r>
              <a:rPr lang="cs-CZ" dirty="0" smtClean="0"/>
              <a:t>, </a:t>
            </a:r>
            <a:r>
              <a:rPr lang="cs-CZ" dirty="0" err="1" smtClean="0"/>
              <a:t>elevation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Ca</a:t>
            </a:r>
            <a:r>
              <a:rPr lang="cs-CZ" baseline="30000" dirty="0" smtClean="0"/>
              <a:t>2+</a:t>
            </a:r>
            <a:r>
              <a:rPr lang="cs-CZ" dirty="0" smtClean="0"/>
              <a:t>-</a:t>
            </a:r>
            <a:r>
              <a:rPr lang="cs-CZ" dirty="0" err="1" smtClean="0"/>
              <a:t>concentration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SE </a:t>
            </a:r>
            <a:r>
              <a:rPr lang="cs-CZ" dirty="0" err="1" smtClean="0"/>
              <a:t>mictoplasm</a:t>
            </a:r>
            <a:r>
              <a:rPr lang="cs-CZ" dirty="0" smtClean="0"/>
              <a:t> </a:t>
            </a:r>
            <a:r>
              <a:rPr lang="cs-CZ" dirty="0" err="1" smtClean="0"/>
              <a:t>causes</a:t>
            </a:r>
            <a:r>
              <a:rPr lang="cs-CZ" dirty="0" smtClean="0"/>
              <a:t> </a:t>
            </a:r>
            <a:r>
              <a:rPr lang="cs-CZ" dirty="0" err="1" smtClean="0"/>
              <a:t>dispersion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forisomes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result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sieve</a:t>
            </a:r>
            <a:r>
              <a:rPr lang="cs-CZ" dirty="0" smtClean="0"/>
              <a:t> </a:t>
            </a:r>
            <a:r>
              <a:rPr lang="cs-CZ" dirty="0" err="1" smtClean="0"/>
              <a:t>tubes</a:t>
            </a:r>
            <a:r>
              <a:rPr lang="cs-CZ" dirty="0" smtClean="0"/>
              <a:t> </a:t>
            </a:r>
            <a:r>
              <a:rPr lang="cs-CZ" dirty="0" err="1" smtClean="0"/>
              <a:t>become</a:t>
            </a:r>
            <a:r>
              <a:rPr lang="cs-CZ" dirty="0" smtClean="0"/>
              <a:t> </a:t>
            </a:r>
            <a:r>
              <a:rPr lang="cs-CZ" dirty="0" err="1" smtClean="0"/>
              <a:t>occluded</a:t>
            </a:r>
            <a:r>
              <a:rPr lang="cs-CZ" dirty="0" smtClean="0"/>
              <a:t>. </a:t>
            </a:r>
            <a:r>
              <a:rPr lang="cs-CZ" dirty="0" err="1" smtClean="0"/>
              <a:t>Abbreviations</a:t>
            </a:r>
            <a:r>
              <a:rPr lang="cs-CZ" dirty="0" smtClean="0"/>
              <a:t>: SP, </a:t>
            </a:r>
            <a:r>
              <a:rPr lang="cs-CZ" dirty="0" err="1" smtClean="0"/>
              <a:t>sieve</a:t>
            </a:r>
            <a:r>
              <a:rPr lang="cs-CZ" dirty="0" smtClean="0"/>
              <a:t> plate; P; </a:t>
            </a:r>
            <a:r>
              <a:rPr lang="cs-CZ" dirty="0" err="1" smtClean="0"/>
              <a:t>sieve</a:t>
            </a:r>
            <a:r>
              <a:rPr lang="cs-CZ" dirty="0" smtClean="0"/>
              <a:t> </a:t>
            </a:r>
            <a:r>
              <a:rPr lang="cs-CZ" dirty="0" err="1" smtClean="0"/>
              <a:t>pore</a:t>
            </a:r>
            <a:r>
              <a:rPr lang="cs-CZ" dirty="0" smtClean="0"/>
              <a:t>; N, </a:t>
            </a:r>
            <a:r>
              <a:rPr lang="cs-CZ" dirty="0" err="1" smtClean="0"/>
              <a:t>nucleus</a:t>
            </a:r>
            <a:r>
              <a:rPr lang="cs-CZ" dirty="0" smtClean="0"/>
              <a:t>; M, </a:t>
            </a:r>
            <a:r>
              <a:rPr lang="cs-CZ" dirty="0" err="1" smtClean="0"/>
              <a:t>mitochondria</a:t>
            </a:r>
            <a:r>
              <a:rPr lang="cs-CZ" dirty="0" smtClean="0"/>
              <a:t>; SEP, SE plasma </a:t>
            </a:r>
            <a:r>
              <a:rPr lang="cs-CZ" dirty="0" err="1" smtClean="0"/>
              <a:t>membrane</a:t>
            </a:r>
            <a:r>
              <a:rPr lang="cs-CZ" dirty="0" smtClean="0"/>
              <a:t>; </a:t>
            </a:r>
            <a:r>
              <a:rPr lang="cs-CZ" dirty="0" err="1" smtClean="0"/>
              <a:t>Pl</a:t>
            </a:r>
            <a:r>
              <a:rPr lang="cs-CZ" dirty="0" smtClean="0"/>
              <a:t>, plastid; V, </a:t>
            </a:r>
            <a:r>
              <a:rPr lang="cs-CZ" dirty="0" err="1" smtClean="0"/>
              <a:t>vacuole</a:t>
            </a:r>
            <a:r>
              <a:rPr lang="cs-CZ" dirty="0" smtClean="0"/>
              <a:t>; CP, chloroplast CP). 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-36512" y="6525344"/>
            <a:ext cx="8604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Trends in Biotechnology</a:t>
            </a:r>
            <a:r>
              <a:rPr lang="cs-CZ" sz="1600" dirty="0" smtClean="0"/>
              <a:t> </a:t>
            </a:r>
            <a:r>
              <a:rPr lang="en-US" sz="1600" dirty="0" smtClean="0"/>
              <a:t>Volume 28, Issue 2, February 2010, Pages 102-110</a:t>
            </a:r>
            <a:endParaRPr lang="cs-CZ" sz="1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3923928" y="2204864"/>
            <a:ext cx="5036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 čemu je dobré umět reverzibilně zavírat sítkovice?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143000"/>
          </a:xfrm>
        </p:spPr>
        <p:txBody>
          <a:bodyPr/>
          <a:lstStyle/>
          <a:p>
            <a:r>
              <a:rPr lang="cs-CZ" dirty="0" smtClean="0"/>
              <a:t>Průvodní buňky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07293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800" dirty="0" smtClean="0"/>
              <a:t>jsou bohaté na mitochondrie</a:t>
            </a:r>
          </a:p>
          <a:p>
            <a:pPr>
              <a:buFontTx/>
              <a:buChar char="-"/>
            </a:pPr>
            <a:r>
              <a:rPr lang="cs-CZ" sz="2800" dirty="0" smtClean="0"/>
              <a:t>každý článek sítkovice má alespoň jednu</a:t>
            </a:r>
          </a:p>
          <a:p>
            <a:pPr>
              <a:buFontTx/>
              <a:buChar char="-"/>
            </a:pPr>
            <a:r>
              <a:rPr lang="cs-CZ" sz="2800" dirty="0" smtClean="0"/>
              <a:t>intenzivně propojené větvenými </a:t>
            </a:r>
            <a:r>
              <a:rPr lang="cs-CZ" sz="2800" dirty="0" err="1" smtClean="0"/>
              <a:t>plasmodezmami</a:t>
            </a:r>
            <a:r>
              <a:rPr lang="cs-CZ" sz="2800" dirty="0" smtClean="0"/>
              <a:t> s články sítkovic</a:t>
            </a:r>
          </a:p>
          <a:p>
            <a:pPr>
              <a:buFontTx/>
              <a:buChar char="-"/>
            </a:pPr>
            <a:r>
              <a:rPr lang="cs-CZ" sz="2800" dirty="0" smtClean="0"/>
              <a:t>mají </a:t>
            </a:r>
            <a:r>
              <a:rPr lang="cs-CZ" sz="2800" dirty="0" err="1" smtClean="0"/>
              <a:t>plazmodezmatická</a:t>
            </a:r>
            <a:r>
              <a:rPr lang="cs-CZ" sz="2800" dirty="0" smtClean="0"/>
              <a:t> propojení i s mezofylovými, obvykle jich však je velmi málo a jejich funkce je nejasná</a:t>
            </a:r>
            <a:endParaRPr lang="cs-CZ" sz="2800" b="1" dirty="0" smtClean="0"/>
          </a:p>
          <a:p>
            <a:pPr>
              <a:buFontTx/>
              <a:buChar char="-"/>
            </a:pPr>
            <a:r>
              <a:rPr lang="cs-CZ" sz="2800" dirty="0" smtClean="0"/>
              <a:t>mohou být trojího typu </a:t>
            </a:r>
            <a:r>
              <a:rPr lang="cs-CZ" sz="2800" b="1" dirty="0" smtClean="0"/>
              <a:t>– základní, transferové a přechodné</a:t>
            </a:r>
          </a:p>
          <a:p>
            <a:pPr>
              <a:buFontTx/>
              <a:buChar char="-"/>
            </a:pPr>
            <a:endParaRPr lang="cs-CZ" sz="2800" b="1" dirty="0" smtClean="0"/>
          </a:p>
          <a:p>
            <a:pPr>
              <a:buFontTx/>
              <a:buChar char="-"/>
            </a:pPr>
            <a:endParaRPr lang="cs-CZ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Průvodní buňky tvoří komplex s články sítkovic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 descr="\\kfrfl1\home\pavlova\My Documents\Obrázky\plasmodesmus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22425"/>
            <a:ext cx="4270375" cy="4625975"/>
          </a:xfrm>
          <a:prstGeom prst="rect">
            <a:avLst/>
          </a:prstGeom>
          <a:noFill/>
        </p:spPr>
      </p:pic>
      <p:pic>
        <p:nvPicPr>
          <p:cNvPr id="5" name="Picture 4" descr="\\kfrfl1\home\pavlova\My Documents\Obrázky\plasmodesmy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1371600"/>
            <a:ext cx="4346575" cy="5181600"/>
          </a:xfrm>
          <a:prstGeom prst="rect">
            <a:avLst/>
          </a:prstGeom>
          <a:noFill/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961063" y="6445250"/>
            <a:ext cx="3106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sz="800" dirty="0" err="1"/>
              <a:t>Raven</a:t>
            </a:r>
            <a:r>
              <a:rPr lang="cs-CZ" sz="800" dirty="0"/>
              <a:t> P.H., </a:t>
            </a:r>
            <a:r>
              <a:rPr lang="cs-CZ" sz="800" dirty="0" err="1"/>
              <a:t>Everet</a:t>
            </a:r>
            <a:r>
              <a:rPr lang="cs-CZ" sz="800" dirty="0"/>
              <a:t> R.F., </a:t>
            </a:r>
            <a:r>
              <a:rPr lang="cs-CZ" sz="800" dirty="0" err="1"/>
              <a:t>Eichhorn</a:t>
            </a:r>
            <a:r>
              <a:rPr lang="cs-CZ" sz="800" dirty="0"/>
              <a:t> S.E.: Biology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Plants</a:t>
            </a:r>
            <a:r>
              <a:rPr lang="cs-CZ" sz="800" dirty="0"/>
              <a:t>.</a:t>
            </a:r>
          </a:p>
          <a:p>
            <a:r>
              <a:rPr lang="cs-CZ" sz="800" dirty="0"/>
              <a:t>– </a:t>
            </a:r>
            <a:r>
              <a:rPr lang="cs-CZ" sz="800" dirty="0" err="1"/>
              <a:t>W.H.Freeman</a:t>
            </a:r>
            <a:r>
              <a:rPr lang="cs-CZ" sz="800" dirty="0"/>
              <a:t> </a:t>
            </a:r>
            <a:r>
              <a:rPr lang="cs-CZ" sz="800" dirty="0" err="1"/>
              <a:t>and</a:t>
            </a:r>
            <a:r>
              <a:rPr lang="cs-CZ" sz="800" dirty="0"/>
              <a:t> </a:t>
            </a:r>
            <a:r>
              <a:rPr lang="cs-CZ" sz="800" dirty="0" err="1"/>
              <a:t>company</a:t>
            </a:r>
            <a:r>
              <a:rPr lang="cs-CZ" sz="800" dirty="0"/>
              <a:t> </a:t>
            </a:r>
            <a:r>
              <a:rPr lang="cs-CZ" sz="800" dirty="0" err="1"/>
              <a:t>Worth</a:t>
            </a:r>
            <a:r>
              <a:rPr lang="cs-CZ" sz="800" dirty="0"/>
              <a:t> </a:t>
            </a:r>
            <a:r>
              <a:rPr lang="cs-CZ" sz="800" dirty="0" err="1"/>
              <a:t>Publishers</a:t>
            </a:r>
            <a:r>
              <a:rPr lang="cs-CZ" sz="800" dirty="0"/>
              <a:t>, New York 2003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Adaptace na nedostatek kyslíku</a:t>
            </a:r>
          </a:p>
        </p:txBody>
      </p:sp>
      <p:sp>
        <p:nvSpPr>
          <p:cNvPr id="36867" name="Text Box 11"/>
          <p:cNvSpPr>
            <a:spLocks noGrp="1" noChangeArrowheads="1"/>
          </p:cNvSpPr>
          <p:nvPr>
            <p:ph idx="1"/>
          </p:nvPr>
        </p:nvSpPr>
        <p:spPr>
          <a:xfrm>
            <a:off x="0" y="5084763"/>
            <a:ext cx="8229600" cy="431800"/>
          </a:xfrm>
        </p:spPr>
        <p:txBody>
          <a:bodyPr>
            <a:spAutoFit/>
          </a:bodyPr>
          <a:lstStyle/>
          <a:p>
            <a:endParaRPr lang="cs-CZ" sz="1000" smtClean="0"/>
          </a:p>
          <a:p>
            <a:r>
              <a:rPr lang="cs-CZ" sz="1000" smtClean="0"/>
              <a:t>Pazourek J., Votrubová O.: Atlas of Plant Anatomy. – PERES Publ. 1997</a:t>
            </a:r>
          </a:p>
        </p:txBody>
      </p:sp>
      <p:pic>
        <p:nvPicPr>
          <p:cNvPr id="36868" name="Picture 9" descr="\\kfrfl1\home\pavlova\My Documents\Obrázky\aerenchym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420938"/>
            <a:ext cx="3992562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2" descr="http://www.climateshifts.org/wp-content/uploads/2010/05/mangrove0459s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2420938"/>
            <a:ext cx="4286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TextovéPole 6"/>
          <p:cNvSpPr txBox="1">
            <a:spLocks noChangeArrowheads="1"/>
          </p:cNvSpPr>
          <p:nvPr/>
        </p:nvSpPr>
        <p:spPr bwMode="auto">
          <a:xfrm>
            <a:off x="1547813" y="1844675"/>
            <a:ext cx="1325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aerenchym</a:t>
            </a:r>
          </a:p>
        </p:txBody>
      </p:sp>
      <p:sp>
        <p:nvSpPr>
          <p:cNvPr id="36871" name="Obdélník 7"/>
          <p:cNvSpPr>
            <a:spLocks noChangeArrowheads="1"/>
          </p:cNvSpPr>
          <p:nvPr/>
        </p:nvSpPr>
        <p:spPr bwMode="auto">
          <a:xfrm>
            <a:off x="5003800" y="1989138"/>
            <a:ext cx="341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vzdušné kořeny - pneumatofory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průvodní buňky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3466728" cy="4525963"/>
          </a:xfrm>
        </p:spPr>
        <p:txBody>
          <a:bodyPr>
            <a:normAutofit/>
          </a:bodyPr>
          <a:lstStyle/>
          <a:p>
            <a:r>
              <a:rPr lang="cs-CZ" sz="1800" dirty="0" smtClean="0"/>
              <a:t>mají vyvinuté chloroplasty</a:t>
            </a:r>
          </a:p>
          <a:p>
            <a:r>
              <a:rPr lang="cs-CZ" sz="1800" dirty="0" smtClean="0"/>
              <a:t>propojení s mezofylovými buňkami jen velmi málo </a:t>
            </a:r>
            <a:r>
              <a:rPr lang="cs-CZ" sz="1800" dirty="0" err="1" smtClean="0"/>
              <a:t>plazmodezmy</a:t>
            </a:r>
            <a:endParaRPr lang="cs-CZ" sz="1800" dirty="0" smtClean="0"/>
          </a:p>
          <a:p>
            <a:r>
              <a:rPr lang="cs-CZ" sz="1800" dirty="0" err="1" smtClean="0"/>
              <a:t>apoplastický</a:t>
            </a:r>
            <a:r>
              <a:rPr lang="cs-CZ" sz="1800" dirty="0" smtClean="0"/>
              <a:t> transport cukrů</a:t>
            </a:r>
            <a:endParaRPr lang="cs-CZ" sz="18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700808"/>
            <a:ext cx="45053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Transferové buňky</a:t>
            </a:r>
            <a:endParaRPr lang="cs-CZ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268760"/>
            <a:ext cx="44481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\\kfrfl1\home\pavlova\My Documents\Obrázky\transferová buňka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340768"/>
            <a:ext cx="3568700" cy="4648200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539552" y="4797152"/>
            <a:ext cx="4464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podobají se buňkám základním, mají však mnoho invaginací, kterými zvyšují svůj povrch a styčnou plochu s ostatními buňkami (kromě článku sítkovice). Transport je tedy </a:t>
            </a:r>
            <a:r>
              <a:rPr lang="cs-CZ" b="1" dirty="0" err="1" smtClean="0"/>
              <a:t>apoplastický</a:t>
            </a:r>
            <a:r>
              <a:rPr lang="cs-CZ" b="1" dirty="0" smtClean="0"/>
              <a:t>. </a:t>
            </a:r>
            <a:r>
              <a:rPr lang="cs-CZ" dirty="0" smtClean="0"/>
              <a:t>Mohou vznikat i v </a:t>
            </a:r>
            <a:r>
              <a:rPr lang="cs-CZ" dirty="0" err="1" smtClean="0"/>
              <a:t>xylémovem</a:t>
            </a:r>
            <a:r>
              <a:rPr lang="cs-CZ" dirty="0" smtClean="0"/>
              <a:t> parenchymu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cs-CZ" dirty="0" smtClean="0"/>
              <a:t>Zprostředkovatelské buňky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346672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slabě vyvinuté chloroplasty, hodně malých </a:t>
            </a:r>
            <a:r>
              <a:rPr lang="cs-CZ" sz="2000" dirty="0" err="1" smtClean="0"/>
              <a:t>vakvuol</a:t>
            </a:r>
            <a:r>
              <a:rPr lang="cs-CZ" sz="2000" dirty="0" smtClean="0"/>
              <a:t>, hodně </a:t>
            </a:r>
            <a:r>
              <a:rPr lang="cs-CZ" sz="2000" dirty="0" err="1" smtClean="0"/>
              <a:t>plasmodesmů</a:t>
            </a:r>
            <a:r>
              <a:rPr lang="cs-CZ" sz="2000" dirty="0" smtClean="0"/>
              <a:t> i s ostatními buňkami. Transport probíhá </a:t>
            </a:r>
            <a:r>
              <a:rPr lang="cs-CZ" sz="2000" b="1" dirty="0" smtClean="0"/>
              <a:t>symplasticky</a:t>
            </a:r>
            <a:endParaRPr lang="cs-CZ" sz="2000" b="1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276872"/>
            <a:ext cx="448627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Koncepce zdroje a </a:t>
            </a:r>
            <a:r>
              <a:rPr lang="cs-CZ" dirty="0" err="1" smtClean="0"/>
              <a:t>sinku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floém může transportovat cukry oběma směry. </a:t>
            </a:r>
          </a:p>
          <a:p>
            <a:pPr>
              <a:buNone/>
            </a:pPr>
            <a:r>
              <a:rPr lang="cs-CZ" dirty="0" smtClean="0"/>
              <a:t>směr transportu je </a:t>
            </a:r>
            <a:r>
              <a:rPr lang="cs-CZ" dirty="0" err="1" smtClean="0"/>
              <a:t>je</a:t>
            </a:r>
            <a:r>
              <a:rPr lang="cs-CZ" dirty="0" smtClean="0"/>
              <a:t> obvykle směrem </a:t>
            </a:r>
            <a:r>
              <a:rPr lang="cs-CZ" b="1" dirty="0" smtClean="0"/>
              <a:t>zdroj-</a:t>
            </a:r>
            <a:r>
              <a:rPr lang="cs-CZ" b="1" dirty="0" err="1" smtClean="0"/>
              <a:t>sink</a:t>
            </a:r>
            <a:r>
              <a:rPr lang="cs-CZ" b="1" dirty="0" smtClean="0"/>
              <a:t> </a:t>
            </a:r>
            <a:r>
              <a:rPr lang="cs-CZ" dirty="0" smtClean="0"/>
              <a:t>(místo klesání, místo propadu). </a:t>
            </a:r>
            <a:r>
              <a:rPr lang="cs-CZ" b="1" dirty="0" smtClean="0"/>
              <a:t>Zdrojem</a:t>
            </a:r>
            <a:r>
              <a:rPr lang="cs-CZ" dirty="0" smtClean="0"/>
              <a:t> jsou dospělé autotrofní orgány. </a:t>
            </a:r>
            <a:r>
              <a:rPr lang="cs-CZ" b="1" dirty="0" err="1" smtClean="0"/>
              <a:t>Sinkem</a:t>
            </a:r>
            <a:r>
              <a:rPr lang="cs-CZ" dirty="0" smtClean="0"/>
              <a:t> jsou zpravidla hlízy, kořeny, mladé listy, plody a jiné heterotrofní orgány.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Propojení mezi zdrojem a </a:t>
            </a:r>
            <a:r>
              <a:rPr lang="cs-CZ" dirty="0" err="1" smtClean="0"/>
              <a:t>sinkem</a:t>
            </a:r>
            <a:r>
              <a:rPr lang="cs-CZ" dirty="0" smtClean="0"/>
              <a:t> je ovlivněno mnoha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blízkost</a:t>
            </a:r>
          </a:p>
          <a:p>
            <a:r>
              <a:rPr lang="cs-CZ" dirty="0" smtClean="0"/>
              <a:t>vývojové stádium</a:t>
            </a:r>
          </a:p>
          <a:p>
            <a:r>
              <a:rPr lang="cs-CZ" dirty="0" smtClean="0"/>
              <a:t>vzájemné propojení - </a:t>
            </a:r>
            <a:r>
              <a:rPr lang="cs-CZ" dirty="0" err="1" smtClean="0"/>
              <a:t>orthostychie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celá síť </a:t>
            </a:r>
            <a:r>
              <a:rPr lang="cs-CZ" dirty="0" err="1" smtClean="0"/>
              <a:t>floemu</a:t>
            </a:r>
            <a:r>
              <a:rPr lang="cs-CZ" dirty="0" smtClean="0"/>
              <a:t> je velice plastická</a:t>
            </a:r>
          </a:p>
          <a:p>
            <a:pPr>
              <a:buNone/>
            </a:pPr>
            <a:r>
              <a:rPr lang="cs-CZ" dirty="0" smtClean="0"/>
              <a:t> a to i díky výskytu </a:t>
            </a:r>
            <a:r>
              <a:rPr lang="cs-CZ" b="1" dirty="0" smtClean="0"/>
              <a:t>anastomóz </a:t>
            </a:r>
          </a:p>
          <a:p>
            <a:pPr>
              <a:buNone/>
            </a:pPr>
            <a:r>
              <a:rPr lang="cs-CZ" dirty="0" smtClean="0"/>
              <a:t>– vzájemných propojení sítkovic. </a:t>
            </a:r>
            <a:endParaRPr lang="cs-CZ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060848"/>
            <a:ext cx="2233129" cy="3928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Radioaktivní značení asimilátů odhaluje </a:t>
            </a:r>
            <a:r>
              <a:rPr lang="cs-CZ" dirty="0" err="1" smtClean="0"/>
              <a:t>sink</a:t>
            </a:r>
            <a:endParaRPr lang="cs-CZ" dirty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564904"/>
            <a:ext cx="855195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Kanaliza</a:t>
            </a:r>
            <a:r>
              <a:rPr lang="cs-CZ" dirty="0" smtClean="0"/>
              <a:t>ční hypotéza transportu auxinů a vznik cévních svazků</a:t>
            </a:r>
            <a:endParaRPr lang="cs-CZ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448665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933056"/>
            <a:ext cx="4464496" cy="211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5" descr="http://www.sfu.ca/biology/faculty/mattsson/B3.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708920"/>
            <a:ext cx="3810000" cy="2733676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4860032" y="64886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/>
              <a:t>Dr. Jim </a:t>
            </a:r>
            <a:r>
              <a:rPr lang="cs-CZ" dirty="0" err="1" smtClean="0"/>
              <a:t>Mattsson</a:t>
            </a:r>
            <a:r>
              <a:rPr lang="cs-CZ" dirty="0" smtClean="0"/>
              <a:t>, Simon </a:t>
            </a:r>
            <a:r>
              <a:rPr lang="cs-CZ" dirty="0" err="1" smtClean="0"/>
              <a:t>Fraser</a:t>
            </a:r>
            <a:r>
              <a:rPr lang="cs-CZ" dirty="0" smtClean="0"/>
              <a:t> University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220072" y="2348880"/>
            <a:ext cx="1623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WT </a:t>
            </a:r>
            <a:r>
              <a:rPr lang="cs-CZ" dirty="0" err="1" smtClean="0"/>
              <a:t>arabidopsis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934893" y="2060848"/>
            <a:ext cx="2029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mutant s poruchou </a:t>
            </a:r>
          </a:p>
          <a:p>
            <a:r>
              <a:rPr lang="cs-CZ" dirty="0" smtClean="0"/>
              <a:t>transportu auxinu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3" descr="D:\Obrázky\vyber peknych\obrazky\PICT13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5497" y="3113584"/>
            <a:ext cx="4992554" cy="3744416"/>
          </a:xfrm>
          <a:prstGeom prst="rect">
            <a:avLst/>
          </a:prstGeom>
          <a:noFill/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 cstate="print"/>
          <a:srcRect l="24360" t="14436" r="25837" b="7437"/>
          <a:stretch>
            <a:fillRect/>
          </a:stretch>
        </p:blipFill>
        <p:spPr bwMode="auto">
          <a:xfrm>
            <a:off x="5037732" y="188641"/>
            <a:ext cx="3998764" cy="352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Složení floémové šťávy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475656" y="1556792"/>
          <a:ext cx="6096000" cy="3470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0405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slo</a:t>
                      </a:r>
                      <a:r>
                        <a:rPr lang="cs-CZ" dirty="0" err="1" smtClean="0"/>
                        <a:t>žka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Koncentrace mg</a:t>
                      </a:r>
                      <a:r>
                        <a:rPr lang="en-US" dirty="0" smtClean="0"/>
                        <a:t>/ml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cukry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80-106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aminokyseliny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r>
                        <a:rPr lang="cs-CZ" dirty="0" smtClean="0"/>
                        <a:t>,2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organické kyseliny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2,0-3,2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proteiny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1,45-2,2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draslík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2,3-4,4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chloridy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0,355-0,675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fosfáty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0,350-0,550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hořčík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0,109-0,122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1691680" y="5733256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+ </a:t>
            </a:r>
            <a:r>
              <a:rPr lang="en-US" sz="2400" b="1" dirty="0" err="1" smtClean="0"/>
              <a:t>fytohormony</a:t>
            </a:r>
            <a:r>
              <a:rPr lang="cs-CZ" sz="2400" b="1" dirty="0" smtClean="0"/>
              <a:t> a jiné signální molekuly</a:t>
            </a:r>
            <a:r>
              <a:rPr lang="en-US" sz="2400" b="1" dirty="0" smtClean="0"/>
              <a:t> !</a:t>
            </a:r>
            <a:endParaRPr lang="cs-C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60648"/>
            <a:ext cx="471487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1628800"/>
            <a:ext cx="11811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09133" y="4293096"/>
            <a:ext cx="6539331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323528" y="1988840"/>
            <a:ext cx="180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proč se floémem netransportují redukující cukry?</a:t>
            </a:r>
          </a:p>
          <a:p>
            <a:r>
              <a:rPr lang="cs-CZ" dirty="0" smtClean="0"/>
              <a:t>(jako třeba glukóza nebo fruktóza?)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Energetická bilance respirace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0744"/>
                <a:gridCol w="1008112"/>
                <a:gridCol w="1224136"/>
                <a:gridCol w="1224136"/>
                <a:gridCol w="116247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reakce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CO2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NADH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FADH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ATP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1</a:t>
                      </a:r>
                      <a:r>
                        <a:rPr lang="cs-CZ" baseline="0" dirty="0" smtClean="0"/>
                        <a:t> </a:t>
                      </a:r>
                      <a:r>
                        <a:rPr lang="en-US" baseline="0" dirty="0" err="1" smtClean="0"/>
                        <a:t>sachar</a:t>
                      </a:r>
                      <a:r>
                        <a:rPr lang="cs-CZ" baseline="0" dirty="0" err="1" smtClean="0"/>
                        <a:t>óza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smtClean="0">
                          <a:sym typeface="Wingdings" pitchFamily="2" charset="2"/>
                        </a:rPr>
                        <a:t>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 4 </a:t>
                      </a:r>
                      <a:r>
                        <a:rPr lang="en-US" baseline="0" dirty="0" err="1" smtClean="0">
                          <a:sym typeface="Wingdings" pitchFamily="2" charset="2"/>
                        </a:rPr>
                        <a:t>pyruv</a:t>
                      </a:r>
                      <a:r>
                        <a:rPr lang="cs-CZ" baseline="0" dirty="0" err="1" smtClean="0">
                          <a:sym typeface="Wingdings" pitchFamily="2" charset="2"/>
                        </a:rPr>
                        <a:t>áty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pyruváty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smtClean="0">
                          <a:sym typeface="Wingdings" pitchFamily="2" charset="2"/>
                        </a:rPr>
                        <a:t>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 </a:t>
                      </a:r>
                      <a:r>
                        <a:rPr lang="cs-CZ" baseline="0" dirty="0" smtClean="0">
                          <a:sym typeface="Wingdings" pitchFamily="2" charset="2"/>
                        </a:rPr>
                        <a:t>4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 acetyl </a:t>
                      </a:r>
                      <a:r>
                        <a:rPr lang="en-US" baseline="0" dirty="0" err="1" smtClean="0">
                          <a:sym typeface="Wingdings" pitchFamily="2" charset="2"/>
                        </a:rPr>
                        <a:t>CoA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aseline="0" dirty="0" smtClean="0"/>
                        <a:t>4</a:t>
                      </a:r>
                      <a:r>
                        <a:rPr lang="en-US" baseline="0" dirty="0" smtClean="0"/>
                        <a:t> acetyl </a:t>
                      </a:r>
                      <a:r>
                        <a:rPr lang="en-US" baseline="0" dirty="0" err="1" smtClean="0"/>
                        <a:t>CoA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 </a:t>
                      </a:r>
                      <a:r>
                        <a:rPr lang="cs-CZ" baseline="0" dirty="0" smtClean="0">
                          <a:sym typeface="Wingdings" pitchFamily="2" charset="2"/>
                        </a:rPr>
                        <a:t>8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 CO2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celkem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Přímá spojovací šipka 5"/>
          <p:cNvCxnSpPr/>
          <p:nvPr/>
        </p:nvCxnSpPr>
        <p:spPr>
          <a:xfrm rot="5400000">
            <a:off x="5040313" y="3968750"/>
            <a:ext cx="503238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30" name="TextovéPole 6"/>
          <p:cNvSpPr txBox="1">
            <a:spLocks noChangeArrowheads="1"/>
          </p:cNvSpPr>
          <p:nvPr/>
        </p:nvSpPr>
        <p:spPr bwMode="auto">
          <a:xfrm>
            <a:off x="3924300" y="4292600"/>
            <a:ext cx="41767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to je 200 přemístněných protonů a to je cca 66 ATP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132856"/>
            <a:ext cx="617220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914400" y="1524000"/>
            <a:ext cx="510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v"/>
            </a:pPr>
            <a:r>
              <a:rPr lang="cs-CZ" sz="1400" dirty="0"/>
              <a:t> </a:t>
            </a:r>
            <a:r>
              <a:rPr lang="cs-CZ" sz="1400" b="1" u="sng" dirty="0"/>
              <a:t>sacharóza</a:t>
            </a:r>
            <a:r>
              <a:rPr lang="cs-CZ" sz="1400" u="sng" dirty="0"/>
              <a:t>: výhradně nebo převážně</a:t>
            </a:r>
            <a:r>
              <a:rPr lang="cs-CZ" sz="1400" dirty="0"/>
              <a:t> (např. brambor, tabák, </a:t>
            </a:r>
            <a:r>
              <a:rPr lang="cs-CZ" sz="1400" i="1" dirty="0" err="1"/>
              <a:t>Arabidopsis</a:t>
            </a:r>
            <a:r>
              <a:rPr lang="cs-CZ" sz="1400" i="1" dirty="0"/>
              <a:t> </a:t>
            </a:r>
            <a:r>
              <a:rPr lang="cs-CZ" sz="1400" dirty="0"/>
              <a:t>s malým množstvím rafinózy)</a:t>
            </a: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838200" y="2362200"/>
            <a:ext cx="67056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v"/>
            </a:pPr>
            <a:r>
              <a:rPr lang="cs-CZ" sz="1400" u="sng" dirty="0"/>
              <a:t> </a:t>
            </a:r>
            <a:r>
              <a:rPr lang="cs-CZ" sz="1400" b="1" u="sng" dirty="0"/>
              <a:t>sacharóza spolu s cukerným alkoholem  </a:t>
            </a:r>
            <a:r>
              <a:rPr lang="cs-CZ" sz="1400" u="sng" dirty="0"/>
              <a:t>- </a:t>
            </a:r>
            <a:r>
              <a:rPr lang="cs-CZ" sz="1400" u="sng" dirty="0" err="1"/>
              <a:t>manitol</a:t>
            </a:r>
            <a:r>
              <a:rPr lang="cs-CZ" sz="1400" u="sng" dirty="0"/>
              <a:t>, </a:t>
            </a:r>
            <a:r>
              <a:rPr lang="cs-CZ" sz="1400" u="sng" dirty="0" err="1"/>
              <a:t>sorbitol</a:t>
            </a:r>
            <a:r>
              <a:rPr lang="cs-CZ" sz="1400" u="sng" dirty="0"/>
              <a:t>, </a:t>
            </a:r>
            <a:r>
              <a:rPr lang="cs-CZ" sz="1400" u="sng" dirty="0" err="1"/>
              <a:t>volemitol</a:t>
            </a:r>
            <a:r>
              <a:rPr lang="cs-CZ" sz="1400" dirty="0"/>
              <a:t>;  často ve srovnatelných  množstvích se sacharózou (</a:t>
            </a:r>
            <a:r>
              <a:rPr lang="cs-CZ" sz="1400" i="1" dirty="0" err="1"/>
              <a:t>Apium</a:t>
            </a:r>
            <a:r>
              <a:rPr lang="cs-CZ" sz="1400" i="1" dirty="0"/>
              <a:t> </a:t>
            </a:r>
            <a:r>
              <a:rPr lang="cs-CZ" sz="1400" i="1" dirty="0" err="1"/>
              <a:t>graveolens</a:t>
            </a:r>
            <a:r>
              <a:rPr lang="cs-CZ" sz="1400" dirty="0"/>
              <a:t>, </a:t>
            </a:r>
            <a:r>
              <a:rPr lang="cs-CZ" sz="1400" i="1" dirty="0" err="1"/>
              <a:t>Prunus</a:t>
            </a:r>
            <a:r>
              <a:rPr lang="cs-CZ" sz="1400" i="1" dirty="0"/>
              <a:t> </a:t>
            </a:r>
            <a:r>
              <a:rPr lang="cs-CZ" sz="1400" i="1" dirty="0" err="1"/>
              <a:t>cerasus</a:t>
            </a:r>
            <a:r>
              <a:rPr lang="cs-CZ" sz="1400" i="1" dirty="0"/>
              <a:t>, </a:t>
            </a:r>
            <a:r>
              <a:rPr lang="cs-CZ" sz="1400" i="1" dirty="0" err="1"/>
              <a:t>Plantago</a:t>
            </a:r>
            <a:r>
              <a:rPr lang="cs-CZ" sz="1400" i="1" dirty="0"/>
              <a:t> major, </a:t>
            </a:r>
            <a:r>
              <a:rPr lang="cs-CZ" sz="1400" dirty="0"/>
              <a:t>rod  </a:t>
            </a:r>
            <a:r>
              <a:rPr lang="cs-CZ" sz="1400" i="1" dirty="0" err="1"/>
              <a:t>Primula</a:t>
            </a:r>
            <a:r>
              <a:rPr lang="cs-CZ" sz="1400" dirty="0"/>
              <a:t>) </a:t>
            </a: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876300" y="3429000"/>
            <a:ext cx="7391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v"/>
            </a:pPr>
            <a:r>
              <a:rPr lang="cs-CZ" sz="1400"/>
              <a:t> </a:t>
            </a:r>
            <a:r>
              <a:rPr lang="cs-CZ" sz="1400" b="1" u="sng"/>
              <a:t>RFO s malým množstvím sacharózy</a:t>
            </a:r>
            <a:r>
              <a:rPr lang="cs-CZ" sz="1400"/>
              <a:t>: (např. </a:t>
            </a:r>
            <a:r>
              <a:rPr lang="cs-CZ" sz="1400" i="1">
                <a:cs typeface="Times New Roman" pitchFamily="18" charset="0"/>
              </a:rPr>
              <a:t>Cucurbita pepo</a:t>
            </a:r>
            <a:r>
              <a:rPr lang="cs-CZ" sz="1400">
                <a:cs typeface="Times New Roman" pitchFamily="18" charset="0"/>
              </a:rPr>
              <a:t>, </a:t>
            </a:r>
            <a:r>
              <a:rPr lang="cs-CZ" sz="1400" i="1">
                <a:cs typeface="Times New Roman" pitchFamily="18" charset="0"/>
              </a:rPr>
              <a:t>Alonsoa</a:t>
            </a:r>
            <a:r>
              <a:rPr lang="cs-CZ" sz="1400">
                <a:cs typeface="Times New Roman" pitchFamily="18" charset="0"/>
              </a:rPr>
              <a:t> </a:t>
            </a:r>
            <a:r>
              <a:rPr lang="cs-CZ" sz="1400" i="1">
                <a:cs typeface="Times New Roman" pitchFamily="18" charset="0"/>
              </a:rPr>
              <a:t>meridionalis</a:t>
            </a:r>
            <a:r>
              <a:rPr lang="cs-CZ" sz="1400"/>
              <a:t>)</a:t>
            </a:r>
          </a:p>
        </p:txBody>
      </p:sp>
      <p:sp>
        <p:nvSpPr>
          <p:cNvPr id="7" name="Text Box 54"/>
          <p:cNvSpPr txBox="1">
            <a:spLocks noChangeArrowheads="1"/>
          </p:cNvSpPr>
          <p:nvPr/>
        </p:nvSpPr>
        <p:spPr bwMode="auto">
          <a:xfrm>
            <a:off x="876300" y="4191000"/>
            <a:ext cx="7391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v"/>
            </a:pPr>
            <a:r>
              <a:rPr lang="cs-CZ" sz="1400"/>
              <a:t> </a:t>
            </a:r>
            <a:r>
              <a:rPr lang="cs-CZ" sz="1400" b="1" u="sng"/>
              <a:t>RFO s cukerným alkoholem a malým množstvím sacharózy</a:t>
            </a:r>
            <a:r>
              <a:rPr lang="cs-CZ" sz="1400"/>
              <a:t>: (např. </a:t>
            </a:r>
            <a:r>
              <a:rPr lang="cs-CZ" sz="1400" i="1"/>
              <a:t>Olea europeaea</a:t>
            </a:r>
            <a:r>
              <a:rPr lang="cs-CZ" sz="1400"/>
              <a:t>)</a:t>
            </a:r>
          </a:p>
        </p:txBody>
      </p:sp>
      <p:sp>
        <p:nvSpPr>
          <p:cNvPr id="8" name="Text Box 55"/>
          <p:cNvSpPr txBox="1">
            <a:spLocks noChangeArrowheads="1"/>
          </p:cNvSpPr>
          <p:nvPr/>
        </p:nvSpPr>
        <p:spPr bwMode="auto">
          <a:xfrm>
            <a:off x="876300" y="5029200"/>
            <a:ext cx="739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v"/>
            </a:pPr>
            <a:r>
              <a:rPr lang="cs-CZ" sz="1400" dirty="0"/>
              <a:t> </a:t>
            </a:r>
            <a:r>
              <a:rPr lang="cs-CZ" sz="1400" b="1" u="sng" dirty="0"/>
              <a:t>Hexózy s malým množstvím sacharózy</a:t>
            </a:r>
            <a:r>
              <a:rPr lang="cs-CZ" sz="1400" b="1" dirty="0"/>
              <a:t> </a:t>
            </a:r>
            <a:r>
              <a:rPr lang="cs-CZ" sz="1400" dirty="0"/>
              <a:t>(převážně příslušníci čeledí </a:t>
            </a:r>
            <a:r>
              <a:rPr lang="cs-CZ" sz="1400" i="1" dirty="0" err="1"/>
              <a:t>Ranunculaceae</a:t>
            </a:r>
            <a:r>
              <a:rPr lang="cs-CZ" sz="1400" i="1" dirty="0"/>
              <a:t>, </a:t>
            </a:r>
            <a:r>
              <a:rPr lang="cs-CZ" sz="1400" i="1" dirty="0" err="1"/>
              <a:t>Papaveraceae</a:t>
            </a:r>
            <a:r>
              <a:rPr lang="cs-CZ" sz="1400" dirty="0"/>
              <a:t>)</a:t>
            </a: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dirty="0" smtClean="0"/>
              <a:t>Složení floémové šťávy  - cukry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 translokace sacharidů</a:t>
            </a:r>
            <a:endParaRPr lang="cs-CZ" dirty="0"/>
          </a:p>
        </p:txBody>
      </p:sp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539552" y="1340768"/>
            <a:ext cx="7776864" cy="323165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cs-CZ" sz="2400" dirty="0" err="1"/>
              <a:t>Münchova</a:t>
            </a:r>
            <a:r>
              <a:rPr lang="cs-CZ" sz="2400" dirty="0"/>
              <a:t> teorie (1930):</a:t>
            </a:r>
          </a:p>
          <a:p>
            <a:pPr>
              <a:spcBef>
                <a:spcPct val="50000"/>
              </a:spcBef>
            </a:pPr>
            <a:r>
              <a:rPr lang="cs-CZ" sz="2400" dirty="0"/>
              <a:t>Hnací silou hromadného toku floémem je tlakový gradient, který je výsledkem rozdílů  vodních potenciálů ve zdroji a v </a:t>
            </a:r>
            <a:r>
              <a:rPr lang="cs-CZ" sz="2400" dirty="0" err="1"/>
              <a:t>sinku</a:t>
            </a:r>
            <a:r>
              <a:rPr lang="cs-CZ" sz="2400" dirty="0"/>
              <a:t> </a:t>
            </a:r>
            <a:r>
              <a:rPr lang="cs-CZ" sz="2400" dirty="0" smtClean="0"/>
              <a:t>.</a:t>
            </a:r>
          </a:p>
          <a:p>
            <a:pPr>
              <a:spcBef>
                <a:spcPct val="50000"/>
              </a:spcBef>
            </a:pPr>
            <a:r>
              <a:rPr lang="cs-CZ" sz="2400" dirty="0" smtClean="0"/>
              <a:t>transport sám nevyžaduje energii </a:t>
            </a:r>
            <a:r>
              <a:rPr lang="cs-CZ" sz="2400" dirty="0" smtClean="0">
                <a:sym typeface="Symbol" pitchFamily="18" charset="2"/>
              </a:rPr>
              <a:t></a:t>
            </a:r>
            <a:r>
              <a:rPr lang="cs-CZ" sz="2400" dirty="0" smtClean="0"/>
              <a:t> </a:t>
            </a:r>
            <a:r>
              <a:rPr lang="cs-CZ" sz="2400" u="sng" dirty="0" smtClean="0"/>
              <a:t>předpoklad regulace jen na vstupu a výstupu</a:t>
            </a:r>
            <a:endParaRPr lang="cs-CZ" sz="2400" u="sng" dirty="0" smtClean="0"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smoza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23528" y="908720"/>
            <a:ext cx="3902075" cy="2498725"/>
          </a:xfrm>
          <a:prstGeom prst="rect">
            <a:avLst/>
          </a:prstGeo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4499992" y="1412776"/>
            <a:ext cx="4644008" cy="676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</a:t>
            </a:r>
            <a:r>
              <a:rPr kumimoji="0" lang="cs-CZ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W</a:t>
            </a: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 = </a:t>
            </a:r>
            <a:r>
              <a:rPr kumimoji="0" lang="cs-CZ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s</a:t>
            </a: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+  </a:t>
            </a:r>
            <a:r>
              <a:rPr kumimoji="0" lang="cs-CZ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p</a:t>
            </a: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+</a:t>
            </a:r>
            <a:r>
              <a:rPr kumimoji="0" lang="cs-CZ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 </a:t>
            </a: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</a:t>
            </a:r>
            <a:r>
              <a:rPr kumimoji="0" lang="cs-CZ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5" name="Skupina 34"/>
          <p:cNvGrpSpPr/>
          <p:nvPr/>
        </p:nvGrpSpPr>
        <p:grpSpPr>
          <a:xfrm>
            <a:off x="395536" y="3789040"/>
            <a:ext cx="2736304" cy="3024336"/>
            <a:chOff x="1115616" y="2780928"/>
            <a:chExt cx="2736304" cy="3024336"/>
          </a:xfrm>
        </p:grpSpPr>
        <p:sp>
          <p:nvSpPr>
            <p:cNvPr id="12" name="Obdélník se zakulaceným rohem na stejné straně 11"/>
            <p:cNvSpPr/>
            <p:nvPr/>
          </p:nvSpPr>
          <p:spPr>
            <a:xfrm rot="10800000">
              <a:off x="1115616" y="3573016"/>
              <a:ext cx="2736304" cy="1872208"/>
            </a:xfrm>
            <a:prstGeom prst="round2Same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" name="Obdélník se zakulaceným rohem na stejné straně 5"/>
            <p:cNvSpPr/>
            <p:nvPr/>
          </p:nvSpPr>
          <p:spPr>
            <a:xfrm rot="10800000">
              <a:off x="1115616" y="4293096"/>
              <a:ext cx="2736304" cy="1512168"/>
            </a:xfrm>
            <a:prstGeom prst="round2Same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8" name="Přímá spojovací čára 7"/>
            <p:cNvCxnSpPr>
              <a:stCxn id="12" idx="1"/>
            </p:cNvCxnSpPr>
            <p:nvPr/>
          </p:nvCxnSpPr>
          <p:spPr>
            <a:xfrm rot="16200000" flipH="1">
              <a:off x="1799692" y="4257092"/>
              <a:ext cx="136815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Přímá spojovací čára 14"/>
            <p:cNvCxnSpPr/>
            <p:nvPr/>
          </p:nvCxnSpPr>
          <p:spPr>
            <a:xfrm rot="5400000">
              <a:off x="2231740" y="5553236"/>
              <a:ext cx="504056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Přímá spojovací čára 17"/>
            <p:cNvCxnSpPr/>
            <p:nvPr/>
          </p:nvCxnSpPr>
          <p:spPr>
            <a:xfrm rot="5400000">
              <a:off x="2303748" y="5121188"/>
              <a:ext cx="36004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Šipka dolů 21"/>
            <p:cNvSpPr/>
            <p:nvPr/>
          </p:nvSpPr>
          <p:spPr>
            <a:xfrm>
              <a:off x="2915816" y="2780928"/>
              <a:ext cx="504056" cy="720080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3" name="TextovéPole 22"/>
          <p:cNvSpPr txBox="1"/>
          <p:nvPr/>
        </p:nvSpPr>
        <p:spPr>
          <a:xfrm>
            <a:off x="1907704" y="3429000"/>
            <a:ext cx="1276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</a:t>
            </a:r>
            <a:r>
              <a:rPr lang="en-US" dirty="0" err="1" smtClean="0"/>
              <a:t>sachar</a:t>
            </a:r>
            <a:r>
              <a:rPr lang="cs-CZ" dirty="0" err="1" smtClean="0"/>
              <a:t>óza</a:t>
            </a:r>
            <a:endParaRPr lang="cs-CZ" dirty="0"/>
          </a:p>
        </p:txBody>
      </p:sp>
      <p:grpSp>
        <p:nvGrpSpPr>
          <p:cNvPr id="36" name="Skupina 35"/>
          <p:cNvGrpSpPr/>
          <p:nvPr/>
        </p:nvGrpSpPr>
        <p:grpSpPr>
          <a:xfrm>
            <a:off x="3419872" y="4581128"/>
            <a:ext cx="2736304" cy="2232248"/>
            <a:chOff x="4572000" y="4293096"/>
            <a:chExt cx="2736304" cy="2232248"/>
          </a:xfrm>
        </p:grpSpPr>
        <p:sp>
          <p:nvSpPr>
            <p:cNvPr id="31" name="Obdélník 30"/>
            <p:cNvSpPr/>
            <p:nvPr/>
          </p:nvSpPr>
          <p:spPr>
            <a:xfrm>
              <a:off x="4572000" y="5373216"/>
              <a:ext cx="1368152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9" name="Obdélník 28"/>
            <p:cNvSpPr/>
            <p:nvPr/>
          </p:nvSpPr>
          <p:spPr>
            <a:xfrm>
              <a:off x="5940152" y="4581128"/>
              <a:ext cx="1368152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Obdélník se zakulaceným rohem na stejné straně 23"/>
            <p:cNvSpPr/>
            <p:nvPr/>
          </p:nvSpPr>
          <p:spPr>
            <a:xfrm rot="10800000">
              <a:off x="4572000" y="4293096"/>
              <a:ext cx="2736304" cy="1872208"/>
            </a:xfrm>
            <a:prstGeom prst="round2Same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Obdélník se zakulaceným rohem na stejné straně 24"/>
            <p:cNvSpPr/>
            <p:nvPr/>
          </p:nvSpPr>
          <p:spPr>
            <a:xfrm rot="10800000">
              <a:off x="4572000" y="5013176"/>
              <a:ext cx="2736304" cy="1512168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26" name="Přímá spojovací čára 25"/>
            <p:cNvCxnSpPr>
              <a:stCxn id="24" idx="1"/>
            </p:cNvCxnSpPr>
            <p:nvPr/>
          </p:nvCxnSpPr>
          <p:spPr>
            <a:xfrm rot="16200000" flipH="1">
              <a:off x="5256076" y="4977172"/>
              <a:ext cx="136815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Přímá spojovací čára 26"/>
            <p:cNvCxnSpPr/>
            <p:nvPr/>
          </p:nvCxnSpPr>
          <p:spPr>
            <a:xfrm rot="5400000">
              <a:off x="5688124" y="6273316"/>
              <a:ext cx="504056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Přímá spojovací čára 27"/>
            <p:cNvCxnSpPr/>
            <p:nvPr/>
          </p:nvCxnSpPr>
          <p:spPr>
            <a:xfrm rot="5400000">
              <a:off x="5760132" y="5841268"/>
              <a:ext cx="36004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bdélník 29"/>
            <p:cNvSpPr/>
            <p:nvPr/>
          </p:nvSpPr>
          <p:spPr>
            <a:xfrm>
              <a:off x="5958000" y="4725144"/>
              <a:ext cx="1342800" cy="8423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2" name="Obdélník 31"/>
            <p:cNvSpPr/>
            <p:nvPr/>
          </p:nvSpPr>
          <p:spPr>
            <a:xfrm>
              <a:off x="4586400" y="4509120"/>
              <a:ext cx="1342800" cy="842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34" name="Přímá spojovací čára 33"/>
            <p:cNvCxnSpPr/>
            <p:nvPr/>
          </p:nvCxnSpPr>
          <p:spPr>
            <a:xfrm>
              <a:off x="4572000" y="5373216"/>
              <a:ext cx="1368152" cy="0"/>
            </a:xfrm>
            <a:prstGeom prst="line">
              <a:avLst/>
            </a:prstGeom>
            <a:ln w="222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Obdélník se zakulaceným rohem na stejné straně 47"/>
          <p:cNvSpPr/>
          <p:nvPr/>
        </p:nvSpPr>
        <p:spPr>
          <a:xfrm>
            <a:off x="7596336" y="4941168"/>
            <a:ext cx="1368152" cy="360040"/>
          </a:xfrm>
          <a:prstGeom prst="round2Same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Obdélník se zakulaceným rohem na stejné straně 49"/>
          <p:cNvSpPr/>
          <p:nvPr/>
        </p:nvSpPr>
        <p:spPr>
          <a:xfrm rot="10800000">
            <a:off x="6228184" y="4581128"/>
            <a:ext cx="2736304" cy="1872208"/>
          </a:xfrm>
          <a:prstGeom prst="round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Obdélník se zakulaceným rohem na stejné straně 50"/>
          <p:cNvSpPr/>
          <p:nvPr/>
        </p:nvSpPr>
        <p:spPr>
          <a:xfrm rot="10800000">
            <a:off x="6228184" y="5301208"/>
            <a:ext cx="2736304" cy="1512168"/>
          </a:xfrm>
          <a:prstGeom prst="round2Same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2" name="Přímá spojovací čára 51"/>
          <p:cNvCxnSpPr>
            <a:stCxn id="50" idx="1"/>
          </p:cNvCxnSpPr>
          <p:nvPr/>
        </p:nvCxnSpPr>
        <p:spPr>
          <a:xfrm rot="16200000" flipH="1">
            <a:off x="6912260" y="5265204"/>
            <a:ext cx="136815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Přímá spojovací čára 52"/>
          <p:cNvCxnSpPr/>
          <p:nvPr/>
        </p:nvCxnSpPr>
        <p:spPr>
          <a:xfrm rot="5400000">
            <a:off x="7344308" y="6561348"/>
            <a:ext cx="50405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Přímá spojovací čára 53"/>
          <p:cNvCxnSpPr/>
          <p:nvPr/>
        </p:nvCxnSpPr>
        <p:spPr>
          <a:xfrm rot="5400000">
            <a:off x="7416316" y="6129300"/>
            <a:ext cx="360040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Šipka dolů 54"/>
          <p:cNvSpPr/>
          <p:nvPr/>
        </p:nvSpPr>
        <p:spPr>
          <a:xfrm flipV="1">
            <a:off x="8172400" y="4221088"/>
            <a:ext cx="216024" cy="72008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4" name="Skupina 73"/>
          <p:cNvGrpSpPr/>
          <p:nvPr/>
        </p:nvGrpSpPr>
        <p:grpSpPr>
          <a:xfrm>
            <a:off x="1907704" y="5589240"/>
            <a:ext cx="1008112" cy="1080120"/>
            <a:chOff x="1907704" y="5589240"/>
            <a:chExt cx="1008112" cy="1080120"/>
          </a:xfrm>
        </p:grpSpPr>
        <p:grpSp>
          <p:nvGrpSpPr>
            <p:cNvPr id="58" name="Skupina 57"/>
            <p:cNvGrpSpPr/>
            <p:nvPr/>
          </p:nvGrpSpPr>
          <p:grpSpPr>
            <a:xfrm>
              <a:off x="2339752" y="5877272"/>
              <a:ext cx="216024" cy="144016"/>
              <a:chOff x="4932040" y="2924944"/>
              <a:chExt cx="504056" cy="432048"/>
            </a:xfrm>
          </p:grpSpPr>
          <p:sp>
            <p:nvSpPr>
              <p:cNvPr id="56" name="Šestiúhelník 55"/>
              <p:cNvSpPr/>
              <p:nvPr/>
            </p:nvSpPr>
            <p:spPr>
              <a:xfrm>
                <a:off x="4932040" y="3068960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7" name="Šestiúhelník 56"/>
              <p:cNvSpPr/>
              <p:nvPr/>
            </p:nvSpPr>
            <p:spPr>
              <a:xfrm>
                <a:off x="5148064" y="2924944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59" name="Skupina 58"/>
            <p:cNvGrpSpPr/>
            <p:nvPr/>
          </p:nvGrpSpPr>
          <p:grpSpPr>
            <a:xfrm>
              <a:off x="2627784" y="6021288"/>
              <a:ext cx="216024" cy="144016"/>
              <a:chOff x="4932040" y="2924944"/>
              <a:chExt cx="504056" cy="432048"/>
            </a:xfrm>
          </p:grpSpPr>
          <p:sp>
            <p:nvSpPr>
              <p:cNvPr id="60" name="Šestiúhelník 59"/>
              <p:cNvSpPr/>
              <p:nvPr/>
            </p:nvSpPr>
            <p:spPr>
              <a:xfrm>
                <a:off x="4932040" y="3068960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1" name="Šestiúhelník 60"/>
              <p:cNvSpPr/>
              <p:nvPr/>
            </p:nvSpPr>
            <p:spPr>
              <a:xfrm>
                <a:off x="5148064" y="2924944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62" name="Skupina 61"/>
            <p:cNvGrpSpPr/>
            <p:nvPr/>
          </p:nvGrpSpPr>
          <p:grpSpPr>
            <a:xfrm>
              <a:off x="2123728" y="5661248"/>
              <a:ext cx="216024" cy="144016"/>
              <a:chOff x="4932040" y="2924944"/>
              <a:chExt cx="504056" cy="432048"/>
            </a:xfrm>
          </p:grpSpPr>
          <p:sp>
            <p:nvSpPr>
              <p:cNvPr id="63" name="Šestiúhelník 62"/>
              <p:cNvSpPr/>
              <p:nvPr/>
            </p:nvSpPr>
            <p:spPr>
              <a:xfrm>
                <a:off x="4932040" y="3068960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4" name="Šestiúhelník 63"/>
              <p:cNvSpPr/>
              <p:nvPr/>
            </p:nvSpPr>
            <p:spPr>
              <a:xfrm>
                <a:off x="5148064" y="2924944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65" name="Skupina 64"/>
            <p:cNvGrpSpPr/>
            <p:nvPr/>
          </p:nvGrpSpPr>
          <p:grpSpPr>
            <a:xfrm>
              <a:off x="2267744" y="6237312"/>
              <a:ext cx="216024" cy="144016"/>
              <a:chOff x="4932040" y="2924944"/>
              <a:chExt cx="504056" cy="432048"/>
            </a:xfrm>
          </p:grpSpPr>
          <p:sp>
            <p:nvSpPr>
              <p:cNvPr id="66" name="Šestiúhelník 65"/>
              <p:cNvSpPr/>
              <p:nvPr/>
            </p:nvSpPr>
            <p:spPr>
              <a:xfrm>
                <a:off x="4932040" y="3068960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7" name="Šestiúhelník 66"/>
              <p:cNvSpPr/>
              <p:nvPr/>
            </p:nvSpPr>
            <p:spPr>
              <a:xfrm>
                <a:off x="5148064" y="2924944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68" name="Skupina 67"/>
            <p:cNvGrpSpPr/>
            <p:nvPr/>
          </p:nvGrpSpPr>
          <p:grpSpPr>
            <a:xfrm>
              <a:off x="1907704" y="6525344"/>
              <a:ext cx="216024" cy="144016"/>
              <a:chOff x="4932040" y="2924944"/>
              <a:chExt cx="504056" cy="432048"/>
            </a:xfrm>
          </p:grpSpPr>
          <p:sp>
            <p:nvSpPr>
              <p:cNvPr id="69" name="Šestiúhelník 68"/>
              <p:cNvSpPr/>
              <p:nvPr/>
            </p:nvSpPr>
            <p:spPr>
              <a:xfrm>
                <a:off x="4932040" y="3068960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" name="Šestiúhelník 69"/>
              <p:cNvSpPr/>
              <p:nvPr/>
            </p:nvSpPr>
            <p:spPr>
              <a:xfrm>
                <a:off x="5148064" y="2924944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1" name="Skupina 70"/>
            <p:cNvGrpSpPr/>
            <p:nvPr/>
          </p:nvGrpSpPr>
          <p:grpSpPr>
            <a:xfrm>
              <a:off x="2699792" y="5589240"/>
              <a:ext cx="216024" cy="144016"/>
              <a:chOff x="4932040" y="2924944"/>
              <a:chExt cx="504056" cy="432048"/>
            </a:xfrm>
          </p:grpSpPr>
          <p:sp>
            <p:nvSpPr>
              <p:cNvPr id="72" name="Šestiúhelník 71"/>
              <p:cNvSpPr/>
              <p:nvPr/>
            </p:nvSpPr>
            <p:spPr>
              <a:xfrm>
                <a:off x="4932040" y="3068960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3" name="Šestiúhelník 72"/>
              <p:cNvSpPr/>
              <p:nvPr/>
            </p:nvSpPr>
            <p:spPr>
              <a:xfrm>
                <a:off x="5148064" y="2924944"/>
                <a:ext cx="288032" cy="288032"/>
              </a:xfrm>
              <a:prstGeom prst="hexagon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</p:grpSp>
      <p:grpSp>
        <p:nvGrpSpPr>
          <p:cNvPr id="76" name="Skupina 57"/>
          <p:cNvGrpSpPr/>
          <p:nvPr/>
        </p:nvGrpSpPr>
        <p:grpSpPr>
          <a:xfrm>
            <a:off x="5436096" y="5733255"/>
            <a:ext cx="216024" cy="144017"/>
            <a:chOff x="4932040" y="2924944"/>
            <a:chExt cx="504056" cy="432048"/>
          </a:xfrm>
        </p:grpSpPr>
        <p:sp>
          <p:nvSpPr>
            <p:cNvPr id="92" name="Šestiúhelník 91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3" name="Šestiúhelník 92"/>
            <p:cNvSpPr/>
            <p:nvPr/>
          </p:nvSpPr>
          <p:spPr>
            <a:xfrm>
              <a:off x="5148064" y="2924944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77" name="Skupina 58"/>
          <p:cNvGrpSpPr/>
          <p:nvPr/>
        </p:nvGrpSpPr>
        <p:grpSpPr>
          <a:xfrm>
            <a:off x="5724128" y="6165303"/>
            <a:ext cx="216024" cy="144017"/>
            <a:chOff x="4932040" y="2924944"/>
            <a:chExt cx="504056" cy="432048"/>
          </a:xfrm>
        </p:grpSpPr>
        <p:sp>
          <p:nvSpPr>
            <p:cNvPr id="90" name="Šestiúhelník 89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1" name="Šestiúhelník 90"/>
            <p:cNvSpPr/>
            <p:nvPr/>
          </p:nvSpPr>
          <p:spPr>
            <a:xfrm>
              <a:off x="5148064" y="2924944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78" name="Skupina 61"/>
          <p:cNvGrpSpPr/>
          <p:nvPr/>
        </p:nvGrpSpPr>
        <p:grpSpPr>
          <a:xfrm>
            <a:off x="5076056" y="5301208"/>
            <a:ext cx="216024" cy="144017"/>
            <a:chOff x="4932040" y="2924944"/>
            <a:chExt cx="504056" cy="432048"/>
          </a:xfrm>
        </p:grpSpPr>
        <p:sp>
          <p:nvSpPr>
            <p:cNvPr id="88" name="Šestiúhelník 87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9" name="Šestiúhelník 88"/>
            <p:cNvSpPr/>
            <p:nvPr/>
          </p:nvSpPr>
          <p:spPr>
            <a:xfrm>
              <a:off x="5148064" y="2924944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79" name="Skupina 64"/>
          <p:cNvGrpSpPr/>
          <p:nvPr/>
        </p:nvGrpSpPr>
        <p:grpSpPr>
          <a:xfrm>
            <a:off x="5364088" y="6093295"/>
            <a:ext cx="216024" cy="144017"/>
            <a:chOff x="4932040" y="2924944"/>
            <a:chExt cx="504056" cy="432048"/>
          </a:xfrm>
        </p:grpSpPr>
        <p:sp>
          <p:nvSpPr>
            <p:cNvPr id="86" name="Šestiúhelník 85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7" name="Šestiúhelník 86"/>
            <p:cNvSpPr/>
            <p:nvPr/>
          </p:nvSpPr>
          <p:spPr>
            <a:xfrm>
              <a:off x="5148064" y="2924944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80" name="Skupina 67"/>
          <p:cNvGrpSpPr/>
          <p:nvPr/>
        </p:nvGrpSpPr>
        <p:grpSpPr>
          <a:xfrm>
            <a:off x="5004048" y="6381327"/>
            <a:ext cx="216024" cy="144017"/>
            <a:chOff x="4932040" y="2924944"/>
            <a:chExt cx="504056" cy="432048"/>
          </a:xfrm>
        </p:grpSpPr>
        <p:sp>
          <p:nvSpPr>
            <p:cNvPr id="84" name="Šestiúhelník 83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5" name="Šestiúhelník 84"/>
            <p:cNvSpPr/>
            <p:nvPr/>
          </p:nvSpPr>
          <p:spPr>
            <a:xfrm>
              <a:off x="5148064" y="2924944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81" name="Skupina 70"/>
          <p:cNvGrpSpPr/>
          <p:nvPr/>
        </p:nvGrpSpPr>
        <p:grpSpPr>
          <a:xfrm>
            <a:off x="5796136" y="5445223"/>
            <a:ext cx="216024" cy="144017"/>
            <a:chOff x="4932040" y="2924944"/>
            <a:chExt cx="504056" cy="432048"/>
          </a:xfrm>
        </p:grpSpPr>
        <p:sp>
          <p:nvSpPr>
            <p:cNvPr id="82" name="Šestiúhelník 81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3" name="Šestiúhelník 82"/>
            <p:cNvSpPr/>
            <p:nvPr/>
          </p:nvSpPr>
          <p:spPr>
            <a:xfrm>
              <a:off x="5148064" y="2924944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95" name="Skupina 57"/>
          <p:cNvGrpSpPr/>
          <p:nvPr/>
        </p:nvGrpSpPr>
        <p:grpSpPr>
          <a:xfrm>
            <a:off x="8244408" y="5877272"/>
            <a:ext cx="216024" cy="144024"/>
            <a:chOff x="4932040" y="2924923"/>
            <a:chExt cx="504056" cy="432069"/>
          </a:xfrm>
        </p:grpSpPr>
        <p:sp>
          <p:nvSpPr>
            <p:cNvPr id="111" name="Šestiúhelník 110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2" name="Šestiúhelník 111"/>
            <p:cNvSpPr/>
            <p:nvPr/>
          </p:nvSpPr>
          <p:spPr>
            <a:xfrm>
              <a:off x="5148065" y="2924923"/>
              <a:ext cx="288031" cy="288031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96" name="Skupina 58"/>
          <p:cNvGrpSpPr/>
          <p:nvPr/>
        </p:nvGrpSpPr>
        <p:grpSpPr>
          <a:xfrm>
            <a:off x="8532440" y="6021295"/>
            <a:ext cx="216024" cy="144017"/>
            <a:chOff x="4932040" y="2924944"/>
            <a:chExt cx="504056" cy="432048"/>
          </a:xfrm>
        </p:grpSpPr>
        <p:sp>
          <p:nvSpPr>
            <p:cNvPr id="109" name="Šestiúhelník 108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0" name="Šestiúhelník 109"/>
            <p:cNvSpPr/>
            <p:nvPr/>
          </p:nvSpPr>
          <p:spPr>
            <a:xfrm>
              <a:off x="5148064" y="2924944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97" name="Skupina 61"/>
          <p:cNvGrpSpPr/>
          <p:nvPr/>
        </p:nvGrpSpPr>
        <p:grpSpPr>
          <a:xfrm>
            <a:off x="7740352" y="5589240"/>
            <a:ext cx="216024" cy="144017"/>
            <a:chOff x="4932040" y="2924944"/>
            <a:chExt cx="504056" cy="432048"/>
          </a:xfrm>
        </p:grpSpPr>
        <p:sp>
          <p:nvSpPr>
            <p:cNvPr id="107" name="Šestiúhelník 106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8" name="Šestiúhelník 107"/>
            <p:cNvSpPr/>
            <p:nvPr/>
          </p:nvSpPr>
          <p:spPr>
            <a:xfrm>
              <a:off x="5148064" y="2924944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98" name="Skupina 64"/>
          <p:cNvGrpSpPr/>
          <p:nvPr/>
        </p:nvGrpSpPr>
        <p:grpSpPr>
          <a:xfrm>
            <a:off x="8388424" y="6237319"/>
            <a:ext cx="216024" cy="144017"/>
            <a:chOff x="4932040" y="2924944"/>
            <a:chExt cx="504056" cy="432048"/>
          </a:xfrm>
        </p:grpSpPr>
        <p:sp>
          <p:nvSpPr>
            <p:cNvPr id="105" name="Šestiúhelník 104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6" name="Šestiúhelník 105"/>
            <p:cNvSpPr/>
            <p:nvPr/>
          </p:nvSpPr>
          <p:spPr>
            <a:xfrm>
              <a:off x="5148064" y="2924944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99" name="Skupina 67"/>
          <p:cNvGrpSpPr/>
          <p:nvPr/>
        </p:nvGrpSpPr>
        <p:grpSpPr>
          <a:xfrm>
            <a:off x="7812360" y="6309320"/>
            <a:ext cx="216024" cy="144017"/>
            <a:chOff x="4932040" y="2924944"/>
            <a:chExt cx="504056" cy="432048"/>
          </a:xfrm>
        </p:grpSpPr>
        <p:sp>
          <p:nvSpPr>
            <p:cNvPr id="103" name="Šestiúhelník 102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4" name="Šestiúhelník 103"/>
            <p:cNvSpPr/>
            <p:nvPr/>
          </p:nvSpPr>
          <p:spPr>
            <a:xfrm>
              <a:off x="5148064" y="2924944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00" name="Skupina 70"/>
          <p:cNvGrpSpPr/>
          <p:nvPr/>
        </p:nvGrpSpPr>
        <p:grpSpPr>
          <a:xfrm>
            <a:off x="8604448" y="5589247"/>
            <a:ext cx="216024" cy="144017"/>
            <a:chOff x="4932040" y="2924944"/>
            <a:chExt cx="504056" cy="432048"/>
          </a:xfrm>
        </p:grpSpPr>
        <p:sp>
          <p:nvSpPr>
            <p:cNvPr id="101" name="Šestiúhelník 100"/>
            <p:cNvSpPr/>
            <p:nvPr/>
          </p:nvSpPr>
          <p:spPr>
            <a:xfrm>
              <a:off x="4932040" y="3068960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2" name="Šestiúhelník 101"/>
            <p:cNvSpPr/>
            <p:nvPr/>
          </p:nvSpPr>
          <p:spPr>
            <a:xfrm>
              <a:off x="5148064" y="2924944"/>
              <a:ext cx="288032" cy="288032"/>
            </a:xfrm>
            <a:prstGeom prst="hex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13" name="Zástupný symbol pro obsah 2"/>
          <p:cNvSpPr txBox="1">
            <a:spLocks/>
          </p:cNvSpPr>
          <p:nvPr/>
        </p:nvSpPr>
        <p:spPr>
          <a:xfrm>
            <a:off x="4499992" y="2636912"/>
            <a:ext cx="464400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cs-CZ" sz="3200" dirty="0" smtClean="0">
                <a:solidFill>
                  <a:srgbClr val="FF0066"/>
                </a:solidFill>
                <a:sym typeface="Symbol" pitchFamily="18" charset="2"/>
              </a:rPr>
              <a:t> </a:t>
            </a:r>
            <a:r>
              <a:rPr lang="cs-CZ" sz="3200" baseline="-25000" dirty="0" smtClean="0">
                <a:solidFill>
                  <a:srgbClr val="FF0066"/>
                </a:solidFill>
                <a:sym typeface="Symbol" pitchFamily="18" charset="2"/>
              </a:rPr>
              <a:t>p </a:t>
            </a:r>
            <a:r>
              <a:rPr lang="cs-CZ" sz="3200" dirty="0" smtClean="0">
                <a:solidFill>
                  <a:srgbClr val="FF0066"/>
                </a:solidFill>
                <a:sym typeface="Symbol" pitchFamily="18" charset="2"/>
              </a:rPr>
              <a:t>= </a:t>
            </a:r>
            <a:r>
              <a:rPr lang="cs-CZ" sz="3200" baseline="-25000" dirty="0" smtClean="0">
                <a:solidFill>
                  <a:srgbClr val="FF0066"/>
                </a:solidFill>
                <a:sym typeface="Symbol" pitchFamily="18" charset="2"/>
              </a:rPr>
              <a:t>W</a:t>
            </a:r>
            <a:r>
              <a:rPr lang="cs-CZ" sz="3200" dirty="0" smtClean="0">
                <a:solidFill>
                  <a:srgbClr val="FF0066"/>
                </a:solidFill>
                <a:sym typeface="Symbol" pitchFamily="18" charset="2"/>
              </a:rPr>
              <a:t> -</a:t>
            </a:r>
            <a:r>
              <a:rPr kumimoji="0" lang="cs-CZ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s</a:t>
            </a:r>
            <a:r>
              <a:rPr lang="cs-CZ" sz="3200" dirty="0" smtClean="0">
                <a:solidFill>
                  <a:srgbClr val="FF0066"/>
                </a:solidFill>
                <a:sym typeface="Symbol" pitchFamily="18" charset="2"/>
              </a:rPr>
              <a:t>-</a:t>
            </a: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</a:t>
            </a:r>
            <a:r>
              <a:rPr kumimoji="0" lang="cs-CZ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6" name="Text Box 44"/>
          <p:cNvSpPr txBox="1">
            <a:spLocks noChangeArrowheads="1"/>
          </p:cNvSpPr>
          <p:nvPr/>
        </p:nvSpPr>
        <p:spPr bwMode="auto">
          <a:xfrm>
            <a:off x="395536" y="4653136"/>
            <a:ext cx="144016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cs-CZ" sz="1000" dirty="0">
                <a:sym typeface="Symbol" pitchFamily="18" charset="2"/>
              </a:rPr>
              <a:t></a:t>
            </a:r>
            <a:r>
              <a:rPr lang="cs-CZ" sz="1000" baseline="-25000" dirty="0">
                <a:sym typeface="Symbol" pitchFamily="18" charset="2"/>
              </a:rPr>
              <a:t>s </a:t>
            </a:r>
            <a:r>
              <a:rPr lang="cs-CZ" sz="1000" dirty="0">
                <a:sym typeface="Symbol" pitchFamily="18" charset="2"/>
              </a:rPr>
              <a:t>= 0 </a:t>
            </a:r>
            <a:r>
              <a:rPr lang="cs-CZ" sz="1000" dirty="0" err="1">
                <a:sym typeface="Symbol" pitchFamily="18" charset="2"/>
              </a:rPr>
              <a:t>MPa</a:t>
            </a:r>
            <a:r>
              <a:rPr lang="cs-CZ" sz="1000" dirty="0">
                <a:sym typeface="Symbol" pitchFamily="18" charset="2"/>
              </a:rPr>
              <a:t> </a:t>
            </a:r>
          </a:p>
          <a:p>
            <a:r>
              <a:rPr lang="cs-CZ" sz="1000" dirty="0">
                <a:sym typeface="Symbol" pitchFamily="18" charset="2"/>
              </a:rPr>
              <a:t></a:t>
            </a:r>
            <a:r>
              <a:rPr lang="cs-CZ" sz="1000" baseline="-25000" dirty="0">
                <a:sym typeface="Symbol" pitchFamily="18" charset="2"/>
              </a:rPr>
              <a:t>p </a:t>
            </a:r>
            <a:r>
              <a:rPr lang="cs-CZ" sz="1000" dirty="0">
                <a:sym typeface="Symbol" pitchFamily="18" charset="2"/>
              </a:rPr>
              <a:t>= 0 </a:t>
            </a:r>
            <a:r>
              <a:rPr lang="cs-CZ" sz="1000" dirty="0" err="1">
                <a:sym typeface="Symbol" pitchFamily="18" charset="2"/>
              </a:rPr>
              <a:t>MPa</a:t>
            </a:r>
            <a:r>
              <a:rPr lang="cs-CZ" sz="1200" dirty="0">
                <a:sym typeface="Symbol" pitchFamily="18" charset="2"/>
              </a:rPr>
              <a:t> </a:t>
            </a:r>
          </a:p>
          <a:p>
            <a:pPr>
              <a:buFont typeface="Symbol" pitchFamily="18" charset="2"/>
              <a:buNone/>
            </a:pPr>
            <a:r>
              <a:rPr lang="cs-CZ" sz="1200" b="1" dirty="0">
                <a:sym typeface="Symbol" pitchFamily="18" charset="2"/>
              </a:rPr>
              <a:t></a:t>
            </a:r>
            <a:r>
              <a:rPr lang="cs-CZ" sz="1200" b="1" baseline="-25000" dirty="0">
                <a:sym typeface="Symbol" pitchFamily="18" charset="2"/>
              </a:rPr>
              <a:t>W</a:t>
            </a:r>
            <a:r>
              <a:rPr lang="cs-CZ" sz="1200" b="1" dirty="0">
                <a:sym typeface="Symbol" pitchFamily="18" charset="2"/>
              </a:rPr>
              <a:t> = </a:t>
            </a:r>
            <a:r>
              <a:rPr lang="cs-CZ" sz="1000" dirty="0">
                <a:sym typeface="Symbol" pitchFamily="18" charset="2"/>
              </a:rPr>
              <a:t>0 + </a:t>
            </a:r>
            <a:r>
              <a:rPr lang="cs-CZ" sz="1000" dirty="0" err="1">
                <a:sym typeface="Symbol" pitchFamily="18" charset="2"/>
              </a:rPr>
              <a:t>0</a:t>
            </a:r>
            <a:r>
              <a:rPr lang="cs-CZ" sz="1200" b="1" dirty="0">
                <a:sym typeface="Symbol" pitchFamily="18" charset="2"/>
              </a:rPr>
              <a:t> = </a:t>
            </a:r>
            <a:r>
              <a:rPr lang="cs-CZ" sz="1200" b="1" dirty="0" err="1">
                <a:sym typeface="Symbol" pitchFamily="18" charset="2"/>
              </a:rPr>
              <a:t>0</a:t>
            </a:r>
            <a:r>
              <a:rPr lang="cs-CZ" sz="1200" b="1" dirty="0">
                <a:sym typeface="Symbol" pitchFamily="18" charset="2"/>
              </a:rPr>
              <a:t> </a:t>
            </a:r>
            <a:r>
              <a:rPr lang="cs-CZ" sz="1200" b="1" dirty="0" err="1">
                <a:sym typeface="Symbol" pitchFamily="18" charset="2"/>
              </a:rPr>
              <a:t>MPa</a:t>
            </a:r>
            <a:endParaRPr lang="cs-CZ" sz="1200" b="1" dirty="0">
              <a:sym typeface="Symbol" pitchFamily="18" charset="2"/>
            </a:endParaRPr>
          </a:p>
        </p:txBody>
      </p:sp>
      <p:sp>
        <p:nvSpPr>
          <p:cNvPr id="117" name="Text Box 44"/>
          <p:cNvSpPr txBox="1">
            <a:spLocks noChangeArrowheads="1"/>
          </p:cNvSpPr>
          <p:nvPr/>
        </p:nvSpPr>
        <p:spPr bwMode="auto">
          <a:xfrm>
            <a:off x="1691680" y="4653136"/>
            <a:ext cx="158417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cs-CZ" sz="1000" dirty="0">
                <a:sym typeface="Symbol" pitchFamily="18" charset="2"/>
              </a:rPr>
              <a:t></a:t>
            </a:r>
            <a:r>
              <a:rPr lang="cs-CZ" sz="1000" baseline="-25000" dirty="0">
                <a:sym typeface="Symbol" pitchFamily="18" charset="2"/>
              </a:rPr>
              <a:t>s </a:t>
            </a:r>
            <a:r>
              <a:rPr lang="cs-CZ" sz="1000" dirty="0">
                <a:sym typeface="Symbol" pitchFamily="18" charset="2"/>
              </a:rPr>
              <a:t>= </a:t>
            </a:r>
            <a:r>
              <a:rPr lang="cs-CZ" sz="1000" dirty="0" smtClean="0">
                <a:sym typeface="Symbol" pitchFamily="18" charset="2"/>
              </a:rPr>
              <a:t>-0,2 </a:t>
            </a:r>
            <a:r>
              <a:rPr lang="cs-CZ" sz="1000" dirty="0" err="1">
                <a:sym typeface="Symbol" pitchFamily="18" charset="2"/>
              </a:rPr>
              <a:t>MPa</a:t>
            </a:r>
            <a:r>
              <a:rPr lang="cs-CZ" sz="1000" dirty="0">
                <a:sym typeface="Symbol" pitchFamily="18" charset="2"/>
              </a:rPr>
              <a:t> </a:t>
            </a:r>
          </a:p>
          <a:p>
            <a:r>
              <a:rPr lang="cs-CZ" sz="1000" dirty="0">
                <a:sym typeface="Symbol" pitchFamily="18" charset="2"/>
              </a:rPr>
              <a:t></a:t>
            </a:r>
            <a:r>
              <a:rPr lang="cs-CZ" sz="1000" baseline="-25000" dirty="0">
                <a:sym typeface="Symbol" pitchFamily="18" charset="2"/>
              </a:rPr>
              <a:t>p </a:t>
            </a:r>
            <a:r>
              <a:rPr lang="cs-CZ" sz="1000" dirty="0">
                <a:sym typeface="Symbol" pitchFamily="18" charset="2"/>
              </a:rPr>
              <a:t>= 0 </a:t>
            </a:r>
            <a:r>
              <a:rPr lang="cs-CZ" sz="1000" dirty="0" err="1">
                <a:sym typeface="Symbol" pitchFamily="18" charset="2"/>
              </a:rPr>
              <a:t>MPa</a:t>
            </a:r>
            <a:r>
              <a:rPr lang="cs-CZ" sz="1200" dirty="0">
                <a:sym typeface="Symbol" pitchFamily="18" charset="2"/>
              </a:rPr>
              <a:t> </a:t>
            </a:r>
          </a:p>
          <a:p>
            <a:pPr>
              <a:buFont typeface="Symbol" pitchFamily="18" charset="2"/>
              <a:buNone/>
            </a:pPr>
            <a:r>
              <a:rPr lang="cs-CZ" sz="1200" b="1" dirty="0">
                <a:sym typeface="Symbol" pitchFamily="18" charset="2"/>
              </a:rPr>
              <a:t></a:t>
            </a:r>
            <a:r>
              <a:rPr lang="cs-CZ" sz="1200" b="1" baseline="-25000" dirty="0">
                <a:sym typeface="Symbol" pitchFamily="18" charset="2"/>
              </a:rPr>
              <a:t>W</a:t>
            </a:r>
            <a:r>
              <a:rPr lang="cs-CZ" sz="1200" b="1" dirty="0">
                <a:sym typeface="Symbol" pitchFamily="18" charset="2"/>
              </a:rPr>
              <a:t> = </a:t>
            </a:r>
            <a:r>
              <a:rPr lang="cs-CZ" sz="1000" dirty="0" smtClean="0">
                <a:sym typeface="Symbol" pitchFamily="18" charset="2"/>
              </a:rPr>
              <a:t>0 -0,2</a:t>
            </a:r>
            <a:r>
              <a:rPr lang="cs-CZ" sz="1200" b="1" dirty="0" smtClean="0">
                <a:sym typeface="Symbol" pitchFamily="18" charset="2"/>
              </a:rPr>
              <a:t> </a:t>
            </a:r>
            <a:r>
              <a:rPr lang="cs-CZ" sz="1200" b="1" dirty="0">
                <a:sym typeface="Symbol" pitchFamily="18" charset="2"/>
              </a:rPr>
              <a:t>= </a:t>
            </a:r>
            <a:r>
              <a:rPr lang="cs-CZ" sz="1200" b="1" dirty="0" smtClean="0">
                <a:sym typeface="Symbol" pitchFamily="18" charset="2"/>
              </a:rPr>
              <a:t>-0,2 </a:t>
            </a:r>
            <a:r>
              <a:rPr lang="cs-CZ" sz="1200" b="1" dirty="0" err="1">
                <a:sym typeface="Symbol" pitchFamily="18" charset="2"/>
              </a:rPr>
              <a:t>MPa</a:t>
            </a:r>
            <a:endParaRPr lang="cs-CZ" sz="1200" b="1" dirty="0">
              <a:sym typeface="Symbol" pitchFamily="18" charset="2"/>
            </a:endParaRPr>
          </a:p>
        </p:txBody>
      </p:sp>
      <p:sp>
        <p:nvSpPr>
          <p:cNvPr id="118" name="Text Box 44"/>
          <p:cNvSpPr txBox="1">
            <a:spLocks noChangeArrowheads="1"/>
          </p:cNvSpPr>
          <p:nvPr/>
        </p:nvSpPr>
        <p:spPr bwMode="auto">
          <a:xfrm>
            <a:off x="6660232" y="3645024"/>
            <a:ext cx="176368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cs-CZ" sz="1000" dirty="0">
                <a:sym typeface="Symbol" pitchFamily="18" charset="2"/>
              </a:rPr>
              <a:t></a:t>
            </a:r>
            <a:r>
              <a:rPr lang="cs-CZ" sz="1000" baseline="-25000" dirty="0">
                <a:sym typeface="Symbol" pitchFamily="18" charset="2"/>
              </a:rPr>
              <a:t>s </a:t>
            </a:r>
            <a:r>
              <a:rPr lang="cs-CZ" sz="1000" dirty="0">
                <a:sym typeface="Symbol" pitchFamily="18" charset="2"/>
              </a:rPr>
              <a:t>= </a:t>
            </a:r>
            <a:r>
              <a:rPr lang="cs-CZ" sz="1000" dirty="0" smtClean="0">
                <a:sym typeface="Symbol" pitchFamily="18" charset="2"/>
              </a:rPr>
              <a:t>-0,2 </a:t>
            </a:r>
            <a:r>
              <a:rPr lang="cs-CZ" sz="1000" dirty="0" err="1">
                <a:sym typeface="Symbol" pitchFamily="18" charset="2"/>
              </a:rPr>
              <a:t>MPa</a:t>
            </a:r>
            <a:r>
              <a:rPr lang="cs-CZ" sz="1000" dirty="0">
                <a:sym typeface="Symbol" pitchFamily="18" charset="2"/>
              </a:rPr>
              <a:t> </a:t>
            </a:r>
          </a:p>
          <a:p>
            <a:r>
              <a:rPr lang="cs-CZ" sz="1000" dirty="0">
                <a:sym typeface="Symbol" pitchFamily="18" charset="2"/>
              </a:rPr>
              <a:t></a:t>
            </a:r>
            <a:r>
              <a:rPr lang="cs-CZ" sz="1000" baseline="-25000" dirty="0">
                <a:sym typeface="Symbol" pitchFamily="18" charset="2"/>
              </a:rPr>
              <a:t>p </a:t>
            </a:r>
            <a:r>
              <a:rPr lang="cs-CZ" sz="1000" dirty="0">
                <a:sym typeface="Symbol" pitchFamily="18" charset="2"/>
              </a:rPr>
              <a:t>= </a:t>
            </a:r>
            <a:r>
              <a:rPr lang="cs-CZ" sz="1000" dirty="0" smtClean="0">
                <a:sym typeface="Symbol" pitchFamily="18" charset="2"/>
              </a:rPr>
              <a:t>0,2 </a:t>
            </a:r>
            <a:r>
              <a:rPr lang="cs-CZ" sz="1000" dirty="0" err="1">
                <a:sym typeface="Symbol" pitchFamily="18" charset="2"/>
              </a:rPr>
              <a:t>MPa</a:t>
            </a:r>
            <a:r>
              <a:rPr lang="cs-CZ" sz="1200" dirty="0">
                <a:sym typeface="Symbol" pitchFamily="18" charset="2"/>
              </a:rPr>
              <a:t> </a:t>
            </a:r>
          </a:p>
          <a:p>
            <a:pPr>
              <a:buFont typeface="Symbol" pitchFamily="18" charset="2"/>
              <a:buNone/>
            </a:pPr>
            <a:r>
              <a:rPr lang="cs-CZ" sz="1200" b="1" dirty="0">
                <a:sym typeface="Symbol" pitchFamily="18" charset="2"/>
              </a:rPr>
              <a:t></a:t>
            </a:r>
            <a:r>
              <a:rPr lang="cs-CZ" sz="1200" b="1" baseline="-25000" dirty="0">
                <a:sym typeface="Symbol" pitchFamily="18" charset="2"/>
              </a:rPr>
              <a:t>W</a:t>
            </a:r>
            <a:r>
              <a:rPr lang="cs-CZ" sz="1200" b="1" dirty="0">
                <a:sym typeface="Symbol" pitchFamily="18" charset="2"/>
              </a:rPr>
              <a:t> = </a:t>
            </a:r>
            <a:r>
              <a:rPr lang="cs-CZ" sz="1000" dirty="0" smtClean="0">
                <a:sym typeface="Symbol" pitchFamily="18" charset="2"/>
              </a:rPr>
              <a:t>0,2 -0,2</a:t>
            </a:r>
            <a:r>
              <a:rPr lang="cs-CZ" sz="1200" b="1" dirty="0" smtClean="0">
                <a:sym typeface="Symbol" pitchFamily="18" charset="2"/>
              </a:rPr>
              <a:t> </a:t>
            </a:r>
            <a:r>
              <a:rPr lang="cs-CZ" sz="1200" b="1" dirty="0">
                <a:sym typeface="Symbol" pitchFamily="18" charset="2"/>
              </a:rPr>
              <a:t>= </a:t>
            </a:r>
            <a:r>
              <a:rPr lang="cs-CZ" sz="1200" b="1" dirty="0" smtClean="0">
                <a:sym typeface="Symbol" pitchFamily="18" charset="2"/>
              </a:rPr>
              <a:t>0,0 </a:t>
            </a:r>
            <a:r>
              <a:rPr lang="cs-CZ" sz="1200" b="1" dirty="0" err="1">
                <a:sym typeface="Symbol" pitchFamily="18" charset="2"/>
              </a:rPr>
              <a:t>MPa</a:t>
            </a:r>
            <a:endParaRPr lang="cs-CZ" sz="1200" b="1" dirty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Osmotický potenciál hraje hlavní roli při pohybu </a:t>
            </a:r>
            <a:r>
              <a:rPr lang="cs-CZ" dirty="0" err="1" smtClean="0"/>
              <a:t>floemové</a:t>
            </a:r>
            <a:r>
              <a:rPr lang="cs-CZ" dirty="0" smtClean="0"/>
              <a:t> šťávy </a:t>
            </a:r>
            <a:endParaRPr lang="cs-CZ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38190"/>
            <a:ext cx="6768752" cy="543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6948264" y="2996952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floémový hromadný tok dosahuje rychlostí kolem 1m</a:t>
            </a:r>
            <a:r>
              <a:rPr lang="en-US" smtClean="0"/>
              <a:t>/h </a:t>
            </a:r>
            <a:r>
              <a:rPr lang="en-US" dirty="0" smtClean="0"/>
              <a:t>(0,5-1,5).  </a:t>
            </a:r>
            <a:r>
              <a:rPr lang="en-US" dirty="0" err="1" smtClean="0"/>
              <a:t>Tato</a:t>
            </a:r>
            <a:r>
              <a:rPr lang="en-US" dirty="0" smtClean="0"/>
              <a:t> </a:t>
            </a:r>
            <a:r>
              <a:rPr lang="en-US" dirty="0" err="1" smtClean="0"/>
              <a:t>rychlost</a:t>
            </a:r>
            <a:r>
              <a:rPr lang="en-US" dirty="0" smtClean="0"/>
              <a:t> je v</a:t>
            </a:r>
            <a:r>
              <a:rPr lang="cs-CZ" dirty="0" err="1" smtClean="0"/>
              <a:t>ýrazně</a:t>
            </a:r>
            <a:r>
              <a:rPr lang="cs-CZ" dirty="0" smtClean="0"/>
              <a:t> větší než rychlost volné difuze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Nakládání </a:t>
            </a:r>
            <a:r>
              <a:rPr lang="cs-CZ" dirty="0" err="1" smtClean="0"/>
              <a:t>floemu</a:t>
            </a:r>
            <a:r>
              <a:rPr lang="cs-CZ" dirty="0" smtClean="0"/>
              <a:t> – </a:t>
            </a:r>
            <a:r>
              <a:rPr lang="cs-CZ" dirty="0" err="1" smtClean="0"/>
              <a:t>phloem</a:t>
            </a:r>
            <a:r>
              <a:rPr lang="cs-CZ" dirty="0" smtClean="0"/>
              <a:t> </a:t>
            </a:r>
            <a:r>
              <a:rPr lang="cs-CZ" dirty="0" err="1" smtClean="0"/>
              <a:t>loading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-</a:t>
            </a:r>
            <a:r>
              <a:rPr lang="cs-CZ" dirty="0" err="1" smtClean="0"/>
              <a:t>apoplastická</a:t>
            </a:r>
            <a:r>
              <a:rPr lang="cs-CZ" dirty="0" smtClean="0"/>
              <a:t> dráha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800" dirty="0" smtClean="0"/>
              <a:t>osmotický potenciál v mezofylových buňkách cukrové třtiny je -1,3 </a:t>
            </a:r>
            <a:r>
              <a:rPr lang="cs-CZ" sz="2800" dirty="0" err="1" smtClean="0"/>
              <a:t>MPa</a:t>
            </a:r>
            <a:r>
              <a:rPr lang="cs-CZ" sz="2800" dirty="0" smtClean="0"/>
              <a:t>. V průvodních buňkách floému je to až -3 </a:t>
            </a:r>
            <a:r>
              <a:rPr lang="cs-CZ" sz="2800" dirty="0" err="1" smtClean="0"/>
              <a:t>MPa</a:t>
            </a:r>
            <a:r>
              <a:rPr lang="cs-CZ" sz="2800" dirty="0" smtClean="0"/>
              <a:t>.</a:t>
            </a:r>
            <a:endParaRPr lang="cs-CZ" sz="2800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996952"/>
            <a:ext cx="6984776" cy="372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800" dirty="0" smtClean="0"/>
              <a:t>sacharóza je transportovaná do průvodních buněk </a:t>
            </a:r>
            <a:r>
              <a:rPr lang="cs-CZ" sz="2800" dirty="0" err="1" smtClean="0"/>
              <a:t>symportem</a:t>
            </a:r>
            <a:r>
              <a:rPr lang="cs-CZ" sz="2800" dirty="0" smtClean="0"/>
              <a:t> s protonem. Gradient protonů vzniká aktivním pumpováním za spotřeby ATP </a:t>
            </a:r>
          </a:p>
          <a:p>
            <a:pPr>
              <a:buFontTx/>
              <a:buChar char="-"/>
            </a:pPr>
            <a:r>
              <a:rPr lang="cs-CZ" sz="2800" dirty="0" smtClean="0"/>
              <a:t>nejznámější </a:t>
            </a:r>
            <a:r>
              <a:rPr lang="cs-CZ" sz="2800" dirty="0" err="1" smtClean="0"/>
              <a:t>symportéry</a:t>
            </a:r>
            <a:r>
              <a:rPr lang="cs-CZ" sz="2800" dirty="0" smtClean="0"/>
              <a:t> jsou:</a:t>
            </a:r>
          </a:p>
          <a:p>
            <a:pPr>
              <a:buFontTx/>
              <a:buChar char="-"/>
            </a:pPr>
            <a:r>
              <a:rPr lang="cs-CZ" sz="2800" dirty="0" smtClean="0"/>
              <a:t>SUC2 – v transferových buňkách</a:t>
            </a:r>
          </a:p>
          <a:p>
            <a:pPr>
              <a:buFontTx/>
              <a:buChar char="-"/>
            </a:pPr>
            <a:r>
              <a:rPr lang="cs-CZ" sz="2800" dirty="0" smtClean="0"/>
              <a:t>SUT1,2,4 – přímo v článcích </a:t>
            </a:r>
          </a:p>
          <a:p>
            <a:pPr>
              <a:buNone/>
            </a:pPr>
            <a:r>
              <a:rPr lang="cs-CZ" sz="2800" dirty="0" smtClean="0">
                <a:solidFill>
                  <a:schemeClr val="accent3">
                    <a:lumMod val="75000"/>
                  </a:schemeClr>
                </a:solidFill>
              </a:rPr>
              <a:t>sítkovic – </a:t>
            </a:r>
            <a:r>
              <a:rPr lang="cs-CZ" sz="2800" dirty="0" err="1" smtClean="0">
                <a:solidFill>
                  <a:schemeClr val="accent3">
                    <a:lumMod val="75000"/>
                  </a:schemeClr>
                </a:solidFill>
              </a:rPr>
              <a:t>odkuď</a:t>
            </a:r>
            <a:r>
              <a:rPr lang="cs-CZ" sz="2800" dirty="0" smtClean="0">
                <a:solidFill>
                  <a:schemeClr val="accent3">
                    <a:lumMod val="75000"/>
                  </a:schemeClr>
                </a:solidFill>
              </a:rPr>
              <a:t> se tam berou?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Transport sacharózy do průvodních buněk</a:t>
            </a:r>
            <a:endParaRPr lang="cs-CZ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4050" y="3212976"/>
            <a:ext cx="340995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	zprostředkovatelské buňky mají četné </a:t>
            </a:r>
            <a:r>
              <a:rPr lang="cs-CZ" dirty="0" err="1" smtClean="0"/>
              <a:t>plazmodesmy</a:t>
            </a:r>
            <a:r>
              <a:rPr lang="cs-CZ" dirty="0" smtClean="0"/>
              <a:t> – koncentrační gradient tedy nelze vytvořit aktivním pumpováním. </a:t>
            </a:r>
          </a:p>
          <a:p>
            <a:pPr>
              <a:buNone/>
            </a:pPr>
            <a:r>
              <a:rPr lang="cs-CZ" dirty="0" smtClean="0"/>
              <a:t>Jak tedy ?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53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Nakládání </a:t>
            </a:r>
            <a:r>
              <a:rPr kumimoji="0" lang="cs-CZ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floemu</a:t>
            </a: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kumimoji="0" lang="cs-CZ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phloem</a:t>
            </a: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loading</a:t>
            </a: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-symplastická dráha</a:t>
            </a:r>
            <a:endParaRPr kumimoji="0" lang="cs-CZ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2195736" y="5013176"/>
            <a:ext cx="4968552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Polymer </a:t>
            </a:r>
            <a:r>
              <a:rPr kumimoji="0" lang="cs-C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trapping</a:t>
            </a:r>
            <a:r>
              <a:rPr kumimoji="0" lang="cs-CZ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model</a:t>
            </a: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Sacharóza má vyšší koncentraci v mezofylových buňkách než v buňkách zprostředkovatelských</a:t>
            </a:r>
          </a:p>
          <a:p>
            <a:r>
              <a:rPr lang="cs-CZ" sz="2400" dirty="0" smtClean="0"/>
              <a:t>Enzymy pro syntézu </a:t>
            </a:r>
            <a:r>
              <a:rPr lang="cs-CZ" sz="2400" dirty="0" err="1" smtClean="0"/>
              <a:t>raffinózy</a:t>
            </a:r>
            <a:r>
              <a:rPr lang="cs-CZ" sz="2400" dirty="0" smtClean="0"/>
              <a:t> a </a:t>
            </a:r>
            <a:r>
              <a:rPr lang="cs-CZ" sz="2400" dirty="0" err="1" smtClean="0"/>
              <a:t>stachyózy</a:t>
            </a:r>
            <a:r>
              <a:rPr lang="cs-CZ" sz="2400" dirty="0" smtClean="0"/>
              <a:t> by měly být preferenčně lokalizované v zprostředkovatelských </a:t>
            </a:r>
            <a:r>
              <a:rPr lang="cs-CZ" sz="2400" dirty="0" err="1" smtClean="0"/>
              <a:t>buňkáuch</a:t>
            </a:r>
            <a:endParaRPr lang="cs-CZ" sz="2400" dirty="0" smtClean="0"/>
          </a:p>
          <a:p>
            <a:r>
              <a:rPr lang="cs-CZ" sz="2400" dirty="0" err="1" smtClean="0"/>
              <a:t>plazmodesmy</a:t>
            </a:r>
            <a:r>
              <a:rPr lang="cs-CZ" sz="2400" dirty="0" smtClean="0"/>
              <a:t> propojující zprostředkovatelské buňky s buňkami pochev cévních svazků by neměli propouštět molekuly větší než sacharóza</a:t>
            </a:r>
          </a:p>
          <a:p>
            <a:endParaRPr lang="cs-CZ" sz="2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cs-CZ" sz="2400" dirty="0" smtClean="0">
                <a:solidFill>
                  <a:schemeClr val="accent3">
                    <a:lumMod val="75000"/>
                  </a:schemeClr>
                </a:solidFill>
              </a:rPr>
              <a:t>	rostliny se symplastickým nakládáním </a:t>
            </a:r>
            <a:r>
              <a:rPr lang="cs-CZ" sz="2400" dirty="0" err="1" smtClean="0">
                <a:solidFill>
                  <a:schemeClr val="accent3">
                    <a:lumMod val="75000"/>
                  </a:schemeClr>
                </a:solidFill>
              </a:rPr>
              <a:t>floemu</a:t>
            </a:r>
            <a:r>
              <a:rPr lang="cs-CZ" sz="2400" dirty="0" smtClean="0">
                <a:solidFill>
                  <a:schemeClr val="accent3">
                    <a:lumMod val="75000"/>
                  </a:schemeClr>
                </a:solidFill>
              </a:rPr>
              <a:t> jsou obvykle tropické a subtropické, </a:t>
            </a:r>
            <a:r>
              <a:rPr lang="cs-CZ" sz="2400" dirty="0" err="1" smtClean="0">
                <a:solidFill>
                  <a:schemeClr val="accent3">
                    <a:lumMod val="75000"/>
                  </a:schemeClr>
                </a:solidFill>
              </a:rPr>
              <a:t>apoplastické</a:t>
            </a:r>
            <a:r>
              <a:rPr lang="cs-CZ" sz="2400" dirty="0" smtClean="0">
                <a:solidFill>
                  <a:schemeClr val="accent3">
                    <a:lumMod val="75000"/>
                  </a:schemeClr>
                </a:solidFill>
              </a:rPr>
              <a:t> nakládání je typické pro mírné pásmo a obzvláště pro byliny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2555776" y="116632"/>
            <a:ext cx="4968552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Polymer </a:t>
            </a:r>
            <a:r>
              <a:rPr kumimoji="0" lang="cs-C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trapping</a:t>
            </a:r>
            <a:r>
              <a:rPr kumimoji="0" lang="cs-CZ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model - </a:t>
            </a:r>
            <a:r>
              <a:rPr kumimoji="0" lang="cs-CZ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předopklady</a:t>
            </a: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84784"/>
            <a:ext cx="4232903" cy="519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429000"/>
            <a:ext cx="3771900" cy="314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427984" cy="331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 r="6189"/>
          <a:stretch>
            <a:fillRect/>
          </a:stretch>
        </p:blipFill>
        <p:spPr bwMode="auto">
          <a:xfrm>
            <a:off x="2987675" y="765175"/>
            <a:ext cx="613886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Nadpis 1"/>
          <p:cNvSpPr>
            <a:spLocks noGrp="1"/>
          </p:cNvSpPr>
          <p:nvPr>
            <p:ph type="title"/>
          </p:nvPr>
        </p:nvSpPr>
        <p:spPr>
          <a:xfrm>
            <a:off x="395288" y="53975"/>
            <a:ext cx="8229600" cy="1143000"/>
          </a:xfrm>
        </p:spPr>
        <p:txBody>
          <a:bodyPr/>
          <a:lstStyle/>
          <a:p>
            <a:r>
              <a:rPr lang="cs-CZ" smtClean="0"/>
              <a:t>Metabolismus lipidů</a:t>
            </a:r>
          </a:p>
        </p:txBody>
      </p:sp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1988" y="4757738"/>
            <a:ext cx="5942012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0" y="981075"/>
            <a:ext cx="3276600" cy="6462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dirty="0"/>
              <a:t>-velmi redukované, uchovávají</a:t>
            </a:r>
          </a:p>
          <a:p>
            <a:pPr>
              <a:defRPr/>
            </a:pPr>
            <a:r>
              <a:rPr lang="cs-CZ" dirty="0"/>
              <a:t> více energie než škrob</a:t>
            </a:r>
          </a:p>
          <a:p>
            <a:pPr>
              <a:defRPr/>
            </a:pPr>
            <a:r>
              <a:rPr lang="cs-CZ" dirty="0"/>
              <a:t>(40kJ</a:t>
            </a:r>
            <a:r>
              <a:rPr lang="en-US" dirty="0"/>
              <a:t>/g </a:t>
            </a:r>
            <a:r>
              <a:rPr lang="en-US" dirty="0" err="1"/>
              <a:t>vs</a:t>
            </a:r>
            <a:r>
              <a:rPr lang="en-US" dirty="0"/>
              <a:t> 16kJ/g</a:t>
            </a:r>
            <a:r>
              <a:rPr lang="cs-CZ" dirty="0"/>
              <a:t>)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-skladované v </a:t>
            </a:r>
            <a:r>
              <a:rPr lang="cs-CZ" dirty="0" err="1"/>
              <a:t>oleazomech</a:t>
            </a:r>
            <a:r>
              <a:rPr lang="en-US" dirty="0"/>
              <a:t>, </a:t>
            </a:r>
            <a:r>
              <a:rPr lang="en-US" dirty="0" err="1"/>
              <a:t>kter</a:t>
            </a:r>
            <a:r>
              <a:rPr lang="cs-CZ" dirty="0"/>
              <a:t>é chrání proteiny </a:t>
            </a:r>
            <a:r>
              <a:rPr lang="cs-CZ" dirty="0" err="1"/>
              <a:t>oleosiny</a:t>
            </a:r>
            <a:r>
              <a:rPr lang="cs-CZ" dirty="0"/>
              <a:t> před spontánní </a:t>
            </a:r>
            <a:r>
              <a:rPr lang="cs-CZ" dirty="0" err="1"/>
              <a:t>fuzí</a:t>
            </a:r>
            <a:r>
              <a:rPr lang="cs-CZ" dirty="0"/>
              <a:t>.</a:t>
            </a:r>
          </a:p>
          <a:p>
            <a:pPr>
              <a:defRPr/>
            </a:pPr>
            <a:endParaRPr lang="cs-CZ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r>
              <a:rPr lang="cs-CZ" dirty="0">
                <a:solidFill>
                  <a:schemeClr val="accent3">
                    <a:lumMod val="50000"/>
                  </a:schemeClr>
                </a:solidFill>
              </a:rPr>
              <a:t>Kde se syntetizují </a:t>
            </a:r>
            <a:r>
              <a:rPr lang="cs-CZ" dirty="0" err="1">
                <a:solidFill>
                  <a:schemeClr val="accent3">
                    <a:lumMod val="50000"/>
                  </a:schemeClr>
                </a:solidFill>
              </a:rPr>
              <a:t>oleazomy</a:t>
            </a:r>
            <a:r>
              <a:rPr lang="cs-CZ" dirty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  <a:p>
            <a:pPr>
              <a:defRPr/>
            </a:pPr>
            <a:r>
              <a:rPr lang="cs-CZ" dirty="0">
                <a:solidFill>
                  <a:schemeClr val="accent3">
                    <a:lumMod val="50000"/>
                  </a:schemeClr>
                </a:solidFill>
              </a:rPr>
              <a:t>Kde se syntetizují mastní kyseliny?</a:t>
            </a:r>
          </a:p>
          <a:p>
            <a:pPr>
              <a:defRPr/>
            </a:pPr>
            <a:endParaRPr lang="cs-CZ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r>
              <a:rPr lang="cs-CZ" dirty="0"/>
              <a:t>Skládají se z řetězců mastných kyselin (MK), připojených esterovou vazbou ke glycerolu.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 err="1"/>
              <a:t>Triacylglyceroly</a:t>
            </a:r>
            <a:r>
              <a:rPr lang="cs-CZ" dirty="0"/>
              <a:t> jsou </a:t>
            </a:r>
            <a:r>
              <a:rPr lang="cs-CZ" b="1" dirty="0"/>
              <a:t>nepolární</a:t>
            </a:r>
            <a:r>
              <a:rPr lang="cs-CZ" dirty="0"/>
              <a:t>, fosfolipidy a glykolipidy jsou </a:t>
            </a:r>
            <a:r>
              <a:rPr lang="cs-CZ" b="1" dirty="0"/>
              <a:t>amfipatické</a:t>
            </a:r>
          </a:p>
          <a:p>
            <a:pPr>
              <a:defRPr/>
            </a:pPr>
            <a:endParaRPr lang="cs-CZ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Vykládání floému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obvykle symplastické</a:t>
            </a:r>
          </a:p>
          <a:p>
            <a:r>
              <a:rPr lang="cs-CZ" dirty="0" smtClean="0"/>
              <a:t>někdy </a:t>
            </a:r>
            <a:r>
              <a:rPr lang="cs-CZ" dirty="0" err="1" smtClean="0"/>
              <a:t>apoplastické</a:t>
            </a:r>
            <a:r>
              <a:rPr lang="cs-CZ" dirty="0" smtClean="0"/>
              <a:t> – 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napadne vás, kde je nezbytné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apoplastické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vykládání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floemu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cs-CZ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21088"/>
            <a:ext cx="519112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6325" y="4293096"/>
            <a:ext cx="425767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Apoplastické</a:t>
            </a:r>
            <a:r>
              <a:rPr lang="cs-CZ" dirty="0" smtClean="0"/>
              <a:t> vykládání </a:t>
            </a:r>
            <a:r>
              <a:rPr lang="cs-CZ" dirty="0" err="1" smtClean="0"/>
              <a:t>floemu</a:t>
            </a:r>
            <a:r>
              <a:rPr lang="cs-CZ" dirty="0" smtClean="0"/>
              <a:t> je typické pro vyvíjející se embrya</a:t>
            </a:r>
            <a:endParaRPr lang="cs-CZ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700808"/>
            <a:ext cx="3663330" cy="455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0" y="6516052"/>
            <a:ext cx="5652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/>
              <a:t>J Exp Bot. 2008 September; 59(12): 3283–3295. 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395536" y="2636912"/>
            <a:ext cx="3744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symplastické vykládání </a:t>
            </a:r>
            <a:r>
              <a:rPr lang="cs-CZ" dirty="0" err="1" smtClean="0"/>
              <a:t>floemu</a:t>
            </a:r>
            <a:r>
              <a:rPr lang="cs-CZ" dirty="0" smtClean="0"/>
              <a:t> samé </a:t>
            </a:r>
          </a:p>
          <a:p>
            <a:r>
              <a:rPr lang="cs-CZ" dirty="0" smtClean="0"/>
              <a:t>o sobě není energeticky náročné. Jinak  je tomu u </a:t>
            </a:r>
            <a:r>
              <a:rPr lang="cs-CZ" dirty="0" err="1" smtClean="0"/>
              <a:t>apoplastického</a:t>
            </a:r>
            <a:r>
              <a:rPr lang="cs-CZ" dirty="0" smtClean="0"/>
              <a:t> vykládání, při kterém musí cukry překonat 2, někdy i 3 membránové bariéry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b="25168"/>
          <a:stretch>
            <a:fillRect/>
          </a:stretch>
        </p:blipFill>
        <p:spPr bwMode="auto">
          <a:xfrm>
            <a:off x="34925" y="3332163"/>
            <a:ext cx="909320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ovéPole 6"/>
          <p:cNvSpPr txBox="1">
            <a:spLocks noChangeArrowheads="1"/>
          </p:cNvSpPr>
          <p:nvPr/>
        </p:nvSpPr>
        <p:spPr bwMode="auto">
          <a:xfrm>
            <a:off x="250825" y="1142801"/>
            <a:ext cx="835342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/>
              <a:t>Sacharóza se dá považovat za jeden z hlavních transportních cukrů rostlin. U rostlin proto do glykolýzy vstupuje hlavně sacharóza (na rozdíl od živočichů, kde je to glukóza).  V prvních krocích je rozštěpena na glukózu a fruktózu a to buď </a:t>
            </a:r>
            <a:r>
              <a:rPr lang="cs-CZ" b="1" dirty="0"/>
              <a:t>invertázou</a:t>
            </a:r>
            <a:r>
              <a:rPr lang="cs-CZ" dirty="0"/>
              <a:t>, a nebo </a:t>
            </a:r>
            <a:r>
              <a:rPr lang="cs-CZ" b="1" dirty="0"/>
              <a:t>sacharóza </a:t>
            </a:r>
            <a:r>
              <a:rPr lang="cs-CZ" b="1" dirty="0" err="1"/>
              <a:t>syntetázou</a:t>
            </a:r>
            <a:r>
              <a:rPr lang="cs-CZ" dirty="0"/>
              <a:t>. Obě tyto cesty hrají roli při tzv. </a:t>
            </a:r>
            <a:r>
              <a:rPr lang="cs-CZ" b="1" dirty="0"/>
              <a:t>vykládání floému </a:t>
            </a:r>
            <a:r>
              <a:rPr lang="cs-CZ" dirty="0"/>
              <a:t>(</a:t>
            </a:r>
            <a:r>
              <a:rPr lang="cs-CZ" dirty="0" err="1"/>
              <a:t>phloem</a:t>
            </a:r>
            <a:r>
              <a:rPr lang="cs-CZ" dirty="0"/>
              <a:t> </a:t>
            </a:r>
            <a:r>
              <a:rPr lang="cs-CZ" dirty="0" err="1"/>
              <a:t>unloading</a:t>
            </a:r>
            <a:r>
              <a:rPr lang="cs-CZ" dirty="0"/>
              <a:t>). Reakce sacharóza </a:t>
            </a:r>
            <a:r>
              <a:rPr lang="cs-CZ" dirty="0" err="1"/>
              <a:t>syntetázy</a:t>
            </a:r>
            <a:r>
              <a:rPr lang="cs-CZ" dirty="0"/>
              <a:t> je obousměrná, invertázová nikoli. Pro fosforylaci glukózy a fruktózy se využívá ATP. Výsledkem této fáze jsou hexóza-fosfáty. Hexóza fosfáty, stejně jako trióza fosfáty jsou poskytovány i </a:t>
            </a:r>
            <a:r>
              <a:rPr lang="cs-CZ" dirty="0" err="1"/>
              <a:t>plastidami</a:t>
            </a:r>
            <a:r>
              <a:rPr lang="cs-CZ" dirty="0"/>
              <a:t> při degradaci škrobu.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Vývojový diagram: postup 4"/>
          <p:cNvSpPr/>
          <p:nvPr/>
        </p:nvSpPr>
        <p:spPr>
          <a:xfrm>
            <a:off x="5076825" y="3213100"/>
            <a:ext cx="3743325" cy="4318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67544" y="-273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Vykládání floému se aktivně účastní enzymy štěpící sacharózu</a:t>
            </a:r>
            <a:r>
              <a:rPr kumimoji="0" lang="cs-CZ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–návrat k respiraci</a:t>
            </a:r>
            <a:endParaRPr kumimoji="0" lang="cs-CZ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Alokace a přerozdělování asimilátů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0" y="1700808"/>
            <a:ext cx="88924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cs-CZ" sz="2800" dirty="0" smtClean="0"/>
              <a:t>použity pro syntézu zásobních látek – škrobu, olejů apod. </a:t>
            </a:r>
          </a:p>
          <a:p>
            <a:pPr>
              <a:buFontTx/>
              <a:buChar char="-"/>
            </a:pPr>
            <a:r>
              <a:rPr lang="cs-CZ" sz="2800" dirty="0" smtClean="0"/>
              <a:t>metabolizovány</a:t>
            </a:r>
          </a:p>
          <a:p>
            <a:pPr>
              <a:buFontTx/>
              <a:buChar char="-"/>
            </a:pPr>
            <a:r>
              <a:rPr lang="cs-CZ" sz="2800" dirty="0" smtClean="0"/>
              <a:t>dočasně uložené pro další transport a zpracování (obvykle ve vakuole)</a:t>
            </a:r>
            <a:endParaRPr lang="cs-CZ" sz="28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0" y="3717032"/>
            <a:ext cx="89289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 smtClean="0"/>
              <a:t>Sinky</a:t>
            </a:r>
            <a:r>
              <a:rPr lang="cs-CZ" sz="2400" dirty="0" smtClean="0"/>
              <a:t> si vzájemně </a:t>
            </a:r>
            <a:r>
              <a:rPr lang="cs-CZ" sz="2400" dirty="0" err="1" smtClean="0"/>
              <a:t>kompetují</a:t>
            </a:r>
            <a:r>
              <a:rPr lang="cs-CZ" sz="2400" dirty="0" smtClean="0"/>
              <a:t> - čím silnější je </a:t>
            </a:r>
            <a:r>
              <a:rPr lang="cs-CZ" sz="2400" dirty="0" err="1" smtClean="0"/>
              <a:t>sink</a:t>
            </a:r>
            <a:r>
              <a:rPr lang="cs-CZ" sz="2400" dirty="0" smtClean="0"/>
              <a:t>, tím více asimilátů získá. </a:t>
            </a:r>
            <a:r>
              <a:rPr lang="cs-CZ" sz="2400" b="1" dirty="0" smtClean="0"/>
              <a:t>Síla </a:t>
            </a:r>
            <a:r>
              <a:rPr lang="cs-CZ" sz="2400" b="1" dirty="0" err="1" smtClean="0"/>
              <a:t>sinku</a:t>
            </a:r>
            <a:r>
              <a:rPr lang="cs-CZ" sz="2400" b="1" dirty="0" smtClean="0"/>
              <a:t> </a:t>
            </a:r>
            <a:r>
              <a:rPr lang="cs-CZ" sz="2400" dirty="0" smtClean="0"/>
              <a:t>je funkce jeho </a:t>
            </a:r>
            <a:r>
              <a:rPr lang="cs-CZ" sz="2400" b="1" dirty="0" smtClean="0"/>
              <a:t>velikosti</a:t>
            </a:r>
            <a:r>
              <a:rPr lang="cs-CZ" sz="2400" dirty="0" smtClean="0"/>
              <a:t> a </a:t>
            </a:r>
            <a:r>
              <a:rPr lang="cs-CZ" sz="2400" b="1" dirty="0" smtClean="0"/>
              <a:t>aktivity </a:t>
            </a:r>
          </a:p>
          <a:p>
            <a:endParaRPr lang="cs-CZ" sz="2400" b="1" dirty="0" smtClean="0"/>
          </a:p>
          <a:p>
            <a:r>
              <a:rPr lang="cs-CZ" sz="2400" b="1" dirty="0" err="1" smtClean="0"/>
              <a:t>Kompetice</a:t>
            </a:r>
            <a:r>
              <a:rPr lang="cs-CZ" sz="2400" b="1" dirty="0" smtClean="0"/>
              <a:t> </a:t>
            </a:r>
            <a:r>
              <a:rPr lang="cs-CZ" sz="2400" dirty="0" smtClean="0"/>
              <a:t>existuje i při poměru </a:t>
            </a:r>
            <a:r>
              <a:rPr lang="cs-CZ" sz="2400" dirty="0" err="1" smtClean="0"/>
              <a:t>nasyntetizovaného</a:t>
            </a:r>
            <a:r>
              <a:rPr lang="cs-CZ" sz="2400" dirty="0" smtClean="0"/>
              <a:t> škrobu a sacharózy. Když je potřeba více sacharózy v </a:t>
            </a:r>
            <a:r>
              <a:rPr lang="cs-CZ" sz="2400" dirty="0" err="1" smtClean="0"/>
              <a:t>sinku</a:t>
            </a:r>
            <a:r>
              <a:rPr lang="cs-CZ" sz="2400" dirty="0" smtClean="0"/>
              <a:t>, produkce škrobu klesne. Tento proces je regulovaný mnoha enzymy</a:t>
            </a:r>
            <a:endParaRPr lang="cs-CZ" sz="2400" b="1" dirty="0" smtClean="0"/>
          </a:p>
          <a:p>
            <a:endParaRPr lang="cs-CZ" sz="2400" b="1" dirty="0" smtClean="0"/>
          </a:p>
          <a:p>
            <a:endParaRPr lang="cs-CZ" sz="2400" b="1" dirty="0" smtClean="0"/>
          </a:p>
          <a:p>
            <a:endParaRPr lang="cs-CZ" sz="2400" b="1" dirty="0" smtClean="0"/>
          </a:p>
          <a:p>
            <a:endParaRPr lang="cs-CZ" sz="2400" dirty="0" smtClean="0"/>
          </a:p>
          <a:p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40152" y="3573016"/>
            <a:ext cx="2962672" cy="1143000"/>
          </a:xfrm>
        </p:spPr>
        <p:txBody>
          <a:bodyPr>
            <a:noAutofit/>
          </a:bodyPr>
          <a:lstStyle/>
          <a:p>
            <a:r>
              <a:rPr lang="cs-CZ" sz="2000" dirty="0" smtClean="0"/>
              <a:t>Proč mají rostliny tolik enzymů čerpajících energii z pyrofosfátu?</a:t>
            </a:r>
            <a:endParaRPr lang="cs-CZ" sz="2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084168" y="4826675"/>
            <a:ext cx="30598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UDP-glukózo-</a:t>
            </a:r>
            <a:r>
              <a:rPr lang="cs-CZ" dirty="0" err="1" smtClean="0"/>
              <a:t>pyrofosforyláza</a:t>
            </a:r>
            <a:endParaRPr lang="cs-CZ" dirty="0" smtClean="0"/>
          </a:p>
          <a:p>
            <a:r>
              <a:rPr lang="cs-CZ" dirty="0" smtClean="0"/>
              <a:t>PP </a:t>
            </a:r>
            <a:r>
              <a:rPr lang="cs-CZ" dirty="0" err="1" smtClean="0"/>
              <a:t>závislíá</a:t>
            </a:r>
            <a:r>
              <a:rPr lang="cs-CZ" dirty="0" smtClean="0"/>
              <a:t> H+ pumpa</a:t>
            </a:r>
          </a:p>
          <a:p>
            <a:r>
              <a:rPr lang="cs-CZ" dirty="0" smtClean="0"/>
              <a:t>PP závislá </a:t>
            </a:r>
            <a:r>
              <a:rPr lang="cs-CZ" dirty="0" err="1" smtClean="0"/>
              <a:t>fosfofruktokináza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2400"/>
            <a:ext cx="6045200" cy="54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ovéPole 10"/>
          <p:cNvSpPr txBox="1"/>
          <p:nvPr/>
        </p:nvSpPr>
        <p:spPr>
          <a:xfrm>
            <a:off x="720080" y="260648"/>
            <a:ext cx="7884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Poměr produkce škrobu a sacharózy je regulovaný</a:t>
            </a:r>
            <a:endParaRPr lang="cs-CZ" sz="28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6084168" y="2492896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Co se stane s bramborem, </a:t>
            </a:r>
          </a:p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kterému zmutujeme enzymy potřebné k syntéze škrobu?</a:t>
            </a:r>
            <a:endParaRPr lang="cs-CZ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20" name="Skupina 19"/>
          <p:cNvGrpSpPr/>
          <p:nvPr/>
        </p:nvGrpSpPr>
        <p:grpSpPr>
          <a:xfrm>
            <a:off x="1115616" y="1449650"/>
            <a:ext cx="5328592" cy="4427622"/>
            <a:chOff x="1115616" y="1449650"/>
            <a:chExt cx="5328592" cy="4427622"/>
          </a:xfrm>
        </p:grpSpPr>
        <p:sp>
          <p:nvSpPr>
            <p:cNvPr id="8" name="Elipsa 7"/>
            <p:cNvSpPr/>
            <p:nvPr/>
          </p:nvSpPr>
          <p:spPr>
            <a:xfrm>
              <a:off x="4644008" y="2924944"/>
              <a:ext cx="936104" cy="50405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Elipsa 8"/>
            <p:cNvSpPr/>
            <p:nvPr/>
          </p:nvSpPr>
          <p:spPr>
            <a:xfrm>
              <a:off x="1115616" y="5301208"/>
              <a:ext cx="1008112" cy="57606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" name="Elipsa 9"/>
            <p:cNvSpPr/>
            <p:nvPr/>
          </p:nvSpPr>
          <p:spPr>
            <a:xfrm>
              <a:off x="1691680" y="2348880"/>
              <a:ext cx="936104" cy="50405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14" name="Přímá spojovací šipka 13"/>
            <p:cNvCxnSpPr>
              <a:stCxn id="22" idx="1"/>
              <a:endCxn id="10" idx="6"/>
            </p:cNvCxnSpPr>
            <p:nvPr/>
          </p:nvCxnSpPr>
          <p:spPr>
            <a:xfrm rot="10800000" flipV="1">
              <a:off x="2627784" y="1449650"/>
              <a:ext cx="3816424" cy="115125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Přímá spojovací šipka 14"/>
            <p:cNvCxnSpPr>
              <a:stCxn id="22" idx="1"/>
            </p:cNvCxnSpPr>
            <p:nvPr/>
          </p:nvCxnSpPr>
          <p:spPr>
            <a:xfrm rot="10800000" flipV="1">
              <a:off x="1475656" y="1449650"/>
              <a:ext cx="4968552" cy="384317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Přímá spojovací šipka 16"/>
            <p:cNvCxnSpPr>
              <a:stCxn id="22" idx="1"/>
              <a:endCxn id="8" idx="0"/>
            </p:cNvCxnSpPr>
            <p:nvPr/>
          </p:nvCxnSpPr>
          <p:spPr>
            <a:xfrm rot="10800000" flipV="1">
              <a:off x="5112060" y="1449650"/>
              <a:ext cx="1332148" cy="147529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2" name="TextovéPole 21"/>
          <p:cNvSpPr txBox="1"/>
          <p:nvPr/>
        </p:nvSpPr>
        <p:spPr>
          <a:xfrm>
            <a:off x="6444208" y="1126485"/>
            <a:ext cx="2771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klíčové enzymy regulující</a:t>
            </a:r>
          </a:p>
          <a:p>
            <a:r>
              <a:rPr lang="cs-CZ" dirty="0" smtClean="0"/>
              <a:t>syntézu škrobu a sacharózy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Míra fotosyntézy je nepřímo regulovaná odběrem asimilátů v </a:t>
            </a:r>
            <a:r>
              <a:rPr lang="cs-CZ" dirty="0" err="1" smtClean="0"/>
              <a:t>sinku</a:t>
            </a:r>
            <a:r>
              <a:rPr lang="cs-CZ" dirty="0" smtClean="0"/>
              <a:t>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0" y="3284984"/>
            <a:ext cx="31157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cukry, zejména sacharóza, ale</a:t>
            </a:r>
          </a:p>
          <a:p>
            <a:r>
              <a:rPr lang="cs-CZ" dirty="0" smtClean="0"/>
              <a:t> i jiné metabolity se spolu s </a:t>
            </a:r>
          </a:p>
          <a:p>
            <a:r>
              <a:rPr lang="cs-CZ" dirty="0" smtClean="0"/>
              <a:t>fytohormony podílí na regulaci </a:t>
            </a:r>
          </a:p>
          <a:p>
            <a:r>
              <a:rPr lang="cs-CZ" dirty="0" smtClean="0"/>
              <a:t>genové exprese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 l="23868" t="14873" r="23622" b="6999"/>
          <a:stretch>
            <a:fillRect/>
          </a:stretch>
        </p:blipFill>
        <p:spPr bwMode="auto">
          <a:xfrm>
            <a:off x="539552" y="548680"/>
            <a:ext cx="7416824" cy="620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611560" y="190381"/>
            <a:ext cx="8231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Plastid obsahuje cca 3000 různých proteinů, avšak </a:t>
            </a:r>
            <a:r>
              <a:rPr lang="cs-CZ" dirty="0" err="1" smtClean="0"/>
              <a:t>plastom</a:t>
            </a:r>
            <a:r>
              <a:rPr lang="cs-CZ" dirty="0" smtClean="0"/>
              <a:t> obsahuje pouze 120 genů. </a:t>
            </a:r>
          </a:p>
          <a:p>
            <a:r>
              <a:rPr lang="cs-CZ" dirty="0" smtClean="0"/>
              <a:t>Zbytek je importován 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3563888" y="6505599"/>
            <a:ext cx="55801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err="1" smtClean="0"/>
              <a:t>Biosci</a:t>
            </a:r>
            <a:r>
              <a:rPr lang="cs-CZ" sz="1400" dirty="0" smtClean="0"/>
              <a:t> </a:t>
            </a:r>
            <a:r>
              <a:rPr lang="cs-CZ" sz="1400" dirty="0" err="1" smtClean="0"/>
              <a:t>Biotechnol</a:t>
            </a:r>
            <a:r>
              <a:rPr lang="cs-CZ" sz="1400" dirty="0" smtClean="0"/>
              <a:t> </a:t>
            </a:r>
            <a:r>
              <a:rPr lang="cs-CZ" sz="1400" dirty="0" err="1" smtClean="0"/>
              <a:t>Biochem</a:t>
            </a:r>
            <a:r>
              <a:rPr lang="cs-CZ" sz="1400" dirty="0" smtClean="0"/>
              <a:t>. 2010 </a:t>
            </a:r>
            <a:r>
              <a:rPr lang="cs-CZ" sz="1400" dirty="0" err="1" smtClean="0"/>
              <a:t>Mar</a:t>
            </a:r>
            <a:r>
              <a:rPr lang="cs-CZ" sz="1400" dirty="0" smtClean="0"/>
              <a:t> 23;74(3):471-6. </a:t>
            </a:r>
            <a:r>
              <a:rPr lang="cs-CZ" sz="1400" dirty="0" err="1" smtClean="0"/>
              <a:t>Epub</a:t>
            </a:r>
            <a:r>
              <a:rPr lang="cs-CZ" sz="1400" dirty="0" smtClean="0"/>
              <a:t> 2010 </a:t>
            </a:r>
            <a:r>
              <a:rPr lang="cs-CZ" sz="1400" dirty="0" err="1" smtClean="0"/>
              <a:t>Mar</a:t>
            </a:r>
            <a:r>
              <a:rPr lang="cs-CZ" sz="1400" dirty="0" smtClean="0"/>
              <a:t> 7.</a:t>
            </a:r>
            <a:endParaRPr 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6696744" cy="20448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mezi proteiny importovanými do plastidu jsou i tzv. sigma faktory </a:t>
            </a:r>
            <a:r>
              <a:rPr lang="cs-CZ" sz="2000" dirty="0" err="1" smtClean="0"/>
              <a:t>podjednotky</a:t>
            </a:r>
            <a:r>
              <a:rPr lang="cs-CZ" sz="2000" dirty="0" smtClean="0"/>
              <a:t> RNA polymerázy, které ovlivňují expresi obdobně jako všeobecné transkripční faktory.</a:t>
            </a:r>
          </a:p>
          <a:p>
            <a:pPr>
              <a:buNone/>
            </a:pPr>
            <a:r>
              <a:rPr lang="cs-CZ" sz="2000" dirty="0" smtClean="0"/>
              <a:t>Sigma faktory v jaderném genomu obsahuje i </a:t>
            </a:r>
          </a:p>
          <a:p>
            <a:pPr>
              <a:buNone/>
            </a:pPr>
            <a:r>
              <a:rPr lang="cs-CZ" sz="2000" i="1" dirty="0" err="1" smtClean="0"/>
              <a:t>Arabidopsis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thaliana</a:t>
            </a:r>
            <a:endParaRPr lang="cs-CZ" sz="2000" i="1" dirty="0"/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 cstate="print"/>
          <a:srcRect l="25098" t="18373" r="44045" b="14873"/>
          <a:stretch>
            <a:fillRect/>
          </a:stretch>
        </p:blipFill>
        <p:spPr bwMode="auto">
          <a:xfrm>
            <a:off x="5796136" y="2852936"/>
            <a:ext cx="3259991" cy="3967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143000"/>
          </a:xfrm>
        </p:spPr>
        <p:txBody>
          <a:bodyPr/>
          <a:lstStyle/>
          <a:p>
            <a:r>
              <a:rPr lang="cs-CZ" dirty="0" smtClean="0"/>
              <a:t>Regulace exprese genů v plastidech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 cstate="print"/>
          <a:srcRect l="10581" t="14436" r="10335" b="6999"/>
          <a:stretch>
            <a:fillRect/>
          </a:stretch>
        </p:blipFill>
        <p:spPr bwMode="auto">
          <a:xfrm>
            <a:off x="107504" y="1404308"/>
            <a:ext cx="9036496" cy="5049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3563888" y="6505599"/>
            <a:ext cx="55801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err="1" smtClean="0"/>
              <a:t>Biosci</a:t>
            </a:r>
            <a:r>
              <a:rPr lang="cs-CZ" sz="1400" dirty="0" smtClean="0"/>
              <a:t> </a:t>
            </a:r>
            <a:r>
              <a:rPr lang="cs-CZ" sz="1400" dirty="0" err="1" smtClean="0"/>
              <a:t>Biotechnol</a:t>
            </a:r>
            <a:r>
              <a:rPr lang="cs-CZ" sz="1400" dirty="0" smtClean="0"/>
              <a:t> </a:t>
            </a:r>
            <a:r>
              <a:rPr lang="cs-CZ" sz="1400" dirty="0" err="1" smtClean="0"/>
              <a:t>Biochem</a:t>
            </a:r>
            <a:r>
              <a:rPr lang="cs-CZ" sz="1400" dirty="0" smtClean="0"/>
              <a:t>. 2010 </a:t>
            </a:r>
            <a:r>
              <a:rPr lang="cs-CZ" sz="1400" dirty="0" err="1" smtClean="0"/>
              <a:t>Mar</a:t>
            </a:r>
            <a:r>
              <a:rPr lang="cs-CZ" sz="1400" dirty="0" smtClean="0"/>
              <a:t> 23;74(3):471-6. </a:t>
            </a:r>
            <a:r>
              <a:rPr lang="cs-CZ" sz="1400" dirty="0" err="1" smtClean="0"/>
              <a:t>Epub</a:t>
            </a:r>
            <a:r>
              <a:rPr lang="cs-CZ" sz="1400" dirty="0" smtClean="0"/>
              <a:t> 2010 </a:t>
            </a:r>
            <a:r>
              <a:rPr lang="cs-CZ" sz="1400" dirty="0" err="1" smtClean="0"/>
              <a:t>Mar</a:t>
            </a:r>
            <a:r>
              <a:rPr lang="cs-CZ" sz="1400" dirty="0" smtClean="0"/>
              <a:t> 7.</a:t>
            </a:r>
            <a:endParaRPr 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3"/>
          <p:cNvSpPr txBox="1"/>
          <p:nvPr/>
        </p:nvSpPr>
        <p:spPr>
          <a:xfrm>
            <a:off x="1043608" y="2420888"/>
            <a:ext cx="7128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dirty="0" err="1" smtClean="0"/>
              <a:t>kromě</a:t>
            </a:r>
            <a:r>
              <a:rPr lang="sk-SK" dirty="0" smtClean="0"/>
              <a:t> </a:t>
            </a:r>
            <a:r>
              <a:rPr lang="sk-SK" dirty="0" err="1" smtClean="0"/>
              <a:t>již</a:t>
            </a:r>
            <a:r>
              <a:rPr lang="sk-SK" dirty="0" smtClean="0"/>
              <a:t> odcitovaných zdroj</a:t>
            </a:r>
            <a:r>
              <a:rPr lang="cs-CZ" dirty="0" smtClean="0"/>
              <a:t>ů  byla </a:t>
            </a:r>
            <a:r>
              <a:rPr lang="en-US" dirty="0" smtClean="0"/>
              <a:t>k </a:t>
            </a:r>
            <a:r>
              <a:rPr lang="en-US" dirty="0" err="1" smtClean="0"/>
              <a:t>pou</a:t>
            </a:r>
            <a:r>
              <a:rPr lang="sk-SK" dirty="0" smtClean="0"/>
              <a:t>žití </a:t>
            </a:r>
            <a:r>
              <a:rPr lang="sk-SK" dirty="0" err="1" smtClean="0"/>
              <a:t>této</a:t>
            </a:r>
            <a:r>
              <a:rPr lang="sk-SK" dirty="0" smtClean="0"/>
              <a:t> </a:t>
            </a:r>
            <a:r>
              <a:rPr lang="sk-SK" dirty="0" err="1" smtClean="0"/>
              <a:t>prezentace</a:t>
            </a:r>
            <a:r>
              <a:rPr lang="sk-SK" dirty="0" smtClean="0"/>
              <a:t> </a:t>
            </a:r>
            <a:r>
              <a:rPr lang="sk-SK" dirty="0" err="1" smtClean="0"/>
              <a:t>použita</a:t>
            </a:r>
            <a:r>
              <a:rPr lang="sk-SK" dirty="0" smtClean="0"/>
              <a:t> kniha: </a:t>
            </a:r>
            <a:r>
              <a:rPr lang="en-US" dirty="0" smtClean="0"/>
              <a:t>Eduardo </a:t>
            </a:r>
            <a:r>
              <a:rPr lang="en-US" dirty="0" err="1" smtClean="0"/>
              <a:t>Zeiger,Lincoln</a:t>
            </a:r>
            <a:r>
              <a:rPr lang="en-US" dirty="0" smtClean="0"/>
              <a:t> </a:t>
            </a:r>
            <a:r>
              <a:rPr lang="en-US" dirty="0" err="1" smtClean="0"/>
              <a:t>Taiz</a:t>
            </a:r>
            <a:r>
              <a:rPr lang="sk-SK" dirty="0" smtClean="0"/>
              <a:t>:</a:t>
            </a:r>
            <a:endParaRPr lang="en-US" dirty="0" smtClean="0"/>
          </a:p>
          <a:p>
            <a:r>
              <a:rPr lang="sk-SK" dirty="0" smtClean="0"/>
              <a:t> </a:t>
            </a:r>
            <a:r>
              <a:rPr lang="en-US" b="1" dirty="0" smtClean="0"/>
              <a:t>Plant Physiology</a:t>
            </a:r>
            <a:r>
              <a:rPr lang="sk-SK" b="1" dirty="0" smtClean="0"/>
              <a:t>. </a:t>
            </a:r>
            <a:r>
              <a:rPr lang="cs-CZ" b="1" dirty="0" smtClean="0"/>
              <a:t>ISBN:</a:t>
            </a:r>
            <a:r>
              <a:rPr lang="cs-CZ" dirty="0" smtClean="0"/>
              <a:t>0878938567, </a:t>
            </a:r>
            <a:r>
              <a:rPr lang="cs-CZ" dirty="0" err="1" smtClean="0"/>
              <a:t>Sinauer</a:t>
            </a:r>
            <a:r>
              <a:rPr lang="cs-CZ" dirty="0" smtClean="0"/>
              <a:t> </a:t>
            </a:r>
            <a:r>
              <a:rPr lang="cs-CZ" dirty="0" err="1" smtClean="0"/>
              <a:t>Associates</a:t>
            </a:r>
            <a:r>
              <a:rPr lang="cs-CZ" dirty="0" smtClean="0"/>
              <a:t> </a:t>
            </a:r>
            <a:r>
              <a:rPr lang="cs-CZ" dirty="0" err="1" smtClean="0"/>
              <a:t>Inc</a:t>
            </a:r>
            <a:r>
              <a:rPr lang="cs-CZ" dirty="0" smtClean="0"/>
              <a:t>., U.S.2006</a:t>
            </a:r>
          </a:p>
          <a:p>
            <a:endParaRPr lang="cs-CZ" dirty="0" smtClean="0"/>
          </a:p>
          <a:p>
            <a:r>
              <a:rPr lang="cs-CZ" dirty="0" smtClean="0"/>
              <a:t>Tato prezentace slouží pouze jako doprovodní materiál k přednášce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Syntáza mastných kyselin</a:t>
            </a:r>
            <a:br>
              <a:rPr lang="cs-CZ" smtClean="0"/>
            </a:br>
            <a:r>
              <a:rPr lang="cs-CZ" smtClean="0"/>
              <a:t>- enzym all inclusive</a:t>
            </a:r>
          </a:p>
        </p:txBody>
      </p:sp>
      <p:sp>
        <p:nvSpPr>
          <p:cNvPr id="39939" name="Zástupný symbol pro obsah 2"/>
          <p:cNvSpPr>
            <a:spLocks noGrp="1"/>
          </p:cNvSpPr>
          <p:nvPr>
            <p:ph idx="1"/>
          </p:nvPr>
        </p:nvSpPr>
        <p:spPr>
          <a:xfrm>
            <a:off x="468313" y="1773238"/>
            <a:ext cx="4762500" cy="42767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cs-CZ" sz="2400" smtClean="0"/>
              <a:t>enzymy podílející se na syntéze MK tvoří 1 komplex, čímž výrazně zkracují čas syntézy</a:t>
            </a:r>
          </a:p>
          <a:p>
            <a:pPr>
              <a:buFont typeface="Arial" charset="0"/>
              <a:buNone/>
            </a:pPr>
            <a:endParaRPr lang="cs-CZ" sz="2400" smtClean="0"/>
          </a:p>
          <a:p>
            <a:pPr>
              <a:buFont typeface="Arial" charset="0"/>
              <a:buNone/>
            </a:pPr>
            <a:r>
              <a:rPr lang="cs-CZ" sz="2400" smtClean="0"/>
              <a:t>rostoucí acylové řetězce jsou přichycené kovalentně o malý kyselý protein ACP – acyl carrier protein</a:t>
            </a:r>
          </a:p>
          <a:p>
            <a:pPr>
              <a:buFont typeface="Arial" charset="0"/>
              <a:buNone/>
            </a:pPr>
            <a:endParaRPr lang="cs-CZ" sz="2400" smtClean="0"/>
          </a:p>
          <a:p>
            <a:pPr>
              <a:buFont typeface="Arial" charset="0"/>
              <a:buNone/>
            </a:pPr>
            <a:endParaRPr lang="cs-CZ" sz="2400" smtClean="0"/>
          </a:p>
        </p:txBody>
      </p:sp>
      <p:pic>
        <p:nvPicPr>
          <p:cNvPr id="39940" name="Picture 2" descr="http://www.rcsb.org/pdb/education_discussion/molecule_of_the_month/images/90_f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3" y="2133600"/>
            <a:ext cx="3167062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 l="6541" t="1958" r="3020" b="2937"/>
          <a:stretch>
            <a:fillRect/>
          </a:stretch>
        </p:blipFill>
        <p:spPr bwMode="auto">
          <a:xfrm>
            <a:off x="2843213" y="0"/>
            <a:ext cx="63007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ovéPole 5"/>
          <p:cNvSpPr txBox="1">
            <a:spLocks noChangeArrowheads="1"/>
          </p:cNvSpPr>
          <p:nvPr/>
        </p:nvSpPr>
        <p:spPr bwMode="auto">
          <a:xfrm>
            <a:off x="-36513" y="404813"/>
            <a:ext cx="291623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/>
              <a:t>V prvním </a:t>
            </a:r>
            <a:r>
              <a:rPr lang="cs-CZ" dirty="0" err="1"/>
              <a:t>kroce</a:t>
            </a:r>
            <a:r>
              <a:rPr lang="cs-CZ" dirty="0"/>
              <a:t> se vytvoří </a:t>
            </a:r>
            <a:r>
              <a:rPr lang="cs-CZ" dirty="0" err="1"/>
              <a:t>malonyl</a:t>
            </a:r>
            <a:r>
              <a:rPr lang="cs-CZ" dirty="0"/>
              <a:t>-</a:t>
            </a:r>
            <a:r>
              <a:rPr lang="cs-CZ" dirty="0" err="1"/>
              <a:t>CoA</a:t>
            </a:r>
            <a:r>
              <a:rPr lang="cs-CZ" dirty="0"/>
              <a:t> přidáním CO</a:t>
            </a:r>
            <a:r>
              <a:rPr lang="cs-CZ" baseline="-25000" dirty="0"/>
              <a:t>2</a:t>
            </a:r>
            <a:r>
              <a:rPr lang="cs-CZ" dirty="0"/>
              <a:t> k acetyl </a:t>
            </a:r>
            <a:r>
              <a:rPr lang="cs-CZ" dirty="0" err="1"/>
              <a:t>CoA</a:t>
            </a:r>
            <a:endParaRPr lang="cs-CZ" dirty="0"/>
          </a:p>
          <a:p>
            <a:endParaRPr lang="cs-CZ" dirty="0"/>
          </a:p>
          <a:p>
            <a:r>
              <a:rPr lang="cs-CZ" dirty="0"/>
              <a:t>MK vznikají přidáváním 2 uhlíků z </a:t>
            </a:r>
            <a:r>
              <a:rPr lang="cs-CZ" dirty="0" err="1"/>
              <a:t>malonyl</a:t>
            </a:r>
            <a:r>
              <a:rPr lang="cs-CZ" dirty="0"/>
              <a:t>-ACP na rostoucí řetězec. Jeho výslední délka je 16-18 </a:t>
            </a:r>
            <a:r>
              <a:rPr lang="cs-CZ" dirty="0" smtClean="0"/>
              <a:t>uhlíků</a:t>
            </a:r>
            <a:endParaRPr lang="cs-CZ" dirty="0"/>
          </a:p>
          <a:p>
            <a:endParaRPr lang="cs-CZ" dirty="0"/>
          </a:p>
          <a:p>
            <a:r>
              <a:rPr lang="cs-CZ" dirty="0"/>
              <a:t>Důležitým krokem je odstranění keto skupin z rostoucího řetězce. Jde</a:t>
            </a:r>
          </a:p>
          <a:p>
            <a:r>
              <a:rPr lang="cs-CZ" dirty="0"/>
              <a:t> o energeticky náročnou redukci.</a:t>
            </a:r>
          </a:p>
          <a:p>
            <a:endParaRPr lang="cs-CZ" dirty="0"/>
          </a:p>
          <a:p>
            <a:r>
              <a:rPr lang="cs-CZ" dirty="0"/>
              <a:t>Opakem syntézy MK je </a:t>
            </a:r>
            <a:r>
              <a:rPr lang="cs-CZ" b="1" dirty="0"/>
              <a:t>ß-oxidace</a:t>
            </a:r>
            <a:r>
              <a:rPr lang="cs-CZ" dirty="0"/>
              <a:t>, probíhající v </a:t>
            </a:r>
            <a:r>
              <a:rPr lang="cs-CZ" b="1" dirty="0" err="1"/>
              <a:t>glyoxysomech</a:t>
            </a:r>
            <a:r>
              <a:rPr lang="cs-CZ" dirty="0"/>
              <a:t> u rostlin a v mitochondriích u živočichů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Vznik glycerolipidů probíhá v chloroplastu i v ER</a:t>
            </a: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2565400"/>
            <a:ext cx="6772275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4301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" y="0"/>
            <a:ext cx="8670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Skupina 5"/>
          <p:cNvGrpSpPr>
            <a:grpSpLocks/>
          </p:cNvGrpSpPr>
          <p:nvPr/>
        </p:nvGrpSpPr>
        <p:grpSpPr bwMode="auto">
          <a:xfrm>
            <a:off x="395288" y="0"/>
            <a:ext cx="5040312" cy="3284538"/>
            <a:chOff x="-3528392" y="-72008"/>
            <a:chExt cx="5253541" cy="4367555"/>
          </a:xfrm>
        </p:grpSpPr>
        <p:cxnSp>
          <p:nvCxnSpPr>
            <p:cNvPr id="9" name="Přímá spojovací čára 8"/>
            <p:cNvCxnSpPr>
              <a:endCxn id="7" idx="2"/>
            </p:cNvCxnSpPr>
            <p:nvPr/>
          </p:nvCxnSpPr>
          <p:spPr>
            <a:xfrm flipV="1">
              <a:off x="-1127483" y="576054"/>
              <a:ext cx="1883002" cy="1996958"/>
            </a:xfrm>
            <a:prstGeom prst="line">
              <a:avLst/>
            </a:prstGeom>
            <a:ln w="6985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Vývojový diagram: postup 6"/>
            <p:cNvSpPr/>
            <p:nvPr/>
          </p:nvSpPr>
          <p:spPr>
            <a:xfrm>
              <a:off x="216100" y="-72008"/>
              <a:ext cx="1080493" cy="648062"/>
            </a:xfrm>
            <a:prstGeom prst="flowChartProcess">
              <a:avLst/>
            </a:prstGeom>
            <a:solidFill>
              <a:schemeClr val="accent3">
                <a:lumMod val="50000"/>
                <a:alpha val="26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8" name="Zástupný symbol pro obsah 2"/>
            <p:cNvSpPr txBox="1">
              <a:spLocks/>
            </p:cNvSpPr>
            <p:nvPr/>
          </p:nvSpPr>
          <p:spPr bwMode="auto">
            <a:xfrm>
              <a:off x="-3528392" y="2564568"/>
              <a:ext cx="5253541" cy="1730979"/>
            </a:xfrm>
            <a:prstGeom prst="rect">
              <a:avLst/>
            </a:prstGeom>
            <a:solidFill>
              <a:schemeClr val="accent3">
                <a:lumMod val="50000"/>
                <a:alpha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  <a:defRPr/>
              </a:pP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Lipáza hydrolyzuje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triacylglyceroly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na </a:t>
              </a:r>
              <a:r>
                <a:rPr lang="cs-CZ" dirty="0" smtClean="0">
                  <a:solidFill>
                    <a:schemeClr val="bg1"/>
                  </a:solidFill>
                  <a:latin typeface="+mn-lt"/>
                  <a:cs typeface="+mn-cs"/>
                </a:rPr>
                <a:t>glycerol 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a MK, které vstupují do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glyoxysomu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.   U některých druhů se lipáza vyskytuje uvnitř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glyoxysomu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(třeba okurka, nebo sója)</a:t>
              </a:r>
              <a:endParaRPr lang="cs-CZ" b="1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" name="Skupina 18"/>
          <p:cNvGrpSpPr>
            <a:grpSpLocks/>
          </p:cNvGrpSpPr>
          <p:nvPr/>
        </p:nvGrpSpPr>
        <p:grpSpPr bwMode="auto">
          <a:xfrm>
            <a:off x="250825" y="1557338"/>
            <a:ext cx="5041900" cy="4751387"/>
            <a:chOff x="-4954353" y="-2465466"/>
            <a:chExt cx="5253541" cy="5847390"/>
          </a:xfrm>
        </p:grpSpPr>
        <p:cxnSp>
          <p:nvCxnSpPr>
            <p:cNvPr id="20" name="Přímá spojovací čára 19"/>
            <p:cNvCxnSpPr>
              <a:stCxn id="22" idx="0"/>
              <a:endCxn id="21" idx="2"/>
            </p:cNvCxnSpPr>
            <p:nvPr/>
          </p:nvCxnSpPr>
          <p:spPr>
            <a:xfrm rot="16200000" flipV="1">
              <a:off x="-3308570" y="669967"/>
              <a:ext cx="1435961" cy="526016"/>
            </a:xfrm>
            <a:prstGeom prst="line">
              <a:avLst/>
            </a:prstGeom>
            <a:ln w="698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Vývojový diagram: postup 20"/>
            <p:cNvSpPr/>
            <p:nvPr/>
          </p:nvSpPr>
          <p:spPr>
            <a:xfrm>
              <a:off x="-4203375" y="-2465466"/>
              <a:ext cx="2701207" cy="2680461"/>
            </a:xfrm>
            <a:prstGeom prst="flowChartProcess">
              <a:avLst/>
            </a:prstGeom>
            <a:solidFill>
              <a:schemeClr val="tx2">
                <a:lumMod val="75000"/>
                <a:alpha val="26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22" name="Zástupný symbol pro obsah 2"/>
            <p:cNvSpPr txBox="1">
              <a:spLocks/>
            </p:cNvSpPr>
            <p:nvPr/>
          </p:nvSpPr>
          <p:spPr bwMode="auto">
            <a:xfrm>
              <a:off x="-4954353" y="1650956"/>
              <a:ext cx="5253541" cy="1730968"/>
            </a:xfrm>
            <a:prstGeom prst="rect">
              <a:avLst/>
            </a:prstGeom>
            <a:solidFill>
              <a:schemeClr val="tx2">
                <a:lumMod val="75000"/>
                <a:alpha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  <a:defRPr/>
              </a:pP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Do </a:t>
              </a:r>
              <a:r>
                <a:rPr lang="el-GR" dirty="0">
                  <a:solidFill>
                    <a:schemeClr val="bg1"/>
                  </a:solidFill>
                  <a:latin typeface="+mn-lt"/>
                  <a:cs typeface="+mn-cs"/>
                </a:rPr>
                <a:t>β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-oxidace vstupuje MK po navázání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CoA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enzymem MK-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CoA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-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syntázou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. Zde proběhne řada reakcí, při kterých se MK zkracuje za vzniku acetyl-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CoA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.  Pokud má tedy MK 18 uhlíkový řetězec, vznikne 8 molekul acetyl-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CoA</a:t>
              </a:r>
              <a:endParaRPr lang="cs-CZ" b="1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" name="Skupina 32"/>
          <p:cNvGrpSpPr>
            <a:grpSpLocks/>
          </p:cNvGrpSpPr>
          <p:nvPr/>
        </p:nvGrpSpPr>
        <p:grpSpPr bwMode="auto">
          <a:xfrm>
            <a:off x="3995738" y="1700213"/>
            <a:ext cx="5040312" cy="5157787"/>
            <a:chOff x="-4353948" y="-2465466"/>
            <a:chExt cx="5253541" cy="6345279"/>
          </a:xfrm>
        </p:grpSpPr>
        <p:cxnSp>
          <p:nvCxnSpPr>
            <p:cNvPr id="34" name="Přímá spojovací čára 33"/>
            <p:cNvCxnSpPr>
              <a:stCxn id="36" idx="0"/>
              <a:endCxn id="35" idx="2"/>
            </p:cNvCxnSpPr>
            <p:nvPr/>
          </p:nvCxnSpPr>
          <p:spPr>
            <a:xfrm rot="16200000" flipV="1">
              <a:off x="-2635169" y="226738"/>
              <a:ext cx="763620" cy="1050708"/>
            </a:xfrm>
            <a:prstGeom prst="line">
              <a:avLst/>
            </a:prstGeom>
            <a:ln w="698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Vývojový diagram: postup 34"/>
            <p:cNvSpPr/>
            <p:nvPr/>
          </p:nvSpPr>
          <p:spPr>
            <a:xfrm>
              <a:off x="-4203375" y="-2465466"/>
              <a:ext cx="2850978" cy="2835748"/>
            </a:xfrm>
            <a:prstGeom prst="flowChartProcess">
              <a:avLst/>
            </a:prstGeom>
            <a:solidFill>
              <a:schemeClr val="accent2">
                <a:lumMod val="75000"/>
                <a:alpha val="26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36" name="Zástupný symbol pro obsah 2"/>
            <p:cNvSpPr txBox="1">
              <a:spLocks/>
            </p:cNvSpPr>
            <p:nvPr/>
          </p:nvSpPr>
          <p:spPr bwMode="auto">
            <a:xfrm>
              <a:off x="-4353948" y="1133903"/>
              <a:ext cx="5253541" cy="2745910"/>
            </a:xfrm>
            <a:prstGeom prst="rect">
              <a:avLst/>
            </a:prstGeom>
            <a:solidFill>
              <a:schemeClr val="accent2">
                <a:lumMod val="75000"/>
                <a:alpha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  <a:defRPr/>
              </a:pP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Glyoxylátový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cyklus dále metabolizuje acetyl-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CoA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. První kroky jsou podobné jako u citrátového cyklu. Pak se ale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izocitrát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rozštěpí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izocitrát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lyázou na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sukcinát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(C4) a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glyoxylát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(C2).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Sukcinát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se transportuje do mitochondrie, </a:t>
              </a:r>
              <a:r>
                <a:rPr lang="cs-CZ" dirty="0" err="1" smtClean="0">
                  <a:solidFill>
                    <a:schemeClr val="bg1"/>
                  </a:solidFill>
                  <a:latin typeface="+mn-lt"/>
                  <a:cs typeface="+mn-cs"/>
                </a:rPr>
                <a:t>glyoxylát</a:t>
              </a:r>
              <a:r>
                <a:rPr lang="cs-CZ" dirty="0" err="1" smtClean="0">
                  <a:solidFill>
                    <a:schemeClr val="bg1"/>
                  </a:solidFill>
                </a:rPr>
                <a:t>em</a:t>
              </a:r>
              <a:r>
                <a:rPr lang="cs-CZ" dirty="0" smtClean="0">
                  <a:solidFill>
                    <a:schemeClr val="bg1"/>
                  </a:solidFill>
                </a:rPr>
                <a:t> se s</a:t>
              </a:r>
              <a:r>
                <a:rPr lang="cs-CZ" dirty="0" smtClean="0">
                  <a:solidFill>
                    <a:schemeClr val="bg1"/>
                  </a:solidFill>
                  <a:latin typeface="+mn-lt"/>
                  <a:cs typeface="+mn-cs"/>
                </a:rPr>
                <a:t> 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pomocí dalšího acetyl-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CoA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regeneruje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malát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.</a:t>
              </a:r>
              <a:endParaRPr lang="cs-CZ" b="1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5" name="Skupina 44"/>
          <p:cNvGrpSpPr>
            <a:grpSpLocks/>
          </p:cNvGrpSpPr>
          <p:nvPr/>
        </p:nvGrpSpPr>
        <p:grpSpPr bwMode="auto">
          <a:xfrm>
            <a:off x="250825" y="1052513"/>
            <a:ext cx="7993063" cy="5805487"/>
            <a:chOff x="-9194182" y="-1523037"/>
            <a:chExt cx="8330616" cy="7142651"/>
          </a:xfrm>
        </p:grpSpPr>
        <p:cxnSp>
          <p:nvCxnSpPr>
            <p:cNvPr id="46" name="Přímá spojovací čára 45"/>
            <p:cNvCxnSpPr>
              <a:stCxn id="48" idx="2"/>
              <a:endCxn id="47" idx="0"/>
            </p:cNvCxnSpPr>
            <p:nvPr/>
          </p:nvCxnSpPr>
          <p:spPr>
            <a:xfrm rot="5400000">
              <a:off x="-5616882" y="749409"/>
              <a:ext cx="2302757" cy="1125088"/>
            </a:xfrm>
            <a:prstGeom prst="line">
              <a:avLst/>
            </a:prstGeom>
            <a:ln w="698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Vývojový diagram: postup 46"/>
            <p:cNvSpPr/>
            <p:nvPr/>
          </p:nvSpPr>
          <p:spPr>
            <a:xfrm>
              <a:off x="-9194182" y="2463332"/>
              <a:ext cx="8330616" cy="3156282"/>
            </a:xfrm>
            <a:prstGeom prst="flowChartProcess">
              <a:avLst/>
            </a:prstGeom>
            <a:solidFill>
              <a:schemeClr val="accent6">
                <a:lumMod val="75000"/>
                <a:alpha val="26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48" name="Zástupný symbol pro obsah 2"/>
            <p:cNvSpPr txBox="1">
              <a:spLocks/>
            </p:cNvSpPr>
            <p:nvPr/>
          </p:nvSpPr>
          <p:spPr bwMode="auto">
            <a:xfrm>
              <a:off x="-6642879" y="-1523037"/>
              <a:ext cx="5479841" cy="1683611"/>
            </a:xfrm>
            <a:prstGeom prst="rect">
              <a:avLst/>
            </a:prstGeom>
            <a:solidFill>
              <a:schemeClr val="accent6">
                <a:lumMod val="50000"/>
                <a:alpha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  <a:defRPr/>
              </a:pP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Mitochondriální přenašeč vyměňuje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sukcinát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za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malát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(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antiport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).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Malát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je pak v cytoplasmě oxidován na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oxaloacetát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, který je substrátem pro vznik sacharózy. Touto konverzí se zachová až </a:t>
              </a:r>
              <a:r>
                <a:rPr lang="en-US" dirty="0">
                  <a:solidFill>
                    <a:schemeClr val="bg1"/>
                  </a:solidFill>
                  <a:latin typeface="+mn-lt"/>
                  <a:cs typeface="+mn-cs"/>
                </a:rPr>
                <a:t>40% p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ůvodní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energie uložené v lipidech</a:t>
              </a:r>
              <a:endParaRPr lang="cs-CZ" b="1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3017" name="TextovéPole 22"/>
          <p:cNvSpPr txBox="1">
            <a:spLocks noChangeArrowheads="1"/>
          </p:cNvSpPr>
          <p:nvPr/>
        </p:nvSpPr>
        <p:spPr bwMode="auto">
          <a:xfrm>
            <a:off x="5859463" y="0"/>
            <a:ext cx="32845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Katabolismus lipidů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http://plantphys.info/plant_physiology/images/stemv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20688"/>
            <a:ext cx="6805264" cy="6121072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en-US" dirty="0" smtClean="0"/>
              <a:t>D</a:t>
            </a:r>
            <a:r>
              <a:rPr lang="cs-CZ" dirty="0" err="1" smtClean="0"/>
              <a:t>álkový</a:t>
            </a:r>
            <a:r>
              <a:rPr lang="cs-CZ" dirty="0" smtClean="0"/>
              <a:t> transport </a:t>
            </a:r>
            <a:r>
              <a:rPr lang="cs-CZ" dirty="0" err="1" smtClean="0"/>
              <a:t>asimiátů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2869</TotalTime>
  <Words>2131</Words>
  <Application>Microsoft Office PowerPoint</Application>
  <PresentationFormat>Předvádění na obrazovce (4:3)</PresentationFormat>
  <Paragraphs>304</Paragraphs>
  <Slides>49</Slides>
  <Notes>10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0" baseType="lpstr">
      <vt:lpstr>Motiv sady Office</vt:lpstr>
      <vt:lpstr>Malát-aspartátové kyvadlo zabezpečuje přísun NAD+ pro glykolýzu</vt:lpstr>
      <vt:lpstr>Adaptace na nedostatek kyslíku</vt:lpstr>
      <vt:lpstr>Energetická bilance respirace</vt:lpstr>
      <vt:lpstr>Metabolismus lipidů</vt:lpstr>
      <vt:lpstr>Syntáza mastných kyselin - enzym all inclusive</vt:lpstr>
      <vt:lpstr>Snímek 6</vt:lpstr>
      <vt:lpstr>Vznik glycerolipidů probíhá v chloroplastu i v ER</vt:lpstr>
      <vt:lpstr>Snímek 8</vt:lpstr>
      <vt:lpstr>Dálkový transport asimiátů</vt:lpstr>
      <vt:lpstr>Snímek 10</vt:lpstr>
      <vt:lpstr>Snímek 11</vt:lpstr>
      <vt:lpstr>Sítkové buňky a sítkové elementy</vt:lpstr>
      <vt:lpstr>Snímek 13</vt:lpstr>
      <vt:lpstr>Snímek 14</vt:lpstr>
      <vt:lpstr>Poškozené sítkové elementy jsou aktivně uzavírány</vt:lpstr>
      <vt:lpstr>Snímek 16</vt:lpstr>
      <vt:lpstr>Forisomy – reverzibilní zavírání článků sítkovic u Fabaceae</vt:lpstr>
      <vt:lpstr>Průvodní buňky</vt:lpstr>
      <vt:lpstr>Průvodní buňky tvoří komplex s články sítkovic</vt:lpstr>
      <vt:lpstr>Základní průvodní buňky</vt:lpstr>
      <vt:lpstr>Transferové buňky</vt:lpstr>
      <vt:lpstr>Zprostředkovatelské buňky</vt:lpstr>
      <vt:lpstr>Koncepce zdroje a sinku</vt:lpstr>
      <vt:lpstr>Propojení mezi zdrojem a sinkem je ovlivněno mnoha faktory</vt:lpstr>
      <vt:lpstr>Radioaktivní značení asimilátů odhaluje sink</vt:lpstr>
      <vt:lpstr>Kanalizační hypotéza transportu auxinů a vznik cévních svazků</vt:lpstr>
      <vt:lpstr>Snímek 27</vt:lpstr>
      <vt:lpstr>Složení floémové šťávy</vt:lpstr>
      <vt:lpstr>Snímek 29</vt:lpstr>
      <vt:lpstr>Snímek 30</vt:lpstr>
      <vt:lpstr>Složení floémové šťávy  - cukry</vt:lpstr>
      <vt:lpstr>Princip translokace sacharidů</vt:lpstr>
      <vt:lpstr>Snímek 33</vt:lpstr>
      <vt:lpstr>Osmotický potenciál hraje hlavní roli při pohybu floemové šťávy </vt:lpstr>
      <vt:lpstr>Nakládání floemu – phloem loading -apoplastická dráha</vt:lpstr>
      <vt:lpstr>Transport sacharózy do průvodních buněk</vt:lpstr>
      <vt:lpstr>Snímek 37</vt:lpstr>
      <vt:lpstr>Snímek 38</vt:lpstr>
      <vt:lpstr>Snímek 39</vt:lpstr>
      <vt:lpstr>Vykládání floému</vt:lpstr>
      <vt:lpstr>Apoplastické vykládání floemu je typické pro vyvíjející se embrya</vt:lpstr>
      <vt:lpstr>Snímek 42</vt:lpstr>
      <vt:lpstr>Alokace a přerozdělování asimilátů</vt:lpstr>
      <vt:lpstr>Proč mají rostliny tolik enzymů čerpajících energii z pyrofosfátu?</vt:lpstr>
      <vt:lpstr>Míra fotosyntézy je nepřímo regulovaná odběrem asimilátů v sinku </vt:lpstr>
      <vt:lpstr>Snímek 46</vt:lpstr>
      <vt:lpstr>Snímek 47</vt:lpstr>
      <vt:lpstr>Regulace exprese genů v plastidech</vt:lpstr>
      <vt:lpstr>Snímek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Ivanac</dc:creator>
  <cp:lastModifiedBy>akulich</cp:lastModifiedBy>
  <cp:revision>163</cp:revision>
  <dcterms:created xsi:type="dcterms:W3CDTF">2010-11-05T21:32:14Z</dcterms:created>
  <dcterms:modified xsi:type="dcterms:W3CDTF">2010-11-26T14:49:40Z</dcterms:modified>
</cp:coreProperties>
</file>