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0" r:id="rId3"/>
    <p:sldId id="261" r:id="rId4"/>
    <p:sldId id="262" r:id="rId5"/>
    <p:sldId id="263" r:id="rId6"/>
    <p:sldId id="264" r:id="rId7"/>
    <p:sldId id="267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6774" autoAdjust="0"/>
  </p:normalViewPr>
  <p:slideViewPr>
    <p:cSldViewPr snapToGrid="0">
      <p:cViewPr varScale="1">
        <p:scale>
          <a:sx n="77" d="100"/>
          <a:sy n="77" d="100"/>
        </p:scale>
        <p:origin x="72" y="26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31DF7F-5B52-46CD-820F-1CE6CD7FD9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F890D-32D6-4E2A-B6B9-74D5E366DC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F9EB6-9053-45F0-AED7-F50AF58B8EA0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BAE0FB-FA3D-4133-96EB-B11DD89622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11A3E-1037-405F-9670-7B8644C73B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58EFD-CC93-4BF6-8593-B70434826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1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 panose="020B06030201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Century Schoolbook" panose="02040604050505020304" pitchFamily="18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PVS/VS Workshop: korpus ČZJ</a:t>
            </a:r>
            <a:endParaRPr lang="cs-CZ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/>
              <a:t>ACN300505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14AE4-2A52-498E-9C5D-DC3B4815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 DGS</a:t>
            </a:r>
            <a:endParaRPr lang="en-GB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5F8D0F4-3582-4D6E-AE77-3E60D1C7A3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746" y="1825625"/>
            <a:ext cx="882050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52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 semináře 1/2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381"/>
            <a:ext cx="10515600" cy="4351338"/>
          </a:xfrm>
        </p:spPr>
        <p:txBody>
          <a:bodyPr/>
          <a:lstStyle/>
          <a:p>
            <a:pPr lvl="1"/>
            <a:endParaRPr lang="cs-CZ"/>
          </a:p>
          <a:p>
            <a:endParaRPr lang="cs-CZ"/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endParaRPr lang="cs-CZ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40A876-D4AE-45BA-A8F4-BBC96A721E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740090"/>
              </p:ext>
            </p:extLst>
          </p:nvPr>
        </p:nvGraphicFramePr>
        <p:xfrm>
          <a:off x="838200" y="1953087"/>
          <a:ext cx="10515599" cy="387954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51364">
                  <a:extLst>
                    <a:ext uri="{9D8B030D-6E8A-4147-A177-3AD203B41FA5}">
                      <a16:colId xmlns:a16="http://schemas.microsoft.com/office/drawing/2014/main" val="2053371870"/>
                    </a:ext>
                  </a:extLst>
                </a:gridCol>
                <a:gridCol w="2710148">
                  <a:extLst>
                    <a:ext uri="{9D8B030D-6E8A-4147-A177-3AD203B41FA5}">
                      <a16:colId xmlns:a16="http://schemas.microsoft.com/office/drawing/2014/main" val="142101446"/>
                    </a:ext>
                  </a:extLst>
                </a:gridCol>
                <a:gridCol w="6854087">
                  <a:extLst>
                    <a:ext uri="{9D8B030D-6E8A-4147-A177-3AD203B41FA5}">
                      <a16:colId xmlns:a16="http://schemas.microsoft.com/office/drawing/2014/main" val="1687195643"/>
                    </a:ext>
                  </a:extLst>
                </a:gridCol>
              </a:tblGrid>
              <a:tr h="1950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2. 10.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úvod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>
                          <a:effectLst/>
                        </a:rPr>
                        <a:t>1. polovina přednáškově: korpusy a korpusová lingvistika, specifika multimodálních korpusů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>
                          <a:effectLst/>
                        </a:rPr>
                        <a:t>2. polovina: diskuse o realizaci semináře: individuální projekty, potřeby a přání studentů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922936"/>
                  </a:ext>
                </a:extLst>
              </a:tr>
              <a:tr h="116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16. 10.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metody sběru materiálu</a:t>
                      </a:r>
                      <a:r>
                        <a:rPr lang="en-GB" sz="2000">
                          <a:effectLst/>
                        </a:rPr>
                        <a:t>, nahr</a:t>
                      </a:r>
                      <a:r>
                        <a:rPr lang="cs-CZ" sz="2000">
                          <a:effectLst/>
                        </a:rPr>
                        <a:t>ávání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přehled korpusů, metody zpracování </a:t>
                      </a:r>
                      <a:endParaRPr lang="en-GB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2/2 cvičné nahrávky (kratších interakcí mezi studenty, elicitované produkce)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831311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30. 10.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metody zpracování</a:t>
                      </a:r>
                      <a:endParaRPr lang="en-GB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+ 2/2 příprava korpusu: technické aspekty, etické náležitosti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90700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24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 semináře 2/2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/>
          </a:p>
          <a:p>
            <a:endParaRPr lang="cs-CZ"/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endParaRPr lang="cs-CZ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F0910C6-5E41-454E-B5B7-5E66262E5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195272"/>
              </p:ext>
            </p:extLst>
          </p:nvPr>
        </p:nvGraphicFramePr>
        <p:xfrm>
          <a:off x="843379" y="1890945"/>
          <a:ext cx="10510420" cy="461638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46185">
                  <a:extLst>
                    <a:ext uri="{9D8B030D-6E8A-4147-A177-3AD203B41FA5}">
                      <a16:colId xmlns:a16="http://schemas.microsoft.com/office/drawing/2014/main" val="3855610022"/>
                    </a:ext>
                  </a:extLst>
                </a:gridCol>
                <a:gridCol w="2710148">
                  <a:extLst>
                    <a:ext uri="{9D8B030D-6E8A-4147-A177-3AD203B41FA5}">
                      <a16:colId xmlns:a16="http://schemas.microsoft.com/office/drawing/2014/main" val="1628549359"/>
                    </a:ext>
                  </a:extLst>
                </a:gridCol>
                <a:gridCol w="6854087">
                  <a:extLst>
                    <a:ext uri="{9D8B030D-6E8A-4147-A177-3AD203B41FA5}">
                      <a16:colId xmlns:a16="http://schemas.microsoft.com/office/drawing/2014/main" val="2274755994"/>
                    </a:ext>
                  </a:extLst>
                </a:gridCol>
              </a:tblGrid>
              <a:tr h="1735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13. 11.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anotace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prezentace k sw: ELAN, iLex, transkripce a anotace </a:t>
                      </a:r>
                      <a:endParaRPr lang="en-GB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2/2 práce s nahrávkami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475648"/>
                  </a:ext>
                </a:extLst>
              </a:tr>
              <a:tr h="1146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27. 11.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případová studie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prezentace k případové studii (modelový výzkum)</a:t>
                      </a:r>
                      <a:endParaRPr lang="en-GB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2/2 práce s nahrávkami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462602"/>
                  </a:ext>
                </a:extLst>
              </a:tr>
              <a:tr h="1734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11. 12.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případová studie (pokr.), závěrečná diskuse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práce s nahrávkami</a:t>
                      </a:r>
                      <a:endParaRPr lang="en-GB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2/2 shrnutí individuálních projektů a závěrečná diskuse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082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46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B04BB-4416-4DD9-B45E-FECC46204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Existující korpusy ZJ (výběr)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E6C77-D0C5-4DB0-9A79-DDA391D3F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korpus BSL</a:t>
            </a:r>
            <a:endParaRPr lang="en-GB"/>
          </a:p>
          <a:p>
            <a:endParaRPr lang="cs-CZ"/>
          </a:p>
          <a:p>
            <a:r>
              <a:rPr lang="cs-CZ"/>
              <a:t>korpus PJM</a:t>
            </a:r>
            <a:endParaRPr lang="en-GB"/>
          </a:p>
          <a:p>
            <a:endParaRPr lang="cs-CZ"/>
          </a:p>
          <a:p>
            <a:r>
              <a:rPr lang="cs-CZ"/>
              <a:t>korpus NGT</a:t>
            </a:r>
            <a:endParaRPr lang="en-GB"/>
          </a:p>
          <a:p>
            <a:endParaRPr lang="cs-CZ"/>
          </a:p>
          <a:p>
            <a:r>
              <a:rPr lang="cs-CZ"/>
              <a:t>korpus DGS</a:t>
            </a:r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544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19DB1-1310-46F9-8124-3F22D8A7C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 BSL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B4A50-C1F6-42D6-8AB1-F381576B1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narativy </a:t>
            </a:r>
            <a:endParaRPr lang="en-GB"/>
          </a:p>
          <a:p>
            <a:r>
              <a:rPr lang="cs-CZ"/>
              <a:t>lexikální elicitace</a:t>
            </a:r>
            <a:endParaRPr lang="en-GB"/>
          </a:p>
          <a:p>
            <a:r>
              <a:rPr lang="cs-CZ"/>
              <a:t>rozhovory </a:t>
            </a:r>
            <a:endParaRPr lang="en-GB"/>
          </a:p>
          <a:p>
            <a:r>
              <a:rPr lang="cs-CZ"/>
              <a:t>konverzace</a:t>
            </a:r>
            <a:endParaRPr lang="en-GB"/>
          </a:p>
          <a:p>
            <a:r>
              <a:rPr lang="cs-CZ"/>
              <a:t>nahrávání: </a:t>
            </a:r>
            <a:endParaRPr lang="en-GB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3-4 kamery (2 na participanty, třetí na celek)</a:t>
            </a:r>
            <a:endParaRPr lang="en-GB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90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63A97-4B4B-44C7-B4DB-FFC0CF6B6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 PJM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1DA4E-ED39-42A1-A523-8C6BD5C64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baterie elicitačních testů</a:t>
            </a:r>
            <a:endParaRPr lang="en-GB"/>
          </a:p>
          <a:p>
            <a:r>
              <a:rPr lang="cs-CZ"/>
              <a:t>diskuse na 2 témata</a:t>
            </a:r>
            <a:endParaRPr lang="en-GB"/>
          </a:p>
          <a:p>
            <a:r>
              <a:rPr lang="cs-CZ"/>
              <a:t>neřízené konverzace</a:t>
            </a:r>
            <a:endParaRPr lang="en-GB"/>
          </a:p>
          <a:p>
            <a:r>
              <a:rPr lang="cs-CZ"/>
              <a:t>lexikální elicitace (regionální rozdíly)</a:t>
            </a:r>
            <a:endParaRPr lang="en-GB"/>
          </a:p>
          <a:p>
            <a:r>
              <a:rPr lang="cs-CZ"/>
              <a:t>nahrávání:</a:t>
            </a:r>
            <a:endParaRPr lang="en-GB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5 kamer (2x2 na participanty (přední + horní pohled) + 1 celkový pohled)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925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28EE3-9DDD-4F7C-9BCC-46427E0DC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93D637-DDDA-48BA-A7F9-DA448E0FA5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242" y="365125"/>
            <a:ext cx="8033515" cy="6044346"/>
          </a:xfrm>
        </p:spPr>
      </p:pic>
    </p:spTree>
    <p:extLst>
      <p:ext uri="{BB962C8B-B14F-4D97-AF65-F5344CB8AC3E}">
        <p14:creationId xmlns:p14="http://schemas.microsoft.com/office/powerpoint/2010/main" val="1747577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1A7F3-236C-4C97-A616-11641E6FC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 NGT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B3D4A-391F-4CB8-B7C9-CA1AB1975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/>
              <a:t>osobní představení</a:t>
            </a:r>
            <a:endParaRPr lang="en-GB" sz="2400"/>
          </a:p>
          <a:p>
            <a:r>
              <a:rPr lang="cs-CZ" sz="2400"/>
              <a:t>narativ 1: zajímavý osobní příběh</a:t>
            </a:r>
            <a:endParaRPr lang="en-GB" sz="2400"/>
          </a:p>
          <a:p>
            <a:r>
              <a:rPr lang="cs-CZ" sz="2400"/>
              <a:t>diskuse na téma „deaf issues“</a:t>
            </a:r>
            <a:endParaRPr lang="en-GB" sz="2400"/>
          </a:p>
          <a:p>
            <a:r>
              <a:rPr lang="cs-CZ" sz="2400"/>
              <a:t>narativ 2: převyprávění (znakovaného) příběhu</a:t>
            </a:r>
            <a:endParaRPr lang="en-GB" sz="2400"/>
          </a:p>
          <a:p>
            <a:r>
              <a:rPr lang="cs-CZ" sz="2400"/>
              <a:t>narativ 3: převyprávění kreslené grotesky</a:t>
            </a:r>
            <a:endParaRPr lang="en-GB" sz="2400"/>
          </a:p>
          <a:p>
            <a:r>
              <a:rPr lang="cs-CZ" sz="2400"/>
              <a:t>narativ 4: převyprávění hrané grotesky</a:t>
            </a:r>
            <a:endParaRPr lang="en-GB" sz="2400"/>
          </a:p>
          <a:p>
            <a:r>
              <a:rPr lang="cs-CZ" sz="2400"/>
              <a:t>narativ 5: převyprávění obrázkového příběhu</a:t>
            </a:r>
            <a:endParaRPr lang="en-GB" sz="2400"/>
          </a:p>
          <a:p>
            <a:r>
              <a:rPr lang="cs-CZ" sz="2400"/>
              <a:t>úloha "najdi 5 rozdílů"</a:t>
            </a:r>
            <a:endParaRPr lang="en-GB" sz="2400"/>
          </a:p>
          <a:p>
            <a:r>
              <a:rPr lang="cs-CZ" sz="2400"/>
              <a:t>nahrávání: </a:t>
            </a:r>
            <a:endParaRPr lang="en-GB" sz="24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/>
              <a:t>4 kamery (2x2 na participanty, přední + horní pohled)</a:t>
            </a:r>
            <a:endParaRPr lang="en-GB" sz="2000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272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C78C6-1C55-45B1-AF10-FC4CF7A0B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 DGS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740B9-A772-4C74-BAB7-243C73D07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narativy</a:t>
            </a:r>
            <a:endParaRPr lang="en-GB"/>
          </a:p>
          <a:p>
            <a:r>
              <a:rPr lang="cs-CZ"/>
              <a:t>konverzace </a:t>
            </a:r>
            <a:endParaRPr lang="en-GB"/>
          </a:p>
          <a:p>
            <a:r>
              <a:rPr lang="cs-CZ"/>
              <a:t>diskuse</a:t>
            </a:r>
            <a:endParaRPr lang="en-GB"/>
          </a:p>
          <a:p>
            <a:r>
              <a:rPr lang="cs-CZ"/>
              <a:t>nahrávání:</a:t>
            </a:r>
            <a:endParaRPr lang="en-GB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7 kamer (3x2 na participanty (2x2 přední + 2 horní) + 1 celkový pohled)</a:t>
            </a:r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9492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Franklin Gothic 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1528</TotalTime>
  <Words>285</Words>
  <Application>Microsoft Office PowerPoint</Application>
  <PresentationFormat>Widescreen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Schoolbook</vt:lpstr>
      <vt:lpstr>Franklin Gothic Medium</vt:lpstr>
      <vt:lpstr>Tahoma</vt:lpstr>
      <vt:lpstr>Times New Roman</vt:lpstr>
      <vt:lpstr>Wingdings</vt:lpstr>
      <vt:lpstr>Motiv Office</vt:lpstr>
      <vt:lpstr>PVS/VS Workshop: korpus ČZJ</vt:lpstr>
      <vt:lpstr>Program semináře 1/2</vt:lpstr>
      <vt:lpstr>Program semináře 2/2</vt:lpstr>
      <vt:lpstr>Existující korpusy ZJ (výběr)</vt:lpstr>
      <vt:lpstr>Korpus BSL</vt:lpstr>
      <vt:lpstr>Korpus PJM</vt:lpstr>
      <vt:lpstr>PowerPoint Presentation</vt:lpstr>
      <vt:lpstr>Korpus NGT</vt:lpstr>
      <vt:lpstr>Korpus DGS</vt:lpstr>
      <vt:lpstr>Korpus DGS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korpusy_01</dc:title>
  <dc:creator>Jakub Jehlička</dc:creator>
  <cp:lastModifiedBy>Jakub Jehlička</cp:lastModifiedBy>
  <cp:revision>57</cp:revision>
  <dcterms:created xsi:type="dcterms:W3CDTF">2017-09-17T17:37:04Z</dcterms:created>
  <dcterms:modified xsi:type="dcterms:W3CDTF">2017-10-16T08:59:01Z</dcterms:modified>
</cp:coreProperties>
</file>