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0" r:id="rId1"/>
  </p:sldMasterIdLst>
  <p:handoutMasterIdLst>
    <p:handoutMasterId r:id="rId8"/>
  </p:handoutMasterIdLst>
  <p:sldIdLst>
    <p:sldId id="256" r:id="rId2"/>
    <p:sldId id="257" r:id="rId3"/>
    <p:sldId id="258" r:id="rId4"/>
    <p:sldId id="260" r:id="rId5"/>
    <p:sldId id="261" r:id="rId6"/>
    <p:sldId id="262" r:id="rId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4C1B7F-B41D-41DD-9A38-E468C0BD8DF2}" type="datetimeFigureOut">
              <a:rPr lang="cs-CZ" smtClean="0"/>
              <a:t>10.10.2024</a:t>
            </a:fld>
            <a:endParaRPr lang="cs-CZ"/>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78AD66-3EA6-45A8-8A96-5A9FF4E3B3C9}" type="slidenum">
              <a:rPr lang="cs-CZ" smtClean="0"/>
              <a:t>‹#›</a:t>
            </a:fld>
            <a:endParaRPr lang="cs-CZ"/>
          </a:p>
        </p:txBody>
      </p:sp>
    </p:spTree>
    <p:extLst>
      <p:ext uri="{BB962C8B-B14F-4D97-AF65-F5344CB8AC3E}">
        <p14:creationId xmlns:p14="http://schemas.microsoft.com/office/powerpoint/2010/main" val="339630351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CB9005-555C-0A3F-5781-6321D1C10E31}"/>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11907897-226A-9AB1-59B9-FF70D677F0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874D61CC-8B0F-D2EB-70F2-B8AD461DB15D}"/>
              </a:ext>
            </a:extLst>
          </p:cNvPr>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5" name="Zástupný symbol pro zápatí 4">
            <a:extLst>
              <a:ext uri="{FF2B5EF4-FFF2-40B4-BE49-F238E27FC236}">
                <a16:creationId xmlns:a16="http://schemas.microsoft.com/office/drawing/2014/main" id="{8D3B7006-E2DD-C3D0-AB74-17C067DCCF85}"/>
              </a:ext>
            </a:extLst>
          </p:cNvPr>
          <p:cNvSpPr>
            <a:spLocks noGrp="1"/>
          </p:cNvSpPr>
          <p:nvPr>
            <p:ph type="ftr" sz="quarter" idx="11"/>
          </p:nvPr>
        </p:nvSpPr>
        <p:spPr/>
        <p:txBody>
          <a:bodyPr/>
          <a:lstStyle/>
          <a:p>
            <a:endParaRPr lang="en-US" dirty="0"/>
          </a:p>
        </p:txBody>
      </p:sp>
      <p:sp>
        <p:nvSpPr>
          <p:cNvPr id="6" name="Zástupný symbol pro číslo snímku 5">
            <a:extLst>
              <a:ext uri="{FF2B5EF4-FFF2-40B4-BE49-F238E27FC236}">
                <a16:creationId xmlns:a16="http://schemas.microsoft.com/office/drawing/2014/main" id="{C2BE1F25-EC72-7084-3EA6-7A599C64B70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2701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B27F0F-4F4F-999D-CFBB-F891BA0663DB}"/>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FF98262-EBD3-9E12-3D04-4CF6E51CD6D1}"/>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BE20E73-4207-0E72-4A66-352A8DDBE288}"/>
              </a:ext>
            </a:extLst>
          </p:cNvPr>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5" name="Zástupný symbol pro zápatí 4">
            <a:extLst>
              <a:ext uri="{FF2B5EF4-FFF2-40B4-BE49-F238E27FC236}">
                <a16:creationId xmlns:a16="http://schemas.microsoft.com/office/drawing/2014/main" id="{4210B2C5-34C7-9D50-EB0D-7C8D4594D688}"/>
              </a:ext>
            </a:extLst>
          </p:cNvPr>
          <p:cNvSpPr>
            <a:spLocks noGrp="1"/>
          </p:cNvSpPr>
          <p:nvPr>
            <p:ph type="ftr" sz="quarter" idx="11"/>
          </p:nvPr>
        </p:nvSpPr>
        <p:spPr/>
        <p:txBody>
          <a:bodyPr/>
          <a:lstStyle/>
          <a:p>
            <a:endParaRPr lang="en-US" dirty="0"/>
          </a:p>
        </p:txBody>
      </p:sp>
      <p:sp>
        <p:nvSpPr>
          <p:cNvPr id="6" name="Zástupný symbol pro číslo snímku 5">
            <a:extLst>
              <a:ext uri="{FF2B5EF4-FFF2-40B4-BE49-F238E27FC236}">
                <a16:creationId xmlns:a16="http://schemas.microsoft.com/office/drawing/2014/main" id="{C5E3B304-D1BA-CE91-7FB0-062C96AC9E2A}"/>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01503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DEA7BDD-4DEA-00BC-C785-D74AD8C3C0D7}"/>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60046BB7-593A-5B5C-54F8-A77650D7D5CA}"/>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09ED112-D0F2-4AFC-9FF9-C0D7973A11DA}"/>
              </a:ext>
            </a:extLst>
          </p:cNvPr>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5" name="Zástupný symbol pro zápatí 4">
            <a:extLst>
              <a:ext uri="{FF2B5EF4-FFF2-40B4-BE49-F238E27FC236}">
                <a16:creationId xmlns:a16="http://schemas.microsoft.com/office/drawing/2014/main" id="{9A7A8854-BE50-EA10-C55E-394DE009277B}"/>
              </a:ext>
            </a:extLst>
          </p:cNvPr>
          <p:cNvSpPr>
            <a:spLocks noGrp="1"/>
          </p:cNvSpPr>
          <p:nvPr>
            <p:ph type="ftr" sz="quarter" idx="11"/>
          </p:nvPr>
        </p:nvSpPr>
        <p:spPr/>
        <p:txBody>
          <a:bodyPr/>
          <a:lstStyle/>
          <a:p>
            <a:endParaRPr lang="en-US" dirty="0"/>
          </a:p>
        </p:txBody>
      </p:sp>
      <p:sp>
        <p:nvSpPr>
          <p:cNvPr id="6" name="Zástupný symbol pro číslo snímku 5">
            <a:extLst>
              <a:ext uri="{FF2B5EF4-FFF2-40B4-BE49-F238E27FC236}">
                <a16:creationId xmlns:a16="http://schemas.microsoft.com/office/drawing/2014/main" id="{5308CFF9-AD69-34CA-7D57-59BA8C4A315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54064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14704E-B578-FB86-0A7A-04FC6F0DDF8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1A9FD42-A53F-FEEF-42EC-720A73C39102}"/>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D75E57B-88D0-2288-0936-20AE4294B5A8}"/>
              </a:ext>
            </a:extLst>
          </p:cNvPr>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5" name="Zástupný symbol pro zápatí 4">
            <a:extLst>
              <a:ext uri="{FF2B5EF4-FFF2-40B4-BE49-F238E27FC236}">
                <a16:creationId xmlns:a16="http://schemas.microsoft.com/office/drawing/2014/main" id="{188D92B3-F3C5-382C-FD5C-5A276BF055C7}"/>
              </a:ext>
            </a:extLst>
          </p:cNvPr>
          <p:cNvSpPr>
            <a:spLocks noGrp="1"/>
          </p:cNvSpPr>
          <p:nvPr>
            <p:ph type="ftr" sz="quarter" idx="11"/>
          </p:nvPr>
        </p:nvSpPr>
        <p:spPr/>
        <p:txBody>
          <a:bodyPr/>
          <a:lstStyle/>
          <a:p>
            <a:endParaRPr lang="en-US" dirty="0"/>
          </a:p>
        </p:txBody>
      </p:sp>
      <p:sp>
        <p:nvSpPr>
          <p:cNvPr id="6" name="Zástupný symbol pro číslo snímku 5">
            <a:extLst>
              <a:ext uri="{FF2B5EF4-FFF2-40B4-BE49-F238E27FC236}">
                <a16:creationId xmlns:a16="http://schemas.microsoft.com/office/drawing/2014/main" id="{EA045844-82D0-5474-E37C-DAFD3740FC0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27139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D5E4B8-2079-EAEA-A593-BBF9D53F44BB}"/>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7028CB1F-FAF8-6646-94A2-754667D379D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55DD8F96-078D-35A3-5874-88C462F3CD6E}"/>
              </a:ext>
            </a:extLst>
          </p:cNvPr>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5" name="Zástupný symbol pro zápatí 4">
            <a:extLst>
              <a:ext uri="{FF2B5EF4-FFF2-40B4-BE49-F238E27FC236}">
                <a16:creationId xmlns:a16="http://schemas.microsoft.com/office/drawing/2014/main" id="{4BA74DBF-D4C9-5692-D9A3-F1648B3CF846}"/>
              </a:ext>
            </a:extLst>
          </p:cNvPr>
          <p:cNvSpPr>
            <a:spLocks noGrp="1"/>
          </p:cNvSpPr>
          <p:nvPr>
            <p:ph type="ftr" sz="quarter" idx="11"/>
          </p:nvPr>
        </p:nvSpPr>
        <p:spPr/>
        <p:txBody>
          <a:bodyPr/>
          <a:lstStyle/>
          <a:p>
            <a:endParaRPr lang="en-US" dirty="0"/>
          </a:p>
        </p:txBody>
      </p:sp>
      <p:sp>
        <p:nvSpPr>
          <p:cNvPr id="6" name="Zástupný symbol pro číslo snímku 5">
            <a:extLst>
              <a:ext uri="{FF2B5EF4-FFF2-40B4-BE49-F238E27FC236}">
                <a16:creationId xmlns:a16="http://schemas.microsoft.com/office/drawing/2014/main" id="{BC42E06C-1D1B-DE58-FE8F-62BAA0520DD6}"/>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16163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DAE808-E844-12F6-AEC1-50C2BFE5880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109D660-C3A6-BEB5-1250-D14E0EEB61E6}"/>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30E5ACEE-5B6A-8996-D1AA-92E9D0C43453}"/>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2C6EA3D6-CDE1-5782-6B2F-7C445DB757A6}"/>
              </a:ext>
            </a:extLst>
          </p:cNvPr>
          <p:cNvSpPr>
            <a:spLocks noGrp="1"/>
          </p:cNvSpPr>
          <p:nvPr>
            <p:ph type="dt" sz="half" idx="10"/>
          </p:nvPr>
        </p:nvSpPr>
        <p:spPr/>
        <p:txBody>
          <a:bodyPr/>
          <a:lstStyle/>
          <a:p>
            <a:fld id="{05BFA754-D5C3-4E66-96A6-867B257F58DC}" type="datetimeFigureOut">
              <a:rPr lang="en-US" smtClean="0"/>
              <a:t>10/10/2024</a:t>
            </a:fld>
            <a:endParaRPr lang="en-US" dirty="0"/>
          </a:p>
        </p:txBody>
      </p:sp>
      <p:sp>
        <p:nvSpPr>
          <p:cNvPr id="6" name="Zástupný symbol pro zápatí 5">
            <a:extLst>
              <a:ext uri="{FF2B5EF4-FFF2-40B4-BE49-F238E27FC236}">
                <a16:creationId xmlns:a16="http://schemas.microsoft.com/office/drawing/2014/main" id="{A864DA26-D140-78BC-DC1D-C03F3FC95498}"/>
              </a:ext>
            </a:extLst>
          </p:cNvPr>
          <p:cNvSpPr>
            <a:spLocks noGrp="1"/>
          </p:cNvSpPr>
          <p:nvPr>
            <p:ph type="ftr" sz="quarter" idx="11"/>
          </p:nvPr>
        </p:nvSpPr>
        <p:spPr/>
        <p:txBody>
          <a:bodyPr/>
          <a:lstStyle/>
          <a:p>
            <a:endParaRPr lang="en-US" dirty="0"/>
          </a:p>
        </p:txBody>
      </p:sp>
      <p:sp>
        <p:nvSpPr>
          <p:cNvPr id="7" name="Zástupný symbol pro číslo snímku 6">
            <a:extLst>
              <a:ext uri="{FF2B5EF4-FFF2-40B4-BE49-F238E27FC236}">
                <a16:creationId xmlns:a16="http://schemas.microsoft.com/office/drawing/2014/main" id="{1543E2F3-05BB-DC5B-BAC4-729E4A450836}"/>
              </a:ext>
            </a:extLst>
          </p:cNvPr>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593982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E7BC11-9E7F-5E60-FFE7-DBC57484BBB7}"/>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B78AC05-7532-0951-D369-58A85DDB6E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C0A9331-D083-18B8-51F6-5921927DF11D}"/>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D30E7E41-746B-3F59-6729-6B66B67083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DED84D6F-B4DF-B46B-E1B7-A187E436A658}"/>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47D0871F-F0BD-A859-8878-E60DA3971A9B}"/>
              </a:ext>
            </a:extLst>
          </p:cNvPr>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8" name="Zástupný symbol pro zápatí 7">
            <a:extLst>
              <a:ext uri="{FF2B5EF4-FFF2-40B4-BE49-F238E27FC236}">
                <a16:creationId xmlns:a16="http://schemas.microsoft.com/office/drawing/2014/main" id="{F6D33D71-0AF5-2E6F-8B20-0F7B3F18A07A}"/>
              </a:ext>
            </a:extLst>
          </p:cNvPr>
          <p:cNvSpPr>
            <a:spLocks noGrp="1"/>
          </p:cNvSpPr>
          <p:nvPr>
            <p:ph type="ftr" sz="quarter" idx="11"/>
          </p:nvPr>
        </p:nvSpPr>
        <p:spPr/>
        <p:txBody>
          <a:bodyPr/>
          <a:lstStyle/>
          <a:p>
            <a:endParaRPr lang="en-US" dirty="0"/>
          </a:p>
        </p:txBody>
      </p:sp>
      <p:sp>
        <p:nvSpPr>
          <p:cNvPr id="9" name="Zástupný symbol pro číslo snímku 8">
            <a:extLst>
              <a:ext uri="{FF2B5EF4-FFF2-40B4-BE49-F238E27FC236}">
                <a16:creationId xmlns:a16="http://schemas.microsoft.com/office/drawing/2014/main" id="{B7E1FA76-5F6D-6C65-A9BC-9DB86C5E5EA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2772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0EAE50-D6EB-454A-CD63-68F7D756505D}"/>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B4B44977-B8EE-22E7-A459-C10AAD485923}"/>
              </a:ext>
            </a:extLst>
          </p:cNvPr>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4" name="Zástupný symbol pro zápatí 3">
            <a:extLst>
              <a:ext uri="{FF2B5EF4-FFF2-40B4-BE49-F238E27FC236}">
                <a16:creationId xmlns:a16="http://schemas.microsoft.com/office/drawing/2014/main" id="{5E4B8941-750C-6443-61FE-FA68F0F5B512}"/>
              </a:ext>
            </a:extLst>
          </p:cNvPr>
          <p:cNvSpPr>
            <a:spLocks noGrp="1"/>
          </p:cNvSpPr>
          <p:nvPr>
            <p:ph type="ftr" sz="quarter" idx="11"/>
          </p:nvPr>
        </p:nvSpPr>
        <p:spPr/>
        <p:txBody>
          <a:bodyPr/>
          <a:lstStyle/>
          <a:p>
            <a:endParaRPr lang="en-US" dirty="0"/>
          </a:p>
        </p:txBody>
      </p:sp>
      <p:sp>
        <p:nvSpPr>
          <p:cNvPr id="5" name="Zástupný symbol pro číslo snímku 4">
            <a:extLst>
              <a:ext uri="{FF2B5EF4-FFF2-40B4-BE49-F238E27FC236}">
                <a16:creationId xmlns:a16="http://schemas.microsoft.com/office/drawing/2014/main" id="{FC8705CC-16D2-C39F-3D35-C69A4683DDA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52979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CA35E236-0B9D-C698-34DD-4F8066EC0E1B}"/>
              </a:ext>
            </a:extLst>
          </p:cNvPr>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3" name="Zástupný symbol pro zápatí 2">
            <a:extLst>
              <a:ext uri="{FF2B5EF4-FFF2-40B4-BE49-F238E27FC236}">
                <a16:creationId xmlns:a16="http://schemas.microsoft.com/office/drawing/2014/main" id="{92FBF961-9172-2ACC-2F51-AC664B325999}"/>
              </a:ext>
            </a:extLst>
          </p:cNvPr>
          <p:cNvSpPr>
            <a:spLocks noGrp="1"/>
          </p:cNvSpPr>
          <p:nvPr>
            <p:ph type="ftr" sz="quarter" idx="11"/>
          </p:nvPr>
        </p:nvSpPr>
        <p:spPr/>
        <p:txBody>
          <a:bodyPr/>
          <a:lstStyle/>
          <a:p>
            <a:endParaRPr lang="en-US" dirty="0"/>
          </a:p>
        </p:txBody>
      </p:sp>
      <p:sp>
        <p:nvSpPr>
          <p:cNvPr id="4" name="Zástupný symbol pro číslo snímku 3">
            <a:extLst>
              <a:ext uri="{FF2B5EF4-FFF2-40B4-BE49-F238E27FC236}">
                <a16:creationId xmlns:a16="http://schemas.microsoft.com/office/drawing/2014/main" id="{D0A3303A-0B37-6EF1-FC8E-C728A4549EE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0251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7C04A-525C-A874-73B6-AAC8E7497D7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C6916B3F-2882-2319-1C01-2EF33DD682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5FA0367F-4782-6A30-7FD5-358DC56AA9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CBD56FA-7CD0-4DB5-C621-C0066FE5604F}"/>
              </a:ext>
            </a:extLst>
          </p:cNvPr>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6" name="Zástupný symbol pro zápatí 5">
            <a:extLst>
              <a:ext uri="{FF2B5EF4-FFF2-40B4-BE49-F238E27FC236}">
                <a16:creationId xmlns:a16="http://schemas.microsoft.com/office/drawing/2014/main" id="{64D3B7E9-55F1-F24A-15D1-DD4CBE3FFB94}"/>
              </a:ext>
            </a:extLst>
          </p:cNvPr>
          <p:cNvSpPr>
            <a:spLocks noGrp="1"/>
          </p:cNvSpPr>
          <p:nvPr>
            <p:ph type="ftr" sz="quarter" idx="11"/>
          </p:nvPr>
        </p:nvSpPr>
        <p:spPr/>
        <p:txBody>
          <a:bodyPr/>
          <a:lstStyle/>
          <a:p>
            <a:endParaRPr lang="en-US" dirty="0"/>
          </a:p>
        </p:txBody>
      </p:sp>
      <p:sp>
        <p:nvSpPr>
          <p:cNvPr id="7" name="Zástupný symbol pro číslo snímku 6">
            <a:extLst>
              <a:ext uri="{FF2B5EF4-FFF2-40B4-BE49-F238E27FC236}">
                <a16:creationId xmlns:a16="http://schemas.microsoft.com/office/drawing/2014/main" id="{2F61C51A-B260-C7BD-EA97-FF37E0A11D6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23244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07D9BC-DAAC-D603-9800-A639A4201949}"/>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6ABE7322-51FB-5307-210E-018DE15AB5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92C4A211-DA3D-90E9-D69D-DDAD931B94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A1B60F0-DA67-ACD0-0BF5-8BAAEE590576}"/>
              </a:ext>
            </a:extLst>
          </p:cNvPr>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6" name="Zástupný symbol pro zápatí 5">
            <a:extLst>
              <a:ext uri="{FF2B5EF4-FFF2-40B4-BE49-F238E27FC236}">
                <a16:creationId xmlns:a16="http://schemas.microsoft.com/office/drawing/2014/main" id="{84F8ECDD-71DE-FD38-381F-9302C34553C4}"/>
              </a:ext>
            </a:extLst>
          </p:cNvPr>
          <p:cNvSpPr>
            <a:spLocks noGrp="1"/>
          </p:cNvSpPr>
          <p:nvPr>
            <p:ph type="ftr" sz="quarter" idx="11"/>
          </p:nvPr>
        </p:nvSpPr>
        <p:spPr/>
        <p:txBody>
          <a:bodyPr/>
          <a:lstStyle/>
          <a:p>
            <a:endParaRPr lang="en-US" dirty="0"/>
          </a:p>
        </p:txBody>
      </p:sp>
      <p:sp>
        <p:nvSpPr>
          <p:cNvPr id="7" name="Zástupný symbol pro číslo snímku 6">
            <a:extLst>
              <a:ext uri="{FF2B5EF4-FFF2-40B4-BE49-F238E27FC236}">
                <a16:creationId xmlns:a16="http://schemas.microsoft.com/office/drawing/2014/main" id="{BC63A7D2-EE16-C2DA-00C1-43561518D244}"/>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934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3A42A9A3-8E40-3D31-AD36-17C81955FC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2B52E3C9-AA6D-B7D0-C385-7A7B88174B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1BE38CE-DA34-3A87-9850-CEBE8AE1D7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61BEF0D-F0BB-DE4B-95CE-6DB70DBA9567}" type="datetimeFigureOut">
              <a:rPr lang="en-US" smtClean="0"/>
              <a:pPr/>
              <a:t>10/10/2024</a:t>
            </a:fld>
            <a:endParaRPr lang="en-US" dirty="0"/>
          </a:p>
        </p:txBody>
      </p:sp>
      <p:sp>
        <p:nvSpPr>
          <p:cNvPr id="5" name="Zástupný symbol pro zápatí 4">
            <a:extLst>
              <a:ext uri="{FF2B5EF4-FFF2-40B4-BE49-F238E27FC236}">
                <a16:creationId xmlns:a16="http://schemas.microsoft.com/office/drawing/2014/main" id="{A0C9A56A-DC30-3384-AFAA-536517F974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Zástupný symbol pro číslo snímku 5">
            <a:extLst>
              <a:ext uri="{FF2B5EF4-FFF2-40B4-BE49-F238E27FC236}">
                <a16:creationId xmlns:a16="http://schemas.microsoft.com/office/drawing/2014/main" id="{07E268BB-2CF3-D47A-DFD4-4B9FF271C6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6141930"/>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stcouncil.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7">
            <a:extLst>
              <a:ext uri="{FF2B5EF4-FFF2-40B4-BE49-F238E27FC236}">
                <a16:creationId xmlns:a16="http://schemas.microsoft.com/office/drawing/2014/main" id="{5A292AEA-2528-46C0-B426-95822B614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9">
            <a:extLst>
              <a:ext uri="{FF2B5EF4-FFF2-40B4-BE49-F238E27FC236}">
                <a16:creationId xmlns:a16="http://schemas.microsoft.com/office/drawing/2014/main" id="{D8B7B198-E4DF-43CD-AD8C-199884323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35" name="Freeform: Shape 11">
            <a:extLst>
              <a:ext uri="{FF2B5EF4-FFF2-40B4-BE49-F238E27FC236}">
                <a16:creationId xmlns:a16="http://schemas.microsoft.com/office/drawing/2014/main" id="{2BE67753-EA0E-4819-8D22-0B6600CF7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96934" y="3984"/>
            <a:ext cx="9376632" cy="6858000"/>
          </a:xfrm>
          <a:custGeom>
            <a:avLst/>
            <a:gdLst>
              <a:gd name="connsiteX0" fmla="*/ 1691615 w 9376632"/>
              <a:gd name="connsiteY0" fmla="*/ 0 h 6858000"/>
              <a:gd name="connsiteX1" fmla="*/ 7685017 w 9376632"/>
              <a:gd name="connsiteY1" fmla="*/ 0 h 6858000"/>
              <a:gd name="connsiteX2" fmla="*/ 7840634 w 9376632"/>
              <a:gd name="connsiteY2" fmla="*/ 134799 h 6858000"/>
              <a:gd name="connsiteX3" fmla="*/ 9376632 w 9376632"/>
              <a:gd name="connsiteY3" fmla="*/ 3605175 h 6858000"/>
              <a:gd name="connsiteX4" fmla="*/ 8158692 w 9376632"/>
              <a:gd name="connsiteY4" fmla="*/ 6757493 h 6858000"/>
              <a:gd name="connsiteX5" fmla="*/ 8062868 w 9376632"/>
              <a:gd name="connsiteY5" fmla="*/ 6858000 h 6858000"/>
              <a:gd name="connsiteX6" fmla="*/ 1313765 w 9376632"/>
              <a:gd name="connsiteY6" fmla="*/ 6858000 h 6858000"/>
              <a:gd name="connsiteX7" fmla="*/ 1217940 w 9376632"/>
              <a:gd name="connsiteY7" fmla="*/ 6757493 h 6858000"/>
              <a:gd name="connsiteX8" fmla="*/ 0 w 9376632"/>
              <a:gd name="connsiteY8" fmla="*/ 3605175 h 6858000"/>
              <a:gd name="connsiteX9" fmla="*/ 1535999 w 9376632"/>
              <a:gd name="connsiteY9" fmla="*/ 13479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76632" h="6858000">
                <a:moveTo>
                  <a:pt x="1691615" y="0"/>
                </a:moveTo>
                <a:lnTo>
                  <a:pt x="7685017" y="0"/>
                </a:lnTo>
                <a:lnTo>
                  <a:pt x="7840634" y="134799"/>
                </a:lnTo>
                <a:cubicBezTo>
                  <a:pt x="8784230" y="992423"/>
                  <a:pt x="9376632" y="2229618"/>
                  <a:pt x="9376632" y="3605175"/>
                </a:cubicBezTo>
                <a:cubicBezTo>
                  <a:pt x="9376632" y="4818903"/>
                  <a:pt x="8915419" y="5924908"/>
                  <a:pt x="8158692" y="6757493"/>
                </a:cubicBezTo>
                <a:lnTo>
                  <a:pt x="8062868" y="6858000"/>
                </a:lnTo>
                <a:lnTo>
                  <a:pt x="1313765" y="6858000"/>
                </a:lnTo>
                <a:lnTo>
                  <a:pt x="1217940" y="6757493"/>
                </a:lnTo>
                <a:cubicBezTo>
                  <a:pt x="461213" y="5924908"/>
                  <a:pt x="0" y="4818903"/>
                  <a:pt x="0" y="3605175"/>
                </a:cubicBezTo>
                <a:cubicBezTo>
                  <a:pt x="0" y="2229618"/>
                  <a:pt x="592403" y="992423"/>
                  <a:pt x="1535999" y="134799"/>
                </a:cubicBezTo>
                <a:close/>
              </a:path>
            </a:pathLst>
          </a:cu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13">
            <a:extLst>
              <a:ext uri="{FF2B5EF4-FFF2-40B4-BE49-F238E27FC236}">
                <a16:creationId xmlns:a16="http://schemas.microsoft.com/office/drawing/2014/main" id="{D76D63AC-0421-45EC-B383-E79A61A78C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6937"/>
            <a:chExt cx="9772765" cy="6858000"/>
          </a:xfrm>
          <a:solidFill>
            <a:schemeClr val="bg1">
              <a:alpha val="30000"/>
            </a:schemeClr>
          </a:solidFill>
        </p:grpSpPr>
        <p:sp>
          <p:nvSpPr>
            <p:cNvPr id="15" name="Freeform: Shape 14">
              <a:extLst>
                <a:ext uri="{FF2B5EF4-FFF2-40B4-BE49-F238E27FC236}">
                  <a16:creationId xmlns:a16="http://schemas.microsoft.com/office/drawing/2014/main" id="{B997A32E-7032-4107-9C8B-99DB59EDD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15">
              <a:extLst>
                <a:ext uri="{FF2B5EF4-FFF2-40B4-BE49-F238E27FC236}">
                  <a16:creationId xmlns:a16="http://schemas.microsoft.com/office/drawing/2014/main" id="{943BB27F-1470-42CA-91FF-D94BC691C8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E997B002-17FD-47B3-A06A-76802FE15C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 name="Freeform: Shape 17">
              <a:extLst>
                <a:ext uri="{FF2B5EF4-FFF2-40B4-BE49-F238E27FC236}">
                  <a16:creationId xmlns:a16="http://schemas.microsoft.com/office/drawing/2014/main" id="{E401EA35-9D2E-43B7-860F-EBB8A6C3E0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F8C44827-3D81-4FF9-B4A5-5650D1B20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9" name="Freeform: Shape 19">
              <a:extLst>
                <a:ext uri="{FF2B5EF4-FFF2-40B4-BE49-F238E27FC236}">
                  <a16:creationId xmlns:a16="http://schemas.microsoft.com/office/drawing/2014/main" id="{F613D97F-F6DF-4D32-AD91-209A80E7A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6937"/>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Shape 20">
              <a:extLst>
                <a:ext uri="{FF2B5EF4-FFF2-40B4-BE49-F238E27FC236}">
                  <a16:creationId xmlns:a16="http://schemas.microsoft.com/office/drawing/2014/main" id="{82B0ED5C-927D-4C5F-8F27-1B403820B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6937"/>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grpSp>
      <p:sp>
        <p:nvSpPr>
          <p:cNvPr id="2" name="Nadpis 1"/>
          <p:cNvSpPr>
            <a:spLocks noGrp="1"/>
          </p:cNvSpPr>
          <p:nvPr>
            <p:ph type="ctrTitle"/>
          </p:nvPr>
        </p:nvSpPr>
        <p:spPr>
          <a:xfrm>
            <a:off x="3502731" y="1542402"/>
            <a:ext cx="5186842" cy="2387918"/>
          </a:xfrm>
        </p:spPr>
        <p:txBody>
          <a:bodyPr anchor="b">
            <a:normAutofit/>
          </a:bodyPr>
          <a:lstStyle/>
          <a:p>
            <a:r>
              <a:rPr lang="cs-CZ" sz="5200" dirty="0" err="1">
                <a:solidFill>
                  <a:schemeClr val="tx2"/>
                </a:solidFill>
              </a:rPr>
              <a:t>Tourism</a:t>
            </a:r>
            <a:r>
              <a:rPr lang="cs-CZ" sz="5200" dirty="0">
                <a:solidFill>
                  <a:schemeClr val="tx2"/>
                </a:solidFill>
              </a:rPr>
              <a:t> Marketing</a:t>
            </a:r>
          </a:p>
        </p:txBody>
      </p:sp>
      <p:sp>
        <p:nvSpPr>
          <p:cNvPr id="3" name="Podnadpis 2"/>
          <p:cNvSpPr>
            <a:spLocks noGrp="1"/>
          </p:cNvSpPr>
          <p:nvPr>
            <p:ph type="subTitle" idx="1"/>
          </p:nvPr>
        </p:nvSpPr>
        <p:spPr>
          <a:xfrm>
            <a:off x="3502135" y="4001587"/>
            <a:ext cx="5188034" cy="682079"/>
          </a:xfrm>
        </p:spPr>
        <p:txBody>
          <a:bodyPr>
            <a:normAutofit/>
          </a:bodyPr>
          <a:lstStyle/>
          <a:p>
            <a:r>
              <a:rPr lang="cs-CZ" sz="1500" dirty="0">
                <a:solidFill>
                  <a:schemeClr val="tx2"/>
                </a:solidFill>
              </a:rPr>
              <a:t>Petra Koudelková</a:t>
            </a:r>
          </a:p>
          <a:p>
            <a:r>
              <a:rPr lang="en-US" sz="1500" dirty="0">
                <a:solidFill>
                  <a:schemeClr val="tx2"/>
                </a:solidFill>
              </a:rPr>
              <a:t>Sustainable tourism marketing</a:t>
            </a:r>
          </a:p>
        </p:txBody>
      </p:sp>
      <p:grpSp>
        <p:nvGrpSpPr>
          <p:cNvPr id="23" name="Group 22">
            <a:extLst>
              <a:ext uri="{FF2B5EF4-FFF2-40B4-BE49-F238E27FC236}">
                <a16:creationId xmlns:a16="http://schemas.microsoft.com/office/drawing/2014/main" id="{87F87F1B-42BA-4AC7-A4E2-41544DDB2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4155"/>
            <a:ext cx="2514948" cy="2174333"/>
            <a:chOff x="-305" y="-4155"/>
            <a:chExt cx="2514948" cy="2174333"/>
          </a:xfrm>
        </p:grpSpPr>
        <p:sp>
          <p:nvSpPr>
            <p:cNvPr id="24" name="Freeform: Shape 23">
              <a:extLst>
                <a:ext uri="{FF2B5EF4-FFF2-40B4-BE49-F238E27FC236}">
                  <a16:creationId xmlns:a16="http://schemas.microsoft.com/office/drawing/2014/main" id="{68B53067-4E48-4E71-A6A9-A8CAABAFBF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06D1A0D3-4BB8-41D9-9CE7-2884C83F44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1E20F06-3B09-4B89-A36B-AB8BFBCCA5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7" name="Freeform: Shape 26">
              <a:extLst>
                <a:ext uri="{FF2B5EF4-FFF2-40B4-BE49-F238E27FC236}">
                  <a16:creationId xmlns:a16="http://schemas.microsoft.com/office/drawing/2014/main" id="{DAE6C3D7-7D5B-4926-877D-45F117BB6B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9" name="Group 28">
            <a:extLst>
              <a:ext uri="{FF2B5EF4-FFF2-40B4-BE49-F238E27FC236}">
                <a16:creationId xmlns:a16="http://schemas.microsoft.com/office/drawing/2014/main" id="{967346A5-7569-4F15-AB5D-BE3DADF192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685727" y="4683666"/>
            <a:ext cx="2514948" cy="2174333"/>
            <a:chOff x="-305" y="-4155"/>
            <a:chExt cx="2514948" cy="2174333"/>
          </a:xfrm>
        </p:grpSpPr>
        <p:sp>
          <p:nvSpPr>
            <p:cNvPr id="30" name="Freeform: Shape 29">
              <a:extLst>
                <a:ext uri="{FF2B5EF4-FFF2-40B4-BE49-F238E27FC236}">
                  <a16:creationId xmlns:a16="http://schemas.microsoft.com/office/drawing/2014/main" id="{E1951533-A568-4765-AB1F-F71D9AFDE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A7214F52-4F3F-4C96-A62E-F1401D6C04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023146A1-291C-4FA0-AB5B-EB04D42398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33" name="Freeform: Shape 32">
              <a:extLst>
                <a:ext uri="{FF2B5EF4-FFF2-40B4-BE49-F238E27FC236}">
                  <a16:creationId xmlns:a16="http://schemas.microsoft.com/office/drawing/2014/main" id="{62977932-2B03-4899-8306-5002CEE68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138998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Global</a:t>
            </a:r>
            <a:r>
              <a:rPr lang="cs-CZ" dirty="0"/>
              <a:t> </a:t>
            </a:r>
            <a:r>
              <a:rPr lang="cs-CZ" dirty="0" err="1"/>
              <a:t>Sustainable</a:t>
            </a:r>
            <a:r>
              <a:rPr lang="cs-CZ" dirty="0"/>
              <a:t> </a:t>
            </a:r>
            <a:r>
              <a:rPr lang="cs-CZ" dirty="0" err="1"/>
              <a:t>Tourism</a:t>
            </a:r>
            <a:r>
              <a:rPr lang="cs-CZ" dirty="0"/>
              <a:t> </a:t>
            </a:r>
            <a:r>
              <a:rPr lang="cs-CZ" dirty="0" err="1"/>
              <a:t>Council</a:t>
            </a:r>
            <a:r>
              <a:rPr lang="cs-CZ" dirty="0"/>
              <a:t> </a:t>
            </a:r>
            <a:endParaRPr lang="en-US" dirty="0"/>
          </a:p>
        </p:txBody>
      </p:sp>
      <p:sp>
        <p:nvSpPr>
          <p:cNvPr id="3" name="Zástupný symbol pro obsah 2"/>
          <p:cNvSpPr>
            <a:spLocks noGrp="1"/>
          </p:cNvSpPr>
          <p:nvPr>
            <p:ph idx="1"/>
          </p:nvPr>
        </p:nvSpPr>
        <p:spPr/>
        <p:txBody>
          <a:bodyPr>
            <a:noAutofit/>
          </a:bodyPr>
          <a:lstStyle/>
          <a:p>
            <a:pPr marL="0" indent="0" algn="l">
              <a:buNone/>
            </a:pPr>
            <a:br>
              <a:rPr lang="en-US" sz="1200" b="0" i="0" dirty="0">
                <a:solidFill>
                  <a:srgbClr val="000000"/>
                </a:solidFill>
                <a:effectLst/>
                <a:latin typeface="Verdana" panose="020B0604030504040204" pitchFamily="34" charset="0"/>
              </a:rPr>
            </a:br>
            <a:endParaRPr lang="en-US" sz="1200" b="0" i="0" dirty="0">
              <a:solidFill>
                <a:srgbClr val="000000"/>
              </a:solidFill>
              <a:effectLst/>
              <a:latin typeface="Verdana" panose="020B0604030504040204" pitchFamily="34" charset="0"/>
            </a:endParaRPr>
          </a:p>
          <a:p>
            <a:endParaRPr lang="cs-CZ" sz="1200" dirty="0"/>
          </a:p>
        </p:txBody>
      </p:sp>
      <p:sp>
        <p:nvSpPr>
          <p:cNvPr id="4" name="Zástupný symbol pro obsah 3"/>
          <p:cNvSpPr>
            <a:spLocks noGrp="1"/>
          </p:cNvSpPr>
          <p:nvPr>
            <p:ph sz="half" idx="4294967295"/>
          </p:nvPr>
        </p:nvSpPr>
        <p:spPr>
          <a:xfrm>
            <a:off x="838200" y="1825624"/>
            <a:ext cx="10373139" cy="4486275"/>
          </a:xfrm>
        </p:spPr>
        <p:txBody>
          <a:bodyPr>
            <a:normAutofit/>
          </a:bodyPr>
          <a:lstStyle/>
          <a:p>
            <a:pPr marL="0" indent="0" algn="l">
              <a:buNone/>
            </a:pPr>
            <a:r>
              <a:rPr lang="en-US" sz="3000" b="0" i="0" dirty="0">
                <a:effectLst/>
                <a:latin typeface="+mj-lt"/>
              </a:rPr>
              <a:t>The Global Sustainable Tourism Council (GSTC</a:t>
            </a:r>
            <a:r>
              <a:rPr lang="en-US" sz="3000" b="0" i="0" baseline="30000" dirty="0">
                <a:effectLst/>
                <a:latin typeface="+mj-lt"/>
              </a:rPr>
              <a:t>®</a:t>
            </a:r>
            <a:r>
              <a:rPr lang="en-US" sz="3000" b="0" i="0" dirty="0">
                <a:effectLst/>
                <a:latin typeface="+mj-lt"/>
              </a:rPr>
              <a:t>) is managing the GSTC Criteria, global standards for sustainable travel and tourism;</a:t>
            </a:r>
            <a:br>
              <a:rPr lang="en-US" sz="3000" dirty="0">
                <a:latin typeface="+mj-lt"/>
              </a:rPr>
            </a:br>
            <a:r>
              <a:rPr lang="en-US" sz="3000" b="0" i="0" dirty="0">
                <a:effectLst/>
                <a:latin typeface="+mj-lt"/>
              </a:rPr>
              <a:t>as well as providing international accreditation for sustainable tourism Certification Bodies.</a:t>
            </a:r>
            <a:endParaRPr lang="cs-CZ" sz="3000" b="0" i="0" dirty="0">
              <a:effectLst/>
              <a:latin typeface="+mj-lt"/>
            </a:endParaRPr>
          </a:p>
          <a:p>
            <a:pPr marL="0" indent="0" algn="l">
              <a:buNone/>
            </a:pPr>
            <a:r>
              <a:rPr lang="cs-CZ" sz="3000" dirty="0" err="1">
                <a:latin typeface="+mj-lt"/>
              </a:rPr>
              <a:t>There</a:t>
            </a:r>
            <a:r>
              <a:rPr lang="cs-CZ" sz="3000" dirty="0">
                <a:latin typeface="+mj-lt"/>
              </a:rPr>
              <a:t> are </a:t>
            </a:r>
            <a:r>
              <a:rPr lang="cs-CZ" sz="3000" dirty="0" err="1">
                <a:latin typeface="+mj-lt"/>
              </a:rPr>
              <a:t>three</a:t>
            </a:r>
            <a:r>
              <a:rPr lang="cs-CZ" sz="3000" dirty="0">
                <a:latin typeface="+mj-lt"/>
              </a:rPr>
              <a:t> </a:t>
            </a:r>
            <a:r>
              <a:rPr lang="cs-CZ" sz="3000" dirty="0" err="1">
                <a:latin typeface="+mj-lt"/>
              </a:rPr>
              <a:t>sets</a:t>
            </a:r>
            <a:r>
              <a:rPr lang="cs-CZ" sz="3000" dirty="0">
                <a:latin typeface="+mj-lt"/>
              </a:rPr>
              <a:t>:</a:t>
            </a:r>
          </a:p>
          <a:p>
            <a:pPr algn="l">
              <a:buFontTx/>
              <a:buChar char="-"/>
            </a:pPr>
            <a:r>
              <a:rPr lang="cs-CZ" sz="3000" dirty="0" err="1">
                <a:latin typeface="+mj-lt"/>
              </a:rPr>
              <a:t>Destination</a:t>
            </a:r>
            <a:r>
              <a:rPr lang="cs-CZ" sz="3000" dirty="0">
                <a:latin typeface="+mj-lt"/>
              </a:rPr>
              <a:t> </a:t>
            </a:r>
            <a:r>
              <a:rPr lang="cs-CZ" sz="3000" dirty="0" err="1">
                <a:latin typeface="+mj-lt"/>
              </a:rPr>
              <a:t>criteria</a:t>
            </a:r>
            <a:r>
              <a:rPr lang="cs-CZ" sz="3000" dirty="0">
                <a:latin typeface="+mj-lt"/>
              </a:rPr>
              <a:t> </a:t>
            </a:r>
            <a:r>
              <a:rPr lang="cs-CZ" sz="3000" dirty="0" err="1">
                <a:latin typeface="+mj-lt"/>
              </a:rPr>
              <a:t>for</a:t>
            </a:r>
            <a:r>
              <a:rPr lang="cs-CZ" sz="3000" dirty="0">
                <a:latin typeface="+mj-lt"/>
              </a:rPr>
              <a:t> public </a:t>
            </a:r>
            <a:r>
              <a:rPr lang="cs-CZ" sz="3000" dirty="0" err="1">
                <a:latin typeface="+mj-lt"/>
              </a:rPr>
              <a:t>policymakers</a:t>
            </a:r>
            <a:r>
              <a:rPr lang="cs-CZ" sz="3000" dirty="0">
                <a:latin typeface="+mj-lt"/>
              </a:rPr>
              <a:t> and </a:t>
            </a:r>
            <a:r>
              <a:rPr lang="cs-CZ" sz="3000" dirty="0" err="1">
                <a:latin typeface="+mj-lt"/>
              </a:rPr>
              <a:t>destination</a:t>
            </a:r>
            <a:r>
              <a:rPr lang="cs-CZ" sz="3000" dirty="0">
                <a:latin typeface="+mj-lt"/>
              </a:rPr>
              <a:t> </a:t>
            </a:r>
            <a:r>
              <a:rPr lang="cs-CZ" sz="3000" dirty="0" err="1">
                <a:latin typeface="+mj-lt"/>
              </a:rPr>
              <a:t>managers</a:t>
            </a:r>
            <a:endParaRPr lang="cs-CZ" sz="3000" dirty="0">
              <a:latin typeface="+mj-lt"/>
            </a:endParaRPr>
          </a:p>
          <a:p>
            <a:pPr algn="l">
              <a:buFontTx/>
              <a:buChar char="-"/>
            </a:pPr>
            <a:r>
              <a:rPr lang="cs-CZ" sz="3000" dirty="0" err="1">
                <a:latin typeface="+mj-lt"/>
              </a:rPr>
              <a:t>Industry</a:t>
            </a:r>
            <a:r>
              <a:rPr lang="cs-CZ" sz="3000" dirty="0">
                <a:latin typeface="+mj-lt"/>
              </a:rPr>
              <a:t> </a:t>
            </a:r>
            <a:r>
              <a:rPr lang="cs-CZ" sz="3000" dirty="0" err="1">
                <a:latin typeface="+mj-lt"/>
              </a:rPr>
              <a:t>criteria</a:t>
            </a:r>
            <a:r>
              <a:rPr lang="cs-CZ" sz="3000" dirty="0">
                <a:latin typeface="+mj-lt"/>
              </a:rPr>
              <a:t> </a:t>
            </a:r>
            <a:r>
              <a:rPr lang="cs-CZ" sz="3000" dirty="0" err="1">
                <a:latin typeface="+mj-lt"/>
              </a:rPr>
              <a:t>for</a:t>
            </a:r>
            <a:r>
              <a:rPr lang="cs-CZ" sz="3000" dirty="0">
                <a:latin typeface="+mj-lt"/>
              </a:rPr>
              <a:t> </a:t>
            </a:r>
            <a:r>
              <a:rPr lang="cs-CZ" sz="3000" dirty="0" err="1">
                <a:latin typeface="+mj-lt"/>
              </a:rPr>
              <a:t>hotels</a:t>
            </a:r>
            <a:r>
              <a:rPr lang="cs-CZ" sz="3000" dirty="0">
                <a:latin typeface="+mj-lt"/>
              </a:rPr>
              <a:t> and tour </a:t>
            </a:r>
            <a:r>
              <a:rPr lang="cs-CZ" sz="3000" dirty="0" err="1">
                <a:latin typeface="+mj-lt"/>
              </a:rPr>
              <a:t>operators</a:t>
            </a:r>
            <a:endParaRPr lang="cs-CZ" sz="3000" dirty="0">
              <a:latin typeface="+mj-lt"/>
            </a:endParaRPr>
          </a:p>
          <a:p>
            <a:pPr algn="l">
              <a:buFontTx/>
              <a:buChar char="-"/>
            </a:pPr>
            <a:r>
              <a:rPr lang="cs-CZ" sz="3000" dirty="0">
                <a:latin typeface="+mj-lt"/>
              </a:rPr>
              <a:t>MICE </a:t>
            </a:r>
            <a:r>
              <a:rPr lang="cs-CZ" sz="3000" dirty="0" err="1">
                <a:latin typeface="+mj-lt"/>
              </a:rPr>
              <a:t>criteria</a:t>
            </a:r>
            <a:r>
              <a:rPr lang="cs-CZ" sz="3000" dirty="0">
                <a:latin typeface="+mj-lt"/>
              </a:rPr>
              <a:t> </a:t>
            </a:r>
            <a:r>
              <a:rPr lang="cs-CZ" sz="3000" dirty="0" err="1">
                <a:latin typeface="+mj-lt"/>
              </a:rPr>
              <a:t>for</a:t>
            </a:r>
            <a:r>
              <a:rPr lang="cs-CZ" sz="3000" dirty="0">
                <a:latin typeface="+mj-lt"/>
              </a:rPr>
              <a:t> </a:t>
            </a:r>
            <a:r>
              <a:rPr lang="cs-CZ" sz="3000" dirty="0" err="1">
                <a:latin typeface="+mj-lt"/>
              </a:rPr>
              <a:t>venue</a:t>
            </a:r>
            <a:r>
              <a:rPr lang="cs-CZ" sz="3000" dirty="0">
                <a:latin typeface="+mj-lt"/>
              </a:rPr>
              <a:t>, Event </a:t>
            </a:r>
            <a:r>
              <a:rPr lang="cs-CZ" sz="3000" dirty="0" err="1">
                <a:latin typeface="+mj-lt"/>
              </a:rPr>
              <a:t>Organizers</a:t>
            </a:r>
            <a:r>
              <a:rPr lang="cs-CZ" sz="3000" dirty="0">
                <a:latin typeface="+mj-lt"/>
              </a:rPr>
              <a:t> and </a:t>
            </a:r>
            <a:r>
              <a:rPr lang="cs-CZ" sz="3000" dirty="0" err="1">
                <a:latin typeface="+mj-lt"/>
              </a:rPr>
              <a:t>Exhibitions</a:t>
            </a:r>
            <a:r>
              <a:rPr lang="cs-CZ" sz="3000" dirty="0">
                <a:latin typeface="+mj-lt"/>
              </a:rPr>
              <a:t>.</a:t>
            </a:r>
          </a:p>
          <a:p>
            <a:pPr algn="l">
              <a:buFontTx/>
              <a:buChar char="-"/>
            </a:pPr>
            <a:endParaRPr lang="cs-CZ" dirty="0"/>
          </a:p>
        </p:txBody>
      </p:sp>
    </p:spTree>
    <p:extLst>
      <p:ext uri="{BB962C8B-B14F-4D97-AF65-F5344CB8AC3E}">
        <p14:creationId xmlns:p14="http://schemas.microsoft.com/office/powerpoint/2010/main" val="1834564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en-US" dirty="0" err="1"/>
              <a:t>Susta</a:t>
            </a:r>
            <a:r>
              <a:rPr lang="cs-CZ" dirty="0"/>
              <a:t>i</a:t>
            </a:r>
            <a:r>
              <a:rPr lang="en-US" dirty="0" err="1"/>
              <a:t>nable</a:t>
            </a:r>
            <a:r>
              <a:rPr lang="en-US" dirty="0"/>
              <a:t> </a:t>
            </a:r>
            <a:r>
              <a:rPr lang="cs-CZ" dirty="0" err="1"/>
              <a:t>criteria</a:t>
            </a:r>
            <a:endParaRPr lang="en-US" dirty="0"/>
          </a:p>
        </p:txBody>
      </p:sp>
      <p:sp>
        <p:nvSpPr>
          <p:cNvPr id="6" name="Zástupný symbol pro obsah 5"/>
          <p:cNvSpPr>
            <a:spLocks noGrp="1"/>
          </p:cNvSpPr>
          <p:nvPr>
            <p:ph idx="1"/>
          </p:nvPr>
        </p:nvSpPr>
        <p:spPr/>
        <p:txBody>
          <a:bodyPr>
            <a:normAutofit/>
          </a:bodyPr>
          <a:lstStyle/>
          <a:p>
            <a:pPr marL="0" indent="0">
              <a:buNone/>
            </a:pPr>
            <a:r>
              <a:rPr lang="cs-CZ" sz="3000" dirty="0">
                <a:latin typeface="+mj-lt"/>
              </a:rPr>
              <a:t>Ar</a:t>
            </a:r>
            <a:r>
              <a:rPr lang="en-US" sz="3000" dirty="0">
                <a:latin typeface="+mj-lt"/>
              </a:rPr>
              <a:t>ranged in four pillars:</a:t>
            </a:r>
            <a:endParaRPr lang="cs-CZ" sz="3000" dirty="0">
              <a:latin typeface="+mj-lt"/>
            </a:endParaRPr>
          </a:p>
          <a:p>
            <a:pPr marL="0" indent="0">
              <a:buNone/>
            </a:pPr>
            <a:endParaRPr lang="en-US" sz="3000" dirty="0">
              <a:latin typeface="+mj-lt"/>
            </a:endParaRPr>
          </a:p>
          <a:p>
            <a:pPr>
              <a:buFont typeface="+mj-lt"/>
              <a:buAutoNum type="arabicPeriod"/>
            </a:pPr>
            <a:r>
              <a:rPr lang="en-US" sz="3000" dirty="0">
                <a:latin typeface="+mj-lt"/>
              </a:rPr>
              <a:t>Sustainable management</a:t>
            </a:r>
          </a:p>
          <a:p>
            <a:pPr>
              <a:buFont typeface="+mj-lt"/>
              <a:buAutoNum type="arabicPeriod"/>
            </a:pPr>
            <a:r>
              <a:rPr lang="en-US" sz="3000" dirty="0">
                <a:latin typeface="+mj-lt"/>
              </a:rPr>
              <a:t>Socioeconomic impacts</a:t>
            </a:r>
          </a:p>
          <a:p>
            <a:pPr>
              <a:buFont typeface="+mj-lt"/>
              <a:buAutoNum type="arabicPeriod"/>
            </a:pPr>
            <a:r>
              <a:rPr lang="en-US" sz="3000" dirty="0">
                <a:latin typeface="+mj-lt"/>
              </a:rPr>
              <a:t>Cultural impacts</a:t>
            </a:r>
          </a:p>
          <a:p>
            <a:pPr>
              <a:buFont typeface="+mj-lt"/>
              <a:buAutoNum type="arabicPeriod"/>
            </a:pPr>
            <a:r>
              <a:rPr lang="en-US" sz="3000" dirty="0">
                <a:latin typeface="+mj-lt"/>
              </a:rPr>
              <a:t>Environmental impacts (including consumption of resources, reducing pollution, and conserving biodiversity and landscapes)</a:t>
            </a:r>
          </a:p>
        </p:txBody>
      </p:sp>
      <p:pic>
        <p:nvPicPr>
          <p:cNvPr id="1026" name="Picture 2" descr="GSTC Logo">
            <a:hlinkClick r:id="rId2"/>
            <a:extLst>
              <a:ext uri="{FF2B5EF4-FFF2-40B4-BE49-F238E27FC236}">
                <a16:creationId xmlns:a16="http://schemas.microsoft.com/office/drawing/2014/main" id="{5FD660F1-2AD4-A11F-5AE5-F3619D5E0F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87836" y="1690688"/>
            <a:ext cx="1952625" cy="571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9839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Examples of the application of the GSTC criteria for destinations are as follows</a:t>
            </a:r>
            <a:endParaRPr lang="cs-CZ" dirty="0"/>
          </a:p>
        </p:txBody>
      </p:sp>
      <p:sp>
        <p:nvSpPr>
          <p:cNvPr id="3" name="Zástupný symbol pro obsah 2"/>
          <p:cNvSpPr>
            <a:spLocks noGrp="1"/>
          </p:cNvSpPr>
          <p:nvPr>
            <p:ph idx="1"/>
          </p:nvPr>
        </p:nvSpPr>
        <p:spPr/>
        <p:txBody>
          <a:bodyPr>
            <a:normAutofit fontScale="85000" lnSpcReduction="20000"/>
          </a:bodyPr>
          <a:lstStyle/>
          <a:p>
            <a:r>
              <a:rPr lang="en-US" dirty="0"/>
              <a:t>serve as a basis for sustainability certification,</a:t>
            </a:r>
            <a:endParaRPr lang="cs-CZ" dirty="0"/>
          </a:p>
          <a:p>
            <a:r>
              <a:rPr lang="en-US" dirty="0"/>
              <a:t>serve as basic guidelines for destinations wishing to become more sustainable,</a:t>
            </a:r>
            <a:endParaRPr lang="cs-CZ" dirty="0"/>
          </a:p>
          <a:p>
            <a:r>
              <a:rPr lang="en-US" dirty="0"/>
              <a:t>help consumers identify destinations focused on sustainable tourism,</a:t>
            </a:r>
            <a:endParaRPr lang="cs-CZ" dirty="0"/>
          </a:p>
          <a:p>
            <a:r>
              <a:rPr lang="en-US" dirty="0"/>
              <a:t>serve as a common denominator for information tools to identify destinations and inform the public about their sustainability,</a:t>
            </a:r>
            <a:endParaRPr lang="cs-CZ" dirty="0"/>
          </a:p>
          <a:p>
            <a:r>
              <a:rPr lang="en-US" dirty="0"/>
              <a:t>help certification and other voluntary </a:t>
            </a:r>
            <a:r>
              <a:rPr lang="cs-CZ" dirty="0" err="1"/>
              <a:t>programmes</a:t>
            </a:r>
            <a:r>
              <a:rPr lang="en-US" dirty="0"/>
              <a:t> at </a:t>
            </a:r>
            <a:r>
              <a:rPr lang="cs-CZ" dirty="0" err="1"/>
              <a:t>the</a:t>
            </a:r>
            <a:r>
              <a:rPr lang="cs-CZ" dirty="0"/>
              <a:t> </a:t>
            </a:r>
            <a:r>
              <a:rPr lang="en-US" dirty="0"/>
              <a:t>destination level to ensure that their standards meet a widely accepted level of quality,</a:t>
            </a:r>
            <a:endParaRPr lang="cs-CZ" dirty="0"/>
          </a:p>
          <a:p>
            <a:r>
              <a:rPr lang="en-US" dirty="0"/>
              <a:t>offer government, non-governmental and private </a:t>
            </a:r>
            <a:r>
              <a:rPr lang="en-US" dirty="0" err="1"/>
              <a:t>programmes</a:t>
            </a:r>
            <a:r>
              <a:rPr lang="en-US" dirty="0"/>
              <a:t> a starting point for developing sustainable tourism requirements,</a:t>
            </a:r>
            <a:endParaRPr lang="cs-CZ" dirty="0"/>
          </a:p>
          <a:p>
            <a:r>
              <a:rPr lang="en-US" dirty="0"/>
              <a:t>serves as a basic guide for education and training institutions such as hotel schools and universities,</a:t>
            </a:r>
            <a:r>
              <a:rPr lang="cs-CZ" dirty="0"/>
              <a:t> </a:t>
            </a:r>
            <a:r>
              <a:rPr lang="cs-CZ" dirty="0" err="1"/>
              <a:t>represents</a:t>
            </a:r>
            <a:r>
              <a:rPr lang="en-US" dirty="0"/>
              <a:t> a leadership role that inspires others to action.</a:t>
            </a:r>
          </a:p>
        </p:txBody>
      </p:sp>
      <p:sp>
        <p:nvSpPr>
          <p:cNvPr id="5" name="TextovéPole 4">
            <a:extLst>
              <a:ext uri="{FF2B5EF4-FFF2-40B4-BE49-F238E27FC236}">
                <a16:creationId xmlns:a16="http://schemas.microsoft.com/office/drawing/2014/main" id="{5802D7B9-FA13-7223-A1D2-6F0F4C860B18}"/>
              </a:ext>
            </a:extLst>
          </p:cNvPr>
          <p:cNvSpPr txBox="1"/>
          <p:nvPr/>
        </p:nvSpPr>
        <p:spPr>
          <a:xfrm>
            <a:off x="159026" y="6129890"/>
            <a:ext cx="12235070" cy="646331"/>
          </a:xfrm>
          <a:prstGeom prst="rect">
            <a:avLst/>
          </a:prstGeom>
          <a:noFill/>
        </p:spPr>
        <p:txBody>
          <a:bodyPr wrap="square">
            <a:spAutoFit/>
          </a:bodyPr>
          <a:lstStyle/>
          <a:p>
            <a:r>
              <a:rPr lang="en-US" dirty="0"/>
              <a:t>Source: https://www.czechtourism.cz/cs-CZ/ca155876-62db-487a-a6f8-250c0fe7a080/page/rada-pro-globalni-trvale-udrzitelny-cestovni-ruch</a:t>
            </a:r>
            <a:endParaRPr lang="cs-CZ" dirty="0"/>
          </a:p>
        </p:txBody>
      </p:sp>
    </p:spTree>
    <p:extLst>
      <p:ext uri="{BB962C8B-B14F-4D97-AF65-F5344CB8AC3E}">
        <p14:creationId xmlns:p14="http://schemas.microsoft.com/office/powerpoint/2010/main" val="2046003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A01548-79BB-91D5-4C2B-6F2F86F0ADC7}"/>
              </a:ext>
            </a:extLst>
          </p:cNvPr>
          <p:cNvSpPr>
            <a:spLocks noGrp="1"/>
          </p:cNvSpPr>
          <p:nvPr>
            <p:ph type="title"/>
          </p:nvPr>
        </p:nvSpPr>
        <p:spPr/>
        <p:txBody>
          <a:bodyPr/>
          <a:lstStyle/>
          <a:p>
            <a:r>
              <a:rPr lang="cs-CZ" dirty="0" err="1"/>
              <a:t>Why</a:t>
            </a:r>
            <a:r>
              <a:rPr lang="cs-CZ" dirty="0"/>
              <a:t> ST?</a:t>
            </a:r>
          </a:p>
        </p:txBody>
      </p:sp>
      <p:sp>
        <p:nvSpPr>
          <p:cNvPr id="3" name="Zástupný obsah 2">
            <a:extLst>
              <a:ext uri="{FF2B5EF4-FFF2-40B4-BE49-F238E27FC236}">
                <a16:creationId xmlns:a16="http://schemas.microsoft.com/office/drawing/2014/main" id="{04B78D85-A3F7-F072-8963-2FFFE1148AA4}"/>
              </a:ext>
            </a:extLst>
          </p:cNvPr>
          <p:cNvSpPr>
            <a:spLocks noGrp="1"/>
          </p:cNvSpPr>
          <p:nvPr>
            <p:ph idx="1"/>
          </p:nvPr>
        </p:nvSpPr>
        <p:spPr/>
        <p:txBody>
          <a:bodyPr/>
          <a:lstStyle/>
          <a:p>
            <a:r>
              <a:rPr lang="en-US" dirty="0"/>
              <a:t>Tourism brings money and jobs to cities and regions, but it can also disrupt the daily lives of residents and the culture and heritage of an area.</a:t>
            </a:r>
            <a:endParaRPr lang="cs-CZ" dirty="0"/>
          </a:p>
          <a:p>
            <a:r>
              <a:rPr lang="en-US" dirty="0"/>
              <a:t>Given the potential negative effects of excessive tourism and its impact on cultural heritage, it is sometimes the case that some local communities and heritage professionals are opposed to tourism and related development.</a:t>
            </a:r>
            <a:endParaRPr lang="cs-CZ" dirty="0"/>
          </a:p>
        </p:txBody>
      </p:sp>
    </p:spTree>
    <p:extLst>
      <p:ext uri="{BB962C8B-B14F-4D97-AF65-F5344CB8AC3E}">
        <p14:creationId xmlns:p14="http://schemas.microsoft.com/office/powerpoint/2010/main" val="3195142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2C6EA7-68C0-6F12-FDBE-B67C31285E14}"/>
              </a:ext>
            </a:extLst>
          </p:cNvPr>
          <p:cNvSpPr>
            <a:spLocks noGrp="1"/>
          </p:cNvSpPr>
          <p:nvPr>
            <p:ph type="title"/>
          </p:nvPr>
        </p:nvSpPr>
        <p:spPr/>
        <p:txBody>
          <a:bodyPr/>
          <a:lstStyle/>
          <a:p>
            <a:r>
              <a:rPr lang="cs-CZ" dirty="0" err="1"/>
              <a:t>The</a:t>
            </a:r>
            <a:r>
              <a:rPr lang="cs-CZ" dirty="0"/>
              <a:t> </a:t>
            </a:r>
            <a:r>
              <a:rPr lang="cs-CZ" dirty="0" err="1"/>
              <a:t>goal</a:t>
            </a:r>
            <a:r>
              <a:rPr lang="cs-CZ" dirty="0"/>
              <a:t> </a:t>
            </a:r>
            <a:r>
              <a:rPr lang="cs-CZ" dirty="0" err="1"/>
              <a:t>of</a:t>
            </a:r>
            <a:r>
              <a:rPr lang="cs-CZ" dirty="0"/>
              <a:t> ST</a:t>
            </a:r>
          </a:p>
        </p:txBody>
      </p:sp>
      <p:sp>
        <p:nvSpPr>
          <p:cNvPr id="3" name="Zástupný obsah 2">
            <a:extLst>
              <a:ext uri="{FF2B5EF4-FFF2-40B4-BE49-F238E27FC236}">
                <a16:creationId xmlns:a16="http://schemas.microsoft.com/office/drawing/2014/main" id="{1C1B134F-1808-023E-C874-319B63798260}"/>
              </a:ext>
            </a:extLst>
          </p:cNvPr>
          <p:cNvSpPr>
            <a:spLocks noGrp="1"/>
          </p:cNvSpPr>
          <p:nvPr>
            <p:ph idx="1"/>
          </p:nvPr>
        </p:nvSpPr>
        <p:spPr/>
        <p:txBody>
          <a:bodyPr/>
          <a:lstStyle/>
          <a:p>
            <a:endParaRPr lang="cs-CZ" dirty="0"/>
          </a:p>
          <a:p>
            <a:endParaRPr lang="cs-CZ" dirty="0"/>
          </a:p>
          <a:p>
            <a:pPr marL="0" indent="0">
              <a:buNone/>
            </a:pPr>
            <a:r>
              <a:rPr lang="en-US" dirty="0"/>
              <a:t>Sustainable cultural tourism aims to follow best conservation practices along with authentic interpretation that supports the local economy.</a:t>
            </a:r>
            <a:endParaRPr lang="cs-CZ" dirty="0"/>
          </a:p>
        </p:txBody>
      </p:sp>
    </p:spTree>
    <p:extLst>
      <p:ext uri="{BB962C8B-B14F-4D97-AF65-F5344CB8AC3E}">
        <p14:creationId xmlns:p14="http://schemas.microsoft.com/office/powerpoint/2010/main" val="120146191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71</TotalTime>
  <Words>344</Words>
  <Application>Microsoft Office PowerPoint</Application>
  <PresentationFormat>Širokoúhlá obrazovka</PresentationFormat>
  <Paragraphs>33</Paragraphs>
  <Slides>6</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6</vt:i4>
      </vt:variant>
    </vt:vector>
  </HeadingPairs>
  <TitlesOfParts>
    <vt:vector size="12" baseType="lpstr">
      <vt:lpstr>Aptos</vt:lpstr>
      <vt:lpstr>Aptos Display</vt:lpstr>
      <vt:lpstr>Arial</vt:lpstr>
      <vt:lpstr>Calibri</vt:lpstr>
      <vt:lpstr>Verdana</vt:lpstr>
      <vt:lpstr>Motiv Office</vt:lpstr>
      <vt:lpstr>Tourism Marketing</vt:lpstr>
      <vt:lpstr>Global Sustainable Tourism Council </vt:lpstr>
      <vt:lpstr>Sustainable criteria</vt:lpstr>
      <vt:lpstr>Examples of the application of the GSTC criteria for destinations are as follows</vt:lpstr>
      <vt:lpstr>Why ST?</vt:lpstr>
      <vt:lpstr>The goal of ST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Tourism Marketing</dc:title>
  <dc:creator>Hewlett-Packard Company</dc:creator>
  <cp:lastModifiedBy>Petra Koudelková</cp:lastModifiedBy>
  <cp:revision>6</cp:revision>
  <cp:lastPrinted>2021-10-05T07:15:48Z</cp:lastPrinted>
  <dcterms:created xsi:type="dcterms:W3CDTF">2021-10-04T06:25:48Z</dcterms:created>
  <dcterms:modified xsi:type="dcterms:W3CDTF">2024-10-10T10:51:47Z</dcterms:modified>
</cp:coreProperties>
</file>