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66" y="174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5a3f2c7a14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5a3f2c7a14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5a3f2c7a14_0_7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5a3f2c7a14_0_7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5a3f2c7a14_0_7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5a3f2c7a14_0_7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5a3f2c7a14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5a3f2c7a14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5a3f2c7a14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5a3f2c7a14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5a3f2c7a14_0_7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5a3f2c7a14_0_7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5a3f2c7a14_0_7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5a3f2c7a14_0_7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5a3f2c7a1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5a3f2c7a1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5a3f2c7a14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5a3f2c7a14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5a3f2c7a1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5a3f2c7a1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5a3f2c7a14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5a3f2c7a14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12002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Zásady efektivního zapojení e-learningu do výuky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315454"/>
            <a:ext cx="9144001" cy="28280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rgbClr val="FF5912"/>
                </a:solidFill>
              </a:rPr>
              <a:t>Závěr</a:t>
            </a:r>
            <a:endParaRPr>
              <a:solidFill>
                <a:srgbClr val="FF5912"/>
              </a:solidFill>
            </a:endParaRPr>
          </a:p>
        </p:txBody>
      </p:sp>
      <p:sp>
        <p:nvSpPr>
          <p:cNvPr id="118" name="Google Shape;118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Před začátkem kurzu je nezbytné si určit nejen učební cíle, ale i definovat, jakým způsobem (jakými nástroji, prezenčně či online) zajistíme následující klíčové aspekty výuky:</a:t>
            </a: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cs" b="1"/>
              <a:t>Komunikace </a:t>
            </a:r>
            <a:r>
              <a:rPr lang="cs"/>
              <a:t>(komunikační kanály)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 b="1"/>
              <a:t>Distribuce </a:t>
            </a:r>
            <a:r>
              <a:rPr lang="cs"/>
              <a:t>(distribuce materiálů, odevzdávání úkolů apod.)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 b="1"/>
              <a:t>Spolupráce </a:t>
            </a:r>
            <a:r>
              <a:rPr lang="cs"/>
              <a:t>(interaktivní součinnost studentů)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 b="1"/>
              <a:t>Evaluace </a:t>
            </a:r>
            <a:r>
              <a:rPr lang="cs"/>
              <a:t>(hodnocení, reflexe, zpětná vazba)</a:t>
            </a:r>
            <a:endParaRPr/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3"/>
          <p:cNvSpPr txBox="1">
            <a:spLocks noGrp="1"/>
          </p:cNvSpPr>
          <p:nvPr>
            <p:ph type="title"/>
          </p:nvPr>
        </p:nvSpPr>
        <p:spPr>
          <a:xfrm>
            <a:off x="311700" y="35899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3600"/>
              <a:t>Děkuji za pozornost</a:t>
            </a:r>
            <a:endParaRPr sz="3600"/>
          </a:p>
        </p:txBody>
      </p:sp>
      <p:pic>
        <p:nvPicPr>
          <p:cNvPr id="124" name="Google Shape;124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"/>
            <a:ext cx="9144001" cy="28280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rgbClr val="FF5912"/>
                </a:solidFill>
              </a:rPr>
              <a:t>Zdroje</a:t>
            </a:r>
            <a:endParaRPr>
              <a:solidFill>
                <a:srgbClr val="FF5912"/>
              </a:solidFill>
            </a:endParaRPr>
          </a:p>
        </p:txBody>
      </p:sp>
      <p:sp>
        <p:nvSpPr>
          <p:cNvPr id="130" name="Google Shape;130;p24"/>
          <p:cNvSpPr txBox="1">
            <a:spLocks noGrp="1"/>
          </p:cNvSpPr>
          <p:nvPr>
            <p:ph type="body" idx="1"/>
          </p:nvPr>
        </p:nvSpPr>
        <p:spPr>
          <a:xfrm>
            <a:off x="480700" y="118922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BRDIČKA, Bořivoj. Má převrácená třída smysl. </a:t>
            </a:r>
            <a:r>
              <a:rPr lang="cs" i="1"/>
              <a:t>Metodický portál RVP</a:t>
            </a:r>
            <a:r>
              <a:rPr lang="cs"/>
              <a:t>, 2013.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KLEMENT, Milan, et al. </a:t>
            </a:r>
            <a:r>
              <a:rPr lang="cs" i="1"/>
              <a:t>ICT nástroje a učitelé: adorace, či rezistence?</a:t>
            </a:r>
            <a:r>
              <a:rPr lang="cs"/>
              <a:t>. Univerzita Palackého v Olomouci, 2017.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ZOUNEK, Jiří; SUDICKÝ, Petr. Učení (se) s online technologiemi. Praha: Wolters Kluwer ČR, 2012.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ZOUNEK, J., JUHAŇÁK, L., STAUDKOVÁ, H., POLÁČEK, J. (2016). </a:t>
            </a:r>
            <a:r>
              <a:rPr lang="cs" i="1"/>
              <a:t>E-  learning, Učení se s digitálními technologiemi</a:t>
            </a:r>
            <a:r>
              <a:rPr lang="cs"/>
              <a:t>, Wolters Kluwer,   Praha.</a:t>
            </a:r>
            <a:endParaRPr/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rgbClr val="FF5912"/>
                </a:solidFill>
              </a:rPr>
              <a:t>E-learning a jeho specifika</a:t>
            </a:r>
            <a:endParaRPr>
              <a:solidFill>
                <a:srgbClr val="FF5912"/>
              </a:solidFill>
            </a:endParaRPr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cs" sz="1600"/>
              <a:t>Nejde pouze o implementaci moderních technologií do různých forem vzdělávání, ale o vzdělávací proces, “(...)</a:t>
            </a:r>
            <a:r>
              <a:rPr lang="cs" sz="1600" i="1"/>
              <a:t>v němž jsou v souladu s etickými principy používány informační a komunikační technologie pracující s daty v elektronické podobě</a:t>
            </a:r>
            <a:r>
              <a:rPr lang="cs" sz="1600"/>
              <a:t>”. (Zounek &amp; Sudický, 2012)</a:t>
            </a:r>
            <a:endParaRPr sz="160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cs" sz="1600"/>
              <a:t>Nutná technologicko-didaktická znalost obsahu </a:t>
            </a:r>
            <a:endParaRPr sz="160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cs" sz="1600"/>
              <a:t>Specifika virtuální prostředí</a:t>
            </a:r>
            <a:endParaRPr sz="1600"/>
          </a:p>
          <a:p>
            <a:pPr marL="91440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cs" sz="1600"/>
              <a:t>Absence neverbální komunikace, prodlevy v komunikaci</a:t>
            </a:r>
            <a:endParaRPr sz="1600"/>
          </a:p>
          <a:p>
            <a:pPr marL="91440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cs" sz="1600"/>
              <a:t>Autoregulační učení studenta, student je veden k větší samostatnosti </a:t>
            </a:r>
            <a:endParaRPr sz="1600"/>
          </a:p>
          <a:p>
            <a:pPr marL="91440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cs" sz="1600"/>
              <a:t>Negativní jevy jako kyberšikana apod.</a:t>
            </a:r>
            <a:endParaRPr sz="160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cs" sz="1600"/>
              <a:t>Často je e-learning chápán jako výuka zprostředkovaná výhradně informačními technologiemi, výuka kombinující prvky e-learningu a prezenční výuky se označuje jako blended learning (smíšené vzdělávání)</a:t>
            </a:r>
            <a:endParaRPr sz="1600"/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1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311700" y="2245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rgbClr val="FF5912"/>
                </a:solidFill>
              </a:rPr>
              <a:t>Blended learning </a:t>
            </a:r>
            <a:endParaRPr>
              <a:solidFill>
                <a:srgbClr val="FF5912"/>
              </a:solidFill>
            </a:endParaRPr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311700" y="797275"/>
            <a:ext cx="8520600" cy="196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cs" sz="1600"/>
              <a:t>“(...) </a:t>
            </a:r>
            <a:r>
              <a:rPr lang="cs" sz="1600" i="1"/>
              <a:t>integrace elektronických zdrojů a nástrojů do výuky a učení s cílem plně využít potenciál digitálních technologií v synergii s osvědčenými metodami a prostředky používanými v tradiční (prezenční) výuce.</a:t>
            </a:r>
            <a:r>
              <a:rPr lang="cs" sz="1600"/>
              <a:t>” (Zounek et al., 2016)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cs" sz="1600"/>
              <a:t>Kombinace prvků online a prezenční výuky, je potřeba definovat roli fyzického a virtuálního prostředí a způsob zajištění účasti studentů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cs" sz="1600"/>
              <a:t>Např.: Kurz prezenčního studia s Moodle kurzem, distanční studium</a:t>
            </a:r>
            <a:endParaRPr sz="1600"/>
          </a:p>
        </p:txBody>
      </p:sp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49400" y="26143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rgbClr val="FF5912"/>
                </a:solidFill>
              </a:rPr>
              <a:t>Převrácená třída</a:t>
            </a:r>
            <a:endParaRPr>
              <a:solidFill>
                <a:srgbClr val="FF5912"/>
              </a:solidFill>
            </a:endParaRPr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>
            <a:off x="361225" y="3244700"/>
            <a:ext cx="8520600" cy="128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cs" sz="1600"/>
              <a:t>Výuka založena na samostatné přípravě studentů online (sledování videotutoriálů, vypracování úloh, sběr informací) a následné prezenční diskuzi a prohlubování vědomostí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cs" sz="1600"/>
              <a:t>Výměna rolí učitele a studenta, důraz na samostatnost studenta a autoregulaci učení (Brdička, 2013) </a:t>
            </a:r>
            <a:endParaRPr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rgbClr val="FF5912"/>
                </a:solidFill>
              </a:rPr>
              <a:t>Dnešní studenti a e-learning</a:t>
            </a:r>
            <a:endParaRPr>
              <a:solidFill>
                <a:srgbClr val="FF5912"/>
              </a:solidFill>
            </a:endParaRPr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“Digital natives vs. digital immigrants” - všudypřítomné digitální a informační technologie mění způsob hledání informací a preferované formáty vzdělávacího obsahu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Ačkoliv neexistují důkazy, že by celá jedna generace vykazovala jednoznačné preference směrem k využívání informačních technologií, můžeme sledovat tendence dnešních studentů upřednostňovat vizuální zdroje (videa, animace) před textem, jsou zvyklí na rychlý přístup k informacím (hypertexty) a často nejsou dostatečně kritičtí ke kvalitě zdrojů (volně podle  Klement et al., 2017)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Výzkumná zjištění ukazují, že názor a postoj studentů k informačním technologiím je zásadním faktorem ovlivňující efektivitu kurzu (lze zjistit a brát v potaz analýzou potřeb a dotazníkem)</a:t>
            </a:r>
            <a:endParaRPr/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title"/>
          </p:nvPr>
        </p:nvSpPr>
        <p:spPr>
          <a:xfrm>
            <a:off x="207300" y="445025"/>
            <a:ext cx="872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rgbClr val="FF5912"/>
                </a:solidFill>
              </a:rPr>
              <a:t>Požadavky na efektivní zapojení e-learningu do výuky</a:t>
            </a:r>
            <a:endParaRPr>
              <a:solidFill>
                <a:srgbClr val="FF5912"/>
              </a:solidFill>
            </a:endParaRPr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cs" sz="1600"/>
              <a:t>Využívání online nástrojů ve výuce vede studenty k samostatnosti a autoregulaci učení, učitel se ale nemůže zříct odpovědnosti za vzdělávací proces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cs" sz="1600"/>
              <a:t>Online kurz může mít dvě funkce:</a:t>
            </a:r>
            <a:endParaRPr sz="1600"/>
          </a:p>
          <a:p>
            <a:pPr marL="914400" lvl="0" indent="-330200" algn="l" rtl="0">
              <a:spcBef>
                <a:spcPts val="0"/>
              </a:spcBef>
              <a:spcAft>
                <a:spcPts val="0"/>
              </a:spcAft>
              <a:buSzPts val="1600"/>
              <a:buAutoNum type="arabicParenR"/>
            </a:pPr>
            <a:r>
              <a:rPr lang="cs" sz="1600" b="1"/>
              <a:t>Zdroj </a:t>
            </a:r>
            <a:r>
              <a:rPr lang="cs" sz="1600"/>
              <a:t>- online kurz slouží pouze jako úložiště materiálů, šetří čas studentů a materiální náklady</a:t>
            </a:r>
            <a:endParaRPr sz="1600"/>
          </a:p>
          <a:p>
            <a:pPr marL="914400" lvl="0" indent="-330200" algn="l" rtl="0">
              <a:spcBef>
                <a:spcPts val="0"/>
              </a:spcBef>
              <a:spcAft>
                <a:spcPts val="0"/>
              </a:spcAft>
              <a:buSzPts val="1600"/>
              <a:buAutoNum type="arabicParenR"/>
            </a:pPr>
            <a:r>
              <a:rPr lang="cs" sz="1600" b="1"/>
              <a:t>Medium </a:t>
            </a:r>
            <a:r>
              <a:rPr lang="cs" sz="1600"/>
              <a:t>- nejedná se jen o přenos informací, ale studenti se sami podílí na tvorbě vzdělávacího prostředí a jsou vedeni k vlastnímu kritickému posouzení informací (Zounek et al., 2016)</a:t>
            </a:r>
            <a:endParaRPr sz="16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cs" sz="1600"/>
              <a:t>→ efektivita online interaktivního kurzu může být zajištěna, pokud učitel splní následující požadavky:</a:t>
            </a:r>
            <a:endParaRPr sz="1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Clr>
                <a:srgbClr val="FF5912"/>
              </a:buClr>
              <a:buSzPts val="2800"/>
              <a:buAutoNum type="arabicPeriod"/>
            </a:pPr>
            <a:r>
              <a:rPr lang="cs">
                <a:solidFill>
                  <a:srgbClr val="FF5912"/>
                </a:solidFill>
              </a:rPr>
              <a:t>Informovanost</a:t>
            </a:r>
            <a:endParaRPr>
              <a:solidFill>
                <a:srgbClr val="FF5912"/>
              </a:solidFill>
            </a:endParaRPr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158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cs" sz="1600"/>
              <a:t>Studenti musí být informováni o požadavcích na splnění kurzu, termínech a o </a:t>
            </a:r>
            <a:r>
              <a:rPr lang="cs" sz="1600" u="sng"/>
              <a:t>používaných nástrojích a způsobech komunikace a interakce.</a:t>
            </a:r>
            <a:r>
              <a:rPr lang="cs" sz="1600"/>
              <a:t> Tyto informace by se neměli v průběhu kurzu měnit a měly by být jednoduše dostupné všem účastníkům kurzu.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cs" sz="1600" b="1"/>
              <a:t>Moodle</a:t>
            </a:r>
            <a:r>
              <a:rPr lang="cs" sz="1600"/>
              <a:t>: Popisek, stránka</a:t>
            </a:r>
            <a:endParaRPr sz="1600"/>
          </a:p>
        </p:txBody>
      </p:sp>
      <p:sp>
        <p:nvSpPr>
          <p:cNvPr id="89" name="Google Shape;89;p18"/>
          <p:cNvSpPr txBox="1">
            <a:spLocks noGrp="1"/>
          </p:cNvSpPr>
          <p:nvPr>
            <p:ph type="title"/>
          </p:nvPr>
        </p:nvSpPr>
        <p:spPr>
          <a:xfrm>
            <a:off x="390625" y="27407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rgbClr val="FF5912"/>
                </a:solidFill>
              </a:rPr>
              <a:t>2. Monitorování průběhu</a:t>
            </a:r>
            <a:endParaRPr>
              <a:solidFill>
                <a:srgbClr val="FF5912"/>
              </a:solidFill>
            </a:endParaRPr>
          </a:p>
        </p:txBody>
      </p:sp>
      <p:sp>
        <p:nvSpPr>
          <p:cNvPr id="90" name="Google Shape;90;p18"/>
          <p:cNvSpPr txBox="1">
            <a:spLocks noGrp="1"/>
          </p:cNvSpPr>
          <p:nvPr>
            <p:ph type="body" idx="1"/>
          </p:nvPr>
        </p:nvSpPr>
        <p:spPr>
          <a:xfrm>
            <a:off x="390625" y="3386900"/>
            <a:ext cx="8520600" cy="128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cs" sz="1600"/>
              <a:t>Učitel musí mít přehled o tom, </a:t>
            </a:r>
            <a:r>
              <a:rPr lang="cs" sz="1600" u="sng"/>
              <a:t>co se v online kurzu děje</a:t>
            </a:r>
            <a:r>
              <a:rPr lang="cs" sz="1600"/>
              <a:t>, zda studenti plní činnosti, zda někde vyvstaly otázky, nebo se rozpoutala diskuze.</a:t>
            </a:r>
            <a:endParaRPr sz="1600" u="sng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cs" sz="1600" b="1"/>
              <a:t>Moodle</a:t>
            </a:r>
            <a:r>
              <a:rPr lang="cs" sz="1600"/>
              <a:t>: Sledování aktivity, diskuzní fóra, zasílání upozornění</a:t>
            </a:r>
            <a:endParaRPr sz="1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rgbClr val="FF5912"/>
                </a:solidFill>
              </a:rPr>
              <a:t>3. Dostupnost</a:t>
            </a:r>
            <a:endParaRPr>
              <a:solidFill>
                <a:srgbClr val="FF5912"/>
              </a:solidFill>
            </a:endParaRPr>
          </a:p>
        </p:txBody>
      </p:sp>
      <p:sp>
        <p:nvSpPr>
          <p:cNvPr id="96" name="Google Shape;96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128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cs" sz="1600"/>
              <a:t>Učitel musí být k dispozici studentům a reagovat na jejich podněty a dotazy tak, aby online kurz nevypadal jen jako statické úložiště studijních materiálů. Student si musí uvědomovat </a:t>
            </a:r>
            <a:r>
              <a:rPr lang="cs" sz="1600" u="sng"/>
              <a:t>přítomnost vyučujícího v rámci online kurzu</a:t>
            </a:r>
            <a:r>
              <a:rPr lang="cs" sz="1600"/>
              <a:t>. </a:t>
            </a:r>
            <a:endParaRPr sz="1600" u="sng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cs" sz="1600" b="1"/>
              <a:t>Moodle</a:t>
            </a:r>
            <a:r>
              <a:rPr lang="cs" sz="1600"/>
              <a:t>: Chat, e-mail, diskuzní fórum, zprávy</a:t>
            </a:r>
            <a:endParaRPr sz="1600"/>
          </a:p>
        </p:txBody>
      </p:sp>
      <p:sp>
        <p:nvSpPr>
          <p:cNvPr id="97" name="Google Shape;97;p19"/>
          <p:cNvSpPr txBox="1">
            <a:spLocks noGrp="1"/>
          </p:cNvSpPr>
          <p:nvPr>
            <p:ph type="title"/>
          </p:nvPr>
        </p:nvSpPr>
        <p:spPr>
          <a:xfrm>
            <a:off x="390625" y="24394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rgbClr val="FF5912"/>
                </a:solidFill>
              </a:rPr>
              <a:t>4. Aktivní role</a:t>
            </a:r>
            <a:endParaRPr>
              <a:solidFill>
                <a:srgbClr val="FF5912"/>
              </a:solidFill>
            </a:endParaRPr>
          </a:p>
        </p:txBody>
      </p:sp>
      <p:sp>
        <p:nvSpPr>
          <p:cNvPr id="98" name="Google Shape;98;p19"/>
          <p:cNvSpPr txBox="1">
            <a:spLocks noGrp="1"/>
          </p:cNvSpPr>
          <p:nvPr>
            <p:ph type="body" idx="1"/>
          </p:nvPr>
        </p:nvSpPr>
        <p:spPr>
          <a:xfrm>
            <a:off x="390625" y="3185925"/>
            <a:ext cx="8520600" cy="128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cs" sz="1600"/>
              <a:t>Učitel musí být schopen přebírat podle potřeby hned </a:t>
            </a:r>
            <a:r>
              <a:rPr lang="cs" sz="1600" u="sng"/>
              <a:t>několik rolí</a:t>
            </a:r>
            <a:r>
              <a:rPr lang="cs" sz="1600"/>
              <a:t>: rádce, správce, provokatér, facilitátor, motivátor, moderátor apod. Většina těchto rolí implikuje samostatnost studentů a přenos odpovědnosti za proces učení na studenty, zatímco učitel studenty procesem provádí a zajišťuje vhodné podmínky.</a:t>
            </a:r>
            <a:endParaRPr sz="1600" u="sng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cs" sz="1600" b="1"/>
              <a:t>Moodle</a:t>
            </a:r>
            <a:r>
              <a:rPr lang="cs" sz="1600"/>
              <a:t>: Interaktivní moduly jako slovník, databáze a wiki</a:t>
            </a:r>
            <a:endParaRPr sz="1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rgbClr val="FF5912"/>
                </a:solidFill>
              </a:rPr>
              <a:t>5. Technická podpora</a:t>
            </a:r>
            <a:endParaRPr>
              <a:solidFill>
                <a:srgbClr val="FF5912"/>
              </a:solidFill>
            </a:endParaRPr>
          </a:p>
        </p:txBody>
      </p:sp>
      <p:sp>
        <p:nvSpPr>
          <p:cNvPr id="104" name="Google Shape;104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128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cs" sz="1600"/>
              <a:t>Učitel musí být připraven pomoci studentům s </a:t>
            </a:r>
            <a:r>
              <a:rPr lang="cs" sz="1600" u="sng"/>
              <a:t>technickou stránkou online kurzu</a:t>
            </a:r>
            <a:r>
              <a:rPr lang="cs" sz="1600"/>
              <a:t>, předvídat možné problémy a najít jejich řešení. Zde by měla hrát svou roli domácí vzdělávací instituce zajišťující technickou podporu.</a:t>
            </a:r>
            <a:endParaRPr sz="1600" u="sng"/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600"/>
          </a:p>
        </p:txBody>
      </p:sp>
      <p:sp>
        <p:nvSpPr>
          <p:cNvPr id="105" name="Google Shape;105;p20"/>
          <p:cNvSpPr txBox="1">
            <a:spLocks noGrp="1"/>
          </p:cNvSpPr>
          <p:nvPr>
            <p:ph type="title"/>
          </p:nvPr>
        </p:nvSpPr>
        <p:spPr>
          <a:xfrm>
            <a:off x="390625" y="24394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rgbClr val="FF5912"/>
                </a:solidFill>
              </a:rPr>
              <a:t>6. Zpětná vazba</a:t>
            </a:r>
            <a:endParaRPr>
              <a:solidFill>
                <a:srgbClr val="FF5912"/>
              </a:solidFill>
            </a:endParaRPr>
          </a:p>
        </p:txBody>
      </p:sp>
      <p:sp>
        <p:nvSpPr>
          <p:cNvPr id="106" name="Google Shape;106;p20"/>
          <p:cNvSpPr txBox="1">
            <a:spLocks noGrp="1"/>
          </p:cNvSpPr>
          <p:nvPr>
            <p:ph type="body" idx="1"/>
          </p:nvPr>
        </p:nvSpPr>
        <p:spPr>
          <a:xfrm>
            <a:off x="390625" y="3185925"/>
            <a:ext cx="8520600" cy="128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cs" sz="1600"/>
              <a:t>Je nutné zajistit </a:t>
            </a:r>
            <a:r>
              <a:rPr lang="cs" sz="1600" u="sng"/>
              <a:t>konzistentní zpětnou vazbu</a:t>
            </a:r>
            <a:r>
              <a:rPr lang="cs" sz="1600"/>
              <a:t> bez zbytečně dlouhých prodlev.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cs" sz="1600"/>
              <a:t>Ve většině modulů Moodle lze nastavit okamžitou nebo opožděnou zpětnou vazbu, ta může obsahovat buď jen řešení úlohy, nebo i doplňující informace. Zpětná vazba může být personalizována skrze komunikační kanály.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cs" sz="1600" b="1"/>
              <a:t>Moodle</a:t>
            </a:r>
            <a:r>
              <a:rPr lang="cs" sz="1600"/>
              <a:t>: Testování, přednáška, hodnocení vložených úkolů a příspěvků</a:t>
            </a:r>
            <a:endParaRPr sz="16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rgbClr val="FF5912"/>
                </a:solidFill>
              </a:rPr>
              <a:t>7. Reflexe</a:t>
            </a:r>
            <a:endParaRPr>
              <a:solidFill>
                <a:srgbClr val="FF5912"/>
              </a:solidFill>
            </a:endParaRPr>
          </a:p>
        </p:txBody>
      </p:sp>
      <p:sp>
        <p:nvSpPr>
          <p:cNvPr id="112" name="Google Shape;112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128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cs" sz="1600"/>
              <a:t>Každá činnost v kurzu i kurz samotný musí být řádně vyhodnocen. Míra aktivity studentů a jejich zapojení do tvorby vzdělávacího prostředí by měla být úměrná prostoru, který student dostane k evaluaci kurzu a konstruktivní kritice.</a:t>
            </a:r>
            <a:endParaRPr sz="1600" u="sng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cs" sz="1600" b="1"/>
              <a:t>Moodle</a:t>
            </a:r>
            <a:r>
              <a:rPr lang="cs" sz="1600"/>
              <a:t>: Dotazník, dotazování, diskuzní fórum</a:t>
            </a:r>
            <a:endParaRPr sz="1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954</Words>
  <Application>Microsoft Office PowerPoint</Application>
  <PresentationFormat>Předvádění na obrazovce (16:9)</PresentationFormat>
  <Paragraphs>59</Paragraphs>
  <Slides>12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4" baseType="lpstr">
      <vt:lpstr>Arial</vt:lpstr>
      <vt:lpstr>Simple Light</vt:lpstr>
      <vt:lpstr>Zásady efektivního zapojení e-learningu do výuky</vt:lpstr>
      <vt:lpstr>E-learning a jeho specifika</vt:lpstr>
      <vt:lpstr>Blended learning </vt:lpstr>
      <vt:lpstr>Dnešní studenti a e-learning</vt:lpstr>
      <vt:lpstr>Požadavky na efektivní zapojení e-learningu do výuky</vt:lpstr>
      <vt:lpstr>Informovanost</vt:lpstr>
      <vt:lpstr>3. Dostupnost</vt:lpstr>
      <vt:lpstr>5. Technická podpora</vt:lpstr>
      <vt:lpstr>7. Reflexe</vt:lpstr>
      <vt:lpstr>Závěr</vt:lpstr>
      <vt:lpstr>Děkuji za pozornost</vt:lpstr>
      <vt:lpstr>Zdroje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Zásady efektivního zapojení e-learningu do výuky</dc:title>
  <dc:creator>Mašatová Zora</dc:creator>
  <cp:lastModifiedBy>Mašatová Zora</cp:lastModifiedBy>
  <cp:revision>1</cp:revision>
  <dcterms:modified xsi:type="dcterms:W3CDTF">2019-06-03T13:51:04Z</dcterms:modified>
</cp:coreProperties>
</file>