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3" r:id="rId4"/>
    <p:sldId id="282" r:id="rId5"/>
    <p:sldId id="257" r:id="rId6"/>
    <p:sldId id="280" r:id="rId7"/>
    <p:sldId id="281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0" r:id="rId21"/>
    <p:sldId id="261" r:id="rId22"/>
    <p:sldId id="262" r:id="rId23"/>
    <p:sldId id="263" r:id="rId24"/>
    <p:sldId id="264" r:id="rId25"/>
    <p:sldId id="284" r:id="rId26"/>
    <p:sldId id="265" r:id="rId27"/>
    <p:sldId id="27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5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6B02-1D30-4598-A067-923FC2A1E8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FBFD-1971-4D02-95ED-D14A7B4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Jazyky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1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752475"/>
            <a:ext cx="97631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676275"/>
            <a:ext cx="109061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776287"/>
            <a:ext cx="97059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219200"/>
            <a:ext cx="96393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223962"/>
            <a:ext cx="96393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3" y="1457325"/>
            <a:ext cx="5917474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1957387"/>
            <a:ext cx="45339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3" y="222069"/>
            <a:ext cx="6348547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709612"/>
            <a:ext cx="117157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5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714375"/>
            <a:ext cx="119348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A </a:t>
            </a:r>
            <a:r>
              <a:rPr lang="en-US" sz="7200" b="1" dirty="0"/>
              <a:t>world language</a:t>
            </a:r>
            <a:r>
              <a:rPr lang="en-US" sz="7200" dirty="0"/>
              <a:t> is spoken internationally and is learned and spoken by a large number of people as a second language. A world language is characterized not only by the total number of speakers (native and second language speakers), but also by its geographical </a:t>
            </a:r>
            <a:r>
              <a:rPr lang="en-US" sz="7200" dirty="0" smtClean="0"/>
              <a:t>distribution</a:t>
            </a:r>
            <a:endParaRPr lang="cs-CZ" sz="7200" dirty="0" smtClean="0"/>
          </a:p>
          <a:p>
            <a:r>
              <a:rPr lang="en-US" sz="7200" dirty="0" smtClean="0"/>
              <a:t>a large number of speakers</a:t>
            </a:r>
          </a:p>
          <a:p>
            <a:r>
              <a:rPr lang="en-US" sz="7200" dirty="0" smtClean="0"/>
              <a:t>a </a:t>
            </a:r>
            <a:r>
              <a:rPr lang="en-US" sz="7200" dirty="0"/>
              <a:t>substantial fraction of non-native speakers (function as </a:t>
            </a:r>
            <a:r>
              <a:rPr lang="en-US" sz="7200" i="1" dirty="0"/>
              <a:t>lingua franca</a:t>
            </a:r>
            <a:r>
              <a:rPr lang="en-US" sz="7200" dirty="0"/>
              <a:t>)</a:t>
            </a:r>
          </a:p>
          <a:p>
            <a:r>
              <a:rPr lang="en-US" sz="7200" dirty="0"/>
              <a:t>official status in several countries</a:t>
            </a:r>
          </a:p>
          <a:p>
            <a:r>
              <a:rPr lang="en-US" sz="7200" dirty="0"/>
              <a:t>use across several regions in the world</a:t>
            </a:r>
          </a:p>
          <a:p>
            <a:r>
              <a:rPr lang="en-US" sz="7200" dirty="0"/>
              <a:t>a linguistic community not defined strictly along ethnic lines </a:t>
            </a:r>
          </a:p>
          <a:p>
            <a:r>
              <a:rPr lang="en-US" sz="7200" dirty="0"/>
              <a:t>one or more standard registers which are widely taught as a foreign language</a:t>
            </a:r>
          </a:p>
          <a:p>
            <a:r>
              <a:rPr lang="en-US" sz="7200" dirty="0"/>
              <a:t>association with linguistic prestige</a:t>
            </a:r>
          </a:p>
          <a:p>
            <a:r>
              <a:rPr lang="en-US" sz="7200" dirty="0"/>
              <a:t>use in international trade relations</a:t>
            </a:r>
          </a:p>
          <a:p>
            <a:r>
              <a:rPr lang="en-US" sz="7200" dirty="0"/>
              <a:t>use in international organizations</a:t>
            </a:r>
          </a:p>
          <a:p>
            <a:r>
              <a:rPr lang="en-US" sz="7200" dirty="0"/>
              <a:t>use in the academic community</a:t>
            </a:r>
          </a:p>
          <a:p>
            <a:r>
              <a:rPr lang="en-US" sz="7200" dirty="0"/>
              <a:t>significant body of </a:t>
            </a:r>
            <a:r>
              <a:rPr lang="en-US" sz="7200" dirty="0" smtClean="0"/>
              <a:t>literature</a:t>
            </a:r>
            <a:endParaRPr lang="cs-CZ" sz="7200" dirty="0" smtClean="0"/>
          </a:p>
          <a:p>
            <a:endParaRPr lang="en-US" dirty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2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235132"/>
            <a:ext cx="11207932" cy="62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3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274320"/>
            <a:ext cx="11077303" cy="62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11" y="587829"/>
            <a:ext cx="8869680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3" y="235131"/>
            <a:ext cx="11220995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4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267097"/>
            <a:ext cx="9797143" cy="4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4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709612"/>
            <a:ext cx="109156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509587"/>
            <a:ext cx="107727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1" y="1358537"/>
            <a:ext cx="4206240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1" y="461962"/>
            <a:ext cx="11646131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6" y="266005"/>
            <a:ext cx="11055926" cy="624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1" y="156754"/>
            <a:ext cx="991470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333375"/>
            <a:ext cx="11181806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538162"/>
            <a:ext cx="11234057" cy="60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6" y="628650"/>
            <a:ext cx="617873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652462"/>
            <a:ext cx="83629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4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</Words>
  <Application>Microsoft Office PowerPoint</Application>
  <PresentationFormat>Širokoúhlá obrazovka</PresentationFormat>
  <Paragraphs>15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Jazyky</vt:lpstr>
      <vt:lpstr>World language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Metropolitní univerzita Praha, o.p.s.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Jazyky</dc:title>
  <dc:creator>Michael Romancov</dc:creator>
  <cp:lastModifiedBy>37405612,Michael Romancov,staffs</cp:lastModifiedBy>
  <cp:revision>12</cp:revision>
  <dcterms:created xsi:type="dcterms:W3CDTF">2019-03-04T19:30:42Z</dcterms:created>
  <dcterms:modified xsi:type="dcterms:W3CDTF">2019-03-05T09:57:33Z</dcterms:modified>
</cp:coreProperties>
</file>