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8" r:id="rId4"/>
    <p:sldId id="260" r:id="rId5"/>
    <p:sldId id="285" r:id="rId6"/>
    <p:sldId id="266" r:id="rId7"/>
    <p:sldId id="267" r:id="rId8"/>
    <p:sldId id="284" r:id="rId9"/>
    <p:sldId id="261" r:id="rId10"/>
    <p:sldId id="263" r:id="rId11"/>
    <p:sldId id="275" r:id="rId12"/>
    <p:sldId id="289" r:id="rId13"/>
    <p:sldId id="290" r:id="rId14"/>
    <p:sldId id="283" r:id="rId15"/>
  </p:sldIdLst>
  <p:sldSz cx="9144000" cy="6858000" type="screen4x3"/>
  <p:notesSz cx="7099300"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varScale="1">
        <p:scale>
          <a:sx n="97" d="100"/>
          <a:sy n="97" d="100"/>
        </p:scale>
        <p:origin x="11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A3596F9F-82F8-473A-AD4B-3D4A72C8838E}"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3596F9F-82F8-473A-AD4B-3D4A72C8838E}"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3596F9F-82F8-473A-AD4B-3D4A72C8838E}"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3596F9F-82F8-473A-AD4B-3D4A72C8838E}"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A3596F9F-82F8-473A-AD4B-3D4A72C8838E}" type="datetimeFigureOut">
              <a:rPr lang="cs-CZ" smtClean="0"/>
              <a:pPr/>
              <a:t>22.02.2021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3596F9F-82F8-473A-AD4B-3D4A72C8838E}" type="datetimeFigureOut">
              <a:rPr lang="cs-CZ" smtClean="0"/>
              <a:pPr/>
              <a:t>22.02.2021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3596F9F-82F8-473A-AD4B-3D4A72C8838E}" type="datetimeFigureOut">
              <a:rPr lang="cs-CZ" smtClean="0"/>
              <a:pPr/>
              <a:t>22.02.2021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A3596F9F-82F8-473A-AD4B-3D4A72C8838E}" type="datetimeFigureOut">
              <a:rPr lang="cs-CZ" smtClean="0"/>
              <a:pPr/>
              <a:t>22.02.2021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3596F9F-82F8-473A-AD4B-3D4A72C8838E}" type="datetimeFigureOut">
              <a:rPr lang="cs-CZ" smtClean="0"/>
              <a:pPr/>
              <a:t>22.02.2021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A3596F9F-82F8-473A-AD4B-3D4A72C8838E}" type="datetimeFigureOut">
              <a:rPr lang="cs-CZ" smtClean="0"/>
              <a:pPr/>
              <a:t>22.02.2021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A3596F9F-82F8-473A-AD4B-3D4A72C8838E}" type="datetimeFigureOut">
              <a:rPr lang="cs-CZ" smtClean="0"/>
              <a:pPr/>
              <a:t>22.02.2021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A77A64-EB19-4329-89D0-7259EDE3B53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96F9F-82F8-473A-AD4B-3D4A72C8838E}" type="datetimeFigureOut">
              <a:rPr lang="cs-CZ" smtClean="0"/>
              <a:pPr/>
              <a:t>22.02.2021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77A64-EB19-4329-89D0-7259EDE3B53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de.wikipedia.org/wiki/Datei:Semiotischesdreieck.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Sprachkrise</a:t>
            </a:r>
            <a:r>
              <a:rPr lang="cs-CZ" dirty="0"/>
              <a:t> </a:t>
            </a:r>
            <a:r>
              <a:rPr lang="cs-CZ" dirty="0" err="1"/>
              <a:t>und</a:t>
            </a:r>
            <a:r>
              <a:rPr lang="cs-CZ" dirty="0"/>
              <a:t> </a:t>
            </a:r>
            <a:r>
              <a:rPr lang="cs-CZ" dirty="0" err="1"/>
              <a:t>Subjektkrise</a:t>
            </a:r>
            <a:r>
              <a:rPr lang="cs-CZ" dirty="0"/>
              <a:t> in der </a:t>
            </a:r>
            <a:r>
              <a:rPr lang="cs-CZ" dirty="0" err="1"/>
              <a:t>Moderne</a:t>
            </a:r>
            <a:endParaRPr lang="cs-CZ" dirty="0"/>
          </a:p>
        </p:txBody>
      </p:sp>
      <p:sp>
        <p:nvSpPr>
          <p:cNvPr id="3" name="Podnadpis 2"/>
          <p:cNvSpPr>
            <a:spLocks noGrp="1"/>
          </p:cNvSpPr>
          <p:nvPr>
            <p:ph type="subTitle" idx="1"/>
          </p:nvPr>
        </p:nvSpPr>
        <p:spPr/>
        <p:txBody>
          <a:bodyPr/>
          <a:lstStyle/>
          <a:p>
            <a:r>
              <a:rPr lang="cs-CZ" dirty="0" err="1"/>
              <a:t>und</a:t>
            </a:r>
            <a:r>
              <a:rPr lang="cs-CZ" dirty="0"/>
              <a:t> </a:t>
            </a:r>
            <a:r>
              <a:rPr lang="cs-CZ" dirty="0" err="1"/>
              <a:t>Prager</a:t>
            </a:r>
            <a:r>
              <a:rPr lang="cs-CZ" dirty="0"/>
              <a:t> </a:t>
            </a:r>
            <a:r>
              <a:rPr lang="cs-CZ" dirty="0" err="1"/>
              <a:t>deutsche</a:t>
            </a:r>
            <a:r>
              <a:rPr lang="cs-CZ" dirty="0"/>
              <a:t> Literatur </a:t>
            </a:r>
            <a:r>
              <a:rPr lang="cs-CZ" dirty="0" err="1"/>
              <a:t>und</a:t>
            </a:r>
            <a:r>
              <a:rPr lang="cs-CZ" dirty="0"/>
              <a:t> </a:t>
            </a:r>
            <a:r>
              <a:rPr lang="cs-CZ" dirty="0" err="1"/>
              <a:t>Neue</a:t>
            </a:r>
            <a:r>
              <a:rPr lang="cs-CZ" dirty="0"/>
              <a:t> </a:t>
            </a:r>
            <a:r>
              <a:rPr lang="cs-CZ" dirty="0" err="1"/>
              <a:t>Sachlichkeitund</a:t>
            </a:r>
            <a:r>
              <a:rPr lang="cs-CZ" dirty="0"/>
              <a:t> </a:t>
            </a:r>
            <a:r>
              <a:rPr lang="cs-CZ" dirty="0" err="1"/>
              <a:t>Sprachspiele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Subjektkrise</a:t>
            </a:r>
            <a:r>
              <a:rPr lang="cs-CZ" dirty="0"/>
              <a:t> in der </a:t>
            </a:r>
            <a:r>
              <a:rPr lang="cs-CZ" dirty="0" err="1"/>
              <a:t>Moderne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a:t>Anknüpfung</a:t>
            </a:r>
            <a:r>
              <a:rPr lang="cs-CZ" dirty="0"/>
              <a:t> </a:t>
            </a:r>
            <a:r>
              <a:rPr lang="cs-CZ" dirty="0" err="1"/>
              <a:t>an</a:t>
            </a:r>
            <a:r>
              <a:rPr lang="cs-CZ" dirty="0"/>
              <a:t>  </a:t>
            </a:r>
            <a:r>
              <a:rPr lang="cs-CZ" dirty="0" err="1"/>
              <a:t>an</a:t>
            </a:r>
            <a:r>
              <a:rPr lang="cs-CZ" dirty="0"/>
              <a:t> </a:t>
            </a:r>
            <a:r>
              <a:rPr lang="cs-CZ" dirty="0" err="1"/>
              <a:t>und</a:t>
            </a:r>
            <a:r>
              <a:rPr lang="cs-CZ" dirty="0"/>
              <a:t> Kritik </a:t>
            </a:r>
            <a:r>
              <a:rPr lang="cs-CZ" dirty="0" err="1"/>
              <a:t>von</a:t>
            </a:r>
            <a:r>
              <a:rPr lang="cs-CZ" dirty="0"/>
              <a:t> </a:t>
            </a:r>
            <a:r>
              <a:rPr lang="cs-CZ" dirty="0" err="1"/>
              <a:t>Descartes</a:t>
            </a:r>
            <a:r>
              <a:rPr lang="cs-CZ" dirty="0"/>
              <a:t>´ Subjekt–</a:t>
            </a:r>
            <a:r>
              <a:rPr lang="cs-CZ" dirty="0" err="1"/>
              <a:t>Vorstellung</a:t>
            </a:r>
            <a:endParaRPr lang="cs-CZ" dirty="0"/>
          </a:p>
          <a:p>
            <a:r>
              <a:rPr lang="de-DE" dirty="0"/>
              <a:t>Noch in der Sprachebene - Problematik der Bezeichnungen:</a:t>
            </a:r>
            <a:endParaRPr lang="cs-CZ" dirty="0"/>
          </a:p>
          <a:p>
            <a:r>
              <a:rPr lang="de-DE" dirty="0"/>
              <a:t>Individuum – etwas, was nicht geteilt werden kann</a:t>
            </a:r>
            <a:endParaRPr lang="cs-CZ" dirty="0"/>
          </a:p>
          <a:p>
            <a:pPr>
              <a:buNone/>
            </a:pPr>
            <a:r>
              <a:rPr lang="de-DE" dirty="0"/>
              <a:t>Subjekt – etwas, was unter den Veränderungen als das Beständige bleibt (Descartes), auf dem alles geschieht</a:t>
            </a:r>
            <a:endParaRPr lang="cs-CZ" dirty="0"/>
          </a:p>
          <a:p>
            <a:r>
              <a:rPr lang="de-DE" dirty="0"/>
              <a:t>In der Subjektkrise: Pluralität und Fragmentarität des Ich (</a:t>
            </a:r>
            <a:r>
              <a:rPr lang="de-DE" dirty="0" err="1"/>
              <a:t>Dividuum</a:t>
            </a:r>
            <a:r>
              <a:rPr lang="de-DE" dirty="0"/>
              <a:t>), sein ständiges Wechsel, seine Beweglichkeit</a:t>
            </a:r>
            <a:endParaRPr lang="cs-CZ" dirty="0"/>
          </a:p>
          <a:p>
            <a:r>
              <a:rPr lang="cs-CZ" dirty="0"/>
              <a:t>„Nur </a:t>
            </a:r>
            <a:r>
              <a:rPr lang="cs-CZ" dirty="0" err="1"/>
              <a:t>wer</a:t>
            </a:r>
            <a:r>
              <a:rPr lang="cs-CZ" dirty="0"/>
              <a:t> </a:t>
            </a:r>
            <a:r>
              <a:rPr lang="cs-CZ" dirty="0" err="1"/>
              <a:t>sich</a:t>
            </a:r>
            <a:r>
              <a:rPr lang="cs-CZ" dirty="0"/>
              <a:t> </a:t>
            </a:r>
            <a:r>
              <a:rPr lang="cs-CZ" dirty="0" err="1"/>
              <a:t>verwandelt</a:t>
            </a:r>
            <a:r>
              <a:rPr lang="cs-CZ" dirty="0"/>
              <a:t>, </a:t>
            </a:r>
            <a:r>
              <a:rPr lang="cs-CZ" dirty="0" err="1"/>
              <a:t>bleibt</a:t>
            </a:r>
            <a:r>
              <a:rPr lang="cs-CZ" dirty="0"/>
              <a:t> </a:t>
            </a:r>
            <a:r>
              <a:rPr lang="cs-CZ" dirty="0" err="1"/>
              <a:t>mit</a:t>
            </a:r>
            <a:r>
              <a:rPr lang="cs-CZ" dirty="0"/>
              <a:t> </a:t>
            </a:r>
            <a:r>
              <a:rPr lang="cs-CZ" dirty="0" err="1"/>
              <a:t>mir</a:t>
            </a:r>
            <a:r>
              <a:rPr lang="cs-CZ" dirty="0"/>
              <a:t> </a:t>
            </a:r>
            <a:r>
              <a:rPr lang="cs-CZ" dirty="0" err="1"/>
              <a:t>verwandt</a:t>
            </a:r>
            <a:r>
              <a:rPr lang="cs-CZ" dirty="0"/>
              <a:t>.“ </a:t>
            </a:r>
            <a:r>
              <a:rPr lang="cs-CZ" dirty="0" err="1"/>
              <a:t>Morgenstern</a:t>
            </a:r>
            <a:endParaRPr lang="cs-CZ" dirty="0"/>
          </a:p>
          <a:p>
            <a:r>
              <a:rPr lang="cs-CZ" dirty="0" err="1"/>
              <a:t>Relativität</a:t>
            </a:r>
            <a:r>
              <a:rPr lang="cs-CZ" dirty="0"/>
              <a:t> der </a:t>
            </a:r>
            <a:r>
              <a:rPr lang="cs-CZ" dirty="0" err="1"/>
              <a:t>Erkenntnis</a:t>
            </a:r>
            <a:r>
              <a:rPr lang="cs-CZ" dirty="0"/>
              <a:t> – </a:t>
            </a:r>
            <a:r>
              <a:rPr lang="cs-CZ" dirty="0" err="1"/>
              <a:t>hängt</a:t>
            </a:r>
            <a:r>
              <a:rPr lang="cs-CZ" dirty="0"/>
              <a:t> </a:t>
            </a:r>
            <a:r>
              <a:rPr lang="cs-CZ" dirty="0" err="1"/>
              <a:t>vom</a:t>
            </a:r>
            <a:r>
              <a:rPr lang="cs-CZ" dirty="0"/>
              <a:t> </a:t>
            </a:r>
            <a:r>
              <a:rPr lang="cs-CZ" dirty="0" err="1"/>
              <a:t>Betrachter</a:t>
            </a:r>
            <a:r>
              <a:rPr lang="cs-CZ" dirty="0"/>
              <a:t> ab (E. Mach)</a:t>
            </a:r>
          </a:p>
          <a:p>
            <a:endParaRPr lang="cs-CZ" dirty="0"/>
          </a:p>
          <a:p>
            <a:endParaRPr lang="cs-CZ" dirty="0"/>
          </a:p>
          <a:p>
            <a:endParaRPr lang="cs-CZ" dirty="0"/>
          </a:p>
          <a:p>
            <a:endParaRPr lang="cs-CZ" dirty="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Ernst Mach – Subjekt </a:t>
            </a:r>
            <a:r>
              <a:rPr lang="cs-CZ" dirty="0" err="1"/>
              <a:t>und</a:t>
            </a:r>
            <a:r>
              <a:rPr lang="cs-CZ" dirty="0"/>
              <a:t> </a:t>
            </a:r>
            <a:r>
              <a:rPr lang="cs-CZ" dirty="0" err="1"/>
              <a:t>die</a:t>
            </a:r>
            <a:r>
              <a:rPr lang="cs-CZ" dirty="0"/>
              <a:t> </a:t>
            </a:r>
            <a:r>
              <a:rPr lang="cs-CZ" dirty="0" err="1"/>
              <a:t>Möglichkeit</a:t>
            </a:r>
            <a:r>
              <a:rPr lang="cs-CZ" dirty="0"/>
              <a:t> der </a:t>
            </a:r>
            <a:r>
              <a:rPr lang="cs-CZ" dirty="0" err="1"/>
              <a:t>Selbsterkennntnis</a:t>
            </a:r>
            <a:endParaRPr lang="cs-CZ" dirty="0"/>
          </a:p>
        </p:txBody>
      </p:sp>
      <p:pic>
        <p:nvPicPr>
          <p:cNvPr id="4" name="Zástupný symbol pro obsah 3" descr="800px-Ernst_Mach_Innenperspektive.png"/>
          <p:cNvPicPr>
            <a:picLocks noGrp="1" noChangeAspect="1"/>
          </p:cNvPicPr>
          <p:nvPr>
            <p:ph idx="1"/>
          </p:nvPr>
        </p:nvPicPr>
        <p:blipFill>
          <a:blip r:embed="rId2" cstate="print"/>
          <a:stretch>
            <a:fillRect/>
          </a:stretch>
        </p:blipFill>
        <p:spPr>
          <a:xfrm>
            <a:off x="2699792" y="1988840"/>
            <a:ext cx="3556749" cy="452596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B799CF-3B41-4C6E-B270-C932B2597E48}"/>
              </a:ext>
            </a:extLst>
          </p:cNvPr>
          <p:cNvSpPr>
            <a:spLocks noGrp="1"/>
          </p:cNvSpPr>
          <p:nvPr>
            <p:ph type="title"/>
          </p:nvPr>
        </p:nvSpPr>
        <p:spPr/>
        <p:txBody>
          <a:bodyPr/>
          <a:lstStyle/>
          <a:p>
            <a:r>
              <a:rPr lang="cs-CZ" dirty="0"/>
              <a:t>Hesse: </a:t>
            </a:r>
            <a:r>
              <a:rPr lang="cs-CZ" dirty="0" err="1"/>
              <a:t>Kurzgefasster</a:t>
            </a:r>
            <a:r>
              <a:rPr lang="cs-CZ" dirty="0"/>
              <a:t> </a:t>
            </a:r>
            <a:r>
              <a:rPr lang="cs-CZ" dirty="0" err="1"/>
              <a:t>Lebenslauf</a:t>
            </a:r>
            <a:endParaRPr lang="cs-CZ" dirty="0"/>
          </a:p>
        </p:txBody>
      </p:sp>
      <p:sp>
        <p:nvSpPr>
          <p:cNvPr id="3" name="Zástupný obsah 2">
            <a:extLst>
              <a:ext uri="{FF2B5EF4-FFF2-40B4-BE49-F238E27FC236}">
                <a16:creationId xmlns:a16="http://schemas.microsoft.com/office/drawing/2014/main" id="{2A3A6650-EB7C-468F-B496-85817364EBD2}"/>
              </a:ext>
            </a:extLst>
          </p:cNvPr>
          <p:cNvSpPr>
            <a:spLocks noGrp="1"/>
          </p:cNvSpPr>
          <p:nvPr>
            <p:ph idx="1"/>
          </p:nvPr>
        </p:nvSpPr>
        <p:spPr/>
        <p:txBody>
          <a:bodyPr>
            <a:normAutofit fontScale="85000" lnSpcReduction="20000"/>
          </a:bodyPr>
          <a:lstStyle/>
          <a:p>
            <a:r>
              <a:rPr lang="cs-CZ" dirty="0" err="1"/>
              <a:t>Wie</a:t>
            </a:r>
            <a:r>
              <a:rPr lang="cs-CZ" dirty="0"/>
              <a:t> </a:t>
            </a:r>
            <a:r>
              <a:rPr lang="cs-CZ" dirty="0" err="1"/>
              <a:t>überwindet</a:t>
            </a:r>
            <a:r>
              <a:rPr lang="cs-CZ" dirty="0"/>
              <a:t> Hesse </a:t>
            </a:r>
            <a:r>
              <a:rPr lang="cs-CZ" dirty="0" err="1"/>
              <a:t>die</a:t>
            </a:r>
            <a:r>
              <a:rPr lang="cs-CZ" dirty="0"/>
              <a:t> </a:t>
            </a:r>
            <a:r>
              <a:rPr lang="cs-CZ" dirty="0" err="1"/>
              <a:t>Fragmentarität</a:t>
            </a:r>
            <a:r>
              <a:rPr lang="cs-CZ" dirty="0"/>
              <a:t> des </a:t>
            </a:r>
            <a:r>
              <a:rPr lang="cs-CZ" dirty="0" err="1"/>
              <a:t>Subjekts</a:t>
            </a:r>
            <a:r>
              <a:rPr lang="cs-CZ" dirty="0"/>
              <a:t> in </a:t>
            </a:r>
            <a:r>
              <a:rPr lang="cs-CZ" dirty="0" err="1"/>
              <a:t>seiner</a:t>
            </a:r>
            <a:r>
              <a:rPr lang="cs-CZ" dirty="0"/>
              <a:t> </a:t>
            </a:r>
            <a:r>
              <a:rPr lang="cs-CZ" dirty="0" err="1"/>
              <a:t>Selbsterkenntnis</a:t>
            </a:r>
            <a:r>
              <a:rPr lang="cs-CZ" dirty="0"/>
              <a:t>?</a:t>
            </a:r>
          </a:p>
          <a:p>
            <a:r>
              <a:rPr lang="cs-CZ" dirty="0" err="1"/>
              <a:t>Wie</a:t>
            </a:r>
            <a:r>
              <a:rPr lang="cs-CZ" dirty="0"/>
              <a:t> </a:t>
            </a:r>
            <a:r>
              <a:rPr lang="cs-CZ" dirty="0" err="1"/>
              <a:t>wird</a:t>
            </a:r>
            <a:r>
              <a:rPr lang="cs-CZ" dirty="0"/>
              <a:t> </a:t>
            </a:r>
            <a:r>
              <a:rPr lang="cs-CZ" dirty="0" err="1"/>
              <a:t>das</a:t>
            </a:r>
            <a:r>
              <a:rPr lang="cs-CZ" dirty="0"/>
              <a:t> </a:t>
            </a:r>
            <a:r>
              <a:rPr lang="cs-CZ" dirty="0" err="1"/>
              <a:t>Fragmentarische</a:t>
            </a:r>
            <a:r>
              <a:rPr lang="cs-CZ" dirty="0"/>
              <a:t> des </a:t>
            </a:r>
            <a:r>
              <a:rPr lang="cs-CZ" dirty="0" err="1"/>
              <a:t>Ichs</a:t>
            </a:r>
            <a:r>
              <a:rPr lang="cs-CZ" dirty="0"/>
              <a:t> </a:t>
            </a:r>
            <a:r>
              <a:rPr lang="cs-CZ" dirty="0" err="1"/>
              <a:t>ausgedrückt</a:t>
            </a:r>
            <a:r>
              <a:rPr lang="cs-CZ" dirty="0"/>
              <a:t>?</a:t>
            </a:r>
          </a:p>
          <a:p>
            <a:r>
              <a:rPr lang="cs-CZ" dirty="0" err="1"/>
              <a:t>Wie</a:t>
            </a:r>
            <a:r>
              <a:rPr lang="cs-CZ" dirty="0"/>
              <a:t> </a:t>
            </a:r>
            <a:r>
              <a:rPr lang="cs-CZ" dirty="0" err="1"/>
              <a:t>ist</a:t>
            </a:r>
            <a:r>
              <a:rPr lang="cs-CZ" dirty="0"/>
              <a:t> </a:t>
            </a:r>
            <a:r>
              <a:rPr lang="cs-CZ" dirty="0" err="1"/>
              <a:t>die</a:t>
            </a:r>
            <a:r>
              <a:rPr lang="cs-CZ" dirty="0"/>
              <a:t> </a:t>
            </a:r>
            <a:r>
              <a:rPr lang="cs-CZ" dirty="0" err="1"/>
              <a:t>Beziehung</a:t>
            </a:r>
            <a:r>
              <a:rPr lang="cs-CZ" dirty="0"/>
              <a:t> </a:t>
            </a:r>
            <a:r>
              <a:rPr lang="cs-CZ" dirty="0" err="1"/>
              <a:t>vom</a:t>
            </a:r>
            <a:r>
              <a:rPr lang="cs-CZ" dirty="0"/>
              <a:t> Autor </a:t>
            </a:r>
            <a:r>
              <a:rPr lang="cs-CZ" dirty="0" err="1"/>
              <a:t>und</a:t>
            </a:r>
            <a:r>
              <a:rPr lang="cs-CZ" dirty="0"/>
              <a:t> </a:t>
            </a:r>
            <a:r>
              <a:rPr lang="cs-CZ" dirty="0" err="1"/>
              <a:t>Werk</a:t>
            </a:r>
            <a:r>
              <a:rPr lang="cs-CZ" dirty="0"/>
              <a:t> in </a:t>
            </a:r>
            <a:r>
              <a:rPr lang="cs-CZ" dirty="0" err="1"/>
              <a:t>diesem</a:t>
            </a:r>
            <a:r>
              <a:rPr lang="cs-CZ" dirty="0"/>
              <a:t> Text </a:t>
            </a:r>
            <a:r>
              <a:rPr lang="cs-CZ" dirty="0" err="1"/>
              <a:t>Hesses</a:t>
            </a:r>
            <a:r>
              <a:rPr lang="cs-CZ" dirty="0"/>
              <a:t>?</a:t>
            </a:r>
          </a:p>
          <a:p>
            <a:r>
              <a:rPr lang="cs-CZ" dirty="0" err="1"/>
              <a:t>Hesses</a:t>
            </a:r>
            <a:r>
              <a:rPr lang="cs-CZ" dirty="0"/>
              <a:t> </a:t>
            </a:r>
            <a:r>
              <a:rPr lang="cs-CZ" dirty="0" err="1"/>
              <a:t>Autobiographie</a:t>
            </a:r>
            <a:r>
              <a:rPr lang="cs-CZ" dirty="0"/>
              <a:t> </a:t>
            </a:r>
            <a:r>
              <a:rPr lang="cs-CZ" dirty="0" err="1"/>
              <a:t>und</a:t>
            </a:r>
            <a:r>
              <a:rPr lang="cs-CZ" dirty="0"/>
              <a:t> </a:t>
            </a:r>
            <a:r>
              <a:rPr lang="cs-CZ" dirty="0" err="1"/>
              <a:t>die</a:t>
            </a:r>
            <a:r>
              <a:rPr lang="cs-CZ" dirty="0"/>
              <a:t> </a:t>
            </a:r>
            <a:r>
              <a:rPr lang="cs-CZ" dirty="0" err="1"/>
              <a:t>Regeln</a:t>
            </a:r>
            <a:r>
              <a:rPr lang="cs-CZ" dirty="0"/>
              <a:t> des </a:t>
            </a:r>
            <a:r>
              <a:rPr lang="cs-CZ" dirty="0" err="1"/>
              <a:t>Genres</a:t>
            </a:r>
            <a:r>
              <a:rPr lang="cs-CZ" dirty="0"/>
              <a:t>?</a:t>
            </a:r>
          </a:p>
          <a:p>
            <a:r>
              <a:rPr lang="cs-CZ" dirty="0" err="1"/>
              <a:t>Intertextuelle</a:t>
            </a:r>
            <a:r>
              <a:rPr lang="cs-CZ" dirty="0"/>
              <a:t> </a:t>
            </a:r>
            <a:r>
              <a:rPr lang="cs-CZ" dirty="0" err="1"/>
              <a:t>Hinweise</a:t>
            </a:r>
            <a:r>
              <a:rPr lang="cs-CZ" dirty="0"/>
              <a:t>…</a:t>
            </a:r>
          </a:p>
          <a:p>
            <a:r>
              <a:rPr lang="cs-CZ" dirty="0" err="1"/>
              <a:t>Wie</a:t>
            </a:r>
            <a:r>
              <a:rPr lang="cs-CZ" dirty="0"/>
              <a:t> </a:t>
            </a:r>
            <a:r>
              <a:rPr lang="cs-CZ" dirty="0" err="1"/>
              <a:t>ist</a:t>
            </a:r>
            <a:r>
              <a:rPr lang="cs-CZ" dirty="0"/>
              <a:t> </a:t>
            </a:r>
            <a:r>
              <a:rPr lang="cs-CZ" dirty="0" err="1"/>
              <a:t>die</a:t>
            </a:r>
            <a:r>
              <a:rPr lang="cs-CZ" dirty="0"/>
              <a:t> </a:t>
            </a:r>
            <a:r>
              <a:rPr lang="cs-CZ" dirty="0" err="1"/>
              <a:t>Geburt</a:t>
            </a:r>
            <a:r>
              <a:rPr lang="cs-CZ" dirty="0"/>
              <a:t> </a:t>
            </a:r>
            <a:r>
              <a:rPr lang="cs-CZ" dirty="0" err="1"/>
              <a:t>und</a:t>
            </a:r>
            <a:r>
              <a:rPr lang="cs-CZ" dirty="0"/>
              <a:t> der </a:t>
            </a:r>
            <a:r>
              <a:rPr lang="cs-CZ" dirty="0" err="1"/>
              <a:t>Tod</a:t>
            </a:r>
            <a:r>
              <a:rPr lang="cs-CZ" dirty="0"/>
              <a:t> des </a:t>
            </a:r>
            <a:r>
              <a:rPr lang="cs-CZ" dirty="0" err="1"/>
              <a:t>Ichs</a:t>
            </a:r>
            <a:r>
              <a:rPr lang="cs-CZ" dirty="0"/>
              <a:t> </a:t>
            </a:r>
            <a:r>
              <a:rPr lang="cs-CZ" dirty="0" err="1"/>
              <a:t>dargestellt</a:t>
            </a:r>
            <a:r>
              <a:rPr lang="cs-CZ" dirty="0"/>
              <a:t>?</a:t>
            </a:r>
          </a:p>
          <a:p>
            <a:r>
              <a:rPr lang="cs-CZ" dirty="0" err="1"/>
              <a:t>Wie</a:t>
            </a:r>
            <a:r>
              <a:rPr lang="cs-CZ" dirty="0"/>
              <a:t> </a:t>
            </a:r>
            <a:r>
              <a:rPr lang="cs-CZ" dirty="0" err="1"/>
              <a:t>ist</a:t>
            </a:r>
            <a:r>
              <a:rPr lang="cs-CZ" dirty="0"/>
              <a:t> </a:t>
            </a:r>
            <a:r>
              <a:rPr lang="cs-CZ" dirty="0" err="1"/>
              <a:t>die</a:t>
            </a:r>
            <a:r>
              <a:rPr lang="cs-CZ" dirty="0"/>
              <a:t> </a:t>
            </a:r>
            <a:r>
              <a:rPr lang="cs-CZ" dirty="0" err="1"/>
              <a:t>Beziehung</a:t>
            </a:r>
            <a:r>
              <a:rPr lang="cs-CZ" dirty="0"/>
              <a:t> des </a:t>
            </a:r>
            <a:r>
              <a:rPr lang="cs-CZ" dirty="0" err="1"/>
              <a:t>Ichs</a:t>
            </a:r>
            <a:r>
              <a:rPr lang="cs-CZ" dirty="0"/>
              <a:t> </a:t>
            </a:r>
            <a:r>
              <a:rPr lang="cs-CZ" dirty="0" err="1"/>
              <a:t>zum</a:t>
            </a:r>
            <a:r>
              <a:rPr lang="cs-CZ" dirty="0"/>
              <a:t> </a:t>
            </a:r>
            <a:r>
              <a:rPr lang="cs-CZ" dirty="0" err="1"/>
              <a:t>Schreiben</a:t>
            </a:r>
            <a:r>
              <a:rPr lang="cs-CZ" dirty="0"/>
              <a:t> (</a:t>
            </a:r>
            <a:r>
              <a:rPr lang="cs-CZ" dirty="0" err="1"/>
              <a:t>Dichten</a:t>
            </a:r>
            <a:r>
              <a:rPr lang="cs-CZ" dirty="0"/>
              <a:t>)?</a:t>
            </a:r>
          </a:p>
          <a:p>
            <a:r>
              <a:rPr lang="cs-CZ" dirty="0" err="1"/>
              <a:t>Wie</a:t>
            </a:r>
            <a:r>
              <a:rPr lang="cs-CZ" dirty="0"/>
              <a:t> </a:t>
            </a:r>
            <a:r>
              <a:rPr lang="cs-CZ" dirty="0" err="1"/>
              <a:t>steht</a:t>
            </a:r>
            <a:r>
              <a:rPr lang="cs-CZ" dirty="0"/>
              <a:t> </a:t>
            </a:r>
            <a:r>
              <a:rPr lang="cs-CZ" dirty="0" err="1"/>
              <a:t>das</a:t>
            </a:r>
            <a:r>
              <a:rPr lang="cs-CZ" dirty="0"/>
              <a:t> </a:t>
            </a:r>
            <a:r>
              <a:rPr lang="cs-CZ" dirty="0" err="1"/>
              <a:t>Ich</a:t>
            </a:r>
            <a:r>
              <a:rPr lang="cs-CZ" dirty="0"/>
              <a:t> </a:t>
            </a:r>
            <a:r>
              <a:rPr lang="cs-CZ" dirty="0" err="1"/>
              <a:t>zur</a:t>
            </a:r>
            <a:r>
              <a:rPr lang="cs-CZ" dirty="0"/>
              <a:t> </a:t>
            </a:r>
            <a:r>
              <a:rPr lang="cs-CZ" dirty="0" err="1"/>
              <a:t>Wirklichkeit</a:t>
            </a:r>
            <a:r>
              <a:rPr lang="cs-CZ" dirty="0"/>
              <a:t>?</a:t>
            </a:r>
          </a:p>
        </p:txBody>
      </p:sp>
    </p:spTree>
    <p:extLst>
      <p:ext uri="{BB962C8B-B14F-4D97-AF65-F5344CB8AC3E}">
        <p14:creationId xmlns:p14="http://schemas.microsoft.com/office/powerpoint/2010/main" val="4189923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665491-BF10-4D5E-9DAC-73C465ED1DE1}"/>
              </a:ext>
            </a:extLst>
          </p:cNvPr>
          <p:cNvSpPr>
            <a:spLocks noGrp="1"/>
          </p:cNvSpPr>
          <p:nvPr>
            <p:ph type="title"/>
          </p:nvPr>
        </p:nvSpPr>
        <p:spPr/>
        <p:txBody>
          <a:bodyPr/>
          <a:lstStyle/>
          <a:p>
            <a:r>
              <a:rPr lang="cs-CZ" dirty="0"/>
              <a:t>Goethe: </a:t>
            </a:r>
            <a:r>
              <a:rPr lang="cs-CZ" dirty="0" err="1"/>
              <a:t>Dichtung</a:t>
            </a:r>
            <a:r>
              <a:rPr lang="cs-CZ" dirty="0"/>
              <a:t> </a:t>
            </a:r>
            <a:r>
              <a:rPr lang="cs-CZ" dirty="0" err="1"/>
              <a:t>und</a:t>
            </a:r>
            <a:r>
              <a:rPr lang="cs-CZ" dirty="0"/>
              <a:t> </a:t>
            </a:r>
            <a:r>
              <a:rPr lang="cs-CZ" dirty="0" err="1"/>
              <a:t>Wahrheit</a:t>
            </a:r>
            <a:endParaRPr lang="cs-CZ" dirty="0"/>
          </a:p>
        </p:txBody>
      </p:sp>
      <p:sp>
        <p:nvSpPr>
          <p:cNvPr id="3" name="Zástupný obsah 2">
            <a:extLst>
              <a:ext uri="{FF2B5EF4-FFF2-40B4-BE49-F238E27FC236}">
                <a16:creationId xmlns:a16="http://schemas.microsoft.com/office/drawing/2014/main" id="{9F28FFC5-E538-4CC7-9615-51E1FD8E79F2}"/>
              </a:ext>
            </a:extLst>
          </p:cNvPr>
          <p:cNvSpPr>
            <a:spLocks noGrp="1"/>
          </p:cNvSpPr>
          <p:nvPr>
            <p:ph idx="1"/>
          </p:nvPr>
        </p:nvSpPr>
        <p:spPr/>
        <p:txBody>
          <a:bodyPr>
            <a:normAutofit fontScale="85000" lnSpcReduction="10000"/>
          </a:bodyPr>
          <a:lstStyle/>
          <a:p>
            <a:r>
              <a:rPr lang="de-DE" dirty="0"/>
              <a:t>Am 28sten August 1749, Mittags mit dem Glockenschlage zwölf, kam ich in Frankfurt am Main auf die Welt. Die Konstellation war glücklich: die Sonne stand im Zeichen der Jungfrau und kulminierte für den Tag; Jupiter und Venus blickten sie freundlich an, Merkur nicht widerwärtig, Saturn und Mars verhielten sich gleichgültig; nur der Mond, der soeben voll ward, übte die Kraft seines Gegenscheins um so mehr, als zugleich seine Planetenstunde eingetreten war. Er widersetzte sich daher meiner Geburt, die nicht eher erfolgen konnte, als bis diese Stunde vorübergegangen.</a:t>
            </a:r>
            <a:endParaRPr lang="cs-CZ" dirty="0"/>
          </a:p>
        </p:txBody>
      </p:sp>
    </p:spTree>
    <p:extLst>
      <p:ext uri="{BB962C8B-B14F-4D97-AF65-F5344CB8AC3E}">
        <p14:creationId xmlns:p14="http://schemas.microsoft.com/office/powerpoint/2010/main" val="448606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31D6312-7961-42D5-B859-E84E8DB347C0}"/>
              </a:ext>
            </a:extLst>
          </p:cNvPr>
          <p:cNvSpPr>
            <a:spLocks noGrp="1"/>
          </p:cNvSpPr>
          <p:nvPr>
            <p:ph type="title"/>
          </p:nvPr>
        </p:nvSpPr>
        <p:spPr/>
        <p:txBody>
          <a:bodyPr/>
          <a:lstStyle/>
          <a:p>
            <a:r>
              <a:rPr lang="cs-CZ" dirty="0" err="1"/>
              <a:t>Lektüre</a:t>
            </a:r>
            <a:r>
              <a:rPr lang="cs-CZ" dirty="0"/>
              <a:t> </a:t>
            </a:r>
            <a:r>
              <a:rPr lang="cs-CZ" dirty="0" err="1"/>
              <a:t>für</a:t>
            </a:r>
            <a:r>
              <a:rPr lang="cs-CZ" dirty="0"/>
              <a:t> </a:t>
            </a:r>
            <a:r>
              <a:rPr lang="cs-CZ" dirty="0" err="1"/>
              <a:t>das</a:t>
            </a:r>
            <a:r>
              <a:rPr lang="cs-CZ" dirty="0"/>
              <a:t> </a:t>
            </a:r>
            <a:r>
              <a:rPr lang="cs-CZ" dirty="0" err="1"/>
              <a:t>nächste</a:t>
            </a:r>
            <a:r>
              <a:rPr lang="cs-CZ" dirty="0"/>
              <a:t> </a:t>
            </a:r>
            <a:r>
              <a:rPr lang="cs-CZ" dirty="0" err="1"/>
              <a:t>Seminar</a:t>
            </a:r>
            <a:endParaRPr lang="cs-CZ" dirty="0"/>
          </a:p>
        </p:txBody>
      </p:sp>
      <p:sp>
        <p:nvSpPr>
          <p:cNvPr id="6" name="Zástupný symbol pro obsah 5">
            <a:extLst>
              <a:ext uri="{FF2B5EF4-FFF2-40B4-BE49-F238E27FC236}">
                <a16:creationId xmlns:a16="http://schemas.microsoft.com/office/drawing/2014/main" id="{7EE62C08-AC98-4DE6-81BA-B812A2414A6A}"/>
              </a:ext>
            </a:extLst>
          </p:cNvPr>
          <p:cNvSpPr>
            <a:spLocks noGrp="1"/>
          </p:cNvSpPr>
          <p:nvPr>
            <p:ph idx="1"/>
          </p:nvPr>
        </p:nvSpPr>
        <p:spPr/>
        <p:txBody>
          <a:bodyPr>
            <a:normAutofit fontScale="92500" lnSpcReduction="10000"/>
          </a:bodyPr>
          <a:lstStyle/>
          <a:p>
            <a:r>
              <a:rPr lang="cs-CZ" dirty="0"/>
              <a:t>Franz Kafka: </a:t>
            </a:r>
            <a:r>
              <a:rPr lang="cs-CZ" dirty="0" err="1"/>
              <a:t>Beim</a:t>
            </a:r>
            <a:r>
              <a:rPr lang="cs-CZ" dirty="0"/>
              <a:t> Bau der </a:t>
            </a:r>
            <a:r>
              <a:rPr lang="cs-CZ" dirty="0" err="1"/>
              <a:t>chinesischen</a:t>
            </a:r>
            <a:r>
              <a:rPr lang="cs-CZ" dirty="0"/>
              <a:t> Mauer</a:t>
            </a:r>
          </a:p>
          <a:p>
            <a:pPr marL="0" indent="0">
              <a:buNone/>
            </a:pPr>
            <a:r>
              <a:rPr lang="cs-CZ" dirty="0" err="1"/>
              <a:t>Fragen</a:t>
            </a:r>
            <a:r>
              <a:rPr lang="cs-CZ" dirty="0"/>
              <a:t>:</a:t>
            </a:r>
          </a:p>
          <a:p>
            <a:r>
              <a:rPr lang="cs-CZ" dirty="0" err="1"/>
              <a:t>Wie</a:t>
            </a:r>
            <a:r>
              <a:rPr lang="cs-CZ" dirty="0"/>
              <a:t> </a:t>
            </a:r>
            <a:r>
              <a:rPr lang="cs-CZ" dirty="0" err="1"/>
              <a:t>zeigt</a:t>
            </a:r>
            <a:r>
              <a:rPr lang="cs-CZ" dirty="0"/>
              <a:t> </a:t>
            </a:r>
            <a:r>
              <a:rPr lang="cs-CZ" dirty="0" err="1"/>
              <a:t>sich</a:t>
            </a:r>
            <a:r>
              <a:rPr lang="cs-CZ" dirty="0"/>
              <a:t> </a:t>
            </a:r>
            <a:r>
              <a:rPr lang="cs-CZ" dirty="0" err="1"/>
              <a:t>das</a:t>
            </a:r>
            <a:r>
              <a:rPr lang="cs-CZ" dirty="0"/>
              <a:t> </a:t>
            </a:r>
            <a:r>
              <a:rPr lang="cs-CZ" dirty="0" err="1"/>
              <a:t>Fragmentarische</a:t>
            </a:r>
            <a:r>
              <a:rPr lang="cs-CZ" dirty="0"/>
              <a:t> in </a:t>
            </a:r>
            <a:r>
              <a:rPr lang="cs-CZ" dirty="0" err="1"/>
              <a:t>dieser</a:t>
            </a:r>
            <a:r>
              <a:rPr lang="cs-CZ" dirty="0"/>
              <a:t> </a:t>
            </a:r>
            <a:r>
              <a:rPr lang="cs-CZ" dirty="0" err="1"/>
              <a:t>Erzählung</a:t>
            </a:r>
            <a:r>
              <a:rPr lang="cs-CZ" dirty="0"/>
              <a:t>?</a:t>
            </a:r>
          </a:p>
          <a:p>
            <a:r>
              <a:rPr lang="cs-CZ" dirty="0" err="1"/>
              <a:t>Ist</a:t>
            </a:r>
            <a:r>
              <a:rPr lang="cs-CZ" dirty="0"/>
              <a:t> </a:t>
            </a:r>
            <a:r>
              <a:rPr lang="cs-CZ" dirty="0" err="1"/>
              <a:t>hier</a:t>
            </a:r>
            <a:r>
              <a:rPr lang="cs-CZ" dirty="0"/>
              <a:t> </a:t>
            </a:r>
            <a:r>
              <a:rPr lang="cs-CZ" dirty="0" err="1"/>
              <a:t>das</a:t>
            </a:r>
            <a:r>
              <a:rPr lang="cs-CZ" dirty="0"/>
              <a:t> Fragment </a:t>
            </a:r>
            <a:r>
              <a:rPr lang="cs-CZ" dirty="0" err="1"/>
              <a:t>bezogen</a:t>
            </a:r>
            <a:r>
              <a:rPr lang="cs-CZ" dirty="0"/>
              <a:t> </a:t>
            </a:r>
            <a:r>
              <a:rPr lang="cs-CZ" dirty="0" err="1"/>
              <a:t>auf</a:t>
            </a:r>
            <a:r>
              <a:rPr lang="cs-CZ" dirty="0"/>
              <a:t> </a:t>
            </a:r>
            <a:r>
              <a:rPr lang="cs-CZ" dirty="0" err="1"/>
              <a:t>die</a:t>
            </a:r>
            <a:r>
              <a:rPr lang="cs-CZ" dirty="0"/>
              <a:t> </a:t>
            </a:r>
            <a:r>
              <a:rPr lang="cs-CZ" dirty="0" err="1"/>
              <a:t>Erkenntnis</a:t>
            </a:r>
            <a:r>
              <a:rPr lang="cs-CZ" dirty="0"/>
              <a:t>, </a:t>
            </a:r>
            <a:r>
              <a:rPr lang="cs-CZ" dirty="0" err="1"/>
              <a:t>auf</a:t>
            </a:r>
            <a:r>
              <a:rPr lang="cs-CZ" dirty="0"/>
              <a:t> </a:t>
            </a:r>
            <a:r>
              <a:rPr lang="cs-CZ" dirty="0" err="1"/>
              <a:t>die</a:t>
            </a:r>
            <a:r>
              <a:rPr lang="cs-CZ" dirty="0"/>
              <a:t> </a:t>
            </a:r>
            <a:r>
              <a:rPr lang="cs-CZ" dirty="0" err="1"/>
              <a:t>Kommunikation</a:t>
            </a:r>
            <a:r>
              <a:rPr lang="cs-CZ" dirty="0"/>
              <a:t> oder </a:t>
            </a:r>
            <a:r>
              <a:rPr lang="cs-CZ" dirty="0" err="1"/>
              <a:t>auf</a:t>
            </a:r>
            <a:r>
              <a:rPr lang="cs-CZ" dirty="0"/>
              <a:t> </a:t>
            </a:r>
            <a:r>
              <a:rPr lang="cs-CZ" dirty="0" err="1"/>
              <a:t>die</a:t>
            </a:r>
            <a:r>
              <a:rPr lang="cs-CZ" dirty="0"/>
              <a:t> Subjekte?</a:t>
            </a:r>
          </a:p>
          <a:p>
            <a:r>
              <a:rPr lang="cs-CZ" dirty="0" err="1"/>
              <a:t>Inwiefern</a:t>
            </a:r>
            <a:r>
              <a:rPr lang="cs-CZ" dirty="0"/>
              <a:t> </a:t>
            </a:r>
            <a:r>
              <a:rPr lang="cs-CZ" dirty="0" err="1"/>
              <a:t>scheint</a:t>
            </a:r>
            <a:r>
              <a:rPr lang="cs-CZ" dirty="0"/>
              <a:t> </a:t>
            </a:r>
            <a:r>
              <a:rPr lang="cs-CZ" dirty="0" err="1"/>
              <a:t>diese</a:t>
            </a:r>
            <a:r>
              <a:rPr lang="cs-CZ" dirty="0"/>
              <a:t> </a:t>
            </a:r>
            <a:r>
              <a:rPr lang="cs-CZ" dirty="0" err="1"/>
              <a:t>Erzählung</a:t>
            </a:r>
            <a:r>
              <a:rPr lang="cs-CZ" dirty="0"/>
              <a:t> </a:t>
            </a:r>
            <a:r>
              <a:rPr lang="cs-CZ" dirty="0" err="1"/>
              <a:t>real</a:t>
            </a:r>
            <a:r>
              <a:rPr lang="cs-CZ" dirty="0"/>
              <a:t> (</a:t>
            </a:r>
            <a:r>
              <a:rPr lang="cs-CZ" dirty="0" err="1"/>
              <a:t>wirklichkeitsbezogen</a:t>
            </a:r>
            <a:r>
              <a:rPr lang="cs-CZ"/>
              <a:t>) </a:t>
            </a:r>
            <a:r>
              <a:rPr lang="cs-CZ" dirty="0" err="1"/>
              <a:t>zu</a:t>
            </a:r>
            <a:r>
              <a:rPr lang="cs-CZ" dirty="0"/>
              <a:t> </a:t>
            </a:r>
            <a:r>
              <a:rPr lang="cs-CZ" dirty="0" err="1"/>
              <a:t>sein</a:t>
            </a:r>
            <a:r>
              <a:rPr lang="cs-CZ" dirty="0"/>
              <a:t> </a:t>
            </a:r>
            <a:r>
              <a:rPr lang="cs-CZ" dirty="0" err="1"/>
              <a:t>und</a:t>
            </a:r>
            <a:r>
              <a:rPr lang="cs-CZ" dirty="0"/>
              <a:t> </a:t>
            </a:r>
            <a:r>
              <a:rPr lang="cs-CZ" dirty="0" err="1"/>
              <a:t>inwiefern</a:t>
            </a:r>
            <a:r>
              <a:rPr lang="cs-CZ" dirty="0"/>
              <a:t> </a:t>
            </a:r>
            <a:r>
              <a:rPr lang="cs-CZ" dirty="0" err="1"/>
              <a:t>zeigt</a:t>
            </a:r>
            <a:r>
              <a:rPr lang="cs-CZ" dirty="0"/>
              <a:t> </a:t>
            </a:r>
            <a:r>
              <a:rPr lang="cs-CZ" dirty="0" err="1"/>
              <a:t>sich</a:t>
            </a:r>
            <a:r>
              <a:rPr lang="cs-CZ" dirty="0"/>
              <a:t> </a:t>
            </a:r>
            <a:r>
              <a:rPr lang="cs-CZ" dirty="0" err="1"/>
              <a:t>ihre</a:t>
            </a:r>
            <a:r>
              <a:rPr lang="cs-CZ" dirty="0"/>
              <a:t> </a:t>
            </a:r>
            <a:r>
              <a:rPr lang="cs-CZ" dirty="0" err="1"/>
              <a:t>Fiktionalität</a:t>
            </a:r>
            <a:r>
              <a:rPr lang="cs-CZ" dirty="0"/>
              <a:t>?</a:t>
            </a:r>
          </a:p>
          <a:p>
            <a:endParaRPr lang="cs-CZ" dirty="0"/>
          </a:p>
        </p:txBody>
      </p:sp>
    </p:spTree>
    <p:extLst>
      <p:ext uri="{BB962C8B-B14F-4D97-AF65-F5344CB8AC3E}">
        <p14:creationId xmlns:p14="http://schemas.microsoft.com/office/powerpoint/2010/main" val="3128890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Sprachskepsis</a:t>
            </a:r>
            <a:endParaRPr lang="cs-CZ" dirty="0"/>
          </a:p>
        </p:txBody>
      </p:sp>
      <p:sp>
        <p:nvSpPr>
          <p:cNvPr id="3" name="Zástupný symbol pro obsah 2"/>
          <p:cNvSpPr>
            <a:spLocks noGrp="1"/>
          </p:cNvSpPr>
          <p:nvPr>
            <p:ph idx="1"/>
          </p:nvPr>
        </p:nvSpPr>
        <p:spPr/>
        <p:txBody>
          <a:bodyPr>
            <a:normAutofit fontScale="70000" lnSpcReduction="20000"/>
          </a:bodyPr>
          <a:lstStyle/>
          <a:p>
            <a:pPr>
              <a:buNone/>
            </a:pPr>
            <a:r>
              <a:rPr lang="de-DE" dirty="0"/>
              <a:t>Allgemeine Sprachskepsis um die Jahrhundertwende: </a:t>
            </a:r>
            <a:endParaRPr lang="cs-CZ" dirty="0"/>
          </a:p>
          <a:p>
            <a:r>
              <a:rPr lang="de-DE" dirty="0"/>
              <a:t>	- Rilke: Malte </a:t>
            </a:r>
            <a:r>
              <a:rPr lang="de-DE" dirty="0" err="1"/>
              <a:t>Laurids</a:t>
            </a:r>
            <a:r>
              <a:rPr lang="de-DE" dirty="0"/>
              <a:t> </a:t>
            </a:r>
            <a:r>
              <a:rPr lang="de-DE" dirty="0" err="1"/>
              <a:t>Brigge</a:t>
            </a:r>
            <a:endParaRPr lang="cs-CZ" dirty="0"/>
          </a:p>
          <a:p>
            <a:r>
              <a:rPr lang="de-DE" dirty="0"/>
              <a:t>	- Benn: Frühe Gedichte</a:t>
            </a:r>
            <a:endParaRPr lang="cs-CZ" dirty="0"/>
          </a:p>
          <a:p>
            <a:r>
              <a:rPr lang="de-DE" dirty="0"/>
              <a:t>	- Tagebücher Kafkas</a:t>
            </a:r>
            <a:endParaRPr lang="cs-CZ" dirty="0"/>
          </a:p>
          <a:p>
            <a:r>
              <a:rPr lang="cs-CZ" dirty="0" err="1"/>
              <a:t>Absenz</a:t>
            </a:r>
            <a:r>
              <a:rPr lang="cs-CZ" dirty="0"/>
              <a:t> der </a:t>
            </a:r>
            <a:r>
              <a:rPr lang="cs-CZ" dirty="0" err="1"/>
              <a:t>Eindeutigkeit</a:t>
            </a:r>
            <a:endParaRPr lang="cs-CZ" dirty="0"/>
          </a:p>
          <a:p>
            <a:r>
              <a:rPr lang="de-DE" dirty="0"/>
              <a:t>Die Zuordnung </a:t>
            </a:r>
            <a:r>
              <a:rPr lang="cs-CZ" dirty="0"/>
              <a:t> Ding – </a:t>
            </a:r>
            <a:r>
              <a:rPr lang="cs-CZ" dirty="0" err="1"/>
              <a:t>Wort</a:t>
            </a:r>
            <a:r>
              <a:rPr lang="cs-CZ" dirty="0"/>
              <a:t> </a:t>
            </a:r>
            <a:r>
              <a:rPr lang="de-DE" dirty="0"/>
              <a:t>ist nur eine Sache der Konvention →</a:t>
            </a:r>
            <a:endParaRPr lang="cs-CZ" dirty="0"/>
          </a:p>
          <a:p>
            <a:r>
              <a:rPr lang="de-DE" dirty="0"/>
              <a:t>Problem: wenn die Konvention nicht funktioniert, jeder versteht etwas anderes, die Worte verlieren ihre Bedeutung</a:t>
            </a:r>
            <a:endParaRPr lang="cs-CZ" dirty="0"/>
          </a:p>
          <a:p>
            <a:r>
              <a:rPr lang="de-DE" dirty="0"/>
              <a:t>Entfremdungserfahrung</a:t>
            </a:r>
            <a:endParaRPr lang="cs-CZ" dirty="0"/>
          </a:p>
          <a:p>
            <a:r>
              <a:rPr lang="de-DE" dirty="0"/>
              <a:t>Zu den Worten, die die größten Probleme vorbereiten gehören die Worte: Ich, Individuum, Subjekt</a:t>
            </a:r>
            <a:endParaRPr lang="cs-CZ" dirty="0"/>
          </a:p>
          <a:p>
            <a:r>
              <a:rPr lang="de-DE" dirty="0"/>
              <a:t>→ Subjektkrise in der Moderne</a:t>
            </a:r>
            <a:endParaRPr lang="cs-CZ" dirty="0"/>
          </a:p>
          <a:p>
            <a:endParaRPr lang="cs-CZ" dirty="0"/>
          </a:p>
          <a:p>
            <a:endParaRPr lang="cs-CZ" dirty="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836712"/>
            <a:ext cx="8229600" cy="1143000"/>
          </a:xfrm>
        </p:spPr>
        <p:txBody>
          <a:bodyPr>
            <a:noAutofit/>
          </a:bodyPr>
          <a:lstStyle/>
          <a:p>
            <a:r>
              <a:rPr lang="cs-CZ" sz="3200" dirty="0" err="1"/>
              <a:t>Sprachkrise</a:t>
            </a:r>
            <a:r>
              <a:rPr lang="cs-CZ" sz="3200" dirty="0"/>
              <a:t> – </a:t>
            </a:r>
            <a:r>
              <a:rPr lang="cs-CZ" sz="3200" dirty="0" err="1"/>
              <a:t>wie</a:t>
            </a:r>
            <a:r>
              <a:rPr lang="cs-CZ" sz="3200" dirty="0"/>
              <a:t> </a:t>
            </a:r>
            <a:r>
              <a:rPr lang="cs-CZ" sz="3200" dirty="0" err="1"/>
              <a:t>funktioniert</a:t>
            </a:r>
            <a:r>
              <a:rPr lang="cs-CZ" sz="3200" dirty="0"/>
              <a:t> </a:t>
            </a:r>
            <a:r>
              <a:rPr lang="cs-CZ" sz="3200" dirty="0" err="1"/>
              <a:t>die</a:t>
            </a:r>
            <a:r>
              <a:rPr lang="cs-CZ" sz="3200" dirty="0"/>
              <a:t> </a:t>
            </a:r>
            <a:r>
              <a:rPr lang="cs-CZ" sz="3200" dirty="0" err="1"/>
              <a:t>Sprache</a:t>
            </a:r>
            <a:r>
              <a:rPr lang="cs-CZ" sz="3200" dirty="0"/>
              <a:t>/ </a:t>
            </a:r>
            <a:r>
              <a:rPr lang="cs-CZ" sz="3200" dirty="0" err="1"/>
              <a:t>alle</a:t>
            </a:r>
            <a:r>
              <a:rPr lang="cs-CZ" sz="3200" dirty="0"/>
              <a:t> </a:t>
            </a:r>
            <a:r>
              <a:rPr lang="cs-CZ" sz="3200" dirty="0" err="1"/>
              <a:t>Systeme</a:t>
            </a:r>
            <a:r>
              <a:rPr lang="cs-CZ" sz="3200" dirty="0"/>
              <a:t>, </a:t>
            </a:r>
            <a:r>
              <a:rPr lang="cs-CZ" sz="3200" dirty="0" err="1"/>
              <a:t>die</a:t>
            </a:r>
            <a:r>
              <a:rPr lang="cs-CZ" sz="3200" dirty="0"/>
              <a:t> </a:t>
            </a:r>
            <a:r>
              <a:rPr lang="cs-CZ" sz="3200" dirty="0" err="1"/>
              <a:t>eine</a:t>
            </a:r>
            <a:r>
              <a:rPr lang="cs-CZ" sz="3200" dirty="0"/>
              <a:t> </a:t>
            </a:r>
            <a:r>
              <a:rPr lang="cs-CZ" sz="3200" dirty="0" err="1"/>
              <a:t>Bedeutung</a:t>
            </a:r>
            <a:r>
              <a:rPr lang="cs-CZ" sz="3200" dirty="0"/>
              <a:t> </a:t>
            </a:r>
            <a:r>
              <a:rPr lang="cs-CZ" sz="3200" dirty="0" err="1"/>
              <a:t>tragen</a:t>
            </a:r>
            <a:r>
              <a:rPr lang="cs-CZ" sz="3200" dirty="0"/>
              <a:t> </a:t>
            </a:r>
            <a:r>
              <a:rPr lang="cs-CZ" sz="3200" dirty="0" err="1"/>
              <a:t>und</a:t>
            </a:r>
            <a:r>
              <a:rPr lang="cs-CZ" sz="3200" dirty="0"/>
              <a:t> </a:t>
            </a:r>
            <a:r>
              <a:rPr lang="cs-CZ" sz="3200" dirty="0" err="1"/>
              <a:t>vermitteln</a:t>
            </a:r>
            <a:r>
              <a:rPr lang="cs-CZ" sz="3200" dirty="0"/>
              <a:t> </a:t>
            </a:r>
            <a:r>
              <a:rPr lang="cs-CZ" sz="3200" dirty="0" err="1"/>
              <a:t>wollen</a:t>
            </a:r>
            <a:r>
              <a:rPr lang="cs-CZ" sz="3200" dirty="0"/>
              <a:t>?</a:t>
            </a:r>
          </a:p>
        </p:txBody>
      </p:sp>
      <p:sp>
        <p:nvSpPr>
          <p:cNvPr id="3" name="Zástupný symbol pro obsah 2"/>
          <p:cNvSpPr>
            <a:spLocks noGrp="1"/>
          </p:cNvSpPr>
          <p:nvPr>
            <p:ph idx="1"/>
          </p:nvPr>
        </p:nvSpPr>
        <p:spPr>
          <a:xfrm>
            <a:off x="611560" y="2204864"/>
            <a:ext cx="8075240" cy="3921299"/>
          </a:xfrm>
        </p:spPr>
        <p:txBody>
          <a:bodyPr/>
          <a:lstStyle/>
          <a:p>
            <a:r>
              <a:rPr lang="cs-CZ" dirty="0" err="1"/>
              <a:t>Das</a:t>
            </a:r>
            <a:r>
              <a:rPr lang="cs-CZ" dirty="0"/>
              <a:t> </a:t>
            </a:r>
            <a:r>
              <a:rPr lang="cs-CZ" dirty="0" err="1"/>
              <a:t>semiotische</a:t>
            </a:r>
            <a:r>
              <a:rPr lang="cs-CZ" dirty="0"/>
              <a:t> </a:t>
            </a:r>
          </a:p>
          <a:p>
            <a:pPr>
              <a:buNone/>
            </a:pPr>
            <a:r>
              <a:rPr lang="cs-CZ" dirty="0" err="1"/>
              <a:t>Dreieck</a:t>
            </a:r>
            <a:endParaRPr lang="cs-CZ" dirty="0"/>
          </a:p>
          <a:p>
            <a:pPr>
              <a:buNone/>
            </a:pPr>
            <a:endParaRPr lang="cs-CZ" dirty="0"/>
          </a:p>
        </p:txBody>
      </p:sp>
      <p:pic>
        <p:nvPicPr>
          <p:cNvPr id="1026" name="Picture 2" descr="http://upload.wikimedia.org/wikipedia/commons/thumb/f/ff/Semiotischesdreieck.jpg/220px-Semiotischesdreieck.jpg">
            <a:hlinkClick r:id="rId2"/>
          </p:cNvPr>
          <p:cNvPicPr>
            <a:picLocks noChangeAspect="1" noChangeArrowheads="1"/>
          </p:cNvPicPr>
          <p:nvPr/>
        </p:nvPicPr>
        <p:blipFill>
          <a:blip r:embed="rId3" cstate="print"/>
          <a:srcRect/>
          <a:stretch>
            <a:fillRect/>
          </a:stretch>
        </p:blipFill>
        <p:spPr bwMode="auto">
          <a:xfrm>
            <a:off x="4013430" y="2348880"/>
            <a:ext cx="5130570" cy="373132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Die </a:t>
            </a:r>
            <a:r>
              <a:rPr lang="cs-CZ" dirty="0" err="1"/>
              <a:t>Sprachkrise</a:t>
            </a:r>
            <a:r>
              <a:rPr lang="cs-CZ" dirty="0"/>
              <a:t> </a:t>
            </a:r>
            <a:r>
              <a:rPr lang="cs-CZ" dirty="0" err="1"/>
              <a:t>als</a:t>
            </a:r>
            <a:r>
              <a:rPr lang="cs-CZ" dirty="0"/>
              <a:t> </a:t>
            </a:r>
            <a:r>
              <a:rPr lang="cs-CZ" dirty="0" err="1"/>
              <a:t>Bestandteil</a:t>
            </a:r>
            <a:r>
              <a:rPr lang="cs-CZ" dirty="0"/>
              <a:t> der </a:t>
            </a:r>
            <a:r>
              <a:rPr lang="cs-CZ" dirty="0" err="1"/>
              <a:t>Erkenntniskrise</a:t>
            </a:r>
            <a:endParaRPr lang="cs-CZ" dirty="0"/>
          </a:p>
        </p:txBody>
      </p:sp>
      <p:sp>
        <p:nvSpPr>
          <p:cNvPr id="3" name="Zástupný symbol pro obsah 2"/>
          <p:cNvSpPr>
            <a:spLocks noGrp="1"/>
          </p:cNvSpPr>
          <p:nvPr>
            <p:ph idx="1"/>
          </p:nvPr>
        </p:nvSpPr>
        <p:spPr/>
        <p:txBody>
          <a:bodyPr>
            <a:normAutofit fontScale="85000" lnSpcReduction="20000"/>
          </a:bodyPr>
          <a:lstStyle/>
          <a:p>
            <a:r>
              <a:rPr lang="de-DE" dirty="0"/>
              <a:t>Problem: Absenz der Eindeutigkeit</a:t>
            </a:r>
            <a:endParaRPr lang="cs-CZ" dirty="0"/>
          </a:p>
          <a:p>
            <a:r>
              <a:rPr lang="cs-CZ" dirty="0" err="1"/>
              <a:t>Hauptdarsteller</a:t>
            </a:r>
            <a:r>
              <a:rPr lang="cs-CZ" dirty="0"/>
              <a:t>:</a:t>
            </a:r>
            <a:endParaRPr lang="cs-CZ" b="1" dirty="0"/>
          </a:p>
          <a:p>
            <a:pPr algn="just"/>
            <a:r>
              <a:rPr lang="cs-CZ" b="1" dirty="0"/>
              <a:t>Friedrich Nietzsche:</a:t>
            </a:r>
            <a:r>
              <a:rPr lang="cs-CZ" dirty="0"/>
              <a:t> </a:t>
            </a:r>
            <a:r>
              <a:rPr lang="de-DE" i="1" dirty="0"/>
              <a:t>Über Wahrheit und Lüge im </a:t>
            </a:r>
            <a:r>
              <a:rPr lang="de-DE" i="1" dirty="0" err="1"/>
              <a:t>aussermoralischen</a:t>
            </a:r>
            <a:r>
              <a:rPr lang="de-DE" i="1" dirty="0"/>
              <a:t> Sinn</a:t>
            </a:r>
            <a:r>
              <a:rPr lang="cs-CZ" dirty="0"/>
              <a:t> - </a:t>
            </a:r>
            <a:r>
              <a:rPr lang="de-DE" dirty="0"/>
              <a:t> (geschrieben früher, aber erschienen 1903): </a:t>
            </a:r>
            <a:r>
              <a:rPr lang="de-DE" b="1" dirty="0"/>
              <a:t>Sprache ist als subjektive Erkenntnisform für die Unerkennbarkeit der Wahrheit verantwortlich</a:t>
            </a:r>
            <a:r>
              <a:rPr lang="de-DE" dirty="0"/>
              <a:t> – wir wissen um die </a:t>
            </a:r>
            <a:r>
              <a:rPr lang="de-DE" b="1" dirty="0"/>
              <a:t>Dinge</a:t>
            </a:r>
            <a:r>
              <a:rPr lang="de-DE" dirty="0"/>
              <a:t> selbst, aber sie </a:t>
            </a:r>
            <a:r>
              <a:rPr lang="de-DE" b="1" u="sng" dirty="0"/>
              <a:t>sind in der Sprache unfasslich</a:t>
            </a:r>
            <a:r>
              <a:rPr lang="cs-CZ" dirty="0"/>
              <a:t>…</a:t>
            </a:r>
            <a:r>
              <a:rPr lang="de-DE" dirty="0"/>
              <a:t>Was ist also Wahrheit? Ein bewegliches Heer von Metaphern, Metonymien, Anthropomorphismen kurz eine Summe von menschlichen Relationen .... Illusionen, von denen man vergessen hat, dass sie welche sind</a:t>
            </a:r>
            <a:r>
              <a:rPr lang="cs-CZ" dirty="0"/>
              <a:t>.</a:t>
            </a:r>
            <a:r>
              <a:rPr lang="de-DE" dirty="0"/>
              <a:t>“ </a:t>
            </a:r>
            <a:endParaRPr lang="cs-CZ" dirty="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6AF510-B51D-4FF4-98DE-7216A3A19516}"/>
              </a:ext>
            </a:extLst>
          </p:cNvPr>
          <p:cNvSpPr>
            <a:spLocks noGrp="1"/>
          </p:cNvSpPr>
          <p:nvPr>
            <p:ph type="title"/>
          </p:nvPr>
        </p:nvSpPr>
        <p:spPr/>
        <p:txBody>
          <a:bodyPr/>
          <a:lstStyle/>
          <a:p>
            <a:r>
              <a:rPr lang="cs-CZ" dirty="0" err="1"/>
              <a:t>Sprachskepsis</a:t>
            </a:r>
            <a:r>
              <a:rPr lang="cs-CZ" dirty="0"/>
              <a:t> </a:t>
            </a:r>
            <a:r>
              <a:rPr lang="cs-CZ" dirty="0" err="1"/>
              <a:t>und</a:t>
            </a:r>
            <a:r>
              <a:rPr lang="cs-CZ" dirty="0"/>
              <a:t> </a:t>
            </a:r>
            <a:r>
              <a:rPr lang="cs-CZ" dirty="0" err="1"/>
              <a:t>Identitätskrise</a:t>
            </a:r>
            <a:endParaRPr lang="cs-CZ" dirty="0"/>
          </a:p>
        </p:txBody>
      </p:sp>
      <p:sp>
        <p:nvSpPr>
          <p:cNvPr id="3" name="Zástupný obsah 2">
            <a:extLst>
              <a:ext uri="{FF2B5EF4-FFF2-40B4-BE49-F238E27FC236}">
                <a16:creationId xmlns:a16="http://schemas.microsoft.com/office/drawing/2014/main" id="{B988860B-9F61-4B60-9CAC-834F71CB3AB5}"/>
              </a:ext>
            </a:extLst>
          </p:cNvPr>
          <p:cNvSpPr>
            <a:spLocks noGrp="1"/>
          </p:cNvSpPr>
          <p:nvPr>
            <p:ph idx="1"/>
          </p:nvPr>
        </p:nvSpPr>
        <p:spPr/>
        <p:txBody>
          <a:bodyPr>
            <a:normAutofit fontScale="85000" lnSpcReduction="20000"/>
          </a:bodyPr>
          <a:lstStyle/>
          <a:p>
            <a:r>
              <a:rPr lang="cs-CZ" b="1" dirty="0"/>
              <a:t>Fritz </a:t>
            </a:r>
            <a:r>
              <a:rPr lang="cs-CZ" b="1" dirty="0" err="1"/>
              <a:t>Mauthner</a:t>
            </a:r>
            <a:r>
              <a:rPr lang="cs-CZ" b="1" dirty="0"/>
              <a:t> </a:t>
            </a:r>
            <a:r>
              <a:rPr lang="cs-CZ" dirty="0"/>
              <a:t>(1892 in Hořice – 1929, </a:t>
            </a:r>
            <a:r>
              <a:rPr lang="cs-CZ" dirty="0" err="1"/>
              <a:t>Meersburg</a:t>
            </a:r>
            <a:r>
              <a:rPr lang="cs-CZ" dirty="0"/>
              <a:t>): </a:t>
            </a:r>
            <a:r>
              <a:rPr lang="de-DE" dirty="0"/>
              <a:t>„Das </a:t>
            </a:r>
            <a:r>
              <a:rPr lang="de-DE" b="1" dirty="0"/>
              <a:t>Gedächtnis</a:t>
            </a:r>
            <a:r>
              <a:rPr lang="de-DE" dirty="0"/>
              <a:t> ist eine Tatsache des </a:t>
            </a:r>
            <a:r>
              <a:rPr lang="de-DE" dirty="0" err="1"/>
              <a:t>Bewußtseins</a:t>
            </a:r>
            <a:r>
              <a:rPr lang="de-DE" dirty="0"/>
              <a:t> </a:t>
            </a:r>
            <a:r>
              <a:rPr lang="de-DE" b="1" dirty="0"/>
              <a:t>und</a:t>
            </a:r>
            <a:r>
              <a:rPr lang="de-DE" dirty="0"/>
              <a:t> das </a:t>
            </a:r>
            <a:r>
              <a:rPr lang="de-DE" dirty="0" err="1"/>
              <a:t>B</a:t>
            </a:r>
            <a:r>
              <a:rPr lang="de-DE" b="1" dirty="0" err="1"/>
              <a:t>ewußtsein</a:t>
            </a:r>
            <a:r>
              <a:rPr lang="de-DE" dirty="0"/>
              <a:t> ist für uns nur als Gedächtnis eine Tatsache. Man könnte mit diesen Worten noch weiter jonglieren und würde doch nicht einmal in dem skeptischen Sinne der Sprachkritik zu einer festen </a:t>
            </a:r>
            <a:r>
              <a:rPr lang="de-DE" b="1" dirty="0"/>
              <a:t>Definition der beiden Begriffe </a:t>
            </a:r>
            <a:r>
              <a:rPr lang="de-DE" dirty="0"/>
              <a:t>gelangen. </a:t>
            </a:r>
            <a:r>
              <a:rPr lang="de-DE" b="1" u="sng" dirty="0"/>
              <a:t>Wir ahnen </a:t>
            </a:r>
            <a:r>
              <a:rPr lang="de-DE" dirty="0"/>
              <a:t>jedoch, </a:t>
            </a:r>
            <a:r>
              <a:rPr lang="de-DE" dirty="0" err="1"/>
              <a:t>daß</a:t>
            </a:r>
            <a:r>
              <a:rPr lang="de-DE" dirty="0"/>
              <a:t> eine durch Selbstbeobachtung ermittelte Tatsache des </a:t>
            </a:r>
            <a:r>
              <a:rPr lang="de-DE" dirty="0" err="1"/>
              <a:t>Bewußtseins</a:t>
            </a:r>
            <a:r>
              <a:rPr lang="de-DE" dirty="0"/>
              <a:t> nicht das Abstraktum Gedächtnis ist, sondern nur die Reihe einzelner Erinnerungsbilder; wir ahnen, </a:t>
            </a:r>
            <a:r>
              <a:rPr lang="de-DE" dirty="0" err="1"/>
              <a:t>daß</a:t>
            </a:r>
            <a:r>
              <a:rPr lang="de-DE" dirty="0"/>
              <a:t> das Wort </a:t>
            </a:r>
            <a:r>
              <a:rPr lang="de-DE" b="1" dirty="0" err="1"/>
              <a:t>Bewußtsein</a:t>
            </a:r>
            <a:r>
              <a:rPr lang="de-DE" b="1" dirty="0"/>
              <a:t> eigentlich </a:t>
            </a:r>
            <a:r>
              <a:rPr lang="de-DE" dirty="0"/>
              <a:t>nichts anderes bedeutet als den </a:t>
            </a:r>
            <a:r>
              <a:rPr lang="de-DE" b="1" dirty="0"/>
              <a:t>Zusammenhang der Erinnerungsbilder</a:t>
            </a:r>
            <a:r>
              <a:rPr lang="cs-CZ" dirty="0"/>
              <a:t>.“</a:t>
            </a:r>
            <a:endParaRPr lang="de-DE" dirty="0"/>
          </a:p>
          <a:p>
            <a:endParaRPr lang="cs-CZ" dirty="0"/>
          </a:p>
        </p:txBody>
      </p:sp>
    </p:spTree>
    <p:extLst>
      <p:ext uri="{BB962C8B-B14F-4D97-AF65-F5344CB8AC3E}">
        <p14:creationId xmlns:p14="http://schemas.microsoft.com/office/powerpoint/2010/main" val="873056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435280" cy="1354162"/>
          </a:xfrm>
        </p:spPr>
        <p:txBody>
          <a:bodyPr>
            <a:normAutofit fontScale="90000"/>
          </a:bodyPr>
          <a:lstStyle/>
          <a:p>
            <a:r>
              <a:rPr lang="cs-CZ" dirty="0" err="1"/>
              <a:t>Prager</a:t>
            </a:r>
            <a:r>
              <a:rPr lang="cs-CZ" dirty="0"/>
              <a:t> </a:t>
            </a:r>
            <a:r>
              <a:rPr lang="cs-CZ" dirty="0" err="1"/>
              <a:t>deutsche</a:t>
            </a:r>
            <a:r>
              <a:rPr lang="cs-CZ" dirty="0"/>
              <a:t> Literatur- </a:t>
            </a:r>
            <a:r>
              <a:rPr lang="cs-CZ" dirty="0" err="1"/>
              <a:t>zwischen</a:t>
            </a:r>
            <a:r>
              <a:rPr lang="cs-CZ" dirty="0"/>
              <a:t> den </a:t>
            </a:r>
            <a:r>
              <a:rPr lang="cs-CZ" dirty="0" err="1"/>
              <a:t>Weltkriegen</a:t>
            </a:r>
            <a:endParaRPr lang="cs-CZ" dirty="0"/>
          </a:p>
        </p:txBody>
      </p:sp>
      <p:sp>
        <p:nvSpPr>
          <p:cNvPr id="3" name="Zástupný symbol pro obsah 2"/>
          <p:cNvSpPr>
            <a:spLocks noGrp="1"/>
          </p:cNvSpPr>
          <p:nvPr>
            <p:ph idx="1"/>
          </p:nvPr>
        </p:nvSpPr>
        <p:spPr/>
        <p:txBody>
          <a:bodyPr/>
          <a:lstStyle/>
          <a:p>
            <a:r>
              <a:rPr lang="cs-CZ" dirty="0" err="1"/>
              <a:t>Franz</a:t>
            </a:r>
            <a:r>
              <a:rPr lang="cs-CZ" dirty="0"/>
              <a:t> Kafka (1883-1924)</a:t>
            </a:r>
          </a:p>
          <a:p>
            <a:pPr>
              <a:buNone/>
            </a:pPr>
            <a:r>
              <a:rPr lang="cs-CZ" dirty="0" err="1"/>
              <a:t>Das</a:t>
            </a:r>
            <a:r>
              <a:rPr lang="cs-CZ" dirty="0"/>
              <a:t> </a:t>
            </a:r>
            <a:r>
              <a:rPr lang="cs-CZ" dirty="0" err="1"/>
              <a:t>Urteil</a:t>
            </a:r>
            <a:r>
              <a:rPr lang="cs-CZ" dirty="0"/>
              <a:t> (1913)</a:t>
            </a:r>
          </a:p>
          <a:p>
            <a:pPr>
              <a:buNone/>
            </a:pPr>
            <a:r>
              <a:rPr lang="cs-CZ" i="1" dirty="0"/>
              <a:t>Die </a:t>
            </a:r>
            <a:r>
              <a:rPr lang="cs-CZ" i="1" dirty="0" err="1"/>
              <a:t>Verwandlung</a:t>
            </a:r>
            <a:r>
              <a:rPr lang="cs-CZ" i="1" dirty="0"/>
              <a:t> </a:t>
            </a:r>
            <a:r>
              <a:rPr lang="cs-CZ" dirty="0"/>
              <a:t>(1915)</a:t>
            </a:r>
          </a:p>
          <a:p>
            <a:pPr>
              <a:buNone/>
            </a:pPr>
            <a:r>
              <a:rPr lang="cs-CZ" i="1" dirty="0" err="1"/>
              <a:t>Brief</a:t>
            </a:r>
            <a:r>
              <a:rPr lang="cs-CZ" i="1" dirty="0"/>
              <a:t> </a:t>
            </a:r>
            <a:r>
              <a:rPr lang="cs-CZ" i="1" dirty="0" err="1"/>
              <a:t>an</a:t>
            </a:r>
            <a:r>
              <a:rPr lang="cs-CZ" i="1" dirty="0"/>
              <a:t> den Vater </a:t>
            </a:r>
            <a:r>
              <a:rPr lang="cs-CZ" dirty="0"/>
              <a:t>(1919)</a:t>
            </a:r>
          </a:p>
          <a:p>
            <a:pPr>
              <a:buNone/>
            </a:pPr>
            <a:r>
              <a:rPr lang="cs-CZ" i="1" dirty="0"/>
              <a:t>Der </a:t>
            </a:r>
            <a:r>
              <a:rPr lang="cs-CZ" i="1" dirty="0" err="1"/>
              <a:t>Prozess</a:t>
            </a:r>
            <a:r>
              <a:rPr lang="cs-CZ" i="1" dirty="0"/>
              <a:t> </a:t>
            </a:r>
            <a:r>
              <a:rPr lang="cs-CZ" dirty="0"/>
              <a:t>(1925)</a:t>
            </a:r>
          </a:p>
          <a:p>
            <a:pPr>
              <a:buNone/>
            </a:pPr>
            <a:r>
              <a:rPr lang="cs-CZ" i="1" dirty="0" err="1"/>
              <a:t>Das</a:t>
            </a:r>
            <a:r>
              <a:rPr lang="cs-CZ" i="1" dirty="0"/>
              <a:t> </a:t>
            </a:r>
            <a:r>
              <a:rPr lang="cs-CZ" i="1" dirty="0" err="1"/>
              <a:t>Schloss</a:t>
            </a:r>
            <a:r>
              <a:rPr lang="cs-CZ" i="1" dirty="0"/>
              <a:t> </a:t>
            </a:r>
            <a:r>
              <a:rPr lang="cs-CZ" dirty="0"/>
              <a:t>(1926)</a:t>
            </a:r>
          </a:p>
          <a:p>
            <a:pPr>
              <a:buNone/>
            </a:pPr>
            <a:r>
              <a:rPr lang="cs-CZ" i="1" dirty="0"/>
              <a:t>Der </a:t>
            </a:r>
            <a:r>
              <a:rPr lang="cs-CZ" i="1" dirty="0" err="1"/>
              <a:t>Verschollene</a:t>
            </a:r>
            <a:r>
              <a:rPr lang="cs-CZ" i="1" dirty="0"/>
              <a:t> / Amerika </a:t>
            </a:r>
            <a:r>
              <a:rPr lang="cs-CZ" dirty="0"/>
              <a:t>(1927)</a:t>
            </a:r>
          </a:p>
        </p:txBody>
      </p:sp>
      <p:pic>
        <p:nvPicPr>
          <p:cNvPr id="4" name="Obrázek 3" descr="170px-Kafka.jpg"/>
          <p:cNvPicPr>
            <a:picLocks noChangeAspect="1"/>
          </p:cNvPicPr>
          <p:nvPr/>
        </p:nvPicPr>
        <p:blipFill>
          <a:blip r:embed="rId2" cstate="print"/>
          <a:stretch>
            <a:fillRect/>
          </a:stretch>
        </p:blipFill>
        <p:spPr>
          <a:xfrm>
            <a:off x="5868144" y="1772816"/>
            <a:ext cx="2073384" cy="274418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Prager</a:t>
            </a:r>
            <a:r>
              <a:rPr lang="cs-CZ" dirty="0"/>
              <a:t> </a:t>
            </a:r>
            <a:r>
              <a:rPr lang="cs-CZ" dirty="0" err="1"/>
              <a:t>deutsche</a:t>
            </a:r>
            <a:r>
              <a:rPr lang="cs-CZ" dirty="0"/>
              <a:t> Literatur- um </a:t>
            </a:r>
            <a:r>
              <a:rPr lang="cs-CZ" dirty="0" err="1"/>
              <a:t>die</a:t>
            </a:r>
            <a:r>
              <a:rPr lang="cs-CZ" dirty="0"/>
              <a:t> </a:t>
            </a:r>
            <a:r>
              <a:rPr lang="cs-CZ" dirty="0" err="1"/>
              <a:t>Jahrhundertwende</a:t>
            </a:r>
            <a:r>
              <a:rPr lang="cs-CZ" dirty="0"/>
              <a:t> </a:t>
            </a:r>
            <a:r>
              <a:rPr lang="cs-CZ" dirty="0" err="1"/>
              <a:t>und</a:t>
            </a:r>
            <a:r>
              <a:rPr lang="cs-CZ" dirty="0"/>
              <a:t> </a:t>
            </a:r>
            <a:r>
              <a:rPr lang="cs-CZ" dirty="0" err="1"/>
              <a:t>zwischen</a:t>
            </a:r>
            <a:r>
              <a:rPr lang="cs-CZ" dirty="0"/>
              <a:t> den </a:t>
            </a:r>
            <a:r>
              <a:rPr lang="cs-CZ" dirty="0" err="1"/>
              <a:t>Weltkriegen</a:t>
            </a:r>
            <a:endParaRPr lang="cs-CZ" dirty="0"/>
          </a:p>
        </p:txBody>
      </p:sp>
      <p:sp>
        <p:nvSpPr>
          <p:cNvPr id="3" name="Zástupný symbol pro obsah 2"/>
          <p:cNvSpPr>
            <a:spLocks noGrp="1"/>
          </p:cNvSpPr>
          <p:nvPr>
            <p:ph idx="1"/>
          </p:nvPr>
        </p:nvSpPr>
        <p:spPr/>
        <p:txBody>
          <a:bodyPr/>
          <a:lstStyle/>
          <a:p>
            <a:r>
              <a:rPr lang="cs-CZ" dirty="0" err="1"/>
              <a:t>Rainer</a:t>
            </a:r>
            <a:r>
              <a:rPr lang="cs-CZ" dirty="0"/>
              <a:t> Maria </a:t>
            </a:r>
            <a:r>
              <a:rPr lang="cs-CZ" dirty="0" err="1"/>
              <a:t>Rilke</a:t>
            </a:r>
            <a:r>
              <a:rPr lang="cs-CZ" dirty="0"/>
              <a:t> (1875-1926)</a:t>
            </a:r>
          </a:p>
          <a:p>
            <a:pPr>
              <a:buNone/>
            </a:pPr>
            <a:r>
              <a:rPr lang="cs-CZ" i="1" dirty="0" err="1"/>
              <a:t>Larenopfer</a:t>
            </a:r>
            <a:r>
              <a:rPr lang="cs-CZ" dirty="0"/>
              <a:t> (1895)</a:t>
            </a:r>
          </a:p>
          <a:p>
            <a:pPr>
              <a:buNone/>
            </a:pPr>
            <a:r>
              <a:rPr lang="cs-CZ" i="1" dirty="0" err="1"/>
              <a:t>Das</a:t>
            </a:r>
            <a:r>
              <a:rPr lang="cs-CZ" i="1" dirty="0"/>
              <a:t> </a:t>
            </a:r>
            <a:r>
              <a:rPr lang="cs-CZ" i="1" dirty="0" err="1"/>
              <a:t>Stundenbuch</a:t>
            </a:r>
            <a:r>
              <a:rPr lang="cs-CZ" i="1" dirty="0"/>
              <a:t> </a:t>
            </a:r>
            <a:r>
              <a:rPr lang="cs-CZ" dirty="0"/>
              <a:t>(1905)</a:t>
            </a:r>
          </a:p>
          <a:p>
            <a:pPr>
              <a:buNone/>
            </a:pPr>
            <a:r>
              <a:rPr lang="cs-CZ" i="1" dirty="0" err="1"/>
              <a:t>Duineser</a:t>
            </a:r>
            <a:r>
              <a:rPr lang="cs-CZ" i="1" dirty="0"/>
              <a:t> </a:t>
            </a:r>
            <a:r>
              <a:rPr lang="cs-CZ" i="1" dirty="0" err="1"/>
              <a:t>Elegien</a:t>
            </a:r>
            <a:r>
              <a:rPr lang="cs-CZ" i="1" dirty="0"/>
              <a:t> </a:t>
            </a:r>
            <a:r>
              <a:rPr lang="cs-CZ" dirty="0"/>
              <a:t>(1923)</a:t>
            </a:r>
          </a:p>
          <a:p>
            <a:pPr>
              <a:buNone/>
            </a:pPr>
            <a:r>
              <a:rPr lang="cs-CZ" i="1" dirty="0" err="1"/>
              <a:t>Sonette</a:t>
            </a:r>
            <a:r>
              <a:rPr lang="cs-CZ" i="1" dirty="0"/>
              <a:t> </a:t>
            </a:r>
            <a:r>
              <a:rPr lang="cs-CZ" i="1" dirty="0" err="1"/>
              <a:t>an</a:t>
            </a:r>
            <a:r>
              <a:rPr lang="cs-CZ" i="1" dirty="0"/>
              <a:t> </a:t>
            </a:r>
            <a:r>
              <a:rPr lang="cs-CZ" i="1" dirty="0" err="1"/>
              <a:t>Orpheus</a:t>
            </a:r>
            <a:r>
              <a:rPr lang="cs-CZ" i="1" dirty="0"/>
              <a:t> </a:t>
            </a:r>
            <a:r>
              <a:rPr lang="cs-CZ" dirty="0"/>
              <a:t>(1923)</a:t>
            </a:r>
          </a:p>
          <a:p>
            <a:pPr>
              <a:buNone/>
            </a:pPr>
            <a:r>
              <a:rPr lang="cs-CZ" i="1" dirty="0"/>
              <a:t>Die </a:t>
            </a:r>
            <a:r>
              <a:rPr lang="cs-CZ" i="1" dirty="0" err="1"/>
              <a:t>Aufzeichnungen</a:t>
            </a:r>
            <a:r>
              <a:rPr lang="cs-CZ" i="1" dirty="0"/>
              <a:t> des </a:t>
            </a:r>
            <a:r>
              <a:rPr lang="cs-CZ" i="1" dirty="0" err="1"/>
              <a:t>Malte</a:t>
            </a:r>
            <a:r>
              <a:rPr lang="cs-CZ" i="1" dirty="0"/>
              <a:t> </a:t>
            </a:r>
            <a:r>
              <a:rPr lang="cs-CZ" i="1" dirty="0" err="1"/>
              <a:t>Laurids</a:t>
            </a:r>
            <a:r>
              <a:rPr lang="cs-CZ" i="1" dirty="0"/>
              <a:t> </a:t>
            </a:r>
            <a:r>
              <a:rPr lang="cs-CZ" i="1" dirty="0" err="1"/>
              <a:t>Brigge</a:t>
            </a:r>
            <a:r>
              <a:rPr lang="cs-CZ" i="1" dirty="0"/>
              <a:t> </a:t>
            </a:r>
            <a:r>
              <a:rPr lang="cs-CZ" dirty="0"/>
              <a:t>(1910)</a:t>
            </a:r>
          </a:p>
          <a:p>
            <a:pPr>
              <a:buNone/>
            </a:pPr>
            <a:endParaRPr lang="cs-CZ" dirty="0"/>
          </a:p>
        </p:txBody>
      </p:sp>
      <p:pic>
        <p:nvPicPr>
          <p:cNvPr id="4" name="Obrázek 3" descr="170px-Rainer_Maria_Rilke,_1900.jpg"/>
          <p:cNvPicPr>
            <a:picLocks noChangeAspect="1"/>
          </p:cNvPicPr>
          <p:nvPr/>
        </p:nvPicPr>
        <p:blipFill>
          <a:blip r:embed="rId2" cstate="print"/>
          <a:stretch>
            <a:fillRect/>
          </a:stretch>
        </p:blipFill>
        <p:spPr>
          <a:xfrm>
            <a:off x="6516216" y="980728"/>
            <a:ext cx="2159000" cy="34544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3FC1F8-3DBC-4C13-AD50-0C9CAFF2B1F1}"/>
              </a:ext>
            </a:extLst>
          </p:cNvPr>
          <p:cNvSpPr>
            <a:spLocks noGrp="1"/>
          </p:cNvSpPr>
          <p:nvPr>
            <p:ph type="title"/>
          </p:nvPr>
        </p:nvSpPr>
        <p:spPr/>
        <p:txBody>
          <a:bodyPr/>
          <a:lstStyle/>
          <a:p>
            <a:r>
              <a:rPr lang="cs-CZ" dirty="0"/>
              <a:t>Rilke : </a:t>
            </a:r>
            <a:r>
              <a:rPr lang="cs-CZ" dirty="0" err="1"/>
              <a:t>Gazella</a:t>
            </a:r>
            <a:r>
              <a:rPr lang="cs-CZ" dirty="0"/>
              <a:t> </a:t>
            </a:r>
            <a:r>
              <a:rPr lang="cs-CZ" dirty="0" err="1"/>
              <a:t>dorcas</a:t>
            </a:r>
            <a:r>
              <a:rPr lang="cs-CZ" dirty="0"/>
              <a:t> (1907)</a:t>
            </a:r>
          </a:p>
        </p:txBody>
      </p:sp>
      <p:sp>
        <p:nvSpPr>
          <p:cNvPr id="3" name="Zástupný obsah 2">
            <a:extLst>
              <a:ext uri="{FF2B5EF4-FFF2-40B4-BE49-F238E27FC236}">
                <a16:creationId xmlns:a16="http://schemas.microsoft.com/office/drawing/2014/main" id="{0CB728AA-BECD-4137-817D-EB5A91C084FB}"/>
              </a:ext>
            </a:extLst>
          </p:cNvPr>
          <p:cNvSpPr>
            <a:spLocks noGrp="1"/>
          </p:cNvSpPr>
          <p:nvPr>
            <p:ph idx="1"/>
          </p:nvPr>
        </p:nvSpPr>
        <p:spPr/>
        <p:txBody>
          <a:bodyPr>
            <a:normAutofit fontScale="62500" lnSpcReduction="20000"/>
          </a:bodyPr>
          <a:lstStyle/>
          <a:p>
            <a:r>
              <a:rPr lang="de-DE" dirty="0"/>
              <a:t>Verzauberte: wie kann der Einklang zweier</a:t>
            </a:r>
            <a:br>
              <a:rPr lang="de-DE" dirty="0"/>
            </a:br>
            <a:r>
              <a:rPr lang="de-DE" dirty="0"/>
              <a:t>erwählter Worte je den Reim erreichen,</a:t>
            </a:r>
            <a:br>
              <a:rPr lang="de-DE" dirty="0"/>
            </a:br>
            <a:r>
              <a:rPr lang="de-DE" dirty="0"/>
              <a:t>der in dir kommt und geht, wie auf ein Zeichen.</a:t>
            </a:r>
            <a:br>
              <a:rPr lang="de-DE" dirty="0"/>
            </a:br>
            <a:r>
              <a:rPr lang="de-DE" dirty="0"/>
              <a:t>Aus deiner Stirne steigen Laub und Leier,</a:t>
            </a:r>
            <a:br>
              <a:rPr lang="de-DE" dirty="0"/>
            </a:br>
            <a:br>
              <a:rPr lang="de-DE" dirty="0"/>
            </a:br>
            <a:r>
              <a:rPr lang="de-DE" dirty="0"/>
              <a:t>und alles Deine geht schon im Vergleich</a:t>
            </a:r>
            <a:br>
              <a:rPr lang="de-DE" dirty="0"/>
            </a:br>
            <a:r>
              <a:rPr lang="de-DE" dirty="0"/>
              <a:t>durch Liebeslieder, deren Worte, weich</a:t>
            </a:r>
            <a:br>
              <a:rPr lang="de-DE" dirty="0"/>
            </a:br>
            <a:r>
              <a:rPr lang="de-DE" dirty="0"/>
              <a:t>wie Rosenblätter, dem, der nicht mehr liest,</a:t>
            </a:r>
            <a:br>
              <a:rPr lang="de-DE" dirty="0"/>
            </a:br>
            <a:r>
              <a:rPr lang="de-DE" dirty="0"/>
              <a:t>sich auf die Augen legen, die er schließt:</a:t>
            </a:r>
            <a:br>
              <a:rPr lang="de-DE" dirty="0"/>
            </a:br>
            <a:br>
              <a:rPr lang="de-DE" dirty="0"/>
            </a:br>
            <a:r>
              <a:rPr lang="de-DE" dirty="0"/>
              <a:t>um dich zu sehen: hingetragen, als</a:t>
            </a:r>
            <a:br>
              <a:rPr lang="de-DE" dirty="0"/>
            </a:br>
            <a:r>
              <a:rPr lang="de-DE" dirty="0"/>
              <a:t>wäre mit Sprüngen jeder Lauf geladen</a:t>
            </a:r>
            <a:br>
              <a:rPr lang="de-DE" dirty="0"/>
            </a:br>
            <a:r>
              <a:rPr lang="de-DE" dirty="0"/>
              <a:t>und </a:t>
            </a:r>
            <a:r>
              <a:rPr lang="de-DE" dirty="0" err="1"/>
              <a:t>schüsse</a:t>
            </a:r>
            <a:r>
              <a:rPr lang="de-DE" dirty="0"/>
              <a:t> nur nicht ab, solang der Hals</a:t>
            </a:r>
            <a:br>
              <a:rPr lang="de-DE" dirty="0"/>
            </a:br>
            <a:r>
              <a:rPr lang="de-DE" dirty="0"/>
              <a:t>das Haupt ins Horchen hält: wie wenn beim Baden</a:t>
            </a:r>
            <a:br>
              <a:rPr lang="de-DE" dirty="0"/>
            </a:br>
            <a:r>
              <a:rPr lang="de-DE" dirty="0"/>
              <a:t>im Wald die Badende sich unterbricht:</a:t>
            </a:r>
            <a:br>
              <a:rPr lang="de-DE" dirty="0"/>
            </a:br>
            <a:r>
              <a:rPr lang="de-DE" dirty="0"/>
              <a:t>den Waldsee im gewendeten Gesicht.</a:t>
            </a:r>
            <a:br>
              <a:rPr lang="de-DE" i="1" dirty="0"/>
            </a:br>
            <a:endParaRPr lang="cs-CZ" dirty="0"/>
          </a:p>
        </p:txBody>
      </p:sp>
    </p:spTree>
    <p:extLst>
      <p:ext uri="{BB962C8B-B14F-4D97-AF65-F5344CB8AC3E}">
        <p14:creationId xmlns:p14="http://schemas.microsoft.com/office/powerpoint/2010/main" val="3674651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Zu</a:t>
            </a:r>
            <a:r>
              <a:rPr lang="cs-CZ" dirty="0"/>
              <a:t> </a:t>
            </a:r>
            <a:r>
              <a:rPr lang="cs-CZ" dirty="0" err="1"/>
              <a:t>Chandos</a:t>
            </a:r>
            <a:r>
              <a:rPr lang="cs-CZ" dirty="0"/>
              <a:t>-</a:t>
            </a:r>
            <a:r>
              <a:rPr lang="cs-CZ" dirty="0" err="1"/>
              <a:t>Brief</a:t>
            </a:r>
            <a:endParaRPr lang="cs-CZ" dirty="0"/>
          </a:p>
        </p:txBody>
      </p:sp>
      <p:sp>
        <p:nvSpPr>
          <p:cNvPr id="3" name="Zástupný symbol pro obsah 2"/>
          <p:cNvSpPr>
            <a:spLocks noGrp="1"/>
          </p:cNvSpPr>
          <p:nvPr>
            <p:ph idx="1"/>
          </p:nvPr>
        </p:nvSpPr>
        <p:spPr/>
        <p:txBody>
          <a:bodyPr/>
          <a:lstStyle/>
          <a:p>
            <a:pPr>
              <a:buNone/>
            </a:pPr>
            <a:r>
              <a:rPr lang="cs-CZ" dirty="0"/>
              <a:t>- </a:t>
            </a:r>
            <a:r>
              <a:rPr lang="cs-CZ" dirty="0" err="1"/>
              <a:t>Warum</a:t>
            </a:r>
            <a:r>
              <a:rPr lang="cs-CZ" dirty="0"/>
              <a:t> </a:t>
            </a:r>
            <a:r>
              <a:rPr lang="cs-CZ" dirty="0" err="1"/>
              <a:t>an</a:t>
            </a:r>
            <a:r>
              <a:rPr lang="cs-CZ" dirty="0"/>
              <a:t> </a:t>
            </a:r>
            <a:r>
              <a:rPr lang="cs-CZ" dirty="0" err="1"/>
              <a:t>Francis</a:t>
            </a:r>
            <a:r>
              <a:rPr lang="cs-CZ" dirty="0"/>
              <a:t> </a:t>
            </a:r>
            <a:r>
              <a:rPr lang="cs-CZ" dirty="0" err="1"/>
              <a:t>Bacon</a:t>
            </a:r>
            <a:r>
              <a:rPr lang="cs-CZ" dirty="0"/>
              <a:t>? </a:t>
            </a:r>
            <a:r>
              <a:rPr lang="cs-CZ" dirty="0" err="1"/>
              <a:t>Bacons</a:t>
            </a:r>
            <a:r>
              <a:rPr lang="cs-CZ" dirty="0"/>
              <a:t> </a:t>
            </a:r>
            <a:r>
              <a:rPr lang="cs-CZ" dirty="0" err="1"/>
              <a:t>Idolen</a:t>
            </a:r>
            <a:r>
              <a:rPr lang="cs-CZ" dirty="0"/>
              <a:t>-</a:t>
            </a:r>
            <a:r>
              <a:rPr lang="cs-CZ" dirty="0" err="1"/>
              <a:t>Lehre</a:t>
            </a:r>
            <a:r>
              <a:rPr lang="cs-CZ" dirty="0"/>
              <a:t> </a:t>
            </a:r>
            <a:r>
              <a:rPr lang="cs-CZ" dirty="0" err="1"/>
              <a:t>und</a:t>
            </a:r>
            <a:r>
              <a:rPr lang="cs-CZ" dirty="0"/>
              <a:t> </a:t>
            </a:r>
            <a:r>
              <a:rPr lang="cs-CZ" dirty="0" err="1"/>
              <a:t>seine</a:t>
            </a:r>
            <a:r>
              <a:rPr lang="cs-CZ" dirty="0"/>
              <a:t> </a:t>
            </a:r>
            <a:r>
              <a:rPr lang="cs-CZ" dirty="0" err="1"/>
              <a:t>Erkenntniskritik</a:t>
            </a:r>
            <a:r>
              <a:rPr lang="cs-CZ" dirty="0"/>
              <a:t>:</a:t>
            </a:r>
          </a:p>
          <a:p>
            <a:pPr>
              <a:buNone/>
            </a:pPr>
            <a:r>
              <a:rPr lang="cs-CZ" dirty="0"/>
              <a:t>	</a:t>
            </a:r>
            <a:r>
              <a:rPr lang="cs-CZ" dirty="0" err="1"/>
              <a:t>idola</a:t>
            </a:r>
            <a:r>
              <a:rPr lang="cs-CZ" dirty="0"/>
              <a:t> </a:t>
            </a:r>
            <a:r>
              <a:rPr lang="cs-CZ" dirty="0" err="1"/>
              <a:t>fori</a:t>
            </a:r>
            <a:r>
              <a:rPr lang="cs-CZ" dirty="0"/>
              <a:t> – </a:t>
            </a:r>
            <a:r>
              <a:rPr lang="cs-CZ" dirty="0" err="1"/>
              <a:t>sterotypisierte</a:t>
            </a:r>
            <a:r>
              <a:rPr lang="cs-CZ" dirty="0"/>
              <a:t> </a:t>
            </a:r>
            <a:r>
              <a:rPr lang="cs-CZ" dirty="0" err="1"/>
              <a:t>Begriffe</a:t>
            </a:r>
            <a:endParaRPr lang="cs-CZ" dirty="0"/>
          </a:p>
          <a:p>
            <a:pPr>
              <a:buFontTx/>
              <a:buChar char="-"/>
            </a:pPr>
            <a:r>
              <a:rPr lang="cs-CZ" dirty="0" err="1"/>
              <a:t>Spiel</a:t>
            </a:r>
            <a:r>
              <a:rPr lang="cs-CZ" dirty="0"/>
              <a:t> der </a:t>
            </a:r>
            <a:r>
              <a:rPr lang="cs-CZ" dirty="0" err="1"/>
              <a:t>Uneigentlichkeit</a:t>
            </a:r>
            <a:endParaRPr lang="cs-CZ" dirty="0"/>
          </a:p>
          <a:p>
            <a:pPr>
              <a:buFontTx/>
              <a:buChar char="-"/>
            </a:pPr>
            <a:r>
              <a:rPr lang="cs-CZ" dirty="0" err="1"/>
              <a:t>Wie</a:t>
            </a:r>
            <a:r>
              <a:rPr lang="cs-CZ" dirty="0"/>
              <a:t> </a:t>
            </a:r>
            <a:r>
              <a:rPr lang="cs-CZ" dirty="0" err="1"/>
              <a:t>zeigt</a:t>
            </a:r>
            <a:r>
              <a:rPr lang="cs-CZ" dirty="0"/>
              <a:t> </a:t>
            </a:r>
            <a:r>
              <a:rPr lang="cs-CZ" dirty="0" err="1"/>
              <a:t>sich</a:t>
            </a:r>
            <a:r>
              <a:rPr lang="cs-CZ" dirty="0"/>
              <a:t> </a:t>
            </a:r>
            <a:r>
              <a:rPr lang="cs-CZ" dirty="0" err="1"/>
              <a:t>die</a:t>
            </a:r>
            <a:r>
              <a:rPr lang="cs-CZ" dirty="0"/>
              <a:t> </a:t>
            </a:r>
            <a:r>
              <a:rPr lang="cs-CZ" dirty="0" err="1"/>
              <a:t>Sprachkrise</a:t>
            </a:r>
            <a:r>
              <a:rPr lang="cs-CZ" dirty="0"/>
              <a:t> der </a:t>
            </a:r>
            <a:r>
              <a:rPr lang="cs-CZ" dirty="0" err="1"/>
              <a:t>Moderne</a:t>
            </a:r>
            <a:r>
              <a:rPr lang="cs-CZ" dirty="0"/>
              <a:t> in </a:t>
            </a:r>
            <a:r>
              <a:rPr lang="cs-CZ" dirty="0" err="1"/>
              <a:t>diesem</a:t>
            </a:r>
            <a:r>
              <a:rPr lang="cs-CZ" dirty="0"/>
              <a:t> Text?</a:t>
            </a:r>
          </a:p>
          <a:p>
            <a:pPr>
              <a:buFontTx/>
              <a:buChar char="-"/>
            </a:pPr>
            <a:r>
              <a:rPr lang="cs-CZ" dirty="0" err="1"/>
              <a:t>Subjektkrise</a:t>
            </a:r>
            <a:r>
              <a:rPr lang="cs-CZ" dirty="0"/>
              <a:t> in </a:t>
            </a:r>
            <a:r>
              <a:rPr lang="cs-CZ" dirty="0" err="1"/>
              <a:t>diesem</a:t>
            </a:r>
            <a:r>
              <a:rPr lang="cs-CZ" dirty="0"/>
              <a:t> Text?</a:t>
            </a:r>
          </a:p>
        </p:txBody>
      </p:sp>
      <p:pic>
        <p:nvPicPr>
          <p:cNvPr id="4" name="Obrázek 3" descr="bacon.png"/>
          <p:cNvPicPr>
            <a:picLocks noChangeAspect="1"/>
          </p:cNvPicPr>
          <p:nvPr/>
        </p:nvPicPr>
        <p:blipFill>
          <a:blip r:embed="rId2" cstate="print"/>
          <a:stretch>
            <a:fillRect/>
          </a:stretch>
        </p:blipFill>
        <p:spPr>
          <a:xfrm>
            <a:off x="7092280" y="0"/>
            <a:ext cx="1771650" cy="1771650"/>
          </a:xfrm>
          <a:prstGeom prst="rect">
            <a:avLst/>
          </a:prstGeom>
        </p:spPr>
      </p:pic>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2742</TotalTime>
  <Words>925</Words>
  <Application>Microsoft Office PowerPoint</Application>
  <PresentationFormat>Předvádění na obrazovce (4:3)</PresentationFormat>
  <Paragraphs>75</Paragraphs>
  <Slides>14</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14</vt:i4>
      </vt:variant>
    </vt:vector>
  </HeadingPairs>
  <TitlesOfParts>
    <vt:vector size="17" baseType="lpstr">
      <vt:lpstr>Arial</vt:lpstr>
      <vt:lpstr>Calibri</vt:lpstr>
      <vt:lpstr>Motiv sady Office</vt:lpstr>
      <vt:lpstr>Sprachkrise und Subjektkrise in der Moderne</vt:lpstr>
      <vt:lpstr>Sprachskepsis</vt:lpstr>
      <vt:lpstr>Sprachkrise – wie funktioniert die Sprache/ alle Systeme, die eine Bedeutung tragen und vermitteln wollen?</vt:lpstr>
      <vt:lpstr>Die Sprachkrise als Bestandteil der Erkenntniskrise</vt:lpstr>
      <vt:lpstr>Sprachskepsis und Identitätskrise</vt:lpstr>
      <vt:lpstr>Prager deutsche Literatur- zwischen den Weltkriegen</vt:lpstr>
      <vt:lpstr>Prager deutsche Literatur- um die Jahrhundertwende und zwischen den Weltkriegen</vt:lpstr>
      <vt:lpstr>Rilke : Gazella dorcas (1907)</vt:lpstr>
      <vt:lpstr>Zu Chandos-Brief</vt:lpstr>
      <vt:lpstr>Subjektkrise in der Moderne</vt:lpstr>
      <vt:lpstr>Ernst Mach – Subjekt und die Möglichkeit der Selbsterkennntnis</vt:lpstr>
      <vt:lpstr>Hesse: Kurzgefasster Lebenslauf</vt:lpstr>
      <vt:lpstr>Goethe: Dichtung und Wahrheit</vt:lpstr>
      <vt:lpstr>Lektüre für das nächste Seminar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Sprachkrise un Subkjekkrise inder Moderne</dc:title>
  <dc:creator>PC</dc:creator>
  <cp:lastModifiedBy>Alena Zelená</cp:lastModifiedBy>
  <cp:revision>107</cp:revision>
  <dcterms:created xsi:type="dcterms:W3CDTF">2014-10-09T17:56:28Z</dcterms:created>
  <dcterms:modified xsi:type="dcterms:W3CDTF">2021-02-22T11:56:17Z</dcterms:modified>
</cp:coreProperties>
</file>