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71" r:id="rId5"/>
    <p:sldId id="277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300" r:id="rId29"/>
    <p:sldId id="301" r:id="rId30"/>
    <p:sldId id="302" r:id="rId31"/>
    <p:sldId id="303" r:id="rId32"/>
    <p:sldId id="304" r:id="rId33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90" autoAdjust="0"/>
  </p:normalViewPr>
  <p:slideViewPr>
    <p:cSldViewPr snapToGrid="0">
      <p:cViewPr varScale="1">
        <p:scale>
          <a:sx n="69" d="100"/>
          <a:sy n="69" d="100"/>
        </p:scale>
        <p:origin x="5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AB3695-6293-437B-9042-CF820E21A37A}" type="datetime1">
              <a:rPr lang="cs-CZ" smtClean="0"/>
              <a:t>24.11.2020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2A2551-A97A-41BA-8506-864E9B1B7F1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1417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C47CD-0AA9-4826-92E1-E156CE48D3A8}" type="datetime1">
              <a:rPr lang="cs-CZ" smtClean="0"/>
              <a:pPr/>
              <a:t>24.11.2020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48EA56-9E57-4CE6-BE55-CAC1FDCAA019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025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29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448EA56-9E57-4CE6-BE55-CAC1FDCAA019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577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FE375B-BFD6-4CB2-808E-94B0682D1016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FD1F0E-90F1-4975-9447-6D6FFEC1A8CB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26" name="Přímá spojnice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473925-4391-4688-A43C-D4E5F3B485E5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 anchor="t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53EAB8-50C9-4FC8-B160-705E481CF514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33" name="Přímá spojnice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9FED82-82B1-4A41-B6D5-0C5B5CAC643C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3119CE-EF9C-49FF-A6B7-AE937C4AE6D2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35" name="Přímá spojnice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6EC15C-8E8E-4DEC-BAD2-0FE5B7E51AA1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29" name="Přímá spojnice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8C70B3-27CC-4A22-8908-00DF18E93B2C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25" name="Přímá spojnice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3001A6-2EC7-479A-9F6A-7DA6D6EF6C03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EDC461-B41D-4F6F-A327-B916F5C5FF28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17" name="Přímá spojnice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Obdélník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bdélník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BD62EDDD-1029-43BB-AC64-70A020ADCCE0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31" name="Přímá spojnice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A026615-0588-4769-AB7F-7EC28A66D94F}" type="datetime1">
              <a:rPr lang="cs-CZ" noProof="0" smtClean="0"/>
              <a:t>24.11.2020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5tS7JfUVY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jz-1c_IMsV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fr.wikipedia.org/w/index.php?title=Paradis_clef_en_main_(roman)&amp;action=edit&amp;redlink=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elephantcinema.quebec/films/kamouraska_283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Pohled zblízka na rostliny">
            <a:extLst>
              <a:ext uri="{FF2B5EF4-FFF2-40B4-BE49-F238E27FC236}">
                <a16:creationId xmlns:a16="http://schemas.microsoft.com/office/drawing/2014/main" id="{F0D265DC-2623-44DB-8FE1-DB41A2D5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102"/>
          <a:stretch/>
        </p:blipFill>
        <p:spPr>
          <a:xfrm>
            <a:off x="305" y="0"/>
            <a:ext cx="12191695" cy="6857990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0F4085-7B99-4890-84CA-8B28482C1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0261" y="3239405"/>
            <a:ext cx="6832500" cy="1252601"/>
          </a:xfrm>
        </p:spPr>
        <p:txBody>
          <a:bodyPr rtlCol="0">
            <a:normAutofit/>
          </a:bodyPr>
          <a:lstStyle/>
          <a:p>
            <a:r>
              <a:rPr lang="cs-CZ" sz="4400" dirty="0" err="1">
                <a:solidFill>
                  <a:srgbClr val="FFFFFE"/>
                </a:solidFill>
              </a:rPr>
              <a:t>Écritures</a:t>
            </a:r>
            <a:r>
              <a:rPr lang="cs-CZ" sz="4400" dirty="0">
                <a:solidFill>
                  <a:srgbClr val="FFFFFE"/>
                </a:solidFill>
              </a:rPr>
              <a:t> </a:t>
            </a:r>
            <a:r>
              <a:rPr lang="cs-CZ" sz="4400" dirty="0" err="1">
                <a:solidFill>
                  <a:srgbClr val="FFFFFE"/>
                </a:solidFill>
              </a:rPr>
              <a:t>fÉminInes</a:t>
            </a:r>
            <a:endParaRPr lang="cs-CZ" sz="4400" dirty="0">
              <a:solidFill>
                <a:srgbClr val="FFFFFE"/>
              </a:solidFill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201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4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948874" y="2265648"/>
            <a:ext cx="8506690" cy="1754326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 </a:t>
            </a:r>
            <a:r>
              <a:rPr lang="cs-CZ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</a:t>
            </a: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</a:t>
            </a:r>
            <a:r>
              <a:rPr lang="cs-CZ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 sont</a:t>
            </a:r>
            <a:r>
              <a:rPr lang="cs-CZ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hommage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nos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mères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qui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multiples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visages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d’Ève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incarnée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Amérique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en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Nouvelle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France. En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faisant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recherches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j’éprouvais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beaucoup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compassion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beaucoup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tendresse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ces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inconnues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ces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on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n’a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gardé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nom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l’histoire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fait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disparaître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60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2508" y="382164"/>
            <a:ext cx="11499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Symbolique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neige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Kamouraska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définie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Anne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Hébert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histoire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neige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fureur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Celle-ci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illumine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éblouit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brûle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tel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feu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mystérieux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porte 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germe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monde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apparemment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ordonné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secrètes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violences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révoltes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vertiges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habitent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</a:t>
            </a:r>
            <a:r>
              <a:rPr lang="cs-CZ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nimalité</a:t>
            </a:r>
            <a:r>
              <a:rPr lang="cs-CZ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Les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Hébert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ne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posent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beaucoup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questions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vivent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impulsions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désirs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n’hésitant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liquider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s’opposent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satisfaction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lutte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au-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delà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personnalités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fortes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Rythme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Pour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monde de magie,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fureur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de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froid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 prose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d’Anne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Hébert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rythmée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syncopée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saccadée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possède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véritable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force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incantatoire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récit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d’Élisabeth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paraît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éclaté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miroir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brisé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L'histoire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racontée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des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bribes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au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hasard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ses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souvenirs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bousculent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parfois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confondent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maelstrom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hallucinations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cauchemars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6024"/>
          <a:stretch/>
        </p:blipFill>
        <p:spPr>
          <a:xfrm>
            <a:off x="0" y="4682836"/>
            <a:ext cx="3049774" cy="21751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1171"/>
          <a:stretch/>
        </p:blipFill>
        <p:spPr>
          <a:xfrm>
            <a:off x="3240577" y="4682836"/>
            <a:ext cx="4218184" cy="21751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t="14533"/>
          <a:stretch/>
        </p:blipFill>
        <p:spPr>
          <a:xfrm>
            <a:off x="7649564" y="4682836"/>
            <a:ext cx="4542436" cy="21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86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94008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cap="all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Altérité</a:t>
            </a:r>
            <a:endParaRPr lang="fr-FR" sz="2000" cap="all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57200" algn="l"/>
              </a:tabLst>
            </a:pP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Georges Nelson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(l’amant de l’héroïne) est un protestant américain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(on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perçoit comme un sorcier susceptible de jeter un sort aux femmes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enceintes)</a:t>
            </a:r>
            <a:endParaRPr lang="fr-FR" sz="28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  <a:tabLst>
                <a:tab pos="457200" algn="l"/>
              </a:tabLst>
            </a:pP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Caron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(la servante qui doit participer au meurtre du mari) est une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étisse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 vit en concubinage avec un homme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inconnu ; aussi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sorcière (on ne l’entend jamais venir, elle lèche les bébés nouveau-nés pour savoir s’ils vivront ou pas).</a:t>
            </a:r>
            <a:endParaRPr lang="fr-FR" sz="28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L’héroïne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oscille entre les deux espaces : celui des convenances (femme mariée, mère de nombreux enfants) et celui des pulsions sexuelles (amante, meurtrière).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 sont les deux personnages perçus comme « autres » qui paient le prix de ses audaces : le docteur est banni du pays et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Aurélie doit passer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deux ans en prison. 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Leur punition est un prix à payer pour sauver les apparences et garder le statut de femme convenable</a:t>
            </a: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Nelson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et Aurélie incarnent des faces cachées de la personnalité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d’Elisabeth. Toute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 analyse sociale : l’Autre (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l’Indien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Métisse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l’étranger) réintroduit dans la société ce que cette dernière veut exorciser à tout prix.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31279"/>
          <a:stretch/>
        </p:blipFill>
        <p:spPr>
          <a:xfrm>
            <a:off x="9398088" y="3108543"/>
            <a:ext cx="2526058" cy="29479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19971"/>
          <a:stretch/>
        </p:blipFill>
        <p:spPr>
          <a:xfrm>
            <a:off x="9402618" y="153609"/>
            <a:ext cx="2521528" cy="2816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7799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4819"/>
          <a:stretch/>
        </p:blipFill>
        <p:spPr>
          <a:xfrm>
            <a:off x="142988" y="257916"/>
            <a:ext cx="6137739" cy="46077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29799"/>
          <a:stretch/>
        </p:blipFill>
        <p:spPr>
          <a:xfrm>
            <a:off x="6422649" y="748793"/>
            <a:ext cx="2407315" cy="362603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142988" y="5267144"/>
            <a:ext cx="97122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Fous 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Bassan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(1982) – en tchèque l’oiseau s’appelle « </a:t>
            </a:r>
            <a:r>
              <a:rPr lang="fr-FR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terej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bílý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8971886" y="611911"/>
            <a:ext cx="3127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</a:t>
            </a:r>
            <a:r>
              <a:rPr lang="cs-CZ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arration</a:t>
            </a:r>
            <a:r>
              <a:rPr lang="cs-CZ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polyphonique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mêmes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événements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racontés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cinq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protagonistes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différents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sous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formes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diverses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lettres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journal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intime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monologue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…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récit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interrompu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analepses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renseignent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passé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personnages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psychologie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fouillée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29827" b="5045"/>
          <a:stretch/>
        </p:blipFill>
        <p:spPr>
          <a:xfrm>
            <a:off x="9053850" y="4829338"/>
            <a:ext cx="3138150" cy="2028662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78927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4202" r="2500"/>
          <a:stretch/>
        </p:blipFill>
        <p:spPr>
          <a:xfrm>
            <a:off x="304800" y="0"/>
            <a:ext cx="118872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-184728" y="0"/>
            <a:ext cx="6132945" cy="6858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Dualité</a:t>
            </a:r>
            <a:r>
              <a:rPr lang="cs-CZ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cousines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jumelles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servent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pasteur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deux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correspondants…</a:t>
            </a:r>
            <a:endParaRPr lang="fr-FR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Éléments</a:t>
            </a:r>
            <a:r>
              <a:rPr lang="cs-CZ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naturels</a:t>
            </a: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évérend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considère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«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histoire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faudrait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tenir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compte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vent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»,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dira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également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Stevens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Brown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dernière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lettre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solidFill>
                <a:srgbClr val="00206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cs-CZ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désir</a:t>
            </a:r>
            <a:r>
              <a:rPr lang="fr-FR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raconté</a:t>
            </a:r>
            <a:r>
              <a:rPr lang="cs-CZ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point de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vue</a:t>
            </a: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féminin</a:t>
            </a:r>
            <a:r>
              <a:rPr lang="fr-FR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(Parfois un peu simplifié : le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désir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féminin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=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symbole de la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désir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masculin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=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néfaste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et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destructeur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r>
              <a:rPr lang="fr-FR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/>
            </a:r>
            <a:b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Mythe 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nom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Griffin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assimilé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 griffon,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monstre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corps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lion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à la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tête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d’aigle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Le titre </a:t>
            </a:r>
            <a:r>
              <a:rPr lang="cs-CZ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lui-même</a:t>
            </a:r>
            <a:r>
              <a:rPr lang="cs-CZ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invite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lecteur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entreprise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déchiffrement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 les « fous »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suggèrent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oiseaux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aussi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démence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connote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contenu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livre. </a:t>
            </a:r>
            <a:endParaRPr lang="fr-FR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Critique</a:t>
            </a:r>
            <a:r>
              <a:rPr lang="cs-CZ" b="1" dirty="0" smtClean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acerbe</a:t>
            </a:r>
            <a:r>
              <a:rPr lang="cs-CZ" b="1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b="1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mœurs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l’inceste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village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presque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hors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monde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règne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loi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silence et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secret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livre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sortie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prématurée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l’enfance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difficulté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s’affirmer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univers </a:t>
            </a:r>
            <a:r>
              <a:rPr lang="cs-CZ" dirty="0" err="1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patriarchal</a:t>
            </a:r>
            <a:r>
              <a:rPr lang="cs-CZ" dirty="0">
                <a:solidFill>
                  <a:srgbClr val="00206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49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25237"/>
          <a:stretch/>
        </p:blipFill>
        <p:spPr>
          <a:xfrm>
            <a:off x="233999" y="267762"/>
            <a:ext cx="2814000" cy="41837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12341"/>
          <a:stretch/>
        </p:blipFill>
        <p:spPr>
          <a:xfrm>
            <a:off x="7021306" y="2955636"/>
            <a:ext cx="5170693" cy="390236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3047999" y="378598"/>
            <a:ext cx="887614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  </a:t>
            </a:r>
            <a:r>
              <a:rPr lang="cs-CZ" sz="2000" b="1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Est-ce</a:t>
            </a:r>
            <a:r>
              <a:rPr lang="cs-CZ" sz="2000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2000" b="1" dirty="0">
                <a:latin typeface="Verdana" panose="020B0604030504040204" pitchFamily="34" charset="0"/>
                <a:ea typeface="Times New Roman" panose="02020603050405020304" pitchFamily="18" charset="0"/>
              </a:rPr>
              <a:t> je </a:t>
            </a:r>
            <a:r>
              <a:rPr lang="cs-CZ" sz="2000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te</a:t>
            </a:r>
            <a:r>
              <a:rPr lang="cs-CZ" sz="2000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dérange</a:t>
            </a:r>
            <a:r>
              <a:rPr lang="cs-CZ" sz="2000" b="1" dirty="0">
                <a:latin typeface="Verdana" panose="020B0604030504040204" pitchFamily="34" charset="0"/>
                <a:ea typeface="Times New Roman" panose="02020603050405020304" pitchFamily="18" charset="0"/>
              </a:rPr>
              <a:t> ? </a:t>
            </a:r>
            <a:endParaRPr lang="fr-FR" sz="2000" b="1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formule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politesse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phrase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Delphine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adresse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Édouard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–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doute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vraiment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s’attendre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réponse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renvoi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l’état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mental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l’héroïne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dérangée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détraquée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réussit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entraîner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Édouard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folie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renvoi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au statut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l’héroïne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n’appartenant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nulle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part (ni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physiquement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ni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mentalement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dérange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monde,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n’ayant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place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nulle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part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42422"/>
          <a:stretch/>
        </p:blipFill>
        <p:spPr>
          <a:xfrm>
            <a:off x="4511578" y="3259423"/>
            <a:ext cx="2175549" cy="36260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r="15975"/>
          <a:stretch/>
        </p:blipFill>
        <p:spPr>
          <a:xfrm>
            <a:off x="1784264" y="4682836"/>
            <a:ext cx="2380115" cy="22026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7171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5491" y="548099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Marie-Claire </a:t>
            </a: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Blais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(1939)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Québec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pauvre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dû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interrompre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ses études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aller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travailler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tôt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commence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publier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guidée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sociologue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l’abbé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Georges-Henri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Lévesque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bourse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fondation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Guggenheim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permet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consacrer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uniquement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l’écriture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fait partie de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génération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années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1960 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directement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engagée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Ducharme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aussi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Hébert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mais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ancrée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l’histoire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la sociologie. 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1982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prix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Athanase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-David pour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l’ensemble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uvre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41313"/>
          <a:stretch/>
        </p:blipFill>
        <p:spPr>
          <a:xfrm>
            <a:off x="8065460" y="135030"/>
            <a:ext cx="2554243" cy="2346977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6493164" y="2625728"/>
            <a:ext cx="5698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lancé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espèce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d’enfer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Celui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l’on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vit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presque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quotidiennement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niveau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nos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consciences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on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n’accepte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aigu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chaque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On ne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pourrait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tenir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on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s’en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irait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pourquoi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mieux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raconter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livre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vivre</a:t>
            </a:r>
            <a:r>
              <a:rPr lang="cs-CZ" i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493164" y="4800774"/>
            <a:ext cx="5698836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crois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L’amour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valeurs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aident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rester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l’amour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transfigure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a des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êtres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pour qui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l’art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pas.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Alors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pour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eux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peut-être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sexe.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chose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leur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20349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8619" y="280565"/>
            <a:ext cx="907934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1959 : </a:t>
            </a:r>
            <a:r>
              <a:rPr lang="cs-CZ" sz="2000" b="1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 Belle </a:t>
            </a:r>
            <a:r>
              <a:rPr lang="cs-CZ" sz="2000" b="1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Bête</a:t>
            </a:r>
            <a:r>
              <a:rPr lang="cs-CZ" sz="2000" b="1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nouvelle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rédigée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quinze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jours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Titre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peu clair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bête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belle (Patrice) ou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belle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bête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(Louise)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?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(Louise) =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belle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propriétaire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terrienne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quarantaine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d’années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superficielle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occupée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ses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régimes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d’amincissement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Patrice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=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fils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chéri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l’idiot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grande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beauté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Isabelle-Marie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=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intelligente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laide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sorcière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maigre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jalouse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qu’elle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veut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enlaidir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laissant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affamé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pendant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l’absence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défigurant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visage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mariée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homme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aveugle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ayant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devant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laquelle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suicide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fin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Lanz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amant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mère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belle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«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poupée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mâle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Variation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marâtre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Blanche-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Neige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Cendrillon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Œdipe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Électre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la Belle et la </a:t>
            </a: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B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ête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Isabelle-Marie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défigure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chassée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Louise 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cancer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dévore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se fait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tuer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propre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a monté Patrice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Lanz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fait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piétiner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l’amant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cheval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). Patrice,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défiguré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finit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asile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s’échappe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noyer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lac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42716"/>
          <a:stretch/>
        </p:blipFill>
        <p:spPr>
          <a:xfrm>
            <a:off x="9689714" y="132783"/>
            <a:ext cx="2179014" cy="32640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23248"/>
          <a:stretch/>
        </p:blipFill>
        <p:spPr>
          <a:xfrm>
            <a:off x="9686569" y="3537528"/>
            <a:ext cx="2182159" cy="32157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9139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17987"/>
          <a:stretch/>
        </p:blipFill>
        <p:spPr>
          <a:xfrm>
            <a:off x="-1" y="-1"/>
            <a:ext cx="12192001" cy="68573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40508" y="1273522"/>
            <a:ext cx="10510982" cy="46628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2000" b="1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Saison</a:t>
            </a:r>
            <a:r>
              <a:rPr lang="cs-CZ" sz="2000" b="1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2000" b="1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2000" b="1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sz="2000" b="1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d’Emmanuel</a:t>
            </a:r>
            <a:endParaRPr lang="fr-FR" sz="2000" b="1" i="1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Roman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publié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Montréal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Éditions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1965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Prix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Médicis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1966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ouvre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l’auteure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carrière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internationale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Bef>
                <a:spcPts val="1400"/>
              </a:spcBef>
              <a:spcAft>
                <a:spcPts val="140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Plus de 2000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livres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thèses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articles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critiques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entrevues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été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rédigés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roman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Emmanuel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nouveau-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rand-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« Elle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semble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diriger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monde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fauteuil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»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(matriarcat rural)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ère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silencieuse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toujours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épuisée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regard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ère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violent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Jean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Maigre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: poète de génie,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tuberculeux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pervers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Septième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voleur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cheveux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orange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Héléna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Maria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Aurélia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Anita,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Anna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Alexis,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Héloïse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… (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seize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enfants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d’autres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morts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Bef>
                <a:spcPts val="1400"/>
              </a:spcBef>
              <a:spcAft>
                <a:spcPts val="140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82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87926" y="418237"/>
            <a:ext cx="1138843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Univers des </a:t>
            </a: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déshérités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paysans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pauvres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drogués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enfants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villes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artistes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ratés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etc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Plutôt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qu’une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intrigue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Saison</a:t>
            </a:r>
            <a:r>
              <a:rPr lang="cs-CZ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d’Emmanuel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livre des «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tranches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»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famille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n’est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située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ni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temps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ni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l’espace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Aucun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ne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révolte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ouvertement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réalités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familiales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matérielles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sociales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Chacun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s’accommode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circonstance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besoin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un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acte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clandestin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saison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enfant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saison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enfers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mêle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permanence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pratique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religieuse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sensualité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Héloïse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ingénument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bordel,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masturbateurs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notaires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salaces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pères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violeurs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relégués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vain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nuit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silence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clergé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lutte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inutilement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démons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domine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règne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Eléments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naturalistes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Marie-Claire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Blais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ici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parti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poésie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monde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vertige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noirceur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écriture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assure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salut et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représente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seule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réponse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maladie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endParaRPr lang="fr-FR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31819"/>
          <a:stretch/>
        </p:blipFill>
        <p:spPr>
          <a:xfrm>
            <a:off x="9912994" y="3315855"/>
            <a:ext cx="2279006" cy="354214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67667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6881E75-A5EF-47A1-9B86-726119EEDD6A}"/>
              </a:ext>
            </a:extLst>
          </p:cNvPr>
          <p:cNvSpPr txBox="1"/>
          <p:nvPr/>
        </p:nvSpPr>
        <p:spPr>
          <a:xfrm>
            <a:off x="180975" y="331371"/>
            <a:ext cx="11372850" cy="5796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Anne </a:t>
            </a:r>
            <a:r>
              <a:rPr lang="cs-CZ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Hébert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(1916-2000)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Née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Sainte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-Catherine-de-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Fossambault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famille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5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Son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père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origine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acadienne</a:t>
            </a:r>
            <a:r>
              <a:rPr lang="cs-CZ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professeur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critique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 : milieu très cultivé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Bef>
                <a:spcPts val="1400"/>
              </a:spcBef>
              <a:spcAft>
                <a:spcPts val="1400"/>
              </a:spcAft>
            </a:pP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Amour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x 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acclimatation difficile à la ville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Québec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m'y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sentais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peu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prisonnière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séparée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rythme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saisons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J'aurais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voulu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toujours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vivre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campagne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Bef>
                <a:spcPts val="1400"/>
              </a:spcBef>
              <a:spcAft>
                <a:spcPts val="1400"/>
              </a:spcAft>
            </a:pP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J'ai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institutrice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privée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jusqu'à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l'âge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onze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ans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non pas parce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j'étais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malade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parce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c'était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coutume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[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famille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].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qui fait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qu'arrivée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l'école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j'étais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complètement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perdue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d'une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timidité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folle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b="1" dirty="0">
              <a:solidFill>
                <a:srgbClr val="00B05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Relève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Radio-Canada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Office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national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film (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première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femme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francophone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scénariste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partir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1950,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s’oriente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plutôt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Pendant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longues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années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vit en France (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reçu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bourse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Société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royale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Canada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mai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1954 et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restée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Europe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). À la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mère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 1965, Anne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Hébert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se fixe à Paris.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13EB38-6C43-495F-9E3B-F3B30CB45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9423292" y="159921"/>
            <a:ext cx="2587733" cy="17824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4783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84946" y="649882"/>
            <a:ext cx="88853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suite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tourne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milieu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homosexuels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lesbiens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liaison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parisienne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(1975),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Nuits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l’Underground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(1978)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1989 : </a:t>
            </a:r>
            <a:r>
              <a:rPr lang="fr-FR" sz="20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L’Ange de la solitude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Roman publié dans les éditions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VLB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décrit un univers entièrement féminin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héroïnes, artistes d’âge et de passé différents, ont décidé de vivre en communauté pour préserver leur marginalité lesbienne. 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univers replié sur lui-même, plein de tensions et de conflits. (Les appels du dehors, les tentatives de la vie extérieure – hommes, accentuent les différences, la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solitude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chacune de ces femmes.)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L’ange de la solitude = la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mélancolie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Dürer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Influence du Nouveau roman : pas d’action, pas de chronologie, juste une succession de portraits.</a:t>
            </a:r>
            <a:endParaRPr lang="fr-FR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L’héroïne principale, l’écrivaine </a:t>
            </a:r>
            <a:r>
              <a:rPr lang="fr-FR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Johnie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regarde autour d’elle des femmes-reflets, des femmes-mirages, des femmes-images (natures mortes).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44315"/>
          <a:stretch/>
        </p:blipFill>
        <p:spPr>
          <a:xfrm>
            <a:off x="307693" y="1911926"/>
            <a:ext cx="2509398" cy="3001819"/>
          </a:xfrm>
          <a:prstGeom prst="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868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6465"/>
          <a:stretch/>
        </p:blipFill>
        <p:spPr>
          <a:xfrm>
            <a:off x="0" y="2330744"/>
            <a:ext cx="5338618" cy="452725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40145" y="473471"/>
            <a:ext cx="50984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Féminisme </a:t>
            </a:r>
            <a:r>
              <a:rPr lang="fr-FR" sz="2000" b="1" dirty="0" smtClean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québécois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Depuis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les années 1970, très lié au féminisme canadien et américain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38618" y="4395787"/>
            <a:ext cx="6853382" cy="246221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1971 : Front de libération des femmes au Québec (sa revue 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Québécoises </a:t>
            </a:r>
            <a:r>
              <a:rPr lang="fr-FR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deboutte</a:t>
            </a:r>
            <a:r>
              <a:rPr lang="fr-FR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Grande violence de celles qui se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considèrent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colonisées des colonisés », « esclaves des esclaves ».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Tendances beaucoup plus radicales qu’en Europe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38288"/>
          <a:stretch/>
        </p:blipFill>
        <p:spPr>
          <a:xfrm>
            <a:off x="5621024" y="773062"/>
            <a:ext cx="2704959" cy="32986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14315" r="33624"/>
          <a:stretch/>
        </p:blipFill>
        <p:spPr>
          <a:xfrm>
            <a:off x="8483002" y="1541270"/>
            <a:ext cx="3518953" cy="25303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r="4084"/>
          <a:stretch/>
        </p:blipFill>
        <p:spPr>
          <a:xfrm>
            <a:off x="9141340" y="138827"/>
            <a:ext cx="2202275" cy="126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9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4873" y="575669"/>
            <a:ext cx="90701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Volonté de développer une nouvelle écriture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féminine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rès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liée au 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corps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(sexualité,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règles, accouchement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avortement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maladie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s,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vieillissement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Collective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(des « sujets-femmes 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souvent interchangeables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Métalittéraire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(elle s’interroge sur elle-même, elle questionne le lecteur, elle développe des idées politiques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Mélange de 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genres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(genre = oppression traditionnelle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à la première personne, importance accordée au quotidien, à la banalité.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 Genre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typique = théorie-fiction (proche de l’essai) entre poésie et prose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entre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fiction et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théorie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?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Auteurs admirés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: Virginia Woolf, Marguerite Duras, Roland Barthes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x </a:t>
            </a:r>
          </a:p>
          <a:p>
            <a:pPr algn="just"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 Pas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vraiment d’intérêt pour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auteures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québécoises «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traditionnelles ».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48191"/>
          <a:stretch/>
        </p:blipFill>
        <p:spPr>
          <a:xfrm>
            <a:off x="9896382" y="369362"/>
            <a:ext cx="1852272" cy="24829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52708"/>
          <a:stretch/>
        </p:blipFill>
        <p:spPr>
          <a:xfrm>
            <a:off x="9896382" y="2992515"/>
            <a:ext cx="1852272" cy="29758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3183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361" y="557059"/>
            <a:ext cx="843280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Louky </a:t>
            </a:r>
            <a:r>
              <a:rPr lang="cs-CZ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Bersianik</a:t>
            </a:r>
            <a:endParaRPr lang="fr-FR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(1930-2011)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vrai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nom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Lucile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Durand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Études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à la Sorbonne, bibliothécaire, prof d’université, auteur de livres pour enfants.</a:t>
            </a:r>
          </a:p>
          <a:p>
            <a:pPr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1976 : changement de nom et d’orientation littéraire (féminisme)</a:t>
            </a:r>
          </a:p>
          <a:p>
            <a:pPr>
              <a:spcAft>
                <a:spcPts val="0"/>
              </a:spcAf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Volonté de mettre au point une véritable mythologie féminine par le détournement des grands textes de la culture « patriarcale 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».</a:t>
            </a:r>
          </a:p>
          <a:p>
            <a:pPr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1976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L’Euguélionne</a:t>
            </a:r>
            <a:r>
              <a:rPr lang="cs-CZ" b="1" i="1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l’héroïne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obtenu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féminisation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euguélion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évangile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grec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parodie de la Bible.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1386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fragments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regroupés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chapitres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Euguélionne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=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extraterrestre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qui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arrive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découvre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compagnie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son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ami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Exil,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l’humanité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44732"/>
          <a:stretch/>
        </p:blipFill>
        <p:spPr>
          <a:xfrm>
            <a:off x="9527154" y="174559"/>
            <a:ext cx="2133600" cy="273901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6304"/>
          <a:stretch/>
        </p:blipFill>
        <p:spPr>
          <a:xfrm>
            <a:off x="9512924" y="3010383"/>
            <a:ext cx="2147830" cy="36450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3857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1662" r="3800"/>
          <a:stretch/>
        </p:blipFill>
        <p:spPr>
          <a:xfrm>
            <a:off x="-1" y="-6591"/>
            <a:ext cx="9615055" cy="6861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503" r="3845"/>
          <a:stretch/>
        </p:blipFill>
        <p:spPr>
          <a:xfrm>
            <a:off x="2596987" y="-6592"/>
            <a:ext cx="9595014" cy="686111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58981" y="746311"/>
            <a:ext cx="10640291" cy="5355312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Premier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grand livre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féministe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écrit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Québec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bilan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poétique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ironique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formes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d’oppression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subies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par les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femmes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cours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siècles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base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l’auteur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appelle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archéologie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futur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pratique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maternative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= centre de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l’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œuvre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: on 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toujours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considéré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procréation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simple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activité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biologique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incapable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d’engendrer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culture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pensée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(Pour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Simone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Beauvoir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existence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contingente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dépourvue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liberté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qui fait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l’inférieure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l’homme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servante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vie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.)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Bersianik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valorise</a:t>
            </a:r>
            <a:r>
              <a:rPr lang="cs-CZ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travail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maternel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tant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créateur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pensée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culture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épistémologie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propre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endParaRPr lang="fr-FR" b="1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Maternité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=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amour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résistance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violence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à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soumission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à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dépendance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l’injustice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quête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d’harmonie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…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utopique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filles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œuvre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rivales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révolte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s’orientent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plutôt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avenir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radicalement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materniste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solidaire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Elle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restaure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sens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continuité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féminine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ainsi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chaînon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manquant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identité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permettant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enfin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reconnaître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l’autre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d’être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alliées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693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3240" b="15655"/>
          <a:stretch/>
        </p:blipFill>
        <p:spPr>
          <a:xfrm>
            <a:off x="0" y="1"/>
            <a:ext cx="12211761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34471" y="1222031"/>
            <a:ext cx="10280073" cy="4678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Pique-nique</a:t>
            </a: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l’Acropole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publié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en 1979) :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réécriture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au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féminin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Banquet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Platon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auquel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on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n’avait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convié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Contrairement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au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banquet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gastronomique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philosophes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nos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contemporaines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peuvent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payer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sandwiches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plein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air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sol dur.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Bersianik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remplace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rhétorique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masculine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l’amour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dits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sexualité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qui les unit.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commentent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aussi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événements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actuels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excision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Afrique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la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chaleur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toucher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communiquent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rapprochent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amies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réunies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pique-nique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mémoire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Pour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Xanthippe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convives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toucher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premier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sens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premier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/>
              <a:t> </a:t>
            </a:r>
            <a:endParaRPr lang="cs-CZ" dirty="0" smtClean="0"/>
          </a:p>
          <a:p>
            <a:endParaRPr lang="fr-FR" dirty="0"/>
          </a:p>
          <a:p>
            <a:pPr algn="just"/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Sexualité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code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amoureux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mettrait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l’intolérance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reconnaissant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possédons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degré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différent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toujours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présent,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possibilité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d’aimer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êtres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sexes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03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69" y="403920"/>
            <a:ext cx="2330570" cy="33021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23097"/>
          <a:stretch/>
        </p:blipFill>
        <p:spPr>
          <a:xfrm>
            <a:off x="8590860" y="403920"/>
            <a:ext cx="3379468" cy="35625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r="34060"/>
          <a:stretch/>
        </p:blipFill>
        <p:spPr>
          <a:xfrm>
            <a:off x="5900532" y="3523107"/>
            <a:ext cx="2330570" cy="24026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2890982" y="403920"/>
            <a:ext cx="549563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</a:rPr>
              <a:t>Nelly </a:t>
            </a:r>
            <a:r>
              <a:rPr lang="cs-CZ" b="1" dirty="0" err="1">
                <a:latin typeface="Verdana" panose="020B0604030504040204" pitchFamily="34" charset="0"/>
              </a:rPr>
              <a:t>Arcan</a:t>
            </a:r>
            <a:endParaRPr lang="fr-FR" b="1" dirty="0">
              <a:latin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(1975-2009)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Isabelle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Fortier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Etudiante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littérature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sciences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humaines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 écrivaine et 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intelectuelle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Grande lectrice de Stephen King, mais aussi de Nietzsche ou Lautréamont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r="59145"/>
          <a:stretch/>
        </p:blipFill>
        <p:spPr>
          <a:xfrm>
            <a:off x="3263791" y="3519007"/>
            <a:ext cx="1733082" cy="24067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055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bdélník 2"/>
          <p:cNvSpPr/>
          <p:nvPr/>
        </p:nvSpPr>
        <p:spPr>
          <a:xfrm>
            <a:off x="332509" y="320456"/>
            <a:ext cx="737985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Putain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(2001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xpériences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jeune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étudiante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Montréal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se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prostitue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livre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écrit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paru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France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très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accueil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s’est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inscrit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lignée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femmes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parlant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nouvellement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sexualité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(Catherine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Millet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Christine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Angot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livre à mi-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chemin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entre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fiction et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témoignage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l’auteur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été </a:t>
            </a:r>
            <a:r>
              <a:rPr lang="fr-FR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escort</a:t>
            </a:r>
            <a:r>
              <a:rPr lang="fr-FR" i="1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girl</a:t>
            </a:r>
            <a:r>
              <a:rPr lang="cs-CZ" i="1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pour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payer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ses études) :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autofiction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écriture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va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lyrisme à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rage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sz="2000" b="1" i="1" dirty="0" err="1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Folle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(2004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nouveau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livre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décrit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sexe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précision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mécanique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Passion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amoureuse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narratrice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autobiographique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vit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journaliste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français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réflexion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vrai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virtuel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Le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journaliste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tombe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amoureux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fille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lorsqu’il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voit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émission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télé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elle-même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doit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rivaliser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avec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filles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virtuelles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pornographiques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son amant </a:t>
            </a:r>
            <a:r>
              <a:rPr lang="cs-CZ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fréquente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obsession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vouloir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sentir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vivre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à travers les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expériences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corporelles</a:t>
            </a:r>
            <a:r>
              <a:rPr lang="cs-CZ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échec fatal</a:t>
            </a:r>
            <a:r>
              <a:rPr lang="cs-CZ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45931"/>
          <a:stretch/>
        </p:blipFill>
        <p:spPr>
          <a:xfrm>
            <a:off x="7891744" y="483122"/>
            <a:ext cx="2051201" cy="33708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849" r="6645"/>
          <a:stretch/>
        </p:blipFill>
        <p:spPr>
          <a:xfrm>
            <a:off x="10012217" y="3364897"/>
            <a:ext cx="1773383" cy="32386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3240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Obdélník 2"/>
          <p:cNvSpPr/>
          <p:nvPr/>
        </p:nvSpPr>
        <p:spPr>
          <a:xfrm>
            <a:off x="711199" y="760351"/>
            <a:ext cx="8506691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fr-FR" b="1" i="1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fr-FR" b="1" i="1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ciel ouvert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(2007) marque 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 coupure par rapport à </a:t>
            </a:r>
            <a:r>
              <a:rPr lang="fr-FR" i="1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Putain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et </a:t>
            </a:r>
            <a:r>
              <a:rPr lang="fr-FR" i="1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Folle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C’est 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roman et non un récit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d’autofiction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d’abord ; 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ensuite, étant écrit à la troisième personne, les thèmes qui me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 travaillent », 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notamment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l’aliénation 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 femmes à une marche à suivre commandée par une promotion massive de leur corps,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l’énigme </a:t>
            </a:r>
            <a:r>
              <a:rPr lang="fr-FR" dirty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désir sexuel des hommes perçu comme inépuisable et rejetant, et la rencontre de ces deux réalités dans un monde où la sexualité, surinvestie, est ouvertement marchandée — bref, tous ces thèmes ne sont pas pris en charge par un monologue narré à la première personne mais par trois personnages principaux qui les incarnent à travers leurs motivations, et les événements qui les font </a:t>
            </a:r>
            <a:r>
              <a:rPr lang="fr-FR" dirty="0" smtClean="0">
                <a:solidFill>
                  <a:srgbClr val="2021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bouger. 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665" y="760351"/>
            <a:ext cx="2178162" cy="36577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603076" y="4224674"/>
            <a:ext cx="8839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nouvelle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inédite,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fr-FR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fr-FR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Honte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Arcan écrit qu'elle a vécu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certaines de ses expériences médiatiques (notamment celle de l’émission « Tout le monde en parle ») comme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une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humiliation terrible.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romancière Nancy Huston dénoncera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le traitement que les médias ont réservé à Nelly Arcan 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».</a:t>
            </a:r>
          </a:p>
          <a:p>
            <a:pPr algn="just"/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Tout le monde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parle :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www.youtube.com/watch?v=pn5tS7JfUVY</a:t>
            </a:r>
            <a:endParaRPr lang="fr-FR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https://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www.youtube.com/watch?v=jz-1c_IMsVM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3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bdélník 2"/>
          <p:cNvSpPr/>
          <p:nvPr/>
        </p:nvSpPr>
        <p:spPr>
          <a:xfrm>
            <a:off x="332509" y="320456"/>
            <a:ext cx="112776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24 septembre 2009, Nelly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Arcan se suicide par pendaison.</a:t>
            </a:r>
          </a:p>
          <a:p>
            <a:pPr algn="just">
              <a:spcAft>
                <a:spcPts val="0"/>
              </a:spcAft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Moins de deux mois après, le roman qu’elle venait d’achever est publié :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deux </a:t>
            </a:r>
            <a:r>
              <a:rPr lang="fr-FR" dirty="0"/>
              <a:t>mois après la mort </a:t>
            </a:r>
            <a:endParaRPr lang="fr-FR" dirty="0"/>
          </a:p>
          <a:p>
            <a:pPr algn="just"/>
            <a:endParaRPr lang="fr-FR" b="1" i="1" u="sng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hlinkClick r:id="rId2" tooltip="Paradis clef en main (roman) (page inexistante)"/>
            </a:endParaRPr>
          </a:p>
          <a:p>
            <a:pPr algn="just"/>
            <a:r>
              <a:rPr lang="fr-FR" sz="2000" b="1" i="1" dirty="0" smtClean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Paradis clef en main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l'histoire d'une jeune femme devenue paraplégique suite à une tentative de suicide 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ratée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(Dans </a:t>
            </a:r>
            <a:r>
              <a:rPr lang="fr-FR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 futur proche, une société propose à ses clients – après bien des tests psychologiques – de pouvoir en finir avec la vie. Tel est le choix d'Antoinette, qui a vu son oncle quitter ce monde de cette manière. Mais, contrairement à celui-ci, parti dans de très bonnes conditions, l'opération va mal se passer pour la jeune femme qui va se retrouver paraplégique</a:t>
            </a:r>
            <a:r>
              <a:rPr lang="fr-FR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... Peu à peu, elle reprend goût à la vie.)</a:t>
            </a:r>
            <a:endParaRPr lang="fr-F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r="39936"/>
          <a:stretch/>
        </p:blipFill>
        <p:spPr>
          <a:xfrm>
            <a:off x="3639911" y="3311154"/>
            <a:ext cx="2178998" cy="33947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r="34220"/>
          <a:stretch/>
        </p:blipFill>
        <p:spPr>
          <a:xfrm>
            <a:off x="6085407" y="3311154"/>
            <a:ext cx="2310447" cy="33947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r="37631"/>
          <a:stretch/>
        </p:blipFill>
        <p:spPr>
          <a:xfrm>
            <a:off x="8662352" y="3311154"/>
            <a:ext cx="2334110" cy="33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99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4DB9D2-FD0F-4806-853C-1B5ABBC37081}"/>
              </a:ext>
            </a:extLst>
          </p:cNvPr>
          <p:cNvSpPr txBox="1"/>
          <p:nvPr/>
        </p:nvSpPr>
        <p:spPr>
          <a:xfrm>
            <a:off x="233362" y="279310"/>
            <a:ext cx="1172527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ivant en France,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écrit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Québec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Elle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revenue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à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Montréal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1998.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fr-FR" dirty="0">
              <a:solidFill>
                <a:srgbClr val="5656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ombre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impressionnant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doctorats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d’honneur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: Toronto (1969),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Guelph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(1970), UQAM (1979),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McGill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(1980),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Laval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(1983)…</a:t>
            </a:r>
            <a:endParaRPr lang="fr-FR" dirty="0">
              <a:solidFill>
                <a:srgbClr val="5656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1978 :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Prix 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Athanase 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David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lui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décerné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pour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l'ensemble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son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œuv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re. P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rix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</a:t>
            </a:r>
            <a:r>
              <a:rPr lang="fr-FR" b="1" dirty="0" smtClean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cs-CZ" b="1" dirty="0" smtClean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mina 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1947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prix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Médicis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1966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prix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Goncourt 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cs-CZ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1979</a:t>
            </a:r>
            <a:r>
              <a:rPr lang="fr-FR" b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)…</a:t>
            </a:r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1989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nommée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au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Conseil</a:t>
            </a:r>
            <a:r>
              <a:rPr lang="cs-CZ" i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i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langue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fr-FR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censé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formuler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recommandations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langue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au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remier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ministre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vue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leur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application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France. </a:t>
            </a:r>
            <a:endParaRPr lang="fr-FR" dirty="0">
              <a:solidFill>
                <a:srgbClr val="5656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reconnaissance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son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travail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France (au milieu des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années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1950) 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encouragé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nombreux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auteurs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québécois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allaient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suivre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légitimité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la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littérature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québécoise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solidFill>
                <a:srgbClr val="5656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Prix 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scientifique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Anne-</a:t>
            </a:r>
            <a:r>
              <a:rPr lang="cs-CZ" b="1" i="1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Hébert</a:t>
            </a:r>
            <a:r>
              <a:rPr lang="cs-CZ" b="1" i="1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cs-CZ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Université</a:t>
            </a:r>
            <a:r>
              <a:rPr lang="cs-CZ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 </a:t>
            </a:r>
            <a:r>
              <a:rPr lang="cs-CZ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Sherbrooke</a:t>
            </a:r>
            <a:endParaRPr lang="fr-FR" dirty="0">
              <a:solidFill>
                <a:srgbClr val="5656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400"/>
              </a:spcBef>
              <a:spcAft>
                <a:spcPts val="1400"/>
              </a:spcAft>
            </a:pP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prix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couronne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les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deux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mémoire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maîtrise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ou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thèse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doctorat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français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ou 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anglais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),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portant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tout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ou en partie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l’œuvre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l'écrivaine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fr-FR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Il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permet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au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lauréat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voir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son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étude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publiée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une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maison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d’édition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reconnue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sous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supervision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du</a:t>
            </a:r>
            <a:r>
              <a:rPr lang="cs-CZ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Centre Anne-</a:t>
            </a:r>
            <a:r>
              <a:rPr lang="cs-CZ" i="1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Hébert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354B99-3DF2-4E7E-B4F5-AFF16FD6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5175706"/>
            <a:ext cx="3276600" cy="16822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CE3F20-8A66-4D3A-B65B-FA9118C1B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3" t="25095"/>
          <a:stretch/>
        </p:blipFill>
        <p:spPr>
          <a:xfrm>
            <a:off x="5286374" y="5167651"/>
            <a:ext cx="3629025" cy="1690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C61E2AC-F4CD-4A5C-B841-A25616BC2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73"/>
          <a:stretch/>
        </p:blipFill>
        <p:spPr>
          <a:xfrm>
            <a:off x="1889145" y="5167649"/>
            <a:ext cx="3397227" cy="16903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1081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Pohled zblízka na rostliny">
            <a:extLst>
              <a:ext uri="{FF2B5EF4-FFF2-40B4-BE49-F238E27FC236}">
                <a16:creationId xmlns:a16="http://schemas.microsoft.com/office/drawing/2014/main" id="{F0D265DC-2623-44DB-8FE1-DB41A2D5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3102"/>
          <a:stretch/>
        </p:blipFill>
        <p:spPr>
          <a:xfrm>
            <a:off x="305" y="0"/>
            <a:ext cx="12191695" cy="68579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92879" y="705172"/>
            <a:ext cx="10806546" cy="54476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2000" b="1" cap="all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2000" b="1" cap="all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cap="all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œuvre</a:t>
            </a:r>
            <a:r>
              <a:rPr lang="cs-CZ" sz="2000" b="1" cap="all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cap="all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sz="2000" b="1" cap="all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cap="all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vaste</a:t>
            </a:r>
            <a:r>
              <a:rPr lang="cs-CZ" sz="2000" b="1" cap="all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endParaRPr lang="cs-CZ" sz="2000" b="1" cap="all" dirty="0" smtClean="0">
              <a:solidFill>
                <a:srgbClr val="00B05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Poèmes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Songes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équilibre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(1942),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Tombeau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(1953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parole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(1960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introspection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puisées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l’inconscient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archétypes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oppositions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évoque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l’inspiration par C. G.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Jung.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fr-FR" sz="28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="1" dirty="0" err="1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ièces</a:t>
            </a: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cs-CZ" b="1" dirty="0" err="1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théâtre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fr-FR" sz="2800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b="1" dirty="0" err="1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ouvelles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b="1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cs-CZ" b="1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Torrent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(1950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nouvelles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nouvelle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éponyme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inouïe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symbolique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l’eau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tombante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entraîne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perte.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Critique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rigorisme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hypocrite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l’époque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Duplessis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b="1" dirty="0" err="1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</a:t>
            </a:r>
            <a:r>
              <a:rPr lang="cs-CZ" b="1" dirty="0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imaginaire</a:t>
            </a:r>
            <a:r>
              <a:rPr lang="cs-CZ" b="1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impressionnant</a:t>
            </a:r>
            <a:r>
              <a:rPr lang="cs-CZ" b="1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cs-CZ" b="1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cs-CZ" b="1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cs-CZ" b="1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passion</a:t>
            </a:r>
            <a:r>
              <a:rPr lang="cs-CZ" b="1" dirty="0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800" b="1" dirty="0" smtClean="0">
              <a:solidFill>
                <a:srgbClr val="00B05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endParaRPr lang="fr-FR" sz="2800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b="1" dirty="0" err="1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omans</a:t>
            </a: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la partie la plus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œuvre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ous</a:t>
            </a:r>
            <a:r>
              <a:rPr lang="cs-CZ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cs-CZ" i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Bassan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Prix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mina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1982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sz="2800" dirty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35810"/>
          <a:stretch/>
        </p:blipFill>
        <p:spPr>
          <a:xfrm>
            <a:off x="9579823" y="1644552"/>
            <a:ext cx="2339780" cy="3568883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77956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8393"/>
          <a:stretch/>
        </p:blipFill>
        <p:spPr>
          <a:xfrm>
            <a:off x="0" y="-83128"/>
            <a:ext cx="12252279" cy="694112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52418" y="584261"/>
            <a:ext cx="11247907" cy="60631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Les Chambres de bois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(1958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</a:p>
          <a:p>
            <a:pPr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premier roman d’Anne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Hébert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Originaire d’une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famille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ouvrière, Catherine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fréquente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Michel, issu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d'une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classe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sociale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beaucoup plus élevée, qui la demande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en mariage.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 couple dort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dans des chambres obscures séparées d'un long couloir.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Michel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veut remodeler sa femme pour en faire une parfaite aristocrate,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apprendre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«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fêtes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nocturnes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fièvre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l’angoisse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».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Hypersensible, Michel ne supporte ni la lumière du jour ni la plupart des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plats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 Il ne rêve que de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pureté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et a honte à chaque fois qu’il fait l’amour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sa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femme. Il rêve d’être pianiste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x 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jamais, il ne va jusqu’à organiser un concert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.) </a:t>
            </a:r>
          </a:p>
          <a:p>
            <a:pPr algn="just"/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Catherine commence à deviner une relation incestueuse entre Michel et sa sœur Lia. Au fur et à mesure, elle parvient à s’arracher à ce milieu malsain et à quitter son mari. Elle fait ses adieux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au royaume du rêve.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récit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poétique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artificiel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maniéré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précieux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languissent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chambres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sombres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rêvent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pureté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absolue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d’enfance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(La femme 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Michel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enfantine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malheureuse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malade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mourir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3409"/>
          <a:stretch/>
        </p:blipFill>
        <p:spPr>
          <a:xfrm>
            <a:off x="9834829" y="584261"/>
            <a:ext cx="2065496" cy="33966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127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07999" y="474345"/>
            <a:ext cx="11148291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plus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célèbre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i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fr-FR" sz="2000" b="1" i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amouraska</a:t>
            </a:r>
            <a:endParaRPr lang="fr-FR" sz="20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(P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ublié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à Paris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Éditions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Seuil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1970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Prix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Libraires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1971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Adapté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cinéma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Anne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Hébert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réalisateur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Claude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Jutra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 1973.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désigne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une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sorte de </a:t>
            </a: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Docteur </a:t>
            </a:r>
            <a:r>
              <a:rPr lang="fr-FR" i="1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Jivago</a:t>
            </a:r>
            <a:r>
              <a:rPr lang="fr-FR" i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québécois.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Inspiration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meurtre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commis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1839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village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de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Kamouraska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fait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divers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ancien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l’auteur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entendu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propre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L’action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moitié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cs-CZ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siècle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 en place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bourgeoisie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provinciale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partagée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régimes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anglais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français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classes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seigneurs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paysans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réalisme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affaires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romantisme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passions</a:t>
            </a:r>
            <a:r>
              <a:rPr lang="cs-CZ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cs-CZ" b="1" dirty="0" err="1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Élisabeth</a:t>
            </a:r>
            <a:r>
              <a:rPr lang="cs-CZ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d’Aulnières</a:t>
            </a:r>
            <a:endParaRPr lang="fr-FR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b="1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Madame </a:t>
            </a:r>
            <a:r>
              <a:rPr lang="fr-FR" b="1" dirty="0" err="1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Tassy</a:t>
            </a:r>
            <a:r>
              <a:rPr lang="fr-FR" b="1" dirty="0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Kamouraska                                Madame Rolland</a:t>
            </a: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vnoramenný trojúhelník 4"/>
          <p:cNvSpPr/>
          <p:nvPr/>
        </p:nvSpPr>
        <p:spPr>
          <a:xfrm>
            <a:off x="4775201" y="4536700"/>
            <a:ext cx="2161309" cy="1865745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556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62029" y="332827"/>
            <a:ext cx="685364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1839 : Georges Nelson se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rend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traîneau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jusqu’à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Kamouraska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voyage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quatre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cents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miles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routes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désertes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glacées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à travers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forêts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paysages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immaculés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pour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tuer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l’autre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maîtresse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attend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jour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retour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celui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apporter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nouvelle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 son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veuvage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de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liberté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retrouvée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Mais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Nelson, la police à ses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trousses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doit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fuir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vers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frontière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États-Unis</a:t>
            </a:r>
            <a:r>
              <a:rPr lang="cs-CZ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sz="2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dirty="0" err="1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Trailer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du film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fr-FR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hlinkClick r:id="rId2"/>
              </a:rPr>
              <a:t>https://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hlinkClick r:id="rId2"/>
              </a:rPr>
              <a:t>elephantcinema.quebec/films/kamouraska_2832</a:t>
            </a:r>
            <a:r>
              <a:rPr lang="fr-FR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31118"/>
          <a:stretch/>
        </p:blipFill>
        <p:spPr>
          <a:xfrm>
            <a:off x="10035517" y="0"/>
            <a:ext cx="2156483" cy="36260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2706" r="35151"/>
          <a:stretch/>
        </p:blipFill>
        <p:spPr>
          <a:xfrm>
            <a:off x="7511271" y="1527079"/>
            <a:ext cx="2328645" cy="20989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12261" r="847"/>
          <a:stretch/>
        </p:blipFill>
        <p:spPr>
          <a:xfrm>
            <a:off x="-8477" y="3746364"/>
            <a:ext cx="6924203" cy="31116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22335" t="10800"/>
          <a:stretch/>
        </p:blipFill>
        <p:spPr>
          <a:xfrm>
            <a:off x="6915726" y="3746364"/>
            <a:ext cx="5276274" cy="31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26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24492"/>
          <a:stretch/>
        </p:blipFill>
        <p:spPr>
          <a:xfrm>
            <a:off x="314184" y="324352"/>
            <a:ext cx="4128507" cy="29211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4710545" y="244680"/>
            <a:ext cx="726901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</a:t>
            </a:r>
            <a:r>
              <a:rPr lang="cs-CZ" sz="2000" b="1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ie</a:t>
            </a:r>
            <a:r>
              <a:rPr lang="cs-CZ" sz="2000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secrète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violente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2000" b="1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passions</a:t>
            </a:r>
            <a:endParaRPr lang="fr-FR" sz="20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« Je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crois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toujours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assez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rare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sens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passion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gens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indifférents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ni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malheureux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ni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heureux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passe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dos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d’un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canard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Elle ne les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émeut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ni en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ni en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Ils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arrivent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petite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trouée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petite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registre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réduit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Pour se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protéger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probablement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: on ne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veut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heureux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d’être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trop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malheureux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pour moi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pire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malheur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l’indifférence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passion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risque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Cependant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indispensable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pour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faire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quelque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chose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faut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risquer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se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perdre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pour se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trouver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fr-FR" i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Mélange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suggestif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rêve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b="1" dirty="0" err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réel</a:t>
            </a:r>
            <a:r>
              <a:rPr lang="cs-CZ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2000" i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2000" i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fr-FR" sz="2000" i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Trois temporalités différentes 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passé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recouvre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événements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ayant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lieu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l’enfance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d’Élisabeth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présent (agonie de Jérôme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Rolland)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temps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rêve-fantasme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5633" r="16124"/>
          <a:stretch/>
        </p:blipFill>
        <p:spPr>
          <a:xfrm>
            <a:off x="489600" y="3384560"/>
            <a:ext cx="3777673" cy="2630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313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32526"/>
          <a:stretch/>
        </p:blipFill>
        <p:spPr>
          <a:xfrm>
            <a:off x="478752" y="452200"/>
            <a:ext cx="2532304" cy="36260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3390523" y="452200"/>
            <a:ext cx="845817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Héroïne fascinante</a:t>
            </a:r>
          </a:p>
          <a:p>
            <a:endParaRPr lang="fr-FR" sz="20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« ...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l’idée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qu’on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faisait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voix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féminine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était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plutôt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voix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mièvre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à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l’eau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rose. On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n’imaginait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pas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force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la femme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pouvait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avoir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Pourtant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manifestait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puissance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courante, en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mettant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enfant au monde, par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exemple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On ne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l’imaginait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pas,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elle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existait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quand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force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sz="20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sz="2000" b="1" dirty="0" err="1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Couleurs</a:t>
            </a:r>
            <a:endParaRPr lang="fr-FR" sz="2000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fr-FR" dirty="0"/>
          </a:p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homme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traîneau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tiré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cheval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l’immense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étendue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blanche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neige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 (D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ialectique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blanc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étendue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l’opposition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nuit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chute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blanc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c’est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complicité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bien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projection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conflit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habite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 + le rouge (sang, règles, accouchements)</a:t>
            </a:r>
            <a:endParaRPr lang="fr-FR" sz="20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5072896"/>
            <a:ext cx="12192000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Symbolique de l’eau</a:t>
            </a:r>
          </a:p>
          <a:p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Je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crois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sens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aussi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proche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l’eau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mon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élément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naturel.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J’en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suis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fois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fascinée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émerveillée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effrayée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J’aime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beaucoup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nager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j’ai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peur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l’eau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= symbole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ces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générations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femmes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disparu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derrière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hommes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enfants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goutes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d’eau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88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01_TF12191297.potx" id="{CAA2C039-4FCD-454F-899D-7CD855830799}" vid="{E7B548BD-1B14-4920-98D7-A1DCEEDBA09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82F5362-41A1-4270-9F69-10BBA654CA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810D84-4527-4F58-9012-70F97B4A7D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84705B-9857-466E-B7C0-E9A49FB9FE6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Galerie</Template>
  <TotalTime>571</TotalTime>
  <Words>2000</Words>
  <Application>Microsoft Office PowerPoint</Application>
  <PresentationFormat>Širokoúhlá obrazovka</PresentationFormat>
  <Paragraphs>272</Paragraphs>
  <Slides>29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Calibri</vt:lpstr>
      <vt:lpstr>Gill Sans MT</vt:lpstr>
      <vt:lpstr>Symbol</vt:lpstr>
      <vt:lpstr>Times New Roman</vt:lpstr>
      <vt:lpstr>Verdana</vt:lpstr>
      <vt:lpstr>Wingdings</vt:lpstr>
      <vt:lpstr>Galerie</vt:lpstr>
      <vt:lpstr>Écritures fÉminInes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Écritures fÉminInes</dc:title>
  <dc:creator>Eva Voldřichová Beránková</dc:creator>
  <cp:lastModifiedBy>Eva Voldřichová Beránková</cp:lastModifiedBy>
  <cp:revision>143</cp:revision>
  <dcterms:created xsi:type="dcterms:W3CDTF">2020-11-24T09:41:41Z</dcterms:created>
  <dcterms:modified xsi:type="dcterms:W3CDTF">2020-11-25T00:14:53Z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