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7" r:id="rId3"/>
    <p:sldId id="289" r:id="rId4"/>
    <p:sldId id="288" r:id="rId5"/>
    <p:sldId id="290" r:id="rId6"/>
    <p:sldId id="268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108" y="-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12EC8-F0DA-42F9-B45A-2246BEFC41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D3AABC3-826B-4A29-91A9-70BB5FF01C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9E5CE8-82FE-471D-90B6-F0E6C7719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FB5F55-4E6B-4E72-9BEE-D1D0FC7B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E7171D1-1EE2-4A35-93A6-7112B39CF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612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670AA-BA50-4A35-99F8-8669F7C80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6FF7A6F-D112-4908-B290-652B5E8769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3B5922-E1C8-4C41-B628-AD03FBD5F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58058A0-6728-4488-BE97-5412C1E91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AF25E81-3A2B-4BAD-884F-67E9EA0C4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942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7B85955-E3C3-41F5-8C0F-0B03A339A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F8F99C9-EC0C-46C2-8B6E-38384273E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C3A013-DADF-48C1-86C7-CE0E5828D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C46797-E5BF-4B47-A919-A02D75DFE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3E2E31-D775-46F9-837A-F570A183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026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B64E10-6D1D-43ED-9DE2-101F075E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CD327C-B991-431D-A94B-AF5739318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AECD62-298D-4C1C-B899-80187A94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0AE4D20-2568-4147-8D54-C4B10894F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F6394A-8EF9-40DA-910F-90C3B9947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5231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8E842A-4542-40BC-AB31-83D2528C4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180CA35-2A40-4B28-AEBC-9A0B5AB1F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14B961-CF36-44CF-9502-FC61C635E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D166A30-0D77-462F-8D4E-B32856FE6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DA58C2-83BA-400E-8FFE-4BA91CE48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98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431FBE-C23F-4753-BD0B-8A1C4B9A2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13390C-0A73-4033-8FDC-3FD257685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5909386-26D3-46A2-9C27-7B2680826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D0016A6-97E0-4B95-B462-2F7A19413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C572A6E-B5BC-4D53-8B8C-4DB7269D6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F594402-FF81-4997-A407-1A72ECE80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147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40EB6E-6C35-4A07-8EED-AB6A4617F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F1F8EA2-DC32-40A4-8B50-D7C9A07EB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4CAA8F3-3369-448B-BA3D-398808024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8767A2-6531-4817-9AF4-A8A97CB6DF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65D6672-C50A-4CB7-9DD9-E9B8545838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A57B2E2-6439-4CDC-A417-3FDADD307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005641B-F3B6-460D-A909-BE0830D43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2C5A1C7-79A6-4D23-965E-185FBC4D7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001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E5C5D8-2EDA-42D0-9509-6EB6AA30B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84B28DA-E886-4C53-965F-5CCA8FCC4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478AE34-7B59-4045-A537-7D092E96F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D7FA305-B3F2-471D-9C36-E4B6EE3A8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04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A726F4B-37F6-45A1-BAC1-A76E1BB7D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2BF99ED-D5D3-49C1-BDE8-A260283D0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0FBAA1D-3640-4E77-8FB1-C9E67EDDF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2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90CE58-A133-4FDF-85ED-D1941E855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D7E0B1-F34B-4940-A42E-1BB99D9F8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80B9082-A9F1-4A15-A4B3-04AAE9CC8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570F011-9F05-43C9-BDA0-559BF7B80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752D3E-EC6C-452D-BDF3-65ECFCE9C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7B55A2B-7A48-465A-BD6E-D4056A687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53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E9F754-7CF5-455D-8E13-388EB734D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106D4A6-0BBE-4332-93E6-F362C44D3E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ABA8AF1-B05E-473D-AFFA-7BD56724FA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678AE1E-11A7-462D-8F2A-C3D067DE7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730E991-9680-4206-B4CD-06FBBFC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EB60762-FE39-42D9-86D8-57B260AC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51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190916C-31E6-45A8-87FC-C4F93F2C7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1B065C0-9F53-45EA-BCB3-0123E9E27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0019C6-5DD1-4C53-A1DB-8997D83AD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E2542-5AFB-4395-8F0B-28048203C9A4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52958F2-240A-41D0-B2FA-ABB516406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66FE4B-C264-42B7-868F-41EC67A167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66B42-1CC6-4FAB-BB12-CACA73793B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853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E063EC-1D88-418D-8AE7-0E9AD904A0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Slovo a řeč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A29509D-F522-4FCA-B9C4-FF1B8D90B7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X.</a:t>
            </a:r>
          </a:p>
        </p:txBody>
      </p:sp>
    </p:spTree>
    <p:extLst>
      <p:ext uri="{BB962C8B-B14F-4D97-AF65-F5344CB8AC3E}">
        <p14:creationId xmlns:p14="http://schemas.microsoft.com/office/powerpoint/2010/main" val="323319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D17D83-19B3-48B8-B97E-0B2200C90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7618"/>
          </a:xfrm>
        </p:spPr>
        <p:txBody>
          <a:bodyPr/>
          <a:lstStyle/>
          <a:p>
            <a:r>
              <a:rPr lang="cs-CZ" dirty="0" err="1"/>
              <a:t>Kratylos</a:t>
            </a:r>
            <a:r>
              <a:rPr lang="cs-CZ" dirty="0"/>
              <a:t> – identifikace nepravdy s nejsoucím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AE875B-6C77-4177-882A-F9F224017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2744"/>
            <a:ext cx="10515600" cy="5529942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1. Pravdivá řeč říká to, co jest,</a:t>
            </a:r>
          </a:p>
          <a:p>
            <a:pPr marL="0" indent="0">
              <a:buNone/>
            </a:pPr>
            <a:r>
              <a:rPr lang="cs-CZ" dirty="0"/>
              <a:t>a nepravdivá to, co není.</a:t>
            </a:r>
          </a:p>
          <a:p>
            <a:pPr marL="0" indent="0">
              <a:buNone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Pravda řeči je převedena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 pravdivost slov.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876D72D8-482C-456C-9497-0B5A0F6BCC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42560" y="1047750"/>
          <a:ext cx="6000206" cy="581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10334257" imgH="11286804" progId="AcroExch.Document.DC">
                  <p:embed/>
                </p:oleObj>
              </mc:Choice>
              <mc:Fallback>
                <p:oleObj name="Acrobat Document" r:id="rId2" imgW="10334257" imgH="11286804" progId="AcroExch.Document.DC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:a16="http://schemas.microsoft.com/office/drawing/2014/main" id="{876D72D8-482C-456C-9497-0B5A0F6BCC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42560" y="1047750"/>
                        <a:ext cx="6000206" cy="581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6753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DF9FD5-C5B6-419C-9CA8-B08231FCB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Sofistés</a:t>
            </a:r>
            <a:r>
              <a:rPr lang="cs-CZ" dirty="0"/>
              <a:t> – (259d-264b) 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1CC54F-0100-4C53-82F0-03402F0AF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„</a:t>
            </a:r>
            <a:r>
              <a:rPr lang="cs-CZ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Host </a:t>
            </a: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…neboť míniti nebo mluviti věci nejsoucí, to jest tuším nepravda v myšlení i v řečech.“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260c)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cs-CZ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cs-CZ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Host </a:t>
            </a:r>
            <a:r>
              <a:rPr lang="cs-CZ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 pravdivá pak vypovídá o tobě něco jsoucího, jak to jest.“    										(263b)</a:t>
            </a:r>
            <a:endParaRPr lang="cs-CZ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4972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926ED0-BA42-4C25-B3B8-F09A46222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6" y="-16191"/>
            <a:ext cx="7247060" cy="930592"/>
          </a:xfrm>
        </p:spPr>
        <p:txBody>
          <a:bodyPr>
            <a:normAutofit/>
          </a:bodyPr>
          <a:lstStyle/>
          <a:p>
            <a:r>
              <a:rPr lang="cs-CZ" sz="4000" dirty="0" err="1"/>
              <a:t>Sofistés</a:t>
            </a:r>
            <a:r>
              <a:rPr lang="cs-CZ" sz="4000" dirty="0"/>
              <a:t> – (259d-264b) II. - TEZE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22BCC2-A29F-44AC-9501-C7EE515CA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7" y="914400"/>
            <a:ext cx="12020548" cy="59435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dirty="0"/>
              <a:t>1. Již není identifikována nepravda s nejsoucím.</a:t>
            </a:r>
          </a:p>
          <a:p>
            <a:pPr marL="0" indent="0">
              <a:buNone/>
            </a:pPr>
            <a:endParaRPr lang="cs-CZ" sz="2000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sz="2000" dirty="0"/>
              <a:t>2. 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Pravdivá řeč říká to, co jest, a nepravdivá to, co není; </a:t>
            </a:r>
            <a:r>
              <a:rPr lang="cs-CZ" sz="2000" dirty="0"/>
              <a:t>což ale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sz="2000" dirty="0"/>
              <a:t>ještě  nemá  znamenat, že to neexistuje, nýbrž pouze, že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sz="2000" dirty="0"/>
              <a:t>„to-není-tak“.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3. Pravda řeči už není převedena na pravdu slov. Pravdivá nebo </a:t>
            </a:r>
          </a:p>
          <a:p>
            <a:pPr marL="0" indent="0">
              <a:buNone/>
            </a:pPr>
            <a:r>
              <a:rPr lang="cs-CZ" sz="2000" dirty="0"/>
              <a:t>Nepravdivá může být pouze řeč (</a:t>
            </a:r>
            <a:r>
              <a:rPr lang="el-GR" sz="2000" dirty="0"/>
              <a:t>λόγος</a:t>
            </a:r>
            <a:r>
              <a:rPr lang="cs-CZ" sz="2000" dirty="0"/>
              <a:t>).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4. Řečí (</a:t>
            </a:r>
            <a:r>
              <a:rPr lang="el-GR" sz="2000" dirty="0"/>
              <a:t>λόγος</a:t>
            </a:r>
            <a:r>
              <a:rPr lang="cs-CZ" sz="2000" dirty="0"/>
              <a:t>) se rozumí spojení subjektu (</a:t>
            </a:r>
            <a:r>
              <a:rPr lang="el-GR" sz="2000" dirty="0"/>
              <a:t>ὄνομα</a:t>
            </a:r>
            <a:r>
              <a:rPr lang="cs-CZ" sz="2000" dirty="0"/>
              <a:t>) a </a:t>
            </a:r>
          </a:p>
          <a:p>
            <a:pPr marL="0" indent="0">
              <a:buNone/>
            </a:pPr>
            <a:r>
              <a:rPr lang="cs-CZ" sz="2000" dirty="0"/>
              <a:t>predikátu (</a:t>
            </a:r>
            <a:r>
              <a:rPr lang="el-GR" sz="2000" dirty="0"/>
              <a:t>ῥῆμα</a:t>
            </a:r>
            <a:r>
              <a:rPr lang="cs-CZ" sz="2000" dirty="0"/>
              <a:t>).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5. Proto je třeba rozlišovat mezi  „pojmenovat“ (</a:t>
            </a:r>
            <a:r>
              <a:rPr lang="el-GR" sz="2000" dirty="0"/>
              <a:t>ὀνομάζειν</a:t>
            </a:r>
            <a:r>
              <a:rPr lang="cs-CZ" sz="2000" dirty="0"/>
              <a:t>) a </a:t>
            </a:r>
          </a:p>
          <a:p>
            <a:pPr marL="0" indent="0">
              <a:buNone/>
            </a:pPr>
            <a:r>
              <a:rPr lang="cs-CZ" sz="2000" dirty="0"/>
              <a:t>„říci“ (</a:t>
            </a:r>
            <a:r>
              <a:rPr lang="el-GR" sz="2000" dirty="0"/>
              <a:t>λέγειν</a:t>
            </a:r>
            <a:r>
              <a:rPr lang="cs-CZ" sz="2000" dirty="0"/>
              <a:t>).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AEDB7E3-BB97-4D95-A13A-BBFF08CEA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200" y="66675"/>
            <a:ext cx="5172074" cy="6791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78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843995-2395-4084-BD9F-9596C124E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23092"/>
            <a:ext cx="7086600" cy="1019908"/>
          </a:xfrm>
        </p:spPr>
        <p:txBody>
          <a:bodyPr>
            <a:normAutofit/>
          </a:bodyPr>
          <a:lstStyle/>
          <a:p>
            <a:r>
              <a:rPr lang="cs-CZ" sz="3600" dirty="0" err="1"/>
              <a:t>Sofistés</a:t>
            </a:r>
            <a:r>
              <a:rPr lang="cs-CZ" sz="3600" dirty="0"/>
              <a:t> – (259d-264b) III. - PŘÍKLAD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F24916A6-73D7-4262-97AB-7E8ADC622E41}"/>
              </a:ext>
            </a:extLst>
          </p:cNvPr>
          <p:cNvSpPr txBox="1"/>
          <p:nvPr/>
        </p:nvSpPr>
        <p:spPr>
          <a:xfrm>
            <a:off x="70337" y="677008"/>
            <a:ext cx="6787663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1. Řečí (</a:t>
            </a:r>
            <a:r>
              <a:rPr lang="el-GR" dirty="0"/>
              <a:t>λόγος</a:t>
            </a:r>
            <a:r>
              <a:rPr lang="cs-CZ" dirty="0"/>
              <a:t>) se rozumí spojení </a:t>
            </a:r>
            <a:r>
              <a:rPr lang="el-GR" dirty="0"/>
              <a:t>ὄνομα</a:t>
            </a:r>
            <a:r>
              <a:rPr lang="cs-CZ" dirty="0"/>
              <a:t> (podstatné jméno, podnět, subjekt) a </a:t>
            </a:r>
            <a:r>
              <a:rPr lang="el-GR" dirty="0"/>
              <a:t>ῥῆμα</a:t>
            </a:r>
            <a:r>
              <a:rPr lang="cs-CZ" dirty="0"/>
              <a:t> (sloveso, přísudek, predikát). Takováto řeč může mít formu tvrzení (</a:t>
            </a:r>
            <a:r>
              <a:rPr lang="el-GR" b="0" i="0" dirty="0">
                <a:solidFill>
                  <a:srgbClr val="202124"/>
                </a:solidFill>
                <a:effectLst/>
              </a:rPr>
              <a:t>φάσις</a:t>
            </a:r>
            <a:r>
              <a:rPr lang="cs-CZ" b="0" i="0" dirty="0">
                <a:solidFill>
                  <a:srgbClr val="202124"/>
                </a:solidFill>
                <a:effectLst/>
              </a:rPr>
              <a:t>) nebo negace (</a:t>
            </a:r>
            <a:r>
              <a:rPr lang="el-GR" b="0" i="0" dirty="0">
                <a:solidFill>
                  <a:srgbClr val="202124"/>
                </a:solidFill>
                <a:effectLst/>
              </a:rPr>
              <a:t>ἀπόφασις</a:t>
            </a:r>
            <a:r>
              <a:rPr lang="cs-CZ" b="0" i="0" dirty="0">
                <a:solidFill>
                  <a:srgbClr val="202124"/>
                </a:solidFill>
                <a:effectLst/>
              </a:rPr>
              <a:t>)</a:t>
            </a:r>
            <a:r>
              <a:rPr lang="cs-CZ" dirty="0">
                <a:solidFill>
                  <a:srgbClr val="202124"/>
                </a:solidFill>
              </a:rPr>
              <a:t>.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2. Řeč (</a:t>
            </a:r>
            <a:r>
              <a:rPr lang="el-GR" dirty="0"/>
              <a:t>λόγος</a:t>
            </a:r>
            <a:r>
              <a:rPr lang="cs-CZ" dirty="0"/>
              <a:t>) je nepravdivá, ne proto, že tvrdí to, </a:t>
            </a:r>
            <a:r>
              <a:rPr lang="cs-CZ" b="1" dirty="0"/>
              <a:t>co</a:t>
            </a:r>
            <a:r>
              <a:rPr lang="cs-CZ" dirty="0"/>
              <a:t> není, ale protože tvrdí o subjektu (</a:t>
            </a:r>
            <a:r>
              <a:rPr lang="el-GR" dirty="0"/>
              <a:t>ὄνομα</a:t>
            </a:r>
            <a:r>
              <a:rPr lang="cs-CZ" dirty="0"/>
              <a:t>) to, </a:t>
            </a:r>
            <a:r>
              <a:rPr lang="cs-CZ" b="1" dirty="0"/>
              <a:t>jak</a:t>
            </a:r>
            <a:r>
              <a:rPr lang="cs-CZ" dirty="0"/>
              <a:t> není.  Tím se poprvé v dějinách filosofie artikuluje diference mezi nebytím a nebytím-tak.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 Nahlédnutí, že to, co není, může být vyjádřeno jako to, co je jiné, znamená, že už nejde o tvrzení ohledně existence „předmětů“, ale o jejich vymezení prostřednictvím řeči.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4. Bytí a nebytí jsou vyjádřena (</a:t>
            </a:r>
            <a:r>
              <a:rPr lang="el-GR" dirty="0"/>
              <a:t>λέγειν</a:t>
            </a:r>
            <a:r>
              <a:rPr lang="cs-CZ" dirty="0"/>
              <a:t>) tímto druhem řeči (</a:t>
            </a:r>
            <a:r>
              <a:rPr lang="el-GR" dirty="0"/>
              <a:t>λόγος</a:t>
            </a:r>
            <a:r>
              <a:rPr lang="cs-CZ" dirty="0"/>
              <a:t>) a jedině takto mohou být postihnuty.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5. Možnost říci něco nepravdivého, tak už není diskutována, jak tomu bylo u předsokratiků. Nepravda je způsob, jak myslet a říci nebytí. Řeč a bytí se tak už bezezbytku nekryjí, byť pravda a nepravda zůstávají nadále podivuhodností „říkání“ (</a:t>
            </a:r>
            <a:r>
              <a:rPr lang="el-GR" dirty="0"/>
              <a:t>λέγειν</a:t>
            </a:r>
            <a:r>
              <a:rPr lang="cs-CZ" dirty="0"/>
              <a:t>).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2" name="Zástupný obsah 11">
            <a:extLst>
              <a:ext uri="{FF2B5EF4-FFF2-40B4-BE49-F238E27FC236}">
                <a16:creationId xmlns:a16="http://schemas.microsoft.com/office/drawing/2014/main" id="{3D60DDB5-2940-4C05-AD49-A099E0FBC7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7662" y="87139"/>
            <a:ext cx="5257800" cy="6770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706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CBFFEB-EFD3-4AFB-9E41-D99A94BBA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„Řecký zázrak“ - starořečtina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B89D6-6826-4D65-9D4A-EC28DB00E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cs-CZ" dirty="0"/>
              <a:t>„Už v nejstarších zachovaných textech se jeví jako jazyk neobyčejně vyspělý, jasný, přesný, vysoce ohebný, s podrobně propracovanou syntaxí, dovede vyjádřit nejsložitější pojmy a nejjemnější odstíny. Její zvládnutí je ovšem náročné; pravidelné sloveso má v ní deset participií a přes sto padesát tvarů, zná spoustu deklinací, konjugací a výjimek z pravidel, má tři rody a tři čísla, zkracuje a stahuje samohlásky, úží je, odsouvá, přisouvá, vysouvá, přemisťuje a připodobňuje, má řadu příklonek a předklonek, trojí proměnlivý přízvuk a vyniká tak bohatým slovním základem, že z něho čerpají všechny moderní jazyky. Řecká věta má přímo architektonickou konstrukci a zní jako píseň; přízvučná slabika se nevyznačuje zesílením hlasu, nýbrž zvýšením. S jasností a přesností spojuje ekonomičnost vyjadřování, jež se zakládá na téměř neomezené možnosti skládání a odvozování slov. Samozřejmě lze říci v řečtině nesmysl, je v ní však nějak zjevnější než v jiné řeči … je to jazyk, kterým lze nejen stejně dobře velet vojákům jako šeptat milence, ale lépe než jiným filosofovat a smlouvat na trhu, řešit matematické problémy a řečnit na shromáždění lidu, vytvářet slovní hříčky a skládat básně. Kdo jej ovládl aspoň na úrovni středoškolských osnov, najde v něm vždy výraz, který mu bude chybět v mateřštině.“     (V. Zamarovský, </a:t>
            </a:r>
            <a:r>
              <a:rPr lang="cs-CZ" i="1" dirty="0"/>
              <a:t>Řecký zázrak</a:t>
            </a:r>
            <a:r>
              <a:rPr lang="cs-CZ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55034843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662</Words>
  <Application>Microsoft Office PowerPoint</Application>
  <PresentationFormat>Širokoúhlá obrazovka</PresentationFormat>
  <Paragraphs>41</Paragraphs>
  <Slides>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Motiv Office</vt:lpstr>
      <vt:lpstr>Acrobat Document</vt:lpstr>
      <vt:lpstr>Slovo a řeč</vt:lpstr>
      <vt:lpstr>Kratylos – identifikace nepravdy s nejsoucím</vt:lpstr>
      <vt:lpstr>Sofistés – (259d-264b) I.</vt:lpstr>
      <vt:lpstr>Sofistés – (259d-264b) II. - TEZE</vt:lpstr>
      <vt:lpstr>Sofistés – (259d-264b) III. - PŘÍKLAD</vt:lpstr>
      <vt:lpstr>„Řecký zázrak“ - starořečtina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Slovo a řeč</dc:title>
  <dc:creator>Filip Timingeriu</dc:creator>
  <cp:lastModifiedBy>Filip Timingeriu</cp:lastModifiedBy>
  <cp:revision>16</cp:revision>
  <dcterms:created xsi:type="dcterms:W3CDTF">2021-05-06T12:04:30Z</dcterms:created>
  <dcterms:modified xsi:type="dcterms:W3CDTF">2021-05-13T11:36:47Z</dcterms:modified>
</cp:coreProperties>
</file>