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0"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4521" autoAdjust="0"/>
  </p:normalViewPr>
  <p:slideViewPr>
    <p:cSldViewPr snapToGrid="0">
      <p:cViewPr varScale="1">
        <p:scale>
          <a:sx n="72" d="100"/>
          <a:sy n="72" d="100"/>
        </p:scale>
        <p:origin x="8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C6D5F-9FAC-4228-AD7D-0B7AAAF31206}" type="datetimeFigureOut">
              <a:rPr lang="cs-CZ" smtClean="0"/>
              <a:t>20.12.2023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E9DB9-45F4-49A1-A950-CB9B094B519D}" type="slidenum">
              <a:rPr lang="cs-CZ" smtClean="0"/>
              <a:t>‹#›</a:t>
            </a:fld>
            <a:endParaRPr lang="cs-CZ"/>
          </a:p>
        </p:txBody>
      </p:sp>
    </p:spTree>
    <p:extLst>
      <p:ext uri="{BB962C8B-B14F-4D97-AF65-F5344CB8AC3E}">
        <p14:creationId xmlns:p14="http://schemas.microsoft.com/office/powerpoint/2010/main" val="310629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Tomasello</a:t>
            </a:r>
            <a:r>
              <a:rPr lang="cs-CZ" dirty="0" smtClean="0"/>
              <a:t> 1987 </a:t>
            </a:r>
            <a:r>
              <a:rPr lang="en-US" sz="1200" kern="1200" dirty="0" smtClean="0">
                <a:solidFill>
                  <a:schemeClr val="tx1"/>
                </a:solidFill>
                <a:effectLst/>
                <a:latin typeface="+mn-lt"/>
                <a:ea typeface="+mn-ea"/>
                <a:cs typeface="+mn-cs"/>
              </a:rPr>
              <a:t>Lil One devised three strategies for obtaining the food with her tool depending on where the food was placed on the platform. The basic behavior was </a:t>
            </a:r>
            <a:r>
              <a:rPr lang="cs-CZ" sz="120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o simply 'sweep' in the food with the tool. This could only be accomplished, however, when the food was in the center portion of the platform. When it was against the side of the platform, Lil One used a two step procedure: she first used one hand to position the tool beyond the food and then reached through the fence with her other hand and dragged the tool (and the food) along the raised edge until it was within reach. When the food was against the back edge of the platform, Lil One used another two step procedure: she first 'tapped' the food With</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tool until it was away from the edge, at which time she raked it in with her basic sweeping motion. </a:t>
            </a:r>
          </a:p>
          <a:p>
            <a:endParaRPr lang="cs-CZ" dirty="0"/>
          </a:p>
        </p:txBody>
      </p:sp>
      <p:sp>
        <p:nvSpPr>
          <p:cNvPr id="4" name="Zástupný symbol pro číslo snímku 3"/>
          <p:cNvSpPr>
            <a:spLocks noGrp="1"/>
          </p:cNvSpPr>
          <p:nvPr>
            <p:ph type="sldNum" sz="quarter" idx="10"/>
          </p:nvPr>
        </p:nvSpPr>
        <p:spPr/>
        <p:txBody>
          <a:bodyPr/>
          <a:lstStyle/>
          <a:p>
            <a:fld id="{AF1E9DB9-45F4-49A1-A950-CB9B094B519D}" type="slidenum">
              <a:rPr lang="cs-CZ" smtClean="0"/>
              <a:t>6</a:t>
            </a:fld>
            <a:endParaRPr lang="cs-CZ"/>
          </a:p>
        </p:txBody>
      </p:sp>
    </p:spTree>
    <p:extLst>
      <p:ext uri="{BB962C8B-B14F-4D97-AF65-F5344CB8AC3E}">
        <p14:creationId xmlns:p14="http://schemas.microsoft.com/office/powerpoint/2010/main" val="42306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‘eye-poking’ (the insertion of a partner's finger into one's own eye socket up to the first knuckle), has entered one group's repertoire and spread throughout the group, persisting after the death of its innovator though at low frequencies.</a:t>
            </a:r>
            <a:endParaRPr lang="cs-CZ" dirty="0"/>
          </a:p>
        </p:txBody>
      </p:sp>
      <p:sp>
        <p:nvSpPr>
          <p:cNvPr id="4" name="Zástupný symbol pro číslo snímku 3"/>
          <p:cNvSpPr>
            <a:spLocks noGrp="1"/>
          </p:cNvSpPr>
          <p:nvPr>
            <p:ph type="sldNum" sz="quarter" idx="10"/>
          </p:nvPr>
        </p:nvSpPr>
        <p:spPr/>
        <p:txBody>
          <a:bodyPr/>
          <a:lstStyle/>
          <a:p>
            <a:fld id="{AF1E9DB9-45F4-49A1-A950-CB9B094B519D}" type="slidenum">
              <a:rPr lang="cs-CZ" smtClean="0"/>
              <a:t>13</a:t>
            </a:fld>
            <a:endParaRPr lang="cs-CZ"/>
          </a:p>
        </p:txBody>
      </p:sp>
    </p:spTree>
    <p:extLst>
      <p:ext uri="{BB962C8B-B14F-4D97-AF65-F5344CB8AC3E}">
        <p14:creationId xmlns:p14="http://schemas.microsoft.com/office/powerpoint/2010/main" val="33401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5586B75A-687E-405C-8A0B-8D00578BA2C3}"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12/20/2023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12/20/2023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smtClean="0"/>
              <a:t>Kliknutím lze upravit styl.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12/20/2023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cs-CZ" smtClean="0"/>
              <a:t>Kliknutím lze upravit styl.</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8" name="Date Placeholder 7"/>
          <p:cNvSpPr>
            <a:spLocks noGrp="1"/>
          </p:cNvSpPr>
          <p:nvPr>
            <p:ph type="dt" sz="half" idx="10"/>
          </p:nvPr>
        </p:nvSpPr>
        <p:spPr/>
        <p:txBody>
          <a:bodyPr/>
          <a:lstStyle/>
          <a:p>
            <a:fld id="{5586B75A-687E-405C-8A0B-8D00578BA2C3}" type="datetimeFigureOut">
              <a:rPr lang="en-US" dirty="0"/>
              <a:pPr/>
              <a:t>12/20/2023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8" name="Date Placeholder 7"/>
          <p:cNvSpPr>
            <a:spLocks noGrp="1"/>
          </p:cNvSpPr>
          <p:nvPr>
            <p:ph type="dt" sz="half" idx="10"/>
          </p:nvPr>
        </p:nvSpPr>
        <p:spPr/>
        <p:txBody>
          <a:bodyPr/>
          <a:lstStyle/>
          <a:p>
            <a:fld id="{5586B75A-687E-405C-8A0B-8D00578BA2C3}" type="datetimeFigureOut">
              <a:rPr lang="en-US" dirty="0"/>
              <a:pPr/>
              <a:t>12/20/2023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12/20/2023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YT9kQsjVWwE"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Kultura u zvířat</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782821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Ptáci</a:t>
            </a:r>
            <a:endParaRPr lang="cs-CZ" dirty="0"/>
          </a:p>
        </p:txBody>
      </p:sp>
      <p:sp>
        <p:nvSpPr>
          <p:cNvPr id="3" name="Zástupný symbol pro obsah 2"/>
          <p:cNvSpPr>
            <a:spLocks noGrp="1"/>
          </p:cNvSpPr>
          <p:nvPr>
            <p:ph idx="1"/>
          </p:nvPr>
        </p:nvSpPr>
        <p:spPr>
          <a:xfrm>
            <a:off x="3657599" y="817216"/>
            <a:ext cx="4384431" cy="5243615"/>
          </a:xfrm>
        </p:spPr>
        <p:txBody>
          <a:bodyPr>
            <a:normAutofit lnSpcReduction="10000"/>
          </a:bodyPr>
          <a:lstStyle/>
          <a:p>
            <a:r>
              <a:rPr lang="cs-CZ" dirty="0" smtClean="0"/>
              <a:t>Zpěv</a:t>
            </a:r>
          </a:p>
          <a:p>
            <a:pPr lvl="1"/>
            <a:r>
              <a:rPr lang="cs-CZ" dirty="0"/>
              <a:t>Dialekty </a:t>
            </a:r>
            <a:endParaRPr lang="cs-CZ" dirty="0" smtClean="0"/>
          </a:p>
          <a:p>
            <a:pPr lvl="2"/>
            <a:r>
              <a:rPr lang="cs-CZ" dirty="0" smtClean="0"/>
              <a:t>X možná spíše kulturní drift </a:t>
            </a:r>
          </a:p>
          <a:p>
            <a:pPr lvl="2"/>
            <a:r>
              <a:rPr lang="cs-CZ" dirty="0" smtClean="0"/>
              <a:t>Pěvci </a:t>
            </a:r>
          </a:p>
          <a:p>
            <a:pPr lvl="2"/>
            <a:r>
              <a:rPr lang="cs-CZ" dirty="0" smtClean="0"/>
              <a:t>Zřejmě sociální funkce – preference lokálních samců</a:t>
            </a:r>
          </a:p>
          <a:p>
            <a:pPr lvl="1"/>
            <a:r>
              <a:rPr lang="cs-CZ" dirty="0" smtClean="0"/>
              <a:t>Tradice</a:t>
            </a:r>
          </a:p>
          <a:p>
            <a:pPr lvl="2"/>
            <a:r>
              <a:rPr lang="cs-CZ" dirty="0" smtClean="0"/>
              <a:t>Sdílení volání v rámci hejna, pohlaví atd.</a:t>
            </a:r>
          </a:p>
          <a:p>
            <a:pPr lvl="2"/>
            <a:r>
              <a:rPr lang="cs-CZ" dirty="0" smtClean="0"/>
              <a:t>Krkavcovití, papoušci</a:t>
            </a:r>
          </a:p>
          <a:p>
            <a:pPr lvl="1"/>
            <a:r>
              <a:rPr lang="cs-CZ" dirty="0" smtClean="0"/>
              <a:t>Mezidruhová akustická komunikace</a:t>
            </a:r>
          </a:p>
          <a:p>
            <a:pPr lvl="2"/>
            <a:r>
              <a:rPr lang="cs-CZ" dirty="0" smtClean="0"/>
              <a:t>Papoušci </a:t>
            </a:r>
          </a:p>
          <a:p>
            <a:pPr lvl="1"/>
            <a:r>
              <a:rPr lang="cs-CZ" dirty="0" smtClean="0"/>
              <a:t>Mechanismus přenosu</a:t>
            </a:r>
          </a:p>
          <a:p>
            <a:pPr lvl="2"/>
            <a:r>
              <a:rPr lang="cs-CZ" dirty="0" smtClean="0"/>
              <a:t>Sociální</a:t>
            </a:r>
          </a:p>
          <a:p>
            <a:pPr lvl="2"/>
            <a:r>
              <a:rPr lang="cs-CZ" dirty="0" smtClean="0"/>
              <a:t>„kopírování“ / „mimeze“ / „vokální imitace“</a:t>
            </a:r>
          </a:p>
          <a:p>
            <a:r>
              <a:rPr lang="cs-CZ" dirty="0" smtClean="0"/>
              <a:t>Používání </a:t>
            </a:r>
            <a:r>
              <a:rPr lang="cs-CZ" dirty="0" smtClean="0"/>
              <a:t>nástrojů</a:t>
            </a:r>
            <a:endParaRPr lang="cs-CZ" dirty="0" smtClean="0"/>
          </a:p>
          <a:p>
            <a:pPr lvl="1"/>
            <a:r>
              <a:rPr lang="cs-CZ" dirty="0" smtClean="0"/>
              <a:t>Kaledonské vrány</a:t>
            </a:r>
          </a:p>
          <a:p>
            <a:pPr lvl="1"/>
            <a:endParaRPr lang="cs-CZ" dirty="0"/>
          </a:p>
        </p:txBody>
      </p:sp>
      <p:pic>
        <p:nvPicPr>
          <p:cNvPr id="4098" name="Picture 2" descr="Výsledek obrázku pro bird dial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184" y="106680"/>
            <a:ext cx="3919902" cy="32228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ouvisející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6184" y="3858845"/>
            <a:ext cx="4498731" cy="299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578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Kytovci</a:t>
            </a:r>
            <a:endParaRPr lang="cs-CZ" dirty="0"/>
          </a:p>
        </p:txBody>
      </p:sp>
      <p:sp>
        <p:nvSpPr>
          <p:cNvPr id="3" name="Zástupný symbol pro obsah 2"/>
          <p:cNvSpPr>
            <a:spLocks noGrp="1"/>
          </p:cNvSpPr>
          <p:nvPr>
            <p:ph idx="1"/>
          </p:nvPr>
        </p:nvSpPr>
        <p:spPr/>
        <p:txBody>
          <a:bodyPr/>
          <a:lstStyle/>
          <a:p>
            <a:r>
              <a:rPr lang="cs-CZ" dirty="0" smtClean="0"/>
              <a:t>Vokální tradice</a:t>
            </a:r>
          </a:p>
          <a:p>
            <a:pPr lvl="1"/>
            <a:r>
              <a:rPr lang="cs-CZ" dirty="0" smtClean="0"/>
              <a:t>Zpěvy keporkaků </a:t>
            </a:r>
          </a:p>
          <a:p>
            <a:pPr lvl="2"/>
            <a:r>
              <a:rPr lang="cs-CZ" dirty="0" smtClean="0"/>
              <a:t>extrémně rychlý horizontální přenos na obrovské vzdálenosti</a:t>
            </a:r>
          </a:p>
          <a:p>
            <a:pPr lvl="2"/>
            <a:r>
              <a:rPr lang="cs-CZ" dirty="0" smtClean="0"/>
              <a:t>časově omezené šíření zpěvů na jednu sezónu</a:t>
            </a:r>
          </a:p>
          <a:p>
            <a:pPr lvl="2"/>
            <a:r>
              <a:rPr lang="cs-CZ" dirty="0" smtClean="0"/>
              <a:t>Pravděpodobně podobná funkce i mechanismus jako u pěvců </a:t>
            </a:r>
          </a:p>
          <a:p>
            <a:pPr lvl="1"/>
            <a:r>
              <a:rPr lang="cs-CZ" dirty="0" smtClean="0"/>
              <a:t>Vokální tradice kosatek (i vorvaňů)</a:t>
            </a:r>
          </a:p>
          <a:p>
            <a:pPr lvl="2"/>
            <a:r>
              <a:rPr lang="cs-CZ" dirty="0" smtClean="0"/>
              <a:t>Vokální </a:t>
            </a:r>
            <a:r>
              <a:rPr lang="cs-CZ" dirty="0"/>
              <a:t>dialekty vázané na matrilineární </a:t>
            </a:r>
            <a:r>
              <a:rPr lang="cs-CZ" dirty="0" smtClean="0"/>
              <a:t>skupiny</a:t>
            </a:r>
          </a:p>
          <a:p>
            <a:pPr lvl="2"/>
            <a:r>
              <a:rPr lang="cs-CZ" dirty="0" smtClean="0"/>
              <a:t>Funkce </a:t>
            </a:r>
            <a:r>
              <a:rPr lang="cs-CZ" dirty="0"/>
              <a:t>rozpoznávání, komunikace a stmelování </a:t>
            </a:r>
            <a:r>
              <a:rPr lang="cs-CZ" dirty="0" smtClean="0"/>
              <a:t>skupiny</a:t>
            </a:r>
          </a:p>
          <a:p>
            <a:r>
              <a:rPr lang="cs-CZ" dirty="0" smtClean="0"/>
              <a:t>Tradiční využívání cest, lokalit a kořisti</a:t>
            </a:r>
          </a:p>
          <a:p>
            <a:pPr lvl="1"/>
            <a:r>
              <a:rPr lang="cs-CZ" dirty="0" smtClean="0"/>
              <a:t>Kosatky a lososi</a:t>
            </a:r>
          </a:p>
          <a:p>
            <a:r>
              <a:rPr lang="cs-CZ" dirty="0" smtClean="0"/>
              <a:t>Používání nástrojů</a:t>
            </a:r>
          </a:p>
          <a:p>
            <a:pPr lvl="1"/>
            <a:r>
              <a:rPr lang="cs-CZ" dirty="0" smtClean="0"/>
              <a:t>Delfíni a houby (</a:t>
            </a:r>
            <a:r>
              <a:rPr lang="cs-CZ" dirty="0" err="1" smtClean="0"/>
              <a:t>Krützen</a:t>
            </a:r>
            <a:r>
              <a:rPr lang="cs-CZ" dirty="0" smtClean="0"/>
              <a:t> et al. 2005)</a:t>
            </a:r>
            <a:endParaRPr lang="cs-CZ" dirty="0"/>
          </a:p>
        </p:txBody>
      </p:sp>
      <p:pic>
        <p:nvPicPr>
          <p:cNvPr id="5122" name="Picture 2" descr="Výsledek obrázku pro orca sal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5367" y="232772"/>
            <a:ext cx="3747967" cy="16865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ýsledek obrázku pro sponging dolph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426" y="4404213"/>
            <a:ext cx="4907574" cy="245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039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Kytovci</a:t>
            </a:r>
            <a:endParaRPr lang="cs-CZ" dirty="0"/>
          </a:p>
        </p:txBody>
      </p:sp>
      <p:sp>
        <p:nvSpPr>
          <p:cNvPr id="3" name="Zástupný symbol pro obsah 2"/>
          <p:cNvSpPr>
            <a:spLocks noGrp="1"/>
          </p:cNvSpPr>
          <p:nvPr>
            <p:ph idx="1"/>
          </p:nvPr>
        </p:nvSpPr>
        <p:spPr/>
        <p:txBody>
          <a:bodyPr/>
          <a:lstStyle/>
          <a:p>
            <a:r>
              <a:rPr lang="cs-CZ" dirty="0" smtClean="0"/>
              <a:t>Mezidruhová spolupráce při lovu</a:t>
            </a:r>
          </a:p>
          <a:p>
            <a:pPr lvl="1"/>
            <a:r>
              <a:rPr lang="cs-CZ" dirty="0" smtClean="0"/>
              <a:t>Delfíni v Laguně v Brazílii</a:t>
            </a:r>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a:p>
        </p:txBody>
      </p:sp>
      <p:pic>
        <p:nvPicPr>
          <p:cNvPr id="6146" name="Picture 2" descr="Výsledek obrázku pro lagoon brazil dolphin fishing coop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30" y="2141923"/>
            <a:ext cx="52482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205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Malpy</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Sociální hra</a:t>
            </a:r>
          </a:p>
          <a:p>
            <a:r>
              <a:rPr lang="cs-CZ" dirty="0" smtClean="0"/>
              <a:t>Sociální zvyky – očichávání rukou, píchání do očí</a:t>
            </a:r>
          </a:p>
          <a:p>
            <a:r>
              <a:rPr lang="cs-CZ" dirty="0" smtClean="0"/>
              <a:t>Nástroje (roztloukání ořechů) pomocí kamenů</a:t>
            </a:r>
          </a:p>
          <a:p>
            <a:endParaRPr lang="cs-CZ" dirty="0"/>
          </a:p>
        </p:txBody>
      </p:sp>
      <p:pic>
        <p:nvPicPr>
          <p:cNvPr id="7170" name="Picture 2" descr="Výsledek obrázku pro capuchin monkey 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578" y="84993"/>
            <a:ext cx="4561595" cy="303334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ouvisející obráz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067" y="4079560"/>
            <a:ext cx="3676308" cy="277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0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Šimpanzi</a:t>
            </a:r>
            <a:endParaRPr lang="cs-CZ" dirty="0"/>
          </a:p>
        </p:txBody>
      </p:sp>
      <p:sp>
        <p:nvSpPr>
          <p:cNvPr id="3" name="Zástupný symbol pro obsah 2"/>
          <p:cNvSpPr>
            <a:spLocks noGrp="1"/>
          </p:cNvSpPr>
          <p:nvPr>
            <p:ph idx="1"/>
          </p:nvPr>
        </p:nvSpPr>
        <p:spPr>
          <a:xfrm>
            <a:off x="3869268" y="864108"/>
            <a:ext cx="7315200" cy="5278784"/>
          </a:xfrm>
        </p:spPr>
        <p:txBody>
          <a:bodyPr>
            <a:normAutofit lnSpcReduction="10000"/>
          </a:bodyPr>
          <a:lstStyle/>
          <a:p>
            <a:endParaRPr lang="cs-CZ" dirty="0" smtClean="0"/>
          </a:p>
          <a:p>
            <a:endParaRPr lang="cs-CZ" dirty="0"/>
          </a:p>
          <a:p>
            <a:endParaRPr lang="cs-CZ" dirty="0" smtClean="0"/>
          </a:p>
          <a:p>
            <a:r>
              <a:rPr lang="cs-CZ" dirty="0" smtClean="0"/>
              <a:t>Hygiena</a:t>
            </a:r>
          </a:p>
          <a:p>
            <a:r>
              <a:rPr lang="cs-CZ" dirty="0" smtClean="0"/>
              <a:t>Získávání potravy</a:t>
            </a:r>
          </a:p>
          <a:p>
            <a:r>
              <a:rPr lang="cs-CZ" dirty="0" smtClean="0"/>
              <a:t>Získávání vody</a:t>
            </a:r>
          </a:p>
          <a:p>
            <a:r>
              <a:rPr lang="cs-CZ" dirty="0" smtClean="0"/>
              <a:t>Sociální zvyky</a:t>
            </a:r>
          </a:p>
          <a:p>
            <a:r>
              <a:rPr lang="cs-CZ" dirty="0" smtClean="0"/>
              <a:t>Způsoby čištění – držení se za ruce</a:t>
            </a:r>
          </a:p>
          <a:p>
            <a:r>
              <a:rPr lang="cs-CZ" dirty="0" smtClean="0"/>
              <a:t>Používání nástrojů – lovení termitů, roztloukání ořechů</a:t>
            </a:r>
          </a:p>
          <a:p>
            <a:r>
              <a:rPr lang="cs-CZ" dirty="0" smtClean="0"/>
              <a:t>Ne vokalizace</a:t>
            </a:r>
          </a:p>
          <a:p>
            <a:r>
              <a:rPr lang="cs-CZ" dirty="0" smtClean="0">
                <a:hlinkClick r:id="rId2"/>
              </a:rPr>
              <a:t>https</a:t>
            </a:r>
            <a:r>
              <a:rPr lang="cs-CZ" dirty="0">
                <a:hlinkClick r:id="rId2"/>
              </a:rPr>
              <a:t>://</a:t>
            </a:r>
            <a:r>
              <a:rPr lang="cs-CZ" dirty="0" smtClean="0">
                <a:hlinkClick r:id="rId2"/>
              </a:rPr>
              <a:t>www.youtube.com/watch?v=YT9kQsjVWwE</a:t>
            </a:r>
            <a:endParaRPr lang="cs-CZ" dirty="0" smtClean="0"/>
          </a:p>
          <a:p>
            <a:r>
              <a:rPr lang="cs-CZ" dirty="0"/>
              <a:t>http://www.greencorridor.info/en/chimp/behavior/Pestle-Pounding.html</a:t>
            </a:r>
          </a:p>
        </p:txBody>
      </p:sp>
      <p:pic>
        <p:nvPicPr>
          <p:cNvPr id="8194" name="Picture 2" descr="Výsledek obrázku pro chimpanzee 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621" y="1696917"/>
            <a:ext cx="3223845" cy="241788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Výsledek obrázku pro chimpanzee culture hygiene use lea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198" y="339969"/>
            <a:ext cx="3429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18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Definice kultury</a:t>
            </a:r>
            <a:endParaRPr lang="cs-CZ" dirty="0"/>
          </a:p>
        </p:txBody>
      </p:sp>
      <p:sp>
        <p:nvSpPr>
          <p:cNvPr id="3" name="Zástupný symbol pro obsah 2"/>
          <p:cNvSpPr>
            <a:spLocks noGrp="1"/>
          </p:cNvSpPr>
          <p:nvPr>
            <p:ph idx="1"/>
          </p:nvPr>
        </p:nvSpPr>
        <p:spPr/>
        <p:txBody>
          <a:bodyPr/>
          <a:lstStyle/>
          <a:p>
            <a:r>
              <a:rPr lang="cs-CZ" dirty="0" smtClean="0"/>
              <a:t>Volba definice rozhoduje o tom, zda je možné kulturu najít i u zvířat</a:t>
            </a:r>
          </a:p>
          <a:p>
            <a:r>
              <a:rPr lang="cs-CZ" dirty="0" err="1" smtClean="0"/>
              <a:t>Tylor</a:t>
            </a:r>
            <a:r>
              <a:rPr lang="cs-CZ" dirty="0" smtClean="0"/>
              <a:t>: </a:t>
            </a:r>
            <a:r>
              <a:rPr lang="cs-CZ" dirty="0"/>
              <a:t>„Kultura nebo </a:t>
            </a:r>
            <a:r>
              <a:rPr lang="cs-CZ" dirty="0" smtClean="0"/>
              <a:t>civilizace </a:t>
            </a:r>
            <a:r>
              <a:rPr lang="cs-CZ" dirty="0"/>
              <a:t>... je komplexní celek, který zahrnuje poznání, víru, umění, </a:t>
            </a:r>
            <a:r>
              <a:rPr lang="cs-CZ" dirty="0" smtClean="0"/>
              <a:t>právo</a:t>
            </a:r>
            <a:r>
              <a:rPr lang="cs-CZ" dirty="0"/>
              <a:t>, morálku, zvyky a všechny ostatní schopnosti a </a:t>
            </a:r>
            <a:r>
              <a:rPr lang="cs-CZ" dirty="0" smtClean="0"/>
              <a:t>obyčeje</a:t>
            </a:r>
            <a:r>
              <a:rPr lang="cs-CZ" dirty="0"/>
              <a:t>, </a:t>
            </a:r>
            <a:r>
              <a:rPr lang="cs-CZ" dirty="0" smtClean="0"/>
              <a:t>jež </a:t>
            </a:r>
            <a:r>
              <a:rPr lang="cs-CZ" dirty="0"/>
              <a:t>si </a:t>
            </a:r>
            <a:r>
              <a:rPr lang="cs-CZ" dirty="0" smtClean="0"/>
              <a:t>člověk </a:t>
            </a:r>
            <a:r>
              <a:rPr lang="cs-CZ" dirty="0"/>
              <a:t>osvojil jako člen společnosti</a:t>
            </a:r>
            <a:r>
              <a:rPr lang="cs-CZ" dirty="0" smtClean="0"/>
              <a:t>.„</a:t>
            </a:r>
          </a:p>
          <a:p>
            <a:r>
              <a:rPr lang="cs-CZ" dirty="0" err="1" smtClean="0"/>
              <a:t>Laland</a:t>
            </a:r>
            <a:r>
              <a:rPr lang="cs-CZ" dirty="0" smtClean="0"/>
              <a:t> a </a:t>
            </a:r>
            <a:r>
              <a:rPr lang="cs-CZ" dirty="0" err="1" smtClean="0"/>
              <a:t>Hoppitt</a:t>
            </a:r>
            <a:r>
              <a:rPr lang="cs-CZ" dirty="0" smtClean="0"/>
              <a:t> (2003): </a:t>
            </a:r>
            <a:r>
              <a:rPr lang="en-US" dirty="0"/>
              <a:t>group-typical </a:t>
            </a:r>
            <a:r>
              <a:rPr lang="en-US" dirty="0" err="1"/>
              <a:t>behaviour</a:t>
            </a:r>
            <a:r>
              <a:rPr lang="en-US" dirty="0"/>
              <a:t> patterns shared by members of a community that rely on socially learned and transmitted </a:t>
            </a:r>
            <a:r>
              <a:rPr lang="en-US" dirty="0" err="1" smtClean="0"/>
              <a:t>informatio</a:t>
            </a:r>
            <a:r>
              <a:rPr lang="cs-CZ" dirty="0" smtClean="0"/>
              <a:t>n“</a:t>
            </a:r>
          </a:p>
          <a:p>
            <a:r>
              <a:rPr lang="cs-CZ" dirty="0" smtClean="0"/>
              <a:t>Kumulativní kultura – vylepšení, modifikace</a:t>
            </a:r>
          </a:p>
          <a:p>
            <a:pPr lvl="1"/>
            <a:r>
              <a:rPr lang="cs-CZ" dirty="0" smtClean="0"/>
              <a:t>Schopnost kumulovat modifikace základním znakem lidské kultury (</a:t>
            </a:r>
            <a:r>
              <a:rPr lang="cs-CZ" dirty="0" err="1" smtClean="0"/>
              <a:t>Heyes</a:t>
            </a:r>
            <a:r>
              <a:rPr lang="cs-CZ" dirty="0" smtClean="0"/>
              <a:t> 1993)</a:t>
            </a:r>
          </a:p>
          <a:p>
            <a:endParaRPr lang="cs-CZ" dirty="0"/>
          </a:p>
          <a:p>
            <a:endParaRPr lang="cs-CZ" dirty="0"/>
          </a:p>
        </p:txBody>
      </p:sp>
    </p:spTree>
    <p:extLst>
      <p:ext uri="{BB962C8B-B14F-4D97-AF65-F5344CB8AC3E}">
        <p14:creationId xmlns:p14="http://schemas.microsoft.com/office/powerpoint/2010/main" val="172317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Charakteristiky kulturního chování</a:t>
            </a:r>
            <a:endParaRPr lang="cs-CZ" dirty="0"/>
          </a:p>
        </p:txBody>
      </p:sp>
      <p:sp>
        <p:nvSpPr>
          <p:cNvPr id="3" name="Zástupný symbol pro obsah 2"/>
          <p:cNvSpPr>
            <a:spLocks noGrp="1"/>
          </p:cNvSpPr>
          <p:nvPr>
            <p:ph idx="1"/>
          </p:nvPr>
        </p:nvSpPr>
        <p:spPr/>
        <p:txBody>
          <a:bodyPr/>
          <a:lstStyle/>
          <a:p>
            <a:r>
              <a:rPr lang="cs-CZ" dirty="0" smtClean="0"/>
              <a:t>Rozhodují o tom, co je kultura a co není</a:t>
            </a:r>
          </a:p>
          <a:p>
            <a:r>
              <a:rPr lang="cs-CZ" dirty="0" err="1"/>
              <a:t>Kroeber</a:t>
            </a:r>
            <a:r>
              <a:rPr lang="cs-CZ" dirty="0"/>
              <a:t> (1928</a:t>
            </a:r>
            <a:r>
              <a:rPr lang="cs-CZ" dirty="0" smtClean="0"/>
              <a:t>), </a:t>
            </a:r>
            <a:r>
              <a:rPr lang="cs-CZ" dirty="0" err="1"/>
              <a:t>McGrew</a:t>
            </a:r>
            <a:r>
              <a:rPr lang="cs-CZ" dirty="0"/>
              <a:t> (1992</a:t>
            </a:r>
            <a:r>
              <a:rPr lang="cs-CZ" dirty="0" smtClean="0"/>
              <a:t>): </a:t>
            </a:r>
            <a:r>
              <a:rPr lang="cs-CZ" dirty="0"/>
              <a:t>kulturní znaky </a:t>
            </a:r>
            <a:endParaRPr lang="cs-CZ" dirty="0" smtClean="0"/>
          </a:p>
          <a:p>
            <a:pPr lvl="1"/>
            <a:r>
              <a:rPr lang="cs-CZ" dirty="0" smtClean="0"/>
              <a:t>mají </a:t>
            </a:r>
            <a:r>
              <a:rPr lang="cs-CZ" dirty="0"/>
              <a:t>původ v </a:t>
            </a:r>
            <a:r>
              <a:rPr lang="cs-CZ" b="1" dirty="0"/>
              <a:t>inovacích</a:t>
            </a:r>
            <a:r>
              <a:rPr lang="cs-CZ" dirty="0"/>
              <a:t>, tj. modifikacích stávajících behaviorálních vzorců či invencích jednotlivců, </a:t>
            </a:r>
            <a:endParaRPr lang="cs-CZ" dirty="0" smtClean="0"/>
          </a:p>
          <a:p>
            <a:pPr lvl="1"/>
            <a:r>
              <a:rPr lang="cs-CZ" b="1" dirty="0" smtClean="0"/>
              <a:t>šíří</a:t>
            </a:r>
            <a:r>
              <a:rPr lang="cs-CZ" dirty="0" smtClean="0"/>
              <a:t> </a:t>
            </a:r>
            <a:r>
              <a:rPr lang="cs-CZ" dirty="0"/>
              <a:t>se v rámci skupiny, </a:t>
            </a:r>
            <a:endParaRPr lang="cs-CZ" dirty="0" smtClean="0"/>
          </a:p>
          <a:p>
            <a:pPr lvl="1"/>
            <a:r>
              <a:rPr lang="cs-CZ" dirty="0" smtClean="0"/>
              <a:t>jsou </a:t>
            </a:r>
            <a:r>
              <a:rPr lang="cs-CZ" b="1" dirty="0"/>
              <a:t>standardní</a:t>
            </a:r>
            <a:r>
              <a:rPr lang="cs-CZ" dirty="0"/>
              <a:t> z hlediska formy provádění, </a:t>
            </a:r>
            <a:endParaRPr lang="cs-CZ" dirty="0" smtClean="0"/>
          </a:p>
          <a:p>
            <a:pPr lvl="1"/>
            <a:r>
              <a:rPr lang="cs-CZ" dirty="0" smtClean="0"/>
              <a:t>mají </a:t>
            </a:r>
            <a:r>
              <a:rPr lang="cs-CZ" dirty="0"/>
              <a:t>potenciál šířit se i do dalších skupin, </a:t>
            </a:r>
            <a:endParaRPr lang="cs-CZ" dirty="0" smtClean="0"/>
          </a:p>
          <a:p>
            <a:pPr lvl="1"/>
            <a:r>
              <a:rPr lang="cs-CZ" b="1" dirty="0" smtClean="0"/>
              <a:t>trvají</a:t>
            </a:r>
            <a:r>
              <a:rPr lang="cs-CZ" dirty="0" smtClean="0"/>
              <a:t> </a:t>
            </a:r>
            <a:r>
              <a:rPr lang="cs-CZ" dirty="0"/>
              <a:t>v čase a </a:t>
            </a:r>
            <a:endParaRPr lang="cs-CZ" dirty="0" smtClean="0"/>
          </a:p>
          <a:p>
            <a:pPr lvl="1"/>
            <a:r>
              <a:rPr lang="cs-CZ" b="1" dirty="0" smtClean="0"/>
              <a:t>tradují</a:t>
            </a:r>
            <a:r>
              <a:rPr lang="cs-CZ" dirty="0" smtClean="0"/>
              <a:t> </a:t>
            </a:r>
            <a:r>
              <a:rPr lang="cs-CZ" dirty="0"/>
              <a:t>se z generace na generaci</a:t>
            </a:r>
          </a:p>
        </p:txBody>
      </p:sp>
    </p:spTree>
    <p:extLst>
      <p:ext uri="{BB962C8B-B14F-4D97-AF65-F5344CB8AC3E}">
        <p14:creationId xmlns:p14="http://schemas.microsoft.com/office/powerpoint/2010/main" val="148150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První doklady o kultuře u zvířat</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Sýkory modřinky – Londýn – 1921-1947 (</a:t>
            </a:r>
            <a:r>
              <a:rPr lang="cs-CZ" dirty="0" err="1" smtClean="0"/>
              <a:t>Fisher</a:t>
            </a:r>
            <a:r>
              <a:rPr lang="cs-CZ" dirty="0" smtClean="0"/>
              <a:t>, Hinde)</a:t>
            </a:r>
          </a:p>
          <a:p>
            <a:endParaRPr lang="cs-CZ" dirty="0" smtClean="0"/>
          </a:p>
          <a:p>
            <a:endParaRPr lang="cs-CZ" dirty="0"/>
          </a:p>
          <a:p>
            <a:endParaRPr lang="cs-CZ" dirty="0" smtClean="0"/>
          </a:p>
          <a:p>
            <a:endParaRPr lang="cs-CZ" dirty="0"/>
          </a:p>
          <a:p>
            <a:endParaRPr lang="cs-CZ" dirty="0" smtClean="0"/>
          </a:p>
          <a:p>
            <a:endParaRPr lang="cs-CZ" dirty="0" smtClean="0"/>
          </a:p>
          <a:p>
            <a:endParaRPr lang="cs-CZ" dirty="0"/>
          </a:p>
          <a:p>
            <a:endParaRPr lang="cs-CZ" dirty="0" smtClean="0"/>
          </a:p>
          <a:p>
            <a:endParaRPr lang="cs-CZ" dirty="0"/>
          </a:p>
          <a:p>
            <a:endParaRPr lang="cs-CZ" dirty="0" smtClean="0"/>
          </a:p>
          <a:p>
            <a:r>
              <a:rPr lang="cs-CZ" dirty="0" smtClean="0"/>
              <a:t>Makaci růžolící – ostrov </a:t>
            </a:r>
            <a:r>
              <a:rPr lang="cs-CZ" dirty="0" err="1" smtClean="0"/>
              <a:t>Koshima</a:t>
            </a:r>
            <a:r>
              <a:rPr lang="cs-CZ" dirty="0" smtClean="0"/>
              <a:t> – 1953 (</a:t>
            </a:r>
            <a:r>
              <a:rPr lang="cs-CZ" dirty="0" err="1" smtClean="0"/>
              <a:t>Kawamura</a:t>
            </a:r>
            <a:r>
              <a:rPr lang="cs-CZ" dirty="0" smtClean="0"/>
              <a:t>, </a:t>
            </a:r>
            <a:r>
              <a:rPr lang="cs-CZ" dirty="0" err="1" smtClean="0"/>
              <a:t>Kawai</a:t>
            </a:r>
            <a:r>
              <a:rPr lang="cs-CZ" dirty="0"/>
              <a:t>) http://theconversation.com/play-hard-work-hard-the-animal-guide-to-the-good-life-36026</a:t>
            </a:r>
          </a:p>
        </p:txBody>
      </p:sp>
      <p:pic>
        <p:nvPicPr>
          <p:cNvPr id="1026" name="Picture 2" descr="Výsledek obrázku pro imo koshi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092" y="1449644"/>
            <a:ext cx="25146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tit bottles lon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780" y="1449645"/>
            <a:ext cx="19431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34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Etnografický přístup</a:t>
            </a:r>
            <a:endParaRPr lang="cs-CZ" dirty="0"/>
          </a:p>
        </p:txBody>
      </p:sp>
      <p:sp>
        <p:nvSpPr>
          <p:cNvPr id="3" name="Zástupný symbol pro obsah 2"/>
          <p:cNvSpPr>
            <a:spLocks noGrp="1"/>
          </p:cNvSpPr>
          <p:nvPr>
            <p:ph idx="1"/>
          </p:nvPr>
        </p:nvSpPr>
        <p:spPr>
          <a:xfrm>
            <a:off x="3869268" y="3167270"/>
            <a:ext cx="7315200" cy="4651513"/>
          </a:xfrm>
        </p:spPr>
        <p:txBody>
          <a:bodyPr>
            <a:normAutofit/>
          </a:bodyPr>
          <a:lstStyle/>
          <a:p>
            <a:r>
              <a:rPr lang="cs-CZ" dirty="0" err="1" smtClean="0"/>
              <a:t>McGrew</a:t>
            </a:r>
            <a:r>
              <a:rPr lang="cs-CZ" dirty="0" smtClean="0"/>
              <a:t> a </a:t>
            </a:r>
            <a:r>
              <a:rPr lang="cs-CZ" dirty="0" err="1" smtClean="0"/>
              <a:t>Tutin</a:t>
            </a:r>
            <a:r>
              <a:rPr lang="cs-CZ" dirty="0" smtClean="0"/>
              <a:t> 1978 – držení se za ruce při čistění</a:t>
            </a:r>
          </a:p>
          <a:p>
            <a:r>
              <a:rPr lang="cs-CZ" dirty="0" err="1" smtClean="0"/>
              <a:t>Mc</a:t>
            </a:r>
            <a:r>
              <a:rPr lang="cs-CZ" dirty="0" smtClean="0"/>
              <a:t> </a:t>
            </a:r>
            <a:r>
              <a:rPr lang="cs-CZ" dirty="0" err="1" smtClean="0"/>
              <a:t>Grew</a:t>
            </a:r>
            <a:r>
              <a:rPr lang="cs-CZ" dirty="0" smtClean="0"/>
              <a:t> 1992 – zásady etnografického přístupu</a:t>
            </a:r>
          </a:p>
          <a:p>
            <a:pPr lvl="1"/>
            <a:r>
              <a:rPr lang="cs-CZ" dirty="0" smtClean="0"/>
              <a:t>Behaviorální rozdíly mezi komunitami v rámci druhu</a:t>
            </a:r>
          </a:p>
          <a:p>
            <a:pPr lvl="1"/>
            <a:r>
              <a:rPr lang="cs-CZ" dirty="0" smtClean="0"/>
              <a:t>(přetrvávající navzdory toku genů)</a:t>
            </a:r>
          </a:p>
          <a:p>
            <a:pPr lvl="1"/>
            <a:r>
              <a:rPr lang="cs-CZ" dirty="0" smtClean="0"/>
              <a:t>Neexistuje souvislost s ekologií</a:t>
            </a:r>
          </a:p>
          <a:p>
            <a:r>
              <a:rPr lang="cs-CZ" dirty="0" err="1" smtClean="0"/>
              <a:t>Whiten</a:t>
            </a:r>
            <a:r>
              <a:rPr lang="cs-CZ" dirty="0" smtClean="0"/>
              <a:t> et al. 1999 – distribuce 39 kulturních znaků u šimpanzů</a:t>
            </a:r>
          </a:p>
          <a:p>
            <a:pPr lvl="1"/>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427" y="0"/>
            <a:ext cx="5530573" cy="4147930"/>
          </a:xfrm>
          <a:prstGeom prst="rect">
            <a:avLst/>
          </a:prstGeom>
        </p:spPr>
      </p:pic>
    </p:spTree>
    <p:extLst>
      <p:ext uri="{BB962C8B-B14F-4D97-AF65-F5344CB8AC3E}">
        <p14:creationId xmlns:p14="http://schemas.microsoft.com/office/powerpoint/2010/main" val="348945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Mechanismus přenosu</a:t>
            </a:r>
            <a:endParaRPr lang="cs-CZ" dirty="0"/>
          </a:p>
        </p:txBody>
      </p:sp>
      <p:sp>
        <p:nvSpPr>
          <p:cNvPr id="3" name="Zástupný symbol pro obsah 2"/>
          <p:cNvSpPr>
            <a:spLocks noGrp="1"/>
          </p:cNvSpPr>
          <p:nvPr>
            <p:ph idx="1"/>
          </p:nvPr>
        </p:nvSpPr>
        <p:spPr>
          <a:xfrm>
            <a:off x="3481754" y="864108"/>
            <a:ext cx="4243754" cy="5120640"/>
          </a:xfrm>
        </p:spPr>
        <p:txBody>
          <a:bodyPr>
            <a:normAutofit lnSpcReduction="10000"/>
          </a:bodyPr>
          <a:lstStyle/>
          <a:p>
            <a:r>
              <a:rPr lang="cs-CZ" dirty="0" smtClean="0"/>
              <a:t>Sociální učení</a:t>
            </a:r>
          </a:p>
          <a:p>
            <a:r>
              <a:rPr lang="cs-CZ" dirty="0" smtClean="0"/>
              <a:t>Všechny druhy x pouze imitace zdrojem (kumulativní) kultury</a:t>
            </a:r>
          </a:p>
          <a:p>
            <a:pPr lvl="1"/>
            <a:r>
              <a:rPr lang="cs-CZ" dirty="0" err="1" smtClean="0"/>
              <a:t>Tomasello</a:t>
            </a:r>
            <a:r>
              <a:rPr lang="cs-CZ" dirty="0" smtClean="0"/>
              <a:t> 1987 – šimpanzi neimitují, ale emulují (učí se, k čemu je nástroj)</a:t>
            </a:r>
          </a:p>
          <a:p>
            <a:pPr lvl="2"/>
            <a:r>
              <a:rPr lang="cs-CZ" dirty="0" smtClean="0"/>
              <a:t>Tyčka a aparát, kopírováno použití nástroje, ale ne způsob</a:t>
            </a:r>
          </a:p>
          <a:p>
            <a:pPr lvl="1"/>
            <a:r>
              <a:rPr lang="cs-CZ" dirty="0" err="1" smtClean="0"/>
              <a:t>Tomasello</a:t>
            </a:r>
            <a:r>
              <a:rPr lang="cs-CZ" dirty="0" smtClean="0"/>
              <a:t> 1999 – emulace nezajišťuje dostatečně přesné kopírování (pro kumulaci)</a:t>
            </a:r>
          </a:p>
          <a:p>
            <a:pPr lvl="1"/>
            <a:r>
              <a:rPr lang="cs-CZ" dirty="0" err="1" smtClean="0"/>
              <a:t>Whiten</a:t>
            </a:r>
            <a:r>
              <a:rPr lang="cs-CZ" dirty="0" smtClean="0"/>
              <a:t> et al. 2005, 2007</a:t>
            </a:r>
          </a:p>
          <a:p>
            <a:pPr lvl="2"/>
            <a:r>
              <a:rPr lang="cs-CZ" dirty="0" smtClean="0">
                <a:solidFill>
                  <a:srgbClr val="000000"/>
                </a:solidFill>
              </a:rPr>
              <a:t>– </a:t>
            </a:r>
            <a:r>
              <a:rPr lang="cs-CZ" dirty="0">
                <a:solidFill>
                  <a:srgbClr val="000000"/>
                </a:solidFill>
              </a:rPr>
              <a:t>šíření 2 alternativních způsobů získání potravy z boxu pomocí </a:t>
            </a:r>
            <a:r>
              <a:rPr lang="cs-CZ" dirty="0" smtClean="0">
                <a:solidFill>
                  <a:srgbClr val="000000"/>
                </a:solidFill>
              </a:rPr>
              <a:t>imitace</a:t>
            </a:r>
          </a:p>
          <a:p>
            <a:pPr lvl="2"/>
            <a:r>
              <a:rPr lang="cs-CZ" dirty="0" smtClean="0">
                <a:solidFill>
                  <a:srgbClr val="000000"/>
                </a:solidFill>
              </a:rPr>
              <a:t>Způsob </a:t>
            </a:r>
            <a:r>
              <a:rPr lang="cs-CZ" dirty="0">
                <a:solidFill>
                  <a:srgbClr val="000000"/>
                </a:solidFill>
              </a:rPr>
              <a:t>a) demonstrován skupině B1, skupinou B1 skupině B2 </a:t>
            </a:r>
            <a:r>
              <a:rPr lang="cs-CZ" dirty="0" smtClean="0">
                <a:solidFill>
                  <a:srgbClr val="000000"/>
                </a:solidFill>
              </a:rPr>
              <a:t>atd.</a:t>
            </a:r>
          </a:p>
          <a:p>
            <a:pPr lvl="2"/>
            <a:r>
              <a:rPr lang="cs-CZ" dirty="0" smtClean="0">
                <a:solidFill>
                  <a:srgbClr val="000000"/>
                </a:solidFill>
              </a:rPr>
              <a:t>Způsob </a:t>
            </a:r>
            <a:r>
              <a:rPr lang="cs-CZ" dirty="0">
                <a:solidFill>
                  <a:srgbClr val="000000"/>
                </a:solidFill>
              </a:rPr>
              <a:t>b) demonstrován skupině B4, skupinou B4 skupině B5 atd.</a:t>
            </a:r>
            <a:endParaRPr lang="cs-CZ" sz="1100" dirty="0"/>
          </a:p>
        </p:txBody>
      </p:sp>
      <p:pic>
        <p:nvPicPr>
          <p:cNvPr id="4" name="Picture 2" descr="Fig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5508" y="1850898"/>
            <a:ext cx="4191000" cy="4133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ýsledek obrázku pro whiten imitation chimpanz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7478" y="-71917"/>
            <a:ext cx="2808312" cy="210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38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Imitace u šimpanzů</a:t>
            </a:r>
            <a:endParaRPr lang="cs-CZ" dirty="0"/>
          </a:p>
        </p:txBody>
      </p:sp>
      <p:sp>
        <p:nvSpPr>
          <p:cNvPr id="3" name="Zástupný symbol pro obsah 2"/>
          <p:cNvSpPr>
            <a:spLocks noGrp="1"/>
          </p:cNvSpPr>
          <p:nvPr>
            <p:ph idx="1"/>
          </p:nvPr>
        </p:nvSpPr>
        <p:spPr>
          <a:xfrm>
            <a:off x="3869268" y="844062"/>
            <a:ext cx="7315200" cy="5140686"/>
          </a:xfrm>
        </p:spPr>
        <p:txBody>
          <a:bodyPr>
            <a:normAutofit lnSpcReduction="10000"/>
          </a:bodyPr>
          <a:lstStyle/>
          <a:p>
            <a:pPr marL="342900" indent="-3429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solidFill>
                  <a:srgbClr val="000000"/>
                </a:solidFill>
              </a:rPr>
              <a:t>Věrná</a:t>
            </a:r>
            <a:endParaRPr lang="cs-CZ" dirty="0">
              <a:solidFill>
                <a:srgbClr val="000000"/>
              </a:solidFill>
            </a:endParaRPr>
          </a:p>
          <a:p>
            <a:pPr marL="342900" indent="-3429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Individuálně objevené způsoby nekonkurují imitovanému</a:t>
            </a:r>
          </a:p>
          <a:p>
            <a:pPr marL="342900" indent="-3429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Vysoká konformita ve skupině</a:t>
            </a:r>
          </a:p>
          <a:p>
            <a:pPr marL="342900" indent="-3429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Vede k šíření a udržování tradic („kultury</a:t>
            </a:r>
            <a:r>
              <a:rPr lang="cs-CZ" dirty="0" smtClean="0">
                <a:solidFill>
                  <a:srgbClr val="000000"/>
                </a:solidFill>
              </a:rPr>
              <a:t>“)</a:t>
            </a:r>
          </a:p>
          <a:p>
            <a:pPr marL="342900" indent="-3429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endParaRPr>
          </a:p>
          <a:p>
            <a:pPr marL="342900" indent="-3429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solidFill>
                  <a:srgbClr val="000000"/>
                </a:solidFill>
              </a:rPr>
              <a:t>X konzervativní lpění na prvním nalezeném řešení (</a:t>
            </a:r>
            <a:r>
              <a:rPr lang="cs-CZ" dirty="0" err="1" smtClean="0">
                <a:solidFill>
                  <a:srgbClr val="000000"/>
                </a:solidFill>
              </a:rPr>
              <a:t>Hrubesch</a:t>
            </a:r>
            <a:r>
              <a:rPr lang="cs-CZ" dirty="0" smtClean="0">
                <a:solidFill>
                  <a:srgbClr val="000000"/>
                </a:solidFill>
              </a:rPr>
              <a:t> et al. 2009)</a:t>
            </a:r>
          </a:p>
          <a:p>
            <a:pPr marL="845820" lvl="1" indent="-3429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solidFill>
                  <a:srgbClr val="000000"/>
                </a:solidFill>
              </a:rPr>
              <a:t>Uzavřené bludiště, řešení pomocí klacíku </a:t>
            </a:r>
          </a:p>
          <a:p>
            <a:pPr marL="845820" lvl="1" indent="-3429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solidFill>
                  <a:srgbClr val="000000"/>
                </a:solidFill>
              </a:rPr>
              <a:t>Inovace třesením</a:t>
            </a:r>
          </a:p>
          <a:p>
            <a:pPr marL="342900" indent="-3429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solidFill>
                  <a:srgbClr val="000000"/>
                </a:solidFill>
              </a:rPr>
              <a:t>Limitace zabraňující kumulaci zvyků</a:t>
            </a:r>
          </a:p>
          <a:p>
            <a:pPr marL="845820" lvl="1" indent="-3429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solidFill>
                  <a:srgbClr val="000000"/>
                </a:solidFill>
              </a:rPr>
              <a:t>Kumulace vzácná</a:t>
            </a:r>
          </a:p>
          <a:p>
            <a:pPr marL="845820" lvl="1" indent="-3429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lovení </a:t>
            </a:r>
            <a:r>
              <a:rPr lang="cs-CZ" dirty="0" smtClean="0"/>
              <a:t>termitů, díry zapíchnutím </a:t>
            </a:r>
            <a:r>
              <a:rPr lang="cs-CZ" dirty="0"/>
              <a:t>klacku pomocí ruky a </a:t>
            </a:r>
            <a:r>
              <a:rPr lang="cs-CZ" dirty="0" smtClean="0"/>
              <a:t>nohy </a:t>
            </a:r>
            <a:r>
              <a:rPr lang="cs-CZ" dirty="0"/>
              <a:t>do </a:t>
            </a:r>
            <a:r>
              <a:rPr lang="cs-CZ" dirty="0" smtClean="0"/>
              <a:t>termitiště (v různých lokalitách) + </a:t>
            </a:r>
            <a:r>
              <a:rPr lang="cs-CZ" dirty="0"/>
              <a:t>rozdrolí konec klacíku do </a:t>
            </a:r>
            <a:r>
              <a:rPr lang="cs-CZ" dirty="0" smtClean="0"/>
              <a:t>štětečku (pouze v </a:t>
            </a:r>
            <a:r>
              <a:rPr lang="cs-CZ" dirty="0" err="1" smtClean="0"/>
              <a:t>Goualougo</a:t>
            </a:r>
            <a:r>
              <a:rPr lang="cs-CZ" dirty="0" smtClean="0"/>
              <a:t>), vnoří </a:t>
            </a:r>
            <a:r>
              <a:rPr lang="cs-CZ" dirty="0"/>
              <a:t>do díry, kde se na něj zachytí </a:t>
            </a:r>
            <a:r>
              <a:rPr lang="cs-CZ" dirty="0" smtClean="0"/>
              <a:t>termiti – kumulace, modifikace kulturního zvyku (</a:t>
            </a:r>
            <a:r>
              <a:rPr lang="cs-CZ" dirty="0" err="1" smtClean="0"/>
              <a:t>Sanz</a:t>
            </a:r>
            <a:r>
              <a:rPr lang="cs-CZ" dirty="0" smtClean="0"/>
              <a:t> </a:t>
            </a:r>
            <a:r>
              <a:rPr lang="cs-CZ" dirty="0"/>
              <a:t>et al. 2009</a:t>
            </a:r>
            <a:r>
              <a:rPr lang="cs-CZ" dirty="0" smtClean="0"/>
              <a:t>)</a:t>
            </a:r>
            <a:endParaRPr lang="cs-CZ" dirty="0">
              <a:solidFill>
                <a:srgbClr val="000000"/>
              </a:solidFill>
            </a:endParaRPr>
          </a:p>
          <a:p>
            <a:endParaRPr lang="cs-CZ" dirty="0"/>
          </a:p>
        </p:txBody>
      </p:sp>
      <p:pic>
        <p:nvPicPr>
          <p:cNvPr id="2050" name="Picture 2" descr="Výsledek obrázku pro goualougo stick br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584" y="4568600"/>
            <a:ext cx="2095500" cy="15335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goualougo stick br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3137923"/>
            <a:ext cx="1524000"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9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Inovace</a:t>
            </a:r>
            <a:endParaRPr lang="cs-CZ" dirty="0"/>
          </a:p>
        </p:txBody>
      </p:sp>
      <p:sp>
        <p:nvSpPr>
          <p:cNvPr id="3" name="Zástupný symbol pro obsah 2"/>
          <p:cNvSpPr>
            <a:spLocks noGrp="1"/>
          </p:cNvSpPr>
          <p:nvPr>
            <p:ph idx="1"/>
          </p:nvPr>
        </p:nvSpPr>
        <p:spPr>
          <a:xfrm>
            <a:off x="3869268" y="864108"/>
            <a:ext cx="4723747" cy="5120640"/>
          </a:xfrm>
        </p:spPr>
        <p:txBody>
          <a:bodyPr/>
          <a:lstStyle/>
          <a:p>
            <a:r>
              <a:rPr lang="cs-CZ" dirty="0" err="1" smtClean="0"/>
              <a:t>Imo</a:t>
            </a:r>
            <a:endParaRPr lang="cs-CZ" dirty="0" smtClean="0"/>
          </a:p>
          <a:p>
            <a:r>
              <a:rPr lang="cs-CZ" dirty="0" smtClean="0"/>
              <a:t>Inovátoři nadaní jedinci?</a:t>
            </a:r>
          </a:p>
          <a:p>
            <a:r>
              <a:rPr lang="cs-CZ" dirty="0" smtClean="0"/>
              <a:t>Nutnost vyvolává inovace (hlad, těžší přístup k potravě - submisivní postavení, </a:t>
            </a:r>
            <a:r>
              <a:rPr lang="cs-CZ" dirty="0" err="1" smtClean="0"/>
              <a:t>juvenilové</a:t>
            </a:r>
            <a:r>
              <a:rPr lang="cs-CZ" dirty="0" smtClean="0"/>
              <a:t>)</a:t>
            </a:r>
          </a:p>
          <a:p>
            <a:pPr lvl="1"/>
            <a:r>
              <a:rPr lang="cs-CZ" dirty="0" smtClean="0"/>
              <a:t>Submisivní a </a:t>
            </a:r>
            <a:r>
              <a:rPr lang="cs-CZ" dirty="0" err="1" smtClean="0"/>
              <a:t>juvenilové</a:t>
            </a:r>
            <a:r>
              <a:rPr lang="cs-CZ" dirty="0" smtClean="0"/>
              <a:t> méně napodobováni – omezuje šíření imitací?</a:t>
            </a:r>
            <a:endParaRPr lang="cs-CZ" dirty="0"/>
          </a:p>
        </p:txBody>
      </p:sp>
      <p:sp>
        <p:nvSpPr>
          <p:cNvPr id="4" name="AutoShape 2" descr="Výsledek obrázku pro innovator imo macaque"/>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76" name="Picture 4"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3015" y="1552765"/>
            <a:ext cx="25146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668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Způsob přenosu</a:t>
            </a:r>
            <a:endParaRPr lang="cs-CZ" dirty="0"/>
          </a:p>
        </p:txBody>
      </p:sp>
      <p:sp>
        <p:nvSpPr>
          <p:cNvPr id="3" name="Zástupný symbol pro obsah 2"/>
          <p:cNvSpPr>
            <a:spLocks noGrp="1"/>
          </p:cNvSpPr>
          <p:nvPr>
            <p:ph idx="1"/>
          </p:nvPr>
        </p:nvSpPr>
        <p:spPr/>
        <p:txBody>
          <a:bodyPr/>
          <a:lstStyle/>
          <a:p>
            <a:r>
              <a:rPr lang="cs-CZ" dirty="0" smtClean="0"/>
              <a:t>Vertikální</a:t>
            </a:r>
          </a:p>
          <a:p>
            <a:pPr lvl="1"/>
            <a:r>
              <a:rPr lang="cs-CZ" dirty="0"/>
              <a:t>sympatrický výskyt různých kulturních tradic v rámci příbuzenských </a:t>
            </a:r>
            <a:r>
              <a:rPr lang="cs-CZ" dirty="0" smtClean="0"/>
              <a:t>linií</a:t>
            </a:r>
          </a:p>
          <a:p>
            <a:pPr lvl="1"/>
            <a:r>
              <a:rPr lang="cs-CZ" dirty="0" smtClean="0"/>
              <a:t>Např. po </a:t>
            </a:r>
            <a:r>
              <a:rPr lang="cs-CZ" dirty="0"/>
              <a:t>mateřské linii </a:t>
            </a:r>
            <a:r>
              <a:rPr lang="cs-CZ" dirty="0" smtClean="0"/>
              <a:t>(delfíni) (vylučuje genetiku)</a:t>
            </a:r>
          </a:p>
          <a:p>
            <a:pPr lvl="1"/>
            <a:r>
              <a:rPr lang="cs-CZ" dirty="0" smtClean="0"/>
              <a:t>Stabilní </a:t>
            </a:r>
          </a:p>
          <a:p>
            <a:r>
              <a:rPr lang="cs-CZ" dirty="0" smtClean="0"/>
              <a:t>Horizontální</a:t>
            </a:r>
          </a:p>
          <a:p>
            <a:pPr lvl="1"/>
            <a:r>
              <a:rPr lang="cs-CZ" dirty="0" smtClean="0"/>
              <a:t>Rychlý</a:t>
            </a:r>
          </a:p>
          <a:p>
            <a:pPr lvl="1"/>
            <a:r>
              <a:rPr lang="cs-CZ" dirty="0" smtClean="0"/>
              <a:t>„módní vlny“</a:t>
            </a:r>
          </a:p>
          <a:p>
            <a:pPr lvl="1"/>
            <a:r>
              <a:rPr lang="cs-CZ" dirty="0" smtClean="0"/>
              <a:t>Zvláště šíření vokalizací</a:t>
            </a:r>
          </a:p>
          <a:p>
            <a:r>
              <a:rPr lang="cs-CZ" dirty="0" smtClean="0"/>
              <a:t>Šikmý </a:t>
            </a:r>
          </a:p>
          <a:p>
            <a:pPr lvl="1"/>
            <a:r>
              <a:rPr lang="cs-CZ" dirty="0" smtClean="0"/>
              <a:t>Umožňuje selektivně kopírovat úspěšné, výše postavené atd.</a:t>
            </a:r>
            <a:endParaRPr lang="cs-CZ" dirty="0"/>
          </a:p>
        </p:txBody>
      </p:sp>
    </p:spTree>
    <p:extLst>
      <p:ext uri="{BB962C8B-B14F-4D97-AF65-F5344CB8AC3E}">
        <p14:creationId xmlns:p14="http://schemas.microsoft.com/office/powerpoint/2010/main" val="1176284407"/>
      </p:ext>
    </p:extLst>
  </p:cSld>
  <p:clrMapOvr>
    <a:masterClrMapping/>
  </p:clrMapOvr>
</p:sld>
</file>

<file path=ppt/theme/theme1.xml><?xml version="1.0" encoding="utf-8"?>
<a:theme xmlns:a="http://schemas.openxmlformats.org/drawingml/2006/main" name="Rámeček">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TM03457475[[fn=Rámeček]]</Template>
  <TotalTime>974</TotalTime>
  <Words>929</Words>
  <Application>Microsoft Office PowerPoint</Application>
  <PresentationFormat>Širokoúhlá obrazovka</PresentationFormat>
  <Paragraphs>134</Paragraphs>
  <Slides>14</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Calibri</vt:lpstr>
      <vt:lpstr>Corbel</vt:lpstr>
      <vt:lpstr>Wingdings 2</vt:lpstr>
      <vt:lpstr>Rámeček</vt:lpstr>
      <vt:lpstr>Kultura u zvířat</vt:lpstr>
      <vt:lpstr>Definice kultury</vt:lpstr>
      <vt:lpstr>Charakteristiky kulturního chování</vt:lpstr>
      <vt:lpstr>První doklady o kultuře u zvířat</vt:lpstr>
      <vt:lpstr>Etnografický přístup</vt:lpstr>
      <vt:lpstr>Mechanismus přenosu</vt:lpstr>
      <vt:lpstr>Imitace u šimpanzů</vt:lpstr>
      <vt:lpstr>Inovace</vt:lpstr>
      <vt:lpstr>Způsob přenosu</vt:lpstr>
      <vt:lpstr>Ptáci</vt:lpstr>
      <vt:lpstr>Kytovci</vt:lpstr>
      <vt:lpstr>Kytovci</vt:lpstr>
      <vt:lpstr>Malpy</vt:lpstr>
      <vt:lpstr>Šimpanzi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Kultura u zvířat</dc:title>
  <dc:creator>User</dc:creator>
  <cp:lastModifiedBy>Jitka Lindová</cp:lastModifiedBy>
  <cp:revision>26</cp:revision>
  <dcterms:created xsi:type="dcterms:W3CDTF">2016-12-19T22:46:24Z</dcterms:created>
  <dcterms:modified xsi:type="dcterms:W3CDTF">2023-12-20T11:48:47Z</dcterms:modified>
</cp:coreProperties>
</file>