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79" r:id="rId6"/>
    <p:sldId id="280" r:id="rId7"/>
    <p:sldId id="257" r:id="rId8"/>
    <p:sldId id="258" r:id="rId9"/>
    <p:sldId id="264" r:id="rId10"/>
    <p:sldId id="273" r:id="rId11"/>
    <p:sldId id="276" r:id="rId12"/>
    <p:sldId id="274" r:id="rId13"/>
    <p:sldId id="283" r:id="rId14"/>
    <p:sldId id="259" r:id="rId15"/>
    <p:sldId id="265" r:id="rId16"/>
    <p:sldId id="260" r:id="rId17"/>
    <p:sldId id="266" r:id="rId18"/>
    <p:sldId id="272" r:id="rId19"/>
    <p:sldId id="282" r:id="rId20"/>
    <p:sldId id="261" r:id="rId21"/>
    <p:sldId id="267" r:id="rId22"/>
    <p:sldId id="262" r:id="rId23"/>
    <p:sldId id="268" r:id="rId24"/>
    <p:sldId id="263" r:id="rId25"/>
    <p:sldId id="271" r:id="rId26"/>
    <p:sldId id="270" r:id="rId27"/>
    <p:sldId id="28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8EA14F-D771-4B88-B3D1-EF05754B2170}" type="datetimeFigureOut">
              <a:rPr lang="cs-CZ" smtClean="0"/>
              <a:t>30. 10. 2020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E577F7B-5FCA-4F2D-A7FA-1C470B573F2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aansuomea.fi/verbi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VERBITYYPIT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60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VERBITYYPPI 1 – </a:t>
            </a:r>
            <a:r>
              <a:rPr lang="cs-CZ" dirty="0" err="1" smtClean="0"/>
              <a:t>astevaihtelu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47248" cy="56467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KK-K		NT-NN</a:t>
            </a:r>
          </a:p>
          <a:p>
            <a:pPr marL="0" indent="0">
              <a:buNone/>
            </a:pPr>
            <a:r>
              <a:rPr lang="cs-CZ" dirty="0" err="1"/>
              <a:t>l</a:t>
            </a:r>
            <a:r>
              <a:rPr lang="cs-CZ" dirty="0" err="1" smtClean="0"/>
              <a:t>iikkua</a:t>
            </a:r>
            <a:r>
              <a:rPr lang="cs-CZ" dirty="0" smtClean="0"/>
              <a:t> 		</a:t>
            </a:r>
            <a:r>
              <a:rPr lang="cs-CZ" dirty="0" err="1" smtClean="0"/>
              <a:t>tuntea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nukkua</a:t>
            </a:r>
            <a:r>
              <a:rPr lang="cs-CZ" dirty="0" smtClean="0"/>
              <a:t>		</a:t>
            </a:r>
            <a:r>
              <a:rPr lang="cs-CZ" dirty="0" err="1" smtClean="0"/>
              <a:t>kääntää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  <a:r>
              <a:rPr lang="cs-CZ" dirty="0" err="1"/>
              <a:t>rakentaa</a:t>
            </a:r>
            <a:r>
              <a:rPr lang="cs-CZ" dirty="0"/>
              <a:t>	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TT-T		</a:t>
            </a:r>
          </a:p>
          <a:p>
            <a:pPr marL="0" indent="0">
              <a:buNone/>
            </a:pPr>
            <a:r>
              <a:rPr lang="cs-CZ" dirty="0" err="1" smtClean="0"/>
              <a:t>kirjoittaa</a:t>
            </a:r>
            <a:r>
              <a:rPr lang="cs-CZ" dirty="0" smtClean="0"/>
              <a:t> 	</a:t>
            </a:r>
          </a:p>
          <a:p>
            <a:pPr marL="0" indent="0">
              <a:buNone/>
            </a:pPr>
            <a:r>
              <a:rPr lang="cs-CZ" dirty="0" err="1"/>
              <a:t>o</a:t>
            </a:r>
            <a:r>
              <a:rPr lang="cs-CZ" dirty="0" err="1" smtClean="0"/>
              <a:t>ttaa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oittaa</a:t>
            </a: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err="1"/>
              <a:t>l</a:t>
            </a:r>
            <a:r>
              <a:rPr lang="cs-CZ" dirty="0" err="1" smtClean="0"/>
              <a:t>aittaa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RT-RR</a:t>
            </a:r>
          </a:p>
          <a:p>
            <a:pPr marL="0" indent="0">
              <a:buNone/>
            </a:pPr>
            <a:r>
              <a:rPr lang="cs-CZ" dirty="0" err="1" smtClean="0"/>
              <a:t>ymmärtää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kertoa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/>
              <a:t>p</a:t>
            </a:r>
            <a:r>
              <a:rPr lang="cs-CZ" dirty="0" err="1" smtClean="0"/>
              <a:t>iirtää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T-D</a:t>
            </a:r>
          </a:p>
          <a:p>
            <a:pPr marL="0" indent="0">
              <a:buNone/>
            </a:pPr>
            <a:r>
              <a:rPr lang="cs-CZ" dirty="0" err="1" smtClean="0"/>
              <a:t>pitää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vaihtaa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err="1" smtClean="0"/>
              <a:t>huutaa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39" y="2780928"/>
            <a:ext cx="5802312" cy="37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3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1152128"/>
          </a:xfrm>
        </p:spPr>
        <p:txBody>
          <a:bodyPr>
            <a:normAutofit fontScale="90000"/>
          </a:bodyPr>
          <a:lstStyle/>
          <a:p>
            <a:r>
              <a:rPr lang="cs-CZ" dirty="0"/>
              <a:t>VERBITYYPPI 1 – </a:t>
            </a:r>
            <a:r>
              <a:rPr lang="cs-CZ" dirty="0" err="1" smtClean="0"/>
              <a:t>astevaihtelu</a:t>
            </a:r>
            <a:r>
              <a:rPr lang="cs-CZ" dirty="0" smtClean="0"/>
              <a:t>: NUKKUA-verbi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7"/>
          <a:stretch/>
        </p:blipFill>
        <p:spPr bwMode="auto">
          <a:xfrm>
            <a:off x="762327" y="1412776"/>
            <a:ext cx="7784842" cy="481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4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Minä</a:t>
            </a:r>
            <a:r>
              <a:rPr lang="cs-CZ" dirty="0" smtClean="0"/>
              <a:t> (NUKKUA) </a:t>
            </a:r>
            <a:r>
              <a:rPr lang="cs-CZ" dirty="0" err="1" smtClean="0"/>
              <a:t>hyvin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Hän</a:t>
            </a:r>
            <a:r>
              <a:rPr lang="cs-CZ" dirty="0" smtClean="0"/>
              <a:t> (SOITTAA) </a:t>
            </a:r>
            <a:r>
              <a:rPr lang="cs-CZ" dirty="0" err="1" smtClean="0"/>
              <a:t>kitaraa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(LAITTAA) </a:t>
            </a:r>
            <a:r>
              <a:rPr lang="cs-CZ" dirty="0" err="1" smtClean="0"/>
              <a:t>sinä</a:t>
            </a:r>
            <a:r>
              <a:rPr lang="cs-CZ" dirty="0" smtClean="0"/>
              <a:t> </a:t>
            </a:r>
            <a:r>
              <a:rPr lang="cs-CZ" dirty="0" err="1" smtClean="0"/>
              <a:t>ruokaa</a:t>
            </a:r>
            <a:r>
              <a:rPr lang="cs-CZ" dirty="0" smtClean="0"/>
              <a:t> </a:t>
            </a:r>
            <a:r>
              <a:rPr lang="cs-CZ" dirty="0" err="1" smtClean="0"/>
              <a:t>usein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err="1" smtClean="0"/>
              <a:t>Minä</a:t>
            </a:r>
            <a:r>
              <a:rPr lang="cs-CZ" dirty="0" smtClean="0"/>
              <a:t> (EI – YMÄRTÄÄ) </a:t>
            </a:r>
            <a:r>
              <a:rPr lang="cs-CZ" dirty="0" err="1" smtClean="0"/>
              <a:t>mitään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(LUKEA) </a:t>
            </a:r>
            <a:r>
              <a:rPr lang="cs-CZ" dirty="0" err="1" smtClean="0"/>
              <a:t>te</a:t>
            </a:r>
            <a:r>
              <a:rPr lang="cs-CZ" dirty="0" smtClean="0"/>
              <a:t> </a:t>
            </a:r>
            <a:r>
              <a:rPr lang="cs-CZ" dirty="0" err="1" smtClean="0"/>
              <a:t>kirjastossa</a:t>
            </a:r>
            <a:r>
              <a:rPr lang="cs-CZ" dirty="0"/>
              <a:t>?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Lapset</a:t>
            </a:r>
            <a:r>
              <a:rPr lang="cs-CZ" dirty="0" smtClean="0"/>
              <a:t> (OPPIA) </a:t>
            </a:r>
            <a:r>
              <a:rPr lang="cs-CZ" dirty="0" err="1" smtClean="0"/>
              <a:t>nopeasti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Te (KERTOA) </a:t>
            </a:r>
            <a:r>
              <a:rPr lang="cs-CZ" dirty="0" err="1" smtClean="0"/>
              <a:t>Suomesta</a:t>
            </a:r>
            <a:r>
              <a:rPr lang="cs-CZ" dirty="0" smtClean="0"/>
              <a:t>. Te </a:t>
            </a:r>
            <a:r>
              <a:rPr lang="cs-CZ" dirty="0" err="1" smtClean="0"/>
              <a:t>kerrotte</a:t>
            </a:r>
            <a:r>
              <a:rPr lang="cs-CZ" dirty="0" smtClean="0"/>
              <a:t> </a:t>
            </a:r>
            <a:r>
              <a:rPr lang="cs-CZ" dirty="0" err="1" smtClean="0"/>
              <a:t>Suomesta</a:t>
            </a:r>
            <a:r>
              <a:rPr lang="cs-CZ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Hän</a:t>
            </a:r>
            <a:r>
              <a:rPr lang="cs-CZ" dirty="0" smtClean="0"/>
              <a:t> (EI – PITÄÄ) </a:t>
            </a:r>
            <a:r>
              <a:rPr lang="cs-CZ" dirty="0" err="1" smtClean="0"/>
              <a:t>kahvista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Sinä</a:t>
            </a:r>
            <a:r>
              <a:rPr lang="cs-CZ" dirty="0" smtClean="0"/>
              <a:t> (EI – TIETÄÄ) </a:t>
            </a:r>
            <a:r>
              <a:rPr lang="cs-CZ" dirty="0" err="1" smtClean="0"/>
              <a:t>mitään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295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</a:t>
            </a:r>
            <a:r>
              <a:rPr lang="cs-CZ" dirty="0" smtClean="0"/>
              <a:t>5 </a:t>
            </a:r>
            <a:r>
              <a:rPr lang="cs-CZ" dirty="0" err="1" smtClean="0"/>
              <a:t>Kielto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asua	</a:t>
            </a:r>
            <a:r>
              <a:rPr lang="cs-CZ" dirty="0" smtClean="0"/>
              <a:t>	He </a:t>
            </a:r>
            <a:r>
              <a:rPr lang="fi-FI" b="1" dirty="0" smtClean="0"/>
              <a:t>eivät </a:t>
            </a:r>
            <a:r>
              <a:rPr lang="fi-FI" b="1" dirty="0"/>
              <a:t>asu </a:t>
            </a:r>
            <a:r>
              <a:rPr lang="fi-FI" dirty="0"/>
              <a:t>Helsingissä.</a:t>
            </a:r>
          </a:p>
          <a:p>
            <a:pPr marL="0" indent="0">
              <a:buNone/>
            </a:pPr>
            <a:r>
              <a:rPr lang="fi-FI" dirty="0"/>
              <a:t>olla	</a:t>
            </a:r>
            <a:r>
              <a:rPr lang="cs-CZ" dirty="0" smtClean="0"/>
              <a:t>	</a:t>
            </a:r>
            <a:r>
              <a:rPr lang="fi-FI" dirty="0" smtClean="0"/>
              <a:t>Minä </a:t>
            </a:r>
            <a:r>
              <a:rPr lang="cs-CZ" dirty="0" smtClean="0"/>
              <a:t>_____________ </a:t>
            </a:r>
            <a:r>
              <a:rPr lang="cs-CZ" dirty="0" err="1" smtClean="0"/>
              <a:t>insinööri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istua	</a:t>
            </a:r>
            <a:r>
              <a:rPr lang="cs-CZ" dirty="0" smtClean="0"/>
              <a:t>	</a:t>
            </a:r>
            <a:r>
              <a:rPr lang="fi-FI" dirty="0" smtClean="0"/>
              <a:t>Me </a:t>
            </a:r>
            <a:r>
              <a:rPr lang="cs-CZ" dirty="0" smtClean="0"/>
              <a:t>______________</a:t>
            </a:r>
            <a:r>
              <a:rPr lang="fi-FI" dirty="0" smtClean="0"/>
              <a:t>kahvilassa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asua	</a:t>
            </a:r>
            <a:r>
              <a:rPr lang="cs-CZ" dirty="0" smtClean="0"/>
              <a:t>	</a:t>
            </a:r>
            <a:r>
              <a:rPr lang="fi-FI" dirty="0" smtClean="0"/>
              <a:t>Sinä </a:t>
            </a:r>
            <a:r>
              <a:rPr lang="cs-CZ" dirty="0" smtClean="0"/>
              <a:t>_______________ </a:t>
            </a:r>
            <a:r>
              <a:rPr lang="cs-CZ" dirty="0" err="1" smtClean="0"/>
              <a:t>Wienissä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r>
              <a:rPr lang="cs-CZ" dirty="0"/>
              <a:t>k</a:t>
            </a:r>
            <a:r>
              <a:rPr lang="fi-FI" dirty="0" smtClean="0"/>
              <a:t>atsoa</a:t>
            </a:r>
            <a:r>
              <a:rPr lang="cs-CZ" dirty="0" smtClean="0"/>
              <a:t>	</a:t>
            </a:r>
            <a:r>
              <a:rPr lang="fi-FI" dirty="0" smtClean="0"/>
              <a:t>He </a:t>
            </a:r>
            <a:r>
              <a:rPr lang="cs-CZ" dirty="0" smtClean="0"/>
              <a:t>_______________ </a:t>
            </a:r>
            <a:r>
              <a:rPr lang="fi-FI" dirty="0" smtClean="0"/>
              <a:t>elokuvaa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laulaa	</a:t>
            </a:r>
            <a:r>
              <a:rPr lang="cs-CZ" dirty="0" smtClean="0"/>
              <a:t>	</a:t>
            </a:r>
            <a:r>
              <a:rPr lang="fi-FI" dirty="0" smtClean="0"/>
              <a:t>Sinä </a:t>
            </a:r>
            <a:r>
              <a:rPr lang="cs-CZ" dirty="0" smtClean="0"/>
              <a:t>______________ </a:t>
            </a:r>
            <a:r>
              <a:rPr lang="fi-FI" dirty="0" smtClean="0"/>
              <a:t>kauniisti.</a:t>
            </a:r>
            <a:endParaRPr lang="cs-CZ" dirty="0" smtClean="0"/>
          </a:p>
          <a:p>
            <a:pPr marL="0" indent="0">
              <a:buNone/>
            </a:pPr>
            <a:r>
              <a:rPr lang="fi-FI" dirty="0"/>
              <a:t>seisoa	</a:t>
            </a:r>
            <a:r>
              <a:rPr lang="fi-FI" dirty="0" smtClean="0"/>
              <a:t>Me</a:t>
            </a:r>
            <a:r>
              <a:rPr lang="cs-CZ" dirty="0" smtClean="0"/>
              <a:t> ___________</a:t>
            </a:r>
            <a:r>
              <a:rPr lang="fi-FI" dirty="0" smtClean="0"/>
              <a:t> bussissa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maksaa	Te </a:t>
            </a:r>
            <a:r>
              <a:rPr lang="cs-CZ" dirty="0" smtClean="0"/>
              <a:t>___________</a:t>
            </a:r>
            <a:r>
              <a:rPr lang="fi-FI" dirty="0" smtClean="0"/>
              <a:t>laskua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ostaa	</a:t>
            </a:r>
            <a:r>
              <a:rPr lang="cs-CZ" dirty="0" smtClean="0"/>
              <a:t>	</a:t>
            </a:r>
            <a:r>
              <a:rPr lang="fi-FI" dirty="0" smtClean="0"/>
              <a:t>Tänään </a:t>
            </a:r>
            <a:r>
              <a:rPr lang="fi-FI" dirty="0"/>
              <a:t>he </a:t>
            </a:r>
            <a:r>
              <a:rPr lang="cs-CZ" dirty="0" smtClean="0"/>
              <a:t>______________</a:t>
            </a:r>
            <a:r>
              <a:rPr lang="fi-FI" dirty="0" smtClean="0"/>
              <a:t>olutta</a:t>
            </a:r>
            <a:r>
              <a:rPr lang="fi-FI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870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VERBITYYPPI 2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t="5909" r="3749" b="15909"/>
          <a:stretch/>
        </p:blipFill>
        <p:spPr bwMode="auto">
          <a:xfrm>
            <a:off x="1026366" y="1717964"/>
            <a:ext cx="6821937" cy="430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5940152" y="4509120"/>
            <a:ext cx="1872208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48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VERBITYYPPI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5005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SAADA</a:t>
            </a:r>
            <a:r>
              <a:rPr lang="cs-CZ" dirty="0" smtClean="0"/>
              <a:t>		1. dostat; 2. smět (modální)	</a:t>
            </a:r>
          </a:p>
          <a:p>
            <a:pPr marL="0" indent="0">
              <a:buNone/>
            </a:pPr>
            <a:r>
              <a:rPr lang="cs-CZ" dirty="0" smtClean="0"/>
              <a:t>SAA-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TUODA</a:t>
            </a:r>
            <a:r>
              <a:rPr lang="cs-CZ" dirty="0" smtClean="0"/>
              <a:t>		donést, dovézt</a:t>
            </a:r>
          </a:p>
          <a:p>
            <a:pPr marL="0" indent="0">
              <a:buNone/>
            </a:pPr>
            <a:r>
              <a:rPr lang="cs-CZ" dirty="0" smtClean="0"/>
              <a:t>TUO-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VOIDA</a:t>
            </a:r>
            <a:r>
              <a:rPr lang="cs-CZ" dirty="0" smtClean="0"/>
              <a:t>			moct</a:t>
            </a:r>
          </a:p>
          <a:p>
            <a:pPr marL="0" indent="0">
              <a:buNone/>
            </a:pPr>
            <a:r>
              <a:rPr lang="cs-CZ" dirty="0" smtClean="0"/>
              <a:t>VOI-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JÄÄDÄ</a:t>
            </a:r>
            <a:r>
              <a:rPr lang="cs-CZ" dirty="0" smtClean="0"/>
              <a:t>		zůstat</a:t>
            </a:r>
          </a:p>
          <a:p>
            <a:pPr marL="0" indent="0">
              <a:buNone/>
            </a:pPr>
            <a:r>
              <a:rPr lang="cs-CZ" dirty="0" smtClean="0"/>
              <a:t>JÄÄ-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KÄYDÄ</a:t>
            </a:r>
            <a:r>
              <a:rPr lang="cs-CZ" dirty="0" smtClean="0"/>
              <a:t>		navštívit, zajít (někam)</a:t>
            </a:r>
          </a:p>
          <a:p>
            <a:pPr marL="0" indent="0">
              <a:buNone/>
            </a:pPr>
            <a:r>
              <a:rPr lang="cs-CZ" dirty="0" smtClean="0"/>
              <a:t>KÄY-</a:t>
            </a:r>
          </a:p>
        </p:txBody>
      </p:sp>
    </p:spTree>
    <p:extLst>
      <p:ext uri="{BB962C8B-B14F-4D97-AF65-F5344CB8AC3E}">
        <p14:creationId xmlns:p14="http://schemas.microsoft.com/office/powerpoint/2010/main" val="121744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VERBITYYPPI 3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3181" r="1932" b="7958"/>
          <a:stretch/>
        </p:blipFill>
        <p:spPr bwMode="auto">
          <a:xfrm>
            <a:off x="1547664" y="1484784"/>
            <a:ext cx="6768753" cy="47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228184" y="41490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oložit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28184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vstát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28184" y="52292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</a:t>
            </a:r>
            <a:r>
              <a:rPr lang="cs-CZ" dirty="0" smtClean="0"/>
              <a:t>yslet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16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VERBITYYPPI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933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TULLA	</a:t>
            </a:r>
            <a:r>
              <a:rPr lang="cs-CZ" dirty="0" smtClean="0"/>
              <a:t>přijít, přijet		</a:t>
            </a:r>
            <a:r>
              <a:rPr lang="cs-CZ" b="1" dirty="0" smtClean="0"/>
              <a:t>PURRA </a:t>
            </a:r>
            <a:r>
              <a:rPr lang="cs-CZ" dirty="0" smtClean="0"/>
              <a:t> 	kousat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TULE-				PURE-</a:t>
            </a:r>
          </a:p>
          <a:p>
            <a:pPr marL="0" indent="0">
              <a:buNone/>
            </a:pPr>
            <a:r>
              <a:rPr lang="cs-CZ" dirty="0" smtClean="0"/>
              <a:t>TUL-					PUR-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MENNÄ	</a:t>
            </a:r>
            <a:r>
              <a:rPr lang="cs-CZ" dirty="0" smtClean="0"/>
              <a:t>jít, jet			</a:t>
            </a:r>
            <a:r>
              <a:rPr lang="cs-CZ" b="1" dirty="0" smtClean="0"/>
              <a:t>PESTÄ</a:t>
            </a:r>
            <a:r>
              <a:rPr lang="cs-CZ" dirty="0" smtClean="0"/>
              <a:t> 	mýt, prát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MENE-				PESE-</a:t>
            </a:r>
          </a:p>
          <a:p>
            <a:pPr marL="0" indent="0">
              <a:buNone/>
            </a:pPr>
            <a:r>
              <a:rPr lang="cs-CZ" dirty="0" smtClean="0"/>
              <a:t>MEN-					PES-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</a:t>
            </a:r>
            <a:r>
              <a:rPr lang="cs-CZ" b="1" dirty="0" smtClean="0"/>
              <a:t>JUOSTA</a:t>
            </a:r>
            <a:r>
              <a:rPr lang="cs-CZ" dirty="0" smtClean="0"/>
              <a:t>	běhat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JUOKSE-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JUOS-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876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NÄHDÄ, TEHDÄ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NÄHDÄ</a:t>
            </a:r>
            <a:r>
              <a:rPr lang="cs-CZ" dirty="0" smtClean="0"/>
              <a:t>	vidět		</a:t>
            </a:r>
            <a:r>
              <a:rPr lang="cs-CZ" b="1" dirty="0" smtClean="0"/>
              <a:t>TEHDÄ</a:t>
            </a:r>
            <a:r>
              <a:rPr lang="cs-CZ" dirty="0" smtClean="0"/>
              <a:t>	dělat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NÄE</a:t>
            </a:r>
            <a:r>
              <a:rPr lang="cs-CZ" dirty="0" smtClean="0"/>
              <a:t>-				</a:t>
            </a:r>
            <a:r>
              <a:rPr lang="cs-CZ" dirty="0" smtClean="0">
                <a:solidFill>
                  <a:srgbClr val="92D050"/>
                </a:solidFill>
              </a:rPr>
              <a:t>TEE-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NÄKE</a:t>
            </a:r>
            <a:r>
              <a:rPr lang="cs-CZ" dirty="0" smtClean="0"/>
              <a:t>-			</a:t>
            </a:r>
            <a:r>
              <a:rPr lang="cs-CZ" dirty="0" smtClean="0">
                <a:solidFill>
                  <a:srgbClr val="FF0000"/>
                </a:solidFill>
              </a:rPr>
              <a:t>TEKE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smtClean="0"/>
              <a:t>NÄH-				TEH-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>
                <a:solidFill>
                  <a:srgbClr val="92D050"/>
                </a:solidFill>
              </a:rPr>
              <a:t>näen</a:t>
            </a:r>
            <a:r>
              <a:rPr lang="cs-CZ" i="1" dirty="0" smtClean="0">
                <a:solidFill>
                  <a:srgbClr val="92D050"/>
                </a:solidFill>
              </a:rPr>
              <a:t>				</a:t>
            </a:r>
            <a:r>
              <a:rPr lang="cs-CZ" i="1" dirty="0" err="1" smtClean="0">
                <a:solidFill>
                  <a:srgbClr val="92D050"/>
                </a:solidFill>
              </a:rPr>
              <a:t>teen</a:t>
            </a:r>
            <a:endParaRPr lang="cs-CZ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i="1" dirty="0" err="1" smtClean="0">
                <a:solidFill>
                  <a:srgbClr val="92D050"/>
                </a:solidFill>
              </a:rPr>
              <a:t>näet</a:t>
            </a:r>
            <a:r>
              <a:rPr lang="cs-CZ" i="1" dirty="0" smtClean="0">
                <a:solidFill>
                  <a:srgbClr val="92D050"/>
                </a:solidFill>
              </a:rPr>
              <a:t>				</a:t>
            </a:r>
            <a:r>
              <a:rPr lang="cs-CZ" i="1" dirty="0" err="1" smtClean="0">
                <a:solidFill>
                  <a:srgbClr val="92D050"/>
                </a:solidFill>
              </a:rPr>
              <a:t>teet</a:t>
            </a:r>
            <a:endParaRPr lang="cs-CZ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näkee</a:t>
            </a:r>
            <a:r>
              <a:rPr lang="cs-CZ" i="1" dirty="0" smtClean="0"/>
              <a:t>			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>
                <a:solidFill>
                  <a:srgbClr val="FF0000"/>
                </a:solidFill>
              </a:rPr>
              <a:t>tekee</a:t>
            </a: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i="1" dirty="0" err="1" smtClean="0">
                <a:solidFill>
                  <a:srgbClr val="92D050"/>
                </a:solidFill>
              </a:rPr>
              <a:t>näemme</a:t>
            </a:r>
            <a:r>
              <a:rPr lang="cs-CZ" i="1" dirty="0" smtClean="0">
                <a:solidFill>
                  <a:srgbClr val="92D050"/>
                </a:solidFill>
              </a:rPr>
              <a:t>			</a:t>
            </a:r>
            <a:r>
              <a:rPr lang="cs-CZ" i="1" dirty="0" err="1" smtClean="0">
                <a:solidFill>
                  <a:srgbClr val="92D050"/>
                </a:solidFill>
              </a:rPr>
              <a:t>teemme</a:t>
            </a:r>
            <a:endParaRPr lang="cs-CZ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i="1" dirty="0" err="1" smtClean="0">
                <a:solidFill>
                  <a:srgbClr val="92D050"/>
                </a:solidFill>
              </a:rPr>
              <a:t>näette</a:t>
            </a:r>
            <a:r>
              <a:rPr lang="cs-CZ" i="1" dirty="0" smtClean="0">
                <a:solidFill>
                  <a:srgbClr val="92D050"/>
                </a:solidFill>
              </a:rPr>
              <a:t>				</a:t>
            </a:r>
            <a:r>
              <a:rPr lang="cs-CZ" i="1" dirty="0" err="1" smtClean="0">
                <a:solidFill>
                  <a:srgbClr val="92D050"/>
                </a:solidFill>
              </a:rPr>
              <a:t>teette</a:t>
            </a:r>
            <a:endParaRPr lang="cs-CZ" i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i="1" dirty="0" smtClean="0"/>
              <a:t>he </a:t>
            </a:r>
            <a:r>
              <a:rPr lang="cs-CZ" i="1" dirty="0" err="1" smtClean="0">
                <a:solidFill>
                  <a:srgbClr val="FF0000"/>
                </a:solidFill>
              </a:rPr>
              <a:t>näkevät</a:t>
            </a:r>
            <a:r>
              <a:rPr lang="cs-CZ" i="1" dirty="0" smtClean="0"/>
              <a:t>			he </a:t>
            </a:r>
            <a:r>
              <a:rPr lang="cs-CZ" i="1" dirty="0" err="1" smtClean="0">
                <a:solidFill>
                  <a:srgbClr val="FF0000"/>
                </a:solidFill>
              </a:rPr>
              <a:t>tekevät</a:t>
            </a:r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7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Minä</a:t>
            </a:r>
            <a:r>
              <a:rPr lang="cs-CZ" dirty="0" smtClean="0"/>
              <a:t> (JUODA) </a:t>
            </a:r>
            <a:r>
              <a:rPr lang="cs-CZ" dirty="0" err="1" smtClean="0"/>
              <a:t>vettä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Hän</a:t>
            </a:r>
            <a:r>
              <a:rPr lang="cs-CZ" dirty="0" smtClean="0"/>
              <a:t> (SYÖDÄ) </a:t>
            </a:r>
            <a:r>
              <a:rPr lang="cs-CZ" dirty="0" err="1" smtClean="0"/>
              <a:t>jäätelöä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Me</a:t>
            </a:r>
            <a:r>
              <a:rPr lang="cs-CZ" dirty="0" smtClean="0"/>
              <a:t> (NOUSTA) </a:t>
            </a:r>
            <a:r>
              <a:rPr lang="cs-CZ" dirty="0" err="1" smtClean="0"/>
              <a:t>aamulla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Te (KÄVELLÄ) </a:t>
            </a:r>
            <a:r>
              <a:rPr lang="cs-CZ" dirty="0" err="1" smtClean="0"/>
              <a:t>puistossa</a:t>
            </a:r>
            <a:r>
              <a:rPr lang="cs-CZ" dirty="0" smtClean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Sinä</a:t>
            </a:r>
            <a:r>
              <a:rPr lang="cs-CZ" dirty="0" smtClean="0"/>
              <a:t> (EI – TEHDÄ) </a:t>
            </a:r>
            <a:r>
              <a:rPr lang="cs-CZ" dirty="0" err="1" smtClean="0"/>
              <a:t>ruokaa</a:t>
            </a:r>
            <a:r>
              <a:rPr lang="cs-CZ" dirty="0" smtClean="0"/>
              <a:t> </a:t>
            </a:r>
            <a:r>
              <a:rPr lang="cs-CZ" dirty="0" err="1" smtClean="0"/>
              <a:t>usein</a:t>
            </a:r>
            <a:r>
              <a:rPr lang="cs-CZ" smtClean="0"/>
              <a:t>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48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HARJOITUS 1 – </a:t>
            </a:r>
            <a:r>
              <a:rPr lang="cs-CZ" dirty="0" err="1" smtClean="0"/>
              <a:t>Kysy</a:t>
            </a:r>
            <a:r>
              <a:rPr lang="cs-CZ" dirty="0" smtClean="0"/>
              <a:t> </a:t>
            </a:r>
            <a:r>
              <a:rPr lang="cs-CZ" dirty="0" err="1" smtClean="0"/>
              <a:t>kurssikaverilta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933528"/>
          </a:xfrm>
        </p:spPr>
        <p:txBody>
          <a:bodyPr>
            <a:normAutofit lnSpcReduction="10000"/>
          </a:bodyPr>
          <a:lstStyle/>
          <a:p>
            <a:r>
              <a:rPr lang="cs-CZ" i="1" dirty="0" err="1" smtClean="0"/>
              <a:t>Mistä</a:t>
            </a:r>
            <a:r>
              <a:rPr lang="cs-CZ" i="1" dirty="0" smtClean="0"/>
              <a:t> </a:t>
            </a:r>
            <a:r>
              <a:rPr lang="cs-CZ" i="1" dirty="0" err="1" smtClean="0"/>
              <a:t>väristä</a:t>
            </a:r>
            <a:r>
              <a:rPr lang="cs-CZ" i="1" dirty="0" smtClean="0"/>
              <a:t> </a:t>
            </a:r>
            <a:r>
              <a:rPr lang="cs-CZ" i="1" dirty="0" err="1" smtClean="0"/>
              <a:t>pidät</a:t>
            </a:r>
            <a:r>
              <a:rPr lang="cs-CZ" i="1" dirty="0" smtClean="0"/>
              <a:t>? </a:t>
            </a:r>
            <a:r>
              <a:rPr lang="cs-CZ" i="1" dirty="0" err="1" smtClean="0"/>
              <a:t>Keltaise</a:t>
            </a:r>
            <a:r>
              <a:rPr lang="cs-CZ" i="1" dirty="0" smtClean="0"/>
              <a:t>-sta </a:t>
            </a:r>
            <a:r>
              <a:rPr lang="cs-CZ" i="1" dirty="0" err="1" smtClean="0"/>
              <a:t>keltais</a:t>
            </a:r>
            <a:r>
              <a:rPr lang="cs-CZ" i="1" dirty="0" smtClean="0"/>
              <a:t>-ta </a:t>
            </a:r>
            <a:r>
              <a:rPr lang="cs-CZ" i="1" dirty="0" err="1" smtClean="0"/>
              <a:t>sinise-stä</a:t>
            </a:r>
            <a:r>
              <a:rPr lang="cs-CZ" i="1" dirty="0" smtClean="0"/>
              <a:t> </a:t>
            </a:r>
            <a:r>
              <a:rPr lang="cs-CZ" i="1" dirty="0" err="1" smtClean="0"/>
              <a:t>sinis-tä</a:t>
            </a:r>
            <a:endParaRPr lang="cs-CZ" i="1" dirty="0" smtClean="0"/>
          </a:p>
          <a:p>
            <a:r>
              <a:rPr lang="cs-CZ" i="1" dirty="0" err="1" smtClean="0"/>
              <a:t>Millainen</a:t>
            </a:r>
            <a:r>
              <a:rPr lang="cs-CZ" i="1" dirty="0" smtClean="0"/>
              <a:t> </a:t>
            </a:r>
            <a:r>
              <a:rPr lang="cs-CZ" i="1" dirty="0" err="1" smtClean="0"/>
              <a:t>sää</a:t>
            </a:r>
            <a:r>
              <a:rPr lang="cs-CZ" i="1" dirty="0" smtClean="0"/>
              <a:t>/</a:t>
            </a:r>
            <a:r>
              <a:rPr lang="cs-CZ" i="1" dirty="0" err="1" smtClean="0"/>
              <a:t>ilma</a:t>
            </a:r>
            <a:r>
              <a:rPr lang="cs-CZ" i="1" dirty="0" smtClean="0"/>
              <a:t> </a:t>
            </a:r>
            <a:r>
              <a:rPr lang="cs-CZ" i="1" dirty="0" err="1" smtClean="0"/>
              <a:t>tänään</a:t>
            </a:r>
            <a:r>
              <a:rPr lang="cs-CZ" i="1" dirty="0" smtClean="0"/>
              <a:t> on?</a:t>
            </a:r>
          </a:p>
          <a:p>
            <a:r>
              <a:rPr lang="cs-CZ" i="1" dirty="0" err="1" smtClean="0"/>
              <a:t>Mikä</a:t>
            </a:r>
            <a:r>
              <a:rPr lang="cs-CZ" i="1" dirty="0" smtClean="0"/>
              <a:t> </a:t>
            </a:r>
            <a:r>
              <a:rPr lang="cs-CZ" i="1" dirty="0" err="1" smtClean="0"/>
              <a:t>kuukausi</a:t>
            </a:r>
            <a:r>
              <a:rPr lang="cs-CZ" i="1" dirty="0" smtClean="0"/>
              <a:t> nyt on?</a:t>
            </a:r>
          </a:p>
          <a:p>
            <a:r>
              <a:rPr lang="cs-CZ" i="1" dirty="0" err="1" smtClean="0"/>
              <a:t>Mikä</a:t>
            </a:r>
            <a:r>
              <a:rPr lang="cs-CZ" i="1" dirty="0" smtClean="0"/>
              <a:t> </a:t>
            </a:r>
            <a:r>
              <a:rPr lang="cs-CZ" i="1" dirty="0" err="1" smtClean="0"/>
              <a:t>päivä</a:t>
            </a:r>
            <a:r>
              <a:rPr lang="cs-CZ" i="1" dirty="0" smtClean="0"/>
              <a:t> on </a:t>
            </a:r>
            <a:r>
              <a:rPr lang="cs-CZ" i="1" dirty="0" err="1" smtClean="0"/>
              <a:t>huomenna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Missä</a:t>
            </a:r>
            <a:r>
              <a:rPr lang="cs-CZ" i="1" dirty="0" smtClean="0"/>
              <a:t> </a:t>
            </a:r>
            <a:r>
              <a:rPr lang="cs-CZ" i="1" dirty="0" err="1" smtClean="0"/>
              <a:t>olet</a:t>
            </a:r>
            <a:r>
              <a:rPr lang="cs-CZ" i="1" dirty="0" smtClean="0"/>
              <a:t> nyt?</a:t>
            </a:r>
          </a:p>
          <a:p>
            <a:r>
              <a:rPr lang="cs-CZ" i="1" dirty="0" err="1" smtClean="0"/>
              <a:t>Opiskeletko</a:t>
            </a:r>
            <a:r>
              <a:rPr lang="cs-CZ" i="1" dirty="0" smtClean="0"/>
              <a:t> </a:t>
            </a:r>
            <a:r>
              <a:rPr lang="cs-CZ" i="1" dirty="0" err="1" smtClean="0"/>
              <a:t>norjaa</a:t>
            </a:r>
            <a:r>
              <a:rPr lang="cs-CZ" i="1" dirty="0" smtClean="0"/>
              <a:t>/</a:t>
            </a:r>
            <a:r>
              <a:rPr lang="cs-CZ" i="1" dirty="0" err="1" smtClean="0"/>
              <a:t>englantia</a:t>
            </a:r>
            <a:r>
              <a:rPr lang="cs-CZ" i="1" dirty="0" smtClean="0"/>
              <a:t>/</a:t>
            </a:r>
            <a:r>
              <a:rPr lang="cs-CZ" i="1" dirty="0" err="1" smtClean="0"/>
              <a:t>ranskaa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Pidätkö</a:t>
            </a:r>
            <a:r>
              <a:rPr lang="cs-CZ" i="1" dirty="0" smtClean="0"/>
              <a:t> </a:t>
            </a:r>
            <a:r>
              <a:rPr lang="cs-CZ" i="1" dirty="0" err="1" smtClean="0"/>
              <a:t>espanjan</a:t>
            </a:r>
            <a:r>
              <a:rPr lang="cs-CZ" i="1" dirty="0" smtClean="0"/>
              <a:t>/</a:t>
            </a:r>
            <a:r>
              <a:rPr lang="cs-CZ" i="1" dirty="0" err="1" smtClean="0"/>
              <a:t>saksan</a:t>
            </a:r>
            <a:r>
              <a:rPr lang="cs-CZ" i="1" dirty="0" smtClean="0"/>
              <a:t>/</a:t>
            </a:r>
            <a:r>
              <a:rPr lang="cs-CZ" i="1" dirty="0" err="1" smtClean="0"/>
              <a:t>suomen</a:t>
            </a:r>
            <a:r>
              <a:rPr lang="cs-CZ" i="1" dirty="0" smtClean="0"/>
              <a:t> </a:t>
            </a:r>
            <a:r>
              <a:rPr lang="cs-CZ" i="1" dirty="0" err="1" smtClean="0"/>
              <a:t>kielestä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Onko</a:t>
            </a:r>
            <a:r>
              <a:rPr lang="cs-CZ" i="1" dirty="0" smtClean="0"/>
              <a:t> </a:t>
            </a:r>
            <a:r>
              <a:rPr lang="cs-CZ" i="1" dirty="0" err="1" smtClean="0"/>
              <a:t>sinulla</a:t>
            </a:r>
            <a:r>
              <a:rPr lang="cs-CZ" i="1" dirty="0"/>
              <a:t> </a:t>
            </a:r>
            <a:r>
              <a:rPr lang="cs-CZ" i="1" dirty="0" err="1" smtClean="0"/>
              <a:t>sisko</a:t>
            </a:r>
            <a:r>
              <a:rPr lang="cs-CZ" i="1" dirty="0" smtClean="0"/>
              <a:t>/</a:t>
            </a:r>
            <a:r>
              <a:rPr lang="cs-CZ" i="1" dirty="0" err="1" smtClean="0"/>
              <a:t>veli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Asutko</a:t>
            </a:r>
            <a:r>
              <a:rPr lang="cs-CZ" i="1" dirty="0" smtClean="0"/>
              <a:t> </a:t>
            </a:r>
            <a:r>
              <a:rPr lang="cs-CZ" i="1" dirty="0" err="1" smtClean="0"/>
              <a:t>Prahassa</a:t>
            </a:r>
            <a:r>
              <a:rPr lang="cs-CZ" i="1" dirty="0" smtClean="0"/>
              <a:t>?</a:t>
            </a:r>
          </a:p>
          <a:p>
            <a:r>
              <a:rPr lang="cs-CZ" i="1" dirty="0" err="1"/>
              <a:t>Mistä</a:t>
            </a:r>
            <a:r>
              <a:rPr lang="cs-CZ" i="1" dirty="0"/>
              <a:t> </a:t>
            </a:r>
            <a:r>
              <a:rPr lang="cs-CZ" i="1" dirty="0" err="1"/>
              <a:t>olet</a:t>
            </a:r>
            <a:r>
              <a:rPr lang="cs-CZ" i="1" dirty="0"/>
              <a:t> </a:t>
            </a:r>
            <a:r>
              <a:rPr lang="cs-CZ" i="1" dirty="0" err="1"/>
              <a:t>kotoisin</a:t>
            </a:r>
            <a:r>
              <a:rPr lang="cs-CZ" i="1" dirty="0"/>
              <a:t>?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16970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VERBITYYPPI 4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3182" r="3750" b="5303"/>
          <a:stretch/>
        </p:blipFill>
        <p:spPr bwMode="auto">
          <a:xfrm>
            <a:off x="1547664" y="1556792"/>
            <a:ext cx="6444716" cy="47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08304" y="41490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umět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64288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chtít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64288" y="50224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</a:t>
            </a:r>
            <a:r>
              <a:rPr lang="cs-CZ" dirty="0" smtClean="0"/>
              <a:t>át 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81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VERBITYYPPI 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645496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PELATA</a:t>
            </a:r>
            <a:r>
              <a:rPr lang="cs-CZ" dirty="0" smtClean="0"/>
              <a:t>	hrát </a:t>
            </a:r>
            <a:r>
              <a:rPr lang="cs-CZ" sz="1800" dirty="0" smtClean="0"/>
              <a:t>(hru, sport)	</a:t>
            </a:r>
            <a:r>
              <a:rPr lang="cs-CZ" sz="2800" dirty="0" smtClean="0"/>
              <a:t>	</a:t>
            </a:r>
            <a:r>
              <a:rPr lang="cs-CZ" b="1" dirty="0" smtClean="0"/>
              <a:t>HYPÄTÄ</a:t>
            </a:r>
            <a:r>
              <a:rPr lang="cs-CZ" dirty="0" smtClean="0"/>
              <a:t>	skákat</a:t>
            </a:r>
          </a:p>
          <a:p>
            <a:pPr marL="0" indent="0">
              <a:buNone/>
            </a:pPr>
            <a:r>
              <a:rPr lang="cs-CZ" dirty="0" smtClean="0"/>
              <a:t>PELAA-				HYPPÄÄ-</a:t>
            </a:r>
          </a:p>
          <a:p>
            <a:pPr marL="0" indent="0">
              <a:buNone/>
            </a:pPr>
            <a:r>
              <a:rPr lang="cs-CZ" dirty="0" smtClean="0"/>
              <a:t>PELAT-				HYPÄT-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HERÄTÄ	</a:t>
            </a:r>
            <a:r>
              <a:rPr lang="cs-CZ" dirty="0" smtClean="0"/>
              <a:t>vzbudit se 	</a:t>
            </a:r>
            <a:r>
              <a:rPr lang="cs-CZ" b="1" dirty="0" smtClean="0"/>
              <a:t>	TAVATA</a:t>
            </a:r>
            <a:r>
              <a:rPr lang="cs-CZ" dirty="0" smtClean="0"/>
              <a:t> 	setkat se</a:t>
            </a:r>
          </a:p>
          <a:p>
            <a:pPr marL="0" indent="0">
              <a:buNone/>
            </a:pPr>
            <a:r>
              <a:rPr lang="cs-CZ" dirty="0" smtClean="0"/>
              <a:t>HERÄÄ-				TAPAA-</a:t>
            </a:r>
          </a:p>
          <a:p>
            <a:pPr marL="0" indent="0">
              <a:buNone/>
            </a:pPr>
            <a:r>
              <a:rPr lang="cs-CZ" dirty="0" smtClean="0"/>
              <a:t>HERÄT- 				TAVAT-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420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VERBITYYPPI 5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8636" r="5114" b="11364"/>
          <a:stretch/>
        </p:blipFill>
        <p:spPr bwMode="auto">
          <a:xfrm>
            <a:off x="1423816" y="1842654"/>
            <a:ext cx="6113057" cy="403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27984" y="32849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otřebovat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40152" y="43651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rušit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42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VERBITYYPPI </a:t>
            </a:r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VALITA</a:t>
            </a:r>
            <a:r>
              <a:rPr lang="cs-CZ" dirty="0" smtClean="0"/>
              <a:t>  	vybrat, zvolit si</a:t>
            </a:r>
          </a:p>
          <a:p>
            <a:pPr marL="0" indent="0">
              <a:buNone/>
            </a:pPr>
            <a:r>
              <a:rPr lang="cs-CZ" dirty="0" smtClean="0"/>
              <a:t>VALITSE-</a:t>
            </a:r>
          </a:p>
          <a:p>
            <a:pPr marL="0" indent="0">
              <a:buNone/>
            </a:pPr>
            <a:r>
              <a:rPr lang="cs-CZ" dirty="0" smtClean="0"/>
              <a:t>VALIT-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MERKITÄ</a:t>
            </a:r>
            <a:r>
              <a:rPr lang="cs-CZ" dirty="0" smtClean="0"/>
              <a:t>  	znamenat</a:t>
            </a:r>
          </a:p>
          <a:p>
            <a:pPr marL="0" indent="0">
              <a:buNone/>
            </a:pPr>
            <a:r>
              <a:rPr lang="cs-CZ" dirty="0" smtClean="0"/>
              <a:t>MERKITSE-</a:t>
            </a:r>
          </a:p>
          <a:p>
            <a:pPr marL="0" indent="0">
              <a:buNone/>
            </a:pPr>
            <a:r>
              <a:rPr lang="cs-CZ" dirty="0" smtClean="0"/>
              <a:t>MERKIT-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235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VERBITYYPPI 6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5303" r="3978" b="9242"/>
          <a:stretch/>
        </p:blipFill>
        <p:spPr bwMode="auto">
          <a:xfrm>
            <a:off x="971600" y="1556792"/>
            <a:ext cx="6825746" cy="47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1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/>
          <a:lstStyle/>
          <a:p>
            <a:r>
              <a:rPr lang="cs-CZ" dirty="0" smtClean="0"/>
              <a:t>HARJOITUS 6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9"/>
          <a:stretch/>
        </p:blipFill>
        <p:spPr bwMode="auto">
          <a:xfrm>
            <a:off x="4098967" y="188640"/>
            <a:ext cx="450548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6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7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6" y="1340768"/>
            <a:ext cx="7008777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61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Oppikirja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VERBIT s. 21, s. 34, s. 52-54, s. 65-67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Lisää</a:t>
            </a:r>
            <a:r>
              <a:rPr lang="cs-CZ" dirty="0" smtClean="0"/>
              <a:t> </a:t>
            </a:r>
            <a:r>
              <a:rPr lang="cs-CZ" dirty="0" err="1" smtClean="0"/>
              <a:t>verbiharjoituksia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>
                <a:hlinkClick r:id="rId2"/>
              </a:rPr>
              <a:t>https://www.osaansuomea.fi/verbit</a:t>
            </a:r>
            <a:r>
              <a:rPr lang="cs-CZ" smtClean="0">
                <a:hlinkClick r:id="rId2"/>
              </a:rPr>
              <a:t>/</a:t>
            </a:r>
            <a:endParaRPr lang="cs-CZ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3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cs-CZ" dirty="0" smtClean="0"/>
              <a:t>HARJOITUS 2: </a:t>
            </a:r>
            <a:r>
              <a:rPr lang="cs-CZ" dirty="0" err="1" smtClean="0"/>
              <a:t>Mistä</a:t>
            </a:r>
            <a:r>
              <a:rPr lang="cs-CZ" dirty="0" smtClean="0"/>
              <a:t> </a:t>
            </a:r>
            <a:r>
              <a:rPr lang="cs-CZ" dirty="0" err="1" smtClean="0"/>
              <a:t>tykkäät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136904" cy="4824536"/>
          </a:xfrm>
        </p:spPr>
        <p:txBody>
          <a:bodyPr/>
          <a:lstStyle/>
          <a:p>
            <a:r>
              <a:rPr lang="fi-FI" i="1" dirty="0"/>
              <a:t>Mistä sinä tykkäät? </a:t>
            </a: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Minä </a:t>
            </a:r>
            <a:r>
              <a:rPr lang="fi-FI" i="1" dirty="0"/>
              <a:t>tykkään jäätelöstä/pitsasta/kahvista. </a:t>
            </a:r>
            <a:endParaRPr lang="cs-CZ" i="1" dirty="0" smtClean="0"/>
          </a:p>
          <a:p>
            <a:r>
              <a:rPr lang="cs-CZ" i="1" dirty="0" err="1" smtClean="0"/>
              <a:t>Mistä</a:t>
            </a:r>
            <a:r>
              <a:rPr lang="cs-CZ" i="1" dirty="0" smtClean="0"/>
              <a:t> </a:t>
            </a:r>
            <a:r>
              <a:rPr lang="cs-CZ" i="1" dirty="0" err="1" smtClean="0"/>
              <a:t>sinä</a:t>
            </a:r>
            <a:r>
              <a:rPr lang="cs-CZ" i="1" dirty="0" smtClean="0"/>
              <a:t> et </a:t>
            </a:r>
            <a:r>
              <a:rPr lang="cs-CZ" i="1" dirty="0" err="1" smtClean="0"/>
              <a:t>tykkää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fi-FI" i="1" dirty="0" smtClean="0"/>
              <a:t>Minä </a:t>
            </a:r>
            <a:r>
              <a:rPr lang="fi-FI" i="1" dirty="0"/>
              <a:t>en tykkää jäätelöstä/pitsasta/kahvista</a:t>
            </a:r>
            <a:r>
              <a:rPr lang="fi-FI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hampurilainen</a:t>
            </a:r>
            <a:r>
              <a:rPr lang="cs-CZ" dirty="0" smtClean="0"/>
              <a:t>, </a:t>
            </a:r>
            <a:r>
              <a:rPr lang="cs-CZ" dirty="0" err="1" smtClean="0"/>
              <a:t>pitsa</a:t>
            </a:r>
            <a:r>
              <a:rPr lang="cs-CZ" dirty="0"/>
              <a:t>, pasta, </a:t>
            </a:r>
            <a:r>
              <a:rPr lang="cs-CZ" dirty="0" err="1" smtClean="0"/>
              <a:t>riisi</a:t>
            </a:r>
            <a:r>
              <a:rPr lang="cs-CZ" dirty="0" smtClean="0"/>
              <a:t>, </a:t>
            </a:r>
            <a:r>
              <a:rPr lang="cs-CZ" dirty="0" err="1" smtClean="0"/>
              <a:t>tee</a:t>
            </a:r>
            <a:r>
              <a:rPr lang="cs-CZ" dirty="0" smtClean="0"/>
              <a:t>, </a:t>
            </a:r>
            <a:r>
              <a:rPr lang="cs-CZ" dirty="0" err="1" smtClean="0"/>
              <a:t>kahvi</a:t>
            </a:r>
            <a:r>
              <a:rPr lang="cs-CZ" dirty="0" smtClean="0"/>
              <a:t>, </a:t>
            </a:r>
            <a:r>
              <a:rPr lang="cs-CZ" dirty="0" err="1" smtClean="0"/>
              <a:t>viini</a:t>
            </a:r>
            <a:r>
              <a:rPr lang="cs-CZ" dirty="0" smtClean="0"/>
              <a:t>, </a:t>
            </a:r>
            <a:r>
              <a:rPr lang="cs-CZ" dirty="0" err="1" smtClean="0"/>
              <a:t>omena</a:t>
            </a:r>
            <a:r>
              <a:rPr lang="cs-CZ" dirty="0"/>
              <a:t>, </a:t>
            </a:r>
            <a:r>
              <a:rPr lang="cs-CZ" dirty="0" err="1" smtClean="0"/>
              <a:t>jäätelö</a:t>
            </a:r>
            <a:r>
              <a:rPr lang="cs-CZ" dirty="0" smtClean="0"/>
              <a:t>, </a:t>
            </a:r>
            <a:r>
              <a:rPr lang="cs-CZ" dirty="0" err="1" smtClean="0"/>
              <a:t>vesi</a:t>
            </a:r>
            <a:r>
              <a:rPr lang="cs-CZ" dirty="0" smtClean="0"/>
              <a:t>, </a:t>
            </a:r>
            <a:r>
              <a:rPr lang="cs-CZ" dirty="0" err="1" smtClean="0"/>
              <a:t>suklaa</a:t>
            </a:r>
            <a:r>
              <a:rPr lang="cs-CZ" dirty="0" smtClean="0"/>
              <a:t>, </a:t>
            </a:r>
            <a:r>
              <a:rPr lang="cs-CZ" dirty="0" err="1" smtClean="0"/>
              <a:t>tomaatti</a:t>
            </a:r>
            <a:r>
              <a:rPr lang="cs-CZ" dirty="0" smtClean="0"/>
              <a:t>, </a:t>
            </a:r>
            <a:r>
              <a:rPr lang="cs-CZ" dirty="0" err="1" smtClean="0"/>
              <a:t>päärynä</a:t>
            </a:r>
            <a:r>
              <a:rPr lang="cs-CZ" dirty="0" smtClean="0"/>
              <a:t>, </a:t>
            </a:r>
            <a:r>
              <a:rPr lang="cs-CZ" dirty="0" err="1" smtClean="0"/>
              <a:t>mansikka</a:t>
            </a:r>
            <a:r>
              <a:rPr lang="cs-CZ" dirty="0" smtClean="0"/>
              <a:t>, </a:t>
            </a:r>
            <a:r>
              <a:rPr lang="cs-CZ" dirty="0" err="1" smtClean="0"/>
              <a:t>meloni</a:t>
            </a:r>
            <a:r>
              <a:rPr lang="cs-CZ" dirty="0" smtClean="0"/>
              <a:t>, </a:t>
            </a:r>
            <a:r>
              <a:rPr lang="cs-CZ" dirty="0" err="1" smtClean="0"/>
              <a:t>appelsiini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1" name="Picture 3" descr="C:\Users\Lenka\AppData\Local\Microsoft\Windows\Temporary Internet Files\Content.IE5\NM6CJJGV\cone-145172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88" y="1340768"/>
            <a:ext cx="1102432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2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HARJOITUS 3: </a:t>
            </a:r>
            <a:r>
              <a:rPr lang="cs-CZ" sz="2800" i="1" dirty="0" err="1" smtClean="0"/>
              <a:t>Minulla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ei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ole</a:t>
            </a:r>
            <a:r>
              <a:rPr lang="cs-CZ" sz="2800" i="1" dirty="0" smtClean="0"/>
              <a:t>… </a:t>
            </a:r>
            <a:r>
              <a:rPr lang="cs-CZ" sz="2800" i="1" dirty="0" err="1" smtClean="0"/>
              <a:t>Kenellä</a:t>
            </a:r>
            <a:r>
              <a:rPr lang="cs-CZ" sz="2800" i="1" dirty="0" smtClean="0"/>
              <a:t> on …? </a:t>
            </a:r>
            <a:br>
              <a:rPr lang="cs-CZ" sz="2800" i="1" dirty="0" smtClean="0"/>
            </a:br>
            <a:r>
              <a:rPr lang="cs-CZ" sz="2800" i="1" dirty="0" err="1" smtClean="0"/>
              <a:t>Minulla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ei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ole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pientä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autoa</a:t>
            </a:r>
            <a:r>
              <a:rPr lang="cs-CZ" sz="2800" i="1" dirty="0" smtClean="0"/>
              <a:t>. </a:t>
            </a:r>
            <a:r>
              <a:rPr lang="cs-CZ" sz="2800" i="1" dirty="0" err="1" smtClean="0"/>
              <a:t>Kenellä</a:t>
            </a:r>
            <a:r>
              <a:rPr lang="cs-CZ" sz="2800" i="1" dirty="0" smtClean="0"/>
              <a:t> on </a:t>
            </a:r>
            <a:r>
              <a:rPr lang="cs-CZ" sz="2800" i="1" dirty="0" err="1" smtClean="0"/>
              <a:t>pieni</a:t>
            </a:r>
            <a:r>
              <a:rPr lang="cs-CZ" sz="2800" i="1" dirty="0" smtClean="0"/>
              <a:t> auto?</a:t>
            </a:r>
            <a:endParaRPr lang="cs-CZ" sz="2800" i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2" y="2276872"/>
            <a:ext cx="253210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29231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á složená závorka 4"/>
          <p:cNvSpPr/>
          <p:nvPr/>
        </p:nvSpPr>
        <p:spPr>
          <a:xfrm>
            <a:off x="3491880" y="1916832"/>
            <a:ext cx="720080" cy="3960440"/>
          </a:xfrm>
          <a:prstGeom prst="rightBrace">
            <a:avLst>
              <a:gd name="adj1" fmla="val 8333"/>
              <a:gd name="adj2" fmla="val 509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62" y="4293096"/>
            <a:ext cx="288032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51"/>
          <a:stretch/>
        </p:blipFill>
        <p:spPr bwMode="auto">
          <a:xfrm>
            <a:off x="4788024" y="5682113"/>
            <a:ext cx="1501025" cy="93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48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03" y="1196752"/>
            <a:ext cx="62179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07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30516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92" y="692696"/>
            <a:ext cx="4315233" cy="33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07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 VERBITYYPPIÄ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99" y="1701480"/>
            <a:ext cx="7155031" cy="46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3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VERBITYYPPI 1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060" r="3069" b="8637"/>
          <a:stretch/>
        </p:blipFill>
        <p:spPr bwMode="auto">
          <a:xfrm>
            <a:off x="1186411" y="1496290"/>
            <a:ext cx="6475154" cy="474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5940152" y="4869160"/>
            <a:ext cx="187220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076056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</a:t>
            </a:r>
            <a:r>
              <a:rPr lang="cs-CZ" dirty="0" smtClean="0"/>
              <a:t>edět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48064" y="47251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říct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0944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číst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48064" y="54812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odejít, odjet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73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VERBITYYPPI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KIRJOITTAA</a:t>
            </a:r>
            <a:r>
              <a:rPr lang="cs-CZ" dirty="0" smtClean="0"/>
              <a:t>  psát		</a:t>
            </a:r>
            <a:r>
              <a:rPr lang="cs-CZ" b="1" dirty="0" smtClean="0"/>
              <a:t>KYSYÄ</a:t>
            </a:r>
            <a:r>
              <a:rPr lang="cs-CZ" dirty="0" smtClean="0"/>
              <a:t>	zeptat se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KIRJOITA</a:t>
            </a:r>
            <a:r>
              <a:rPr lang="cs-CZ" dirty="0" smtClean="0"/>
              <a:t>-			KYSY-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KIRJOITTA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ANTAA</a:t>
            </a:r>
            <a:r>
              <a:rPr lang="cs-CZ" dirty="0" smtClean="0"/>
              <a:t>	dát		</a:t>
            </a:r>
            <a:r>
              <a:rPr lang="cs-CZ" b="1" dirty="0" smtClean="0"/>
              <a:t>SEISOA</a:t>
            </a:r>
            <a:r>
              <a:rPr lang="cs-CZ" dirty="0" smtClean="0"/>
              <a:t>	stát </a:t>
            </a:r>
            <a:r>
              <a:rPr lang="cs-CZ" sz="1900" dirty="0" smtClean="0"/>
              <a:t>(opak sedět)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ANNA</a:t>
            </a:r>
            <a:r>
              <a:rPr lang="cs-CZ" dirty="0" smtClean="0"/>
              <a:t>-			SEISO-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ANTA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TIETÄÄ</a:t>
            </a:r>
            <a:r>
              <a:rPr lang="cs-CZ" dirty="0" smtClean="0"/>
              <a:t>	vědět		</a:t>
            </a:r>
            <a:r>
              <a:rPr lang="cs-CZ" b="1" dirty="0" smtClean="0"/>
              <a:t>MAKSAA</a:t>
            </a:r>
            <a:r>
              <a:rPr lang="cs-CZ" dirty="0" smtClean="0"/>
              <a:t>	platit, stát </a:t>
            </a:r>
            <a:r>
              <a:rPr lang="cs-CZ" sz="1900" dirty="0" smtClean="0"/>
              <a:t>(cena)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TIEDÄ</a:t>
            </a:r>
            <a:r>
              <a:rPr lang="cs-CZ" dirty="0" smtClean="0"/>
              <a:t>-			MAKSA-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TIETÄ</a:t>
            </a:r>
            <a:r>
              <a:rPr lang="cs-CZ" dirty="0" smtClean="0"/>
              <a:t>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254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1301</TotalTime>
  <Words>313</Words>
  <Application>Microsoft Office PowerPoint</Application>
  <PresentationFormat>Předvádění na obrazovce 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Jmění</vt:lpstr>
      <vt:lpstr>KIELI I</vt:lpstr>
      <vt:lpstr>HARJOITUS 1 – Kysy kurssikaverilta</vt:lpstr>
      <vt:lpstr>HARJOITUS 2: Mistä tykkäät?</vt:lpstr>
      <vt:lpstr>HARJOITUS 3: Minulla ei ole… Kenellä on …?  Minulla ei ole pientä autoa. Kenellä on pieni auto?</vt:lpstr>
      <vt:lpstr>Prezentace aplikace PowerPoint</vt:lpstr>
      <vt:lpstr>Prezentace aplikace PowerPoint</vt:lpstr>
      <vt:lpstr>6 VERBITYYPPIÄ</vt:lpstr>
      <vt:lpstr>VERBITYYPPI 1</vt:lpstr>
      <vt:lpstr>VERBITYYPPI 1</vt:lpstr>
      <vt:lpstr>VERBITYYPPI 1 – astevaihtelu </vt:lpstr>
      <vt:lpstr>VERBITYYPPI 1 – astevaihtelu: NUKKUA-verbi </vt:lpstr>
      <vt:lpstr>HARJOITUS 4</vt:lpstr>
      <vt:lpstr>HARJOITUS 5 Kielto</vt:lpstr>
      <vt:lpstr>VERBITYYPPI 2</vt:lpstr>
      <vt:lpstr>VERBITYYPPI 2</vt:lpstr>
      <vt:lpstr>VERBITYYPPI 3</vt:lpstr>
      <vt:lpstr>VERBITYYPPI 3</vt:lpstr>
      <vt:lpstr>NÄHDÄ, TEHDÄ</vt:lpstr>
      <vt:lpstr>HARJOITUS 5</vt:lpstr>
      <vt:lpstr>VERBITYYPPI 4</vt:lpstr>
      <vt:lpstr>VERBITYYPPI 4</vt:lpstr>
      <vt:lpstr>VERBITYYPPI 5</vt:lpstr>
      <vt:lpstr>VERBITYYPPI 5</vt:lpstr>
      <vt:lpstr>VERBITYYPPI 6</vt:lpstr>
      <vt:lpstr>HARJOITUS 6 </vt:lpstr>
      <vt:lpstr>HARJOITUS 7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25</cp:revision>
  <dcterms:created xsi:type="dcterms:W3CDTF">2020-10-20T15:52:16Z</dcterms:created>
  <dcterms:modified xsi:type="dcterms:W3CDTF">2020-10-30T18:39:37Z</dcterms:modified>
</cp:coreProperties>
</file>