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61" r:id="rId5"/>
    <p:sldId id="285" r:id="rId6"/>
    <p:sldId id="284" r:id="rId7"/>
    <p:sldId id="286" r:id="rId8"/>
    <p:sldId id="287" r:id="rId9"/>
    <p:sldId id="288" r:id="rId10"/>
    <p:sldId id="289" r:id="rId11"/>
    <p:sldId id="290" r:id="rId12"/>
    <p:sldId id="291" r:id="rId13"/>
    <p:sldId id="292" r:id="rId14"/>
    <p:sldId id="293" r:id="rId15"/>
    <p:sldId id="294" r:id="rId16"/>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682" autoAdjust="0"/>
    <p:restoredTop sz="94660"/>
  </p:normalViewPr>
  <p:slideViewPr>
    <p:cSldViewPr snapToGrid="0">
      <p:cViewPr varScale="1">
        <p:scale>
          <a:sx n="65" d="100"/>
          <a:sy n="65" d="100"/>
        </p:scale>
        <p:origin x="4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87215D-F1E8-483E-8AB2-68632B5D71B3}" type="datetimeFigureOut">
              <a:rPr lang="fr-FR" smtClean="0"/>
              <a:t>12/10/2020</a:t>
            </a:fld>
            <a:endParaRPr lang="fr-FR"/>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fr-F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6599A2-3152-4654-B15E-D32DBCAE6B17}" type="slidenum">
              <a:rPr lang="fr-FR" smtClean="0"/>
              <a:t>‹#›</a:t>
            </a:fld>
            <a:endParaRPr lang="fr-FR"/>
          </a:p>
        </p:txBody>
      </p:sp>
    </p:spTree>
    <p:extLst>
      <p:ext uri="{BB962C8B-B14F-4D97-AF65-F5344CB8AC3E}">
        <p14:creationId xmlns:p14="http://schemas.microsoft.com/office/powerpoint/2010/main" val="41314706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1524000" y="1122363"/>
            <a:ext cx="9144000" cy="2387600"/>
          </a:xfrm>
        </p:spPr>
        <p:txBody>
          <a:bodyPr anchor="b"/>
          <a:lstStyle>
            <a:lvl1pPr algn="ctr">
              <a:defRPr sz="6000"/>
            </a:lvl1pPr>
          </a:lstStyle>
          <a:p>
            <a:r>
              <a:rPr lang="cs-CZ" smtClean="0"/>
              <a:t>Kliknutím lze upravit styl.</a:t>
            </a:r>
            <a:endParaRPr lang="cs-CZ"/>
          </a:p>
        </p:txBody>
      </p:sp>
      <p:sp>
        <p:nvSpPr>
          <p:cNvPr id="3" name="Podnadpis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smtClean="0"/>
              <a:t>Kliknutím můžete upravit styl předlohy.</a:t>
            </a:r>
            <a:endParaRPr lang="cs-CZ"/>
          </a:p>
        </p:txBody>
      </p:sp>
      <p:sp>
        <p:nvSpPr>
          <p:cNvPr id="4" name="Zástupný symbol pro datum 3"/>
          <p:cNvSpPr>
            <a:spLocks noGrp="1"/>
          </p:cNvSpPr>
          <p:nvPr>
            <p:ph type="dt" sz="half" idx="10"/>
          </p:nvPr>
        </p:nvSpPr>
        <p:spPr/>
        <p:txBody>
          <a:bodyPr/>
          <a:lstStyle/>
          <a:p>
            <a:fld id="{B5ACD09B-65FB-46DB-9DFC-E5BE9D91CDD1}" type="datetimeFigureOut">
              <a:rPr lang="cs-CZ" smtClean="0"/>
              <a:t>12.10.2020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553707539"/>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ACD09B-65FB-46DB-9DFC-E5BE9D91CDD1}" type="datetimeFigureOut">
              <a:rPr lang="cs-CZ" smtClean="0"/>
              <a:t>12.10.2020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31205697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365125"/>
            <a:ext cx="2628900" cy="5811838"/>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838200" y="365125"/>
            <a:ext cx="7734300" cy="5811838"/>
          </a:xfrm>
        </p:spPr>
        <p:txBody>
          <a:bodyPr vert="eaVert"/>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ACD09B-65FB-46DB-9DFC-E5BE9D91CDD1}" type="datetimeFigureOut">
              <a:rPr lang="cs-CZ" smtClean="0"/>
              <a:t>12.10.2020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170198046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B5ACD09B-65FB-46DB-9DFC-E5BE9D91CDD1}" type="datetimeFigureOut">
              <a:rPr lang="cs-CZ" smtClean="0"/>
              <a:t>12.10.2020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14896006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831850" y="1709738"/>
            <a:ext cx="10515600" cy="2852737"/>
          </a:xfrm>
        </p:spPr>
        <p:txBody>
          <a:bodyPr anchor="b"/>
          <a:lstStyle>
            <a:lvl1pPr>
              <a:defRPr sz="6000"/>
            </a:lvl1pPr>
          </a:lstStyle>
          <a:p>
            <a:r>
              <a:rPr lang="cs-CZ" smtClean="0"/>
              <a:t>Kliknutím lze upravit styl.</a:t>
            </a:r>
            <a:endParaRPr lang="cs-CZ"/>
          </a:p>
        </p:txBody>
      </p:sp>
      <p:sp>
        <p:nvSpPr>
          <p:cNvPr id="3" name="Zástupný symbol pro tex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smtClean="0"/>
              <a:t>Upravte styly předlohy textu.</a:t>
            </a:r>
          </a:p>
        </p:txBody>
      </p:sp>
      <p:sp>
        <p:nvSpPr>
          <p:cNvPr id="4" name="Zástupný symbol pro datum 3"/>
          <p:cNvSpPr>
            <a:spLocks noGrp="1"/>
          </p:cNvSpPr>
          <p:nvPr>
            <p:ph type="dt" sz="half" idx="10"/>
          </p:nvPr>
        </p:nvSpPr>
        <p:spPr/>
        <p:txBody>
          <a:bodyPr/>
          <a:lstStyle/>
          <a:p>
            <a:fld id="{B5ACD09B-65FB-46DB-9DFC-E5BE9D91CDD1}" type="datetimeFigureOut">
              <a:rPr lang="cs-CZ" smtClean="0"/>
              <a:t>12.10.2020</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273671075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838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6172200" y="1825625"/>
            <a:ext cx="5181600" cy="435133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B5ACD09B-65FB-46DB-9DFC-E5BE9D91CDD1}" type="datetimeFigureOut">
              <a:rPr lang="cs-CZ" smtClean="0"/>
              <a:t>12.10.2020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68375753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839788" y="365125"/>
            <a:ext cx="10515600" cy="1325563"/>
          </a:xfrm>
        </p:spPr>
        <p:txBody>
          <a:bodyPr/>
          <a:lstStyle/>
          <a:p>
            <a:r>
              <a:rPr lang="cs-CZ" smtClean="0"/>
              <a:t>Kliknutím lze upravit styl.</a:t>
            </a:r>
            <a:endParaRPr lang="cs-CZ"/>
          </a:p>
        </p:txBody>
      </p:sp>
      <p:sp>
        <p:nvSpPr>
          <p:cNvPr id="3" name="Zástupný symbol pro tex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4" name="Zástupný symbol pro obsah 3"/>
          <p:cNvSpPr>
            <a:spLocks noGrp="1"/>
          </p:cNvSpPr>
          <p:nvPr>
            <p:ph sz="half" idx="2"/>
          </p:nvPr>
        </p:nvSpPr>
        <p:spPr>
          <a:xfrm>
            <a:off x="839788" y="2505075"/>
            <a:ext cx="5157787"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Upravte styly předlohy textu.</a:t>
            </a:r>
          </a:p>
        </p:txBody>
      </p:sp>
      <p:sp>
        <p:nvSpPr>
          <p:cNvPr id="6" name="Zástupný symbol pro obsah 5"/>
          <p:cNvSpPr>
            <a:spLocks noGrp="1"/>
          </p:cNvSpPr>
          <p:nvPr>
            <p:ph sz="quarter" idx="4"/>
          </p:nvPr>
        </p:nvSpPr>
        <p:spPr>
          <a:xfrm>
            <a:off x="6172200" y="2505075"/>
            <a:ext cx="5183188" cy="3684588"/>
          </a:xfrm>
        </p:spPr>
        <p:txBody>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B5ACD09B-65FB-46DB-9DFC-E5BE9D91CDD1}" type="datetimeFigureOut">
              <a:rPr lang="cs-CZ" smtClean="0"/>
              <a:t>12.10.2020</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370510684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B5ACD09B-65FB-46DB-9DFC-E5BE9D91CDD1}" type="datetimeFigureOut">
              <a:rPr lang="cs-CZ" smtClean="0"/>
              <a:t>12.10.2020</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68712231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B5ACD09B-65FB-46DB-9DFC-E5BE9D91CDD1}" type="datetimeFigureOut">
              <a:rPr lang="cs-CZ" smtClean="0"/>
              <a:t>12.10.2020</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248495331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sah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5ACD09B-65FB-46DB-9DFC-E5BE9D91CDD1}" type="datetimeFigureOut">
              <a:rPr lang="cs-CZ" smtClean="0"/>
              <a:t>12.10.2020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279875679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839788" y="457200"/>
            <a:ext cx="3932237" cy="1600200"/>
          </a:xfrm>
        </p:spPr>
        <p:txBody>
          <a:bodyPr anchor="b"/>
          <a:lstStyle>
            <a:lvl1pPr>
              <a:defRPr sz="3200"/>
            </a:lvl1pPr>
          </a:lstStyle>
          <a:p>
            <a:r>
              <a:rPr lang="cs-CZ" smtClean="0"/>
              <a:t>Kliknutím lze upravit styl.</a:t>
            </a:r>
            <a:endParaRPr lang="cs-CZ"/>
          </a:p>
        </p:txBody>
      </p:sp>
      <p:sp>
        <p:nvSpPr>
          <p:cNvPr id="3" name="Zástupný symbol pro obrázek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smtClean="0"/>
              <a:t>Upravte styly předlohy textu.</a:t>
            </a:r>
          </a:p>
        </p:txBody>
      </p:sp>
      <p:sp>
        <p:nvSpPr>
          <p:cNvPr id="5" name="Zástupný symbol pro datum 4"/>
          <p:cNvSpPr>
            <a:spLocks noGrp="1"/>
          </p:cNvSpPr>
          <p:nvPr>
            <p:ph type="dt" sz="half" idx="10"/>
          </p:nvPr>
        </p:nvSpPr>
        <p:spPr/>
        <p:txBody>
          <a:bodyPr/>
          <a:lstStyle/>
          <a:p>
            <a:fld id="{B5ACD09B-65FB-46DB-9DFC-E5BE9D91CDD1}" type="datetimeFigureOut">
              <a:rPr lang="cs-CZ" smtClean="0"/>
              <a:t>12.10.2020</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8103269F-073C-499A-920E-6F19E71161D5}" type="slidenum">
              <a:rPr lang="cs-CZ" smtClean="0"/>
              <a:t>‹#›</a:t>
            </a:fld>
            <a:endParaRPr lang="cs-CZ"/>
          </a:p>
        </p:txBody>
      </p:sp>
    </p:spTree>
    <p:extLst>
      <p:ext uri="{BB962C8B-B14F-4D97-AF65-F5344CB8AC3E}">
        <p14:creationId xmlns:p14="http://schemas.microsoft.com/office/powerpoint/2010/main" val="40667322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cs-CZ" smtClean="0"/>
              <a:t>Upravte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ACD09B-65FB-46DB-9DFC-E5BE9D91CDD1}" type="datetimeFigureOut">
              <a:rPr lang="cs-CZ" smtClean="0"/>
              <a:t>12.10.2020</a:t>
            </a:fld>
            <a:endParaRPr lang="cs-CZ"/>
          </a:p>
        </p:txBody>
      </p:sp>
      <p:sp>
        <p:nvSpPr>
          <p:cNvPr id="5" name="Zástupný symbol pro zápatí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03269F-073C-499A-920E-6F19E71161D5}" type="slidenum">
              <a:rPr lang="cs-CZ" smtClean="0"/>
              <a:t>‹#›</a:t>
            </a:fld>
            <a:endParaRPr lang="cs-CZ"/>
          </a:p>
        </p:txBody>
      </p:sp>
    </p:spTree>
    <p:extLst>
      <p:ext uri="{BB962C8B-B14F-4D97-AF65-F5344CB8AC3E}">
        <p14:creationId xmlns:p14="http://schemas.microsoft.com/office/powerpoint/2010/main" val="26169660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3000"/>
          </a:schemeClr>
        </a:solidFill>
        <a:effectLst/>
      </p:bgPr>
    </p:bg>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pic>
        <p:nvPicPr>
          <p:cNvPr id="3" name="Obrázek 2"/>
          <p:cNvPicPr>
            <a:picLocks noChangeAspect="1"/>
          </p:cNvPicPr>
          <p:nvPr/>
        </p:nvPicPr>
        <p:blipFill rotWithShape="1">
          <a:blip r:embed="rId2"/>
          <a:srcRect l="18677" r="17413"/>
          <a:stretch/>
        </p:blipFill>
        <p:spPr>
          <a:xfrm>
            <a:off x="8977746" y="277475"/>
            <a:ext cx="3058330" cy="2867183"/>
          </a:xfrm>
          <a:prstGeom prst="rect">
            <a:avLst/>
          </a:prstGeom>
        </p:spPr>
      </p:pic>
      <p:sp>
        <p:nvSpPr>
          <p:cNvPr id="14" name="TextovéPole 13"/>
          <p:cNvSpPr txBox="1"/>
          <p:nvPr/>
        </p:nvSpPr>
        <p:spPr>
          <a:xfrm>
            <a:off x="2115851" y="5443149"/>
            <a:ext cx="8024954" cy="1138773"/>
          </a:xfrm>
          <a:prstGeom prst="rect">
            <a:avLst/>
          </a:prstGeom>
          <a:solidFill>
            <a:schemeClr val="bg1"/>
          </a:solidFill>
        </p:spPr>
        <p:txBody>
          <a:bodyPr wrap="none" rtlCol="0">
            <a:spAutoFit/>
          </a:bodyPr>
          <a:lstStyle/>
          <a:p>
            <a:pPr algn="ctr"/>
            <a:r>
              <a:rPr lang="cs-CZ" sz="4000" b="1" dirty="0" smtClean="0">
                <a:solidFill>
                  <a:srgbClr val="FF0000"/>
                </a:solidFill>
                <a:latin typeface="Sitka Heading" panose="02000505000000020004" pitchFamily="2" charset="0"/>
              </a:rPr>
              <a:t>LITTÉRATURE QUÉBÉCOISE</a:t>
            </a:r>
          </a:p>
          <a:p>
            <a:pPr algn="ctr"/>
            <a:r>
              <a:rPr lang="cs-CZ" sz="2800" dirty="0" err="1" smtClean="0">
                <a:solidFill>
                  <a:srgbClr val="002060"/>
                </a:solidFill>
                <a:latin typeface="Arial" panose="020B0604020202020204" pitchFamily="34" charset="0"/>
                <a:cs typeface="Arial" panose="020B0604020202020204" pitchFamily="34" charset="0"/>
              </a:rPr>
              <a:t>Histoire</a:t>
            </a:r>
            <a:r>
              <a:rPr lang="cs-CZ" sz="2800" dirty="0" smtClean="0">
                <a:solidFill>
                  <a:srgbClr val="002060"/>
                </a:solidFill>
                <a:latin typeface="Arial" panose="020B0604020202020204" pitchFamily="34" charset="0"/>
                <a:cs typeface="Arial" panose="020B0604020202020204" pitchFamily="34" charset="0"/>
              </a:rPr>
              <a:t>, </a:t>
            </a:r>
            <a:r>
              <a:rPr lang="cs-CZ" sz="2800" dirty="0" err="1" smtClean="0">
                <a:solidFill>
                  <a:srgbClr val="002060"/>
                </a:solidFill>
                <a:latin typeface="Arial" panose="020B0604020202020204" pitchFamily="34" charset="0"/>
                <a:cs typeface="Arial" panose="020B0604020202020204" pitchFamily="34" charset="0"/>
              </a:rPr>
              <a:t>développement</a:t>
            </a:r>
            <a:r>
              <a:rPr lang="cs-CZ" sz="2800" dirty="0" smtClean="0">
                <a:solidFill>
                  <a:srgbClr val="002060"/>
                </a:solidFill>
                <a:latin typeface="Arial" panose="020B0604020202020204" pitchFamily="34" charset="0"/>
                <a:cs typeface="Arial" panose="020B0604020202020204" pitchFamily="34" charset="0"/>
              </a:rPr>
              <a:t>, </a:t>
            </a:r>
            <a:r>
              <a:rPr lang="cs-CZ" sz="2800" dirty="0" err="1" smtClean="0">
                <a:solidFill>
                  <a:srgbClr val="002060"/>
                </a:solidFill>
                <a:latin typeface="Arial" panose="020B0604020202020204" pitchFamily="34" charset="0"/>
                <a:cs typeface="Arial" panose="020B0604020202020204" pitchFamily="34" charset="0"/>
              </a:rPr>
              <a:t>formes</a:t>
            </a:r>
            <a:r>
              <a:rPr lang="cs-CZ" sz="2800" dirty="0" smtClean="0">
                <a:solidFill>
                  <a:srgbClr val="002060"/>
                </a:solidFill>
                <a:latin typeface="Arial" panose="020B0604020202020204" pitchFamily="34" charset="0"/>
                <a:cs typeface="Arial" panose="020B0604020202020204" pitchFamily="34" charset="0"/>
              </a:rPr>
              <a:t> </a:t>
            </a:r>
            <a:r>
              <a:rPr lang="cs-CZ" sz="2800" dirty="0" err="1" smtClean="0">
                <a:solidFill>
                  <a:srgbClr val="002060"/>
                </a:solidFill>
                <a:latin typeface="Arial" panose="020B0604020202020204" pitchFamily="34" charset="0"/>
                <a:cs typeface="Arial" panose="020B0604020202020204" pitchFamily="34" charset="0"/>
              </a:rPr>
              <a:t>contemporaines</a:t>
            </a:r>
            <a:endParaRPr lang="fr-FR" sz="2800" dirty="0">
              <a:solidFill>
                <a:srgbClr val="002060"/>
              </a:solidFill>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3"/>
          <a:stretch>
            <a:fillRect/>
          </a:stretch>
        </p:blipFill>
        <p:spPr>
          <a:xfrm>
            <a:off x="353237" y="277475"/>
            <a:ext cx="2762250" cy="1866900"/>
          </a:xfrm>
          <a:prstGeom prst="rect">
            <a:avLst/>
          </a:prstGeom>
          <a:ln w="57150">
            <a:solidFill>
              <a:schemeClr val="bg1"/>
            </a:solidFill>
          </a:ln>
        </p:spPr>
      </p:pic>
      <p:pic>
        <p:nvPicPr>
          <p:cNvPr id="7" name="Obrázek 6"/>
          <p:cNvPicPr>
            <a:picLocks noChangeAspect="1"/>
          </p:cNvPicPr>
          <p:nvPr/>
        </p:nvPicPr>
        <p:blipFill>
          <a:blip r:embed="rId4"/>
          <a:stretch>
            <a:fillRect/>
          </a:stretch>
        </p:blipFill>
        <p:spPr>
          <a:xfrm>
            <a:off x="4289417" y="1911154"/>
            <a:ext cx="4019550" cy="3381375"/>
          </a:xfrm>
          <a:prstGeom prst="rect">
            <a:avLst/>
          </a:prstGeom>
        </p:spPr>
      </p:pic>
      <p:pic>
        <p:nvPicPr>
          <p:cNvPr id="9" name="Obrázek 8"/>
          <p:cNvPicPr>
            <a:picLocks noChangeAspect="1"/>
          </p:cNvPicPr>
          <p:nvPr/>
        </p:nvPicPr>
        <p:blipFill>
          <a:blip r:embed="rId5"/>
          <a:stretch>
            <a:fillRect/>
          </a:stretch>
        </p:blipFill>
        <p:spPr>
          <a:xfrm>
            <a:off x="1844220" y="2399540"/>
            <a:ext cx="1981489" cy="1902581"/>
          </a:xfrm>
          <a:prstGeom prst="rect">
            <a:avLst/>
          </a:prstGeom>
          <a:ln w="28575">
            <a:solidFill>
              <a:schemeClr val="bg1"/>
            </a:solidFill>
          </a:ln>
        </p:spPr>
      </p:pic>
      <p:pic>
        <p:nvPicPr>
          <p:cNvPr id="10" name="Obrázek 9"/>
          <p:cNvPicPr>
            <a:picLocks noChangeAspect="1"/>
          </p:cNvPicPr>
          <p:nvPr/>
        </p:nvPicPr>
        <p:blipFill>
          <a:blip r:embed="rId6"/>
          <a:stretch>
            <a:fillRect/>
          </a:stretch>
        </p:blipFill>
        <p:spPr>
          <a:xfrm>
            <a:off x="9824374" y="3344745"/>
            <a:ext cx="1980851" cy="1898316"/>
          </a:xfrm>
          <a:prstGeom prst="rect">
            <a:avLst/>
          </a:prstGeom>
          <a:ln w="12700">
            <a:solidFill>
              <a:schemeClr val="bg1"/>
            </a:solidFill>
          </a:ln>
        </p:spPr>
      </p:pic>
      <p:pic>
        <p:nvPicPr>
          <p:cNvPr id="12" name="Obrázek 11"/>
          <p:cNvPicPr>
            <a:picLocks noChangeAspect="1"/>
          </p:cNvPicPr>
          <p:nvPr/>
        </p:nvPicPr>
        <p:blipFill>
          <a:blip r:embed="rId7"/>
          <a:stretch>
            <a:fillRect/>
          </a:stretch>
        </p:blipFill>
        <p:spPr>
          <a:xfrm>
            <a:off x="5372586" y="105518"/>
            <a:ext cx="1853212" cy="1605548"/>
          </a:xfrm>
          <a:prstGeom prst="rect">
            <a:avLst/>
          </a:prstGeom>
          <a:ln w="19050">
            <a:solidFill>
              <a:schemeClr val="bg1"/>
            </a:solidFill>
          </a:ln>
        </p:spPr>
      </p:pic>
      <p:pic>
        <p:nvPicPr>
          <p:cNvPr id="15" name="Obrázek 14"/>
          <p:cNvPicPr>
            <a:picLocks noChangeAspect="1"/>
          </p:cNvPicPr>
          <p:nvPr/>
        </p:nvPicPr>
        <p:blipFill>
          <a:blip r:embed="rId8"/>
          <a:stretch>
            <a:fillRect/>
          </a:stretch>
        </p:blipFill>
        <p:spPr>
          <a:xfrm>
            <a:off x="239321" y="4557286"/>
            <a:ext cx="1712521" cy="1748847"/>
          </a:xfrm>
          <a:prstGeom prst="rect">
            <a:avLst/>
          </a:prstGeom>
          <a:ln w="19050">
            <a:solidFill>
              <a:schemeClr val="bg1"/>
            </a:solidFill>
          </a:ln>
        </p:spPr>
      </p:pic>
    </p:spTree>
    <p:extLst>
      <p:ext uri="{BB962C8B-B14F-4D97-AF65-F5344CB8AC3E}">
        <p14:creationId xmlns:p14="http://schemas.microsoft.com/office/powerpoint/2010/main" val="37396399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52438"/>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extovéPole 1"/>
          <p:cNvSpPr txBox="1"/>
          <p:nvPr/>
        </p:nvSpPr>
        <p:spPr>
          <a:xfrm>
            <a:off x="771832" y="520452"/>
            <a:ext cx="10648336" cy="6032421"/>
          </a:xfrm>
          <a:prstGeom prst="rect">
            <a:avLst/>
          </a:prstGeom>
          <a:solidFill>
            <a:schemeClr val="bg1"/>
          </a:solidFill>
        </p:spPr>
        <p:txBody>
          <a:bodyPr wrap="square" rtlCol="0">
            <a:spAutoFit/>
          </a:bodyPr>
          <a:lstStyle/>
          <a:p>
            <a:pPr lvl="0"/>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b="1" dirty="0" smtClean="0">
                <a:solidFill>
                  <a:srgbClr val="FF0000"/>
                </a:solidFill>
                <a:latin typeface="Verdana" panose="020B0604030504040204" pitchFamily="34" charset="0"/>
                <a:ea typeface="Verdana" panose="020B0604030504040204" pitchFamily="34" charset="0"/>
              </a:rPr>
              <a:t>   </a:t>
            </a:r>
            <a:r>
              <a:rPr lang="fr-FR" sz="2000" b="1" dirty="0" smtClean="0">
                <a:solidFill>
                  <a:srgbClr val="FF0000"/>
                </a:solidFill>
                <a:latin typeface="Verdana" panose="020B0604030504040204" pitchFamily="34" charset="0"/>
                <a:ea typeface="Verdana" panose="020B0604030504040204" pitchFamily="34" charset="0"/>
              </a:rPr>
              <a:t>Paul </a:t>
            </a:r>
            <a:r>
              <a:rPr lang="fr-FR" sz="2000" b="1" dirty="0" err="1" smtClean="0">
                <a:solidFill>
                  <a:srgbClr val="FF0000"/>
                </a:solidFill>
                <a:latin typeface="Verdana" panose="020B0604030504040204" pitchFamily="34" charset="0"/>
                <a:ea typeface="Verdana" panose="020B0604030504040204" pitchFamily="34" charset="0"/>
              </a:rPr>
              <a:t>Ragueneau</a:t>
            </a:r>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dirty="0">
                <a:latin typeface="Verdana" panose="020B0604030504040204" pitchFamily="34" charset="0"/>
                <a:ea typeface="Verdana" panose="020B0604030504040204" pitchFamily="34" charset="0"/>
              </a:rPr>
              <a:t> </a:t>
            </a:r>
            <a:r>
              <a:rPr lang="cs-CZ" sz="2000" dirty="0" smtClean="0">
                <a:latin typeface="Verdana" panose="020B0604030504040204" pitchFamily="34" charset="0"/>
                <a:ea typeface="Verdana" panose="020B0604030504040204" pitchFamily="34" charset="0"/>
              </a:rPr>
              <a:t>    (</a:t>
            </a:r>
            <a:r>
              <a:rPr lang="fr-FR" sz="2000" dirty="0" smtClean="0">
                <a:latin typeface="Verdana" panose="020B0604030504040204" pitchFamily="34" charset="0"/>
                <a:ea typeface="Verdana" panose="020B0604030504040204" pitchFamily="34" charset="0"/>
              </a:rPr>
              <a:t>1608</a:t>
            </a:r>
            <a:r>
              <a:rPr lang="cs-CZ" sz="2000" dirty="0" smtClean="0">
                <a:latin typeface="Verdana" panose="020B0604030504040204" pitchFamily="34" charset="0"/>
                <a:ea typeface="Verdana" panose="020B0604030504040204" pitchFamily="34" charset="0"/>
              </a:rPr>
              <a:t>-16</a:t>
            </a:r>
            <a:r>
              <a:rPr lang="fr-FR" sz="2000" dirty="0" smtClean="0">
                <a:latin typeface="Verdana" panose="020B0604030504040204" pitchFamily="34" charset="0"/>
                <a:ea typeface="Verdana" panose="020B0604030504040204" pitchFamily="34" charset="0"/>
              </a:rPr>
              <a:t>80</a:t>
            </a:r>
            <a:r>
              <a:rPr lang="cs-CZ" sz="2000" dirty="0" smtClean="0">
                <a:latin typeface="Verdana" panose="020B0604030504040204" pitchFamily="34" charset="0"/>
                <a:ea typeface="Verdana" panose="020B0604030504040204" pitchFamily="34" charset="0"/>
              </a:rPr>
              <a:t>)</a:t>
            </a:r>
            <a:endParaRPr lang="fr-FR" sz="2000" dirty="0" smtClean="0">
              <a:latin typeface="Verdana" panose="020B0604030504040204" pitchFamily="34" charset="0"/>
              <a:ea typeface="Verdana" panose="020B0604030504040204" pitchFamily="34" charset="0"/>
            </a:endParaRPr>
          </a:p>
          <a:p>
            <a:pPr lvl="0"/>
            <a:endParaRPr lang="fr-FR" sz="2000" dirty="0">
              <a:latin typeface="Verdana" panose="020B0604030504040204" pitchFamily="34" charset="0"/>
              <a:ea typeface="Verdana" panose="020B0604030504040204" pitchFamily="34" charset="0"/>
            </a:endParaRPr>
          </a:p>
          <a:p>
            <a:r>
              <a:rPr lang="cs-CZ" dirty="0" err="1">
                <a:latin typeface="Verdana" panose="020B0604030504040204" pitchFamily="34" charset="0"/>
                <a:ea typeface="Verdana" panose="020B0604030504040204" pitchFamily="34" charset="0"/>
              </a:rPr>
              <a:t>Missionnaire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jésuite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l’un</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principaux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auteurs</a:t>
            </a:r>
            <a:r>
              <a:rPr lang="cs-CZ" dirty="0">
                <a:latin typeface="Verdana" panose="020B0604030504040204" pitchFamily="34" charset="0"/>
                <a:ea typeface="Verdana" panose="020B0604030504040204" pitchFamily="34" charset="0"/>
              </a:rPr>
              <a:t> des </a:t>
            </a:r>
            <a:r>
              <a:rPr lang="cs-CZ" b="1" i="1" dirty="0">
                <a:latin typeface="Verdana" panose="020B0604030504040204" pitchFamily="34" charset="0"/>
                <a:ea typeface="Verdana" panose="020B0604030504040204" pitchFamily="34" charset="0"/>
              </a:rPr>
              <a:t>Relations</a:t>
            </a:r>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r>
              <a:rPr lang="fr-FR" dirty="0" smtClean="0">
                <a:latin typeface="Verdana" panose="020B0604030504040204" pitchFamily="34" charset="0"/>
                <a:ea typeface="Verdana" panose="020B0604030504040204" pitchFamily="34" charset="0"/>
              </a:rPr>
              <a:t>(73 tomes en tout) </a:t>
            </a:r>
            <a:r>
              <a:rPr lang="cs-CZ" dirty="0" smtClean="0">
                <a:latin typeface="Verdana" panose="020B0604030504040204" pitchFamily="34" charset="0"/>
                <a:ea typeface="Verdana" panose="020B0604030504040204" pitchFamily="34" charset="0"/>
              </a:rPr>
              <a:t>qui </a:t>
            </a:r>
            <a:r>
              <a:rPr lang="fr-FR" dirty="0" smtClean="0">
                <a:latin typeface="Verdana" panose="020B0604030504040204" pitchFamily="34" charset="0"/>
                <a:ea typeface="Verdana" panose="020B0604030504040204" pitchFamily="34" charset="0"/>
              </a:rPr>
              <a:t>ont </a:t>
            </a:r>
            <a:r>
              <a:rPr lang="cs-CZ" dirty="0" err="1" smtClean="0">
                <a:latin typeface="Verdana" panose="020B0604030504040204" pitchFamily="34" charset="0"/>
                <a:ea typeface="Verdana" panose="020B0604030504040204" pitchFamily="34" charset="0"/>
              </a:rPr>
              <a:t>racont</a:t>
            </a:r>
            <a:r>
              <a:rPr lang="fr-FR" dirty="0" smtClean="0">
                <a:latin typeface="Verdana" panose="020B0604030504040204" pitchFamily="34" charset="0"/>
                <a:ea typeface="Verdana" panose="020B0604030504040204" pitchFamily="34" charset="0"/>
              </a:rPr>
              <a:t>é</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récit</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martyrs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canadiens</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a:p>
            <a:r>
              <a:rPr lang="cs-CZ" dirty="0">
                <a:latin typeface="Verdana" panose="020B0604030504040204" pitchFamily="34" charset="0"/>
                <a:ea typeface="Verdana" panose="020B0604030504040204" pitchFamily="34" charset="0"/>
              </a:rPr>
              <a:t>De 1632 à 1672, </a:t>
            </a:r>
            <a:r>
              <a:rPr lang="fr-FR" dirty="0" smtClean="0">
                <a:latin typeface="Verdana" panose="020B0604030504040204" pitchFamily="34" charset="0"/>
                <a:ea typeface="Verdana" panose="020B0604030504040204" pitchFamily="34" charset="0"/>
              </a:rPr>
              <a:t>les jésuites</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ont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monopole </a:t>
            </a:r>
            <a:r>
              <a:rPr lang="fr-FR" dirty="0" smtClean="0">
                <a:latin typeface="Verdana" panose="020B0604030504040204" pitchFamily="34" charset="0"/>
                <a:ea typeface="Verdana" panose="020B0604030504040204" pitchFamily="34" charset="0"/>
              </a:rPr>
              <a:t>du</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Canada</a:t>
            </a:r>
            <a:r>
              <a:rPr lang="cs-CZ"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r>
              <a:rPr lang="cs-CZ" dirty="0" smtClean="0">
                <a:latin typeface="Verdana" panose="020B0604030504040204" pitchFamily="34" charset="0"/>
                <a:ea typeface="Verdana" panose="020B0604030504040204" pitchFamily="34" charset="0"/>
              </a:rPr>
              <a:t>x </a:t>
            </a:r>
            <a:endParaRPr lang="fr-FR" dirty="0" smtClean="0">
              <a:latin typeface="Verdana" panose="020B0604030504040204" pitchFamily="34" charset="0"/>
              <a:ea typeface="Verdana" panose="020B0604030504040204" pitchFamily="34" charset="0"/>
            </a:endParaRPr>
          </a:p>
          <a:p>
            <a:r>
              <a:rPr lang="cs-CZ" dirty="0" err="1" smtClean="0">
                <a:latin typeface="Verdana" panose="020B0604030504040204" pitchFamily="34" charset="0"/>
                <a:ea typeface="Verdana" panose="020B0604030504040204" pitchFamily="34" charset="0"/>
              </a:rPr>
              <a:t>prépondérants</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même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après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cette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date</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endParaRPr lang="fr-FR" dirty="0" smtClean="0">
              <a:latin typeface="Verdana" panose="020B0604030504040204" pitchFamily="34" charset="0"/>
              <a:ea typeface="Verdana" panose="020B0604030504040204" pitchFamily="34" charset="0"/>
            </a:endParaRPr>
          </a:p>
          <a:p>
            <a:endParaRPr lang="fr-FR" dirty="0" smtClean="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Ragueneau</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maîtrisait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parfaitement</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langue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huronne</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zèle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honoré</a:t>
            </a:r>
            <a:r>
              <a:rPr lang="cs-CZ" dirty="0">
                <a:latin typeface="Verdana" panose="020B0604030504040204" pitchFamily="34" charset="0"/>
                <a:ea typeface="Verdana" panose="020B0604030504040204" pitchFamily="34" charset="0"/>
              </a:rPr>
              <a:t> par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baptême</a:t>
            </a:r>
            <a:r>
              <a:rPr lang="cs-CZ" dirty="0">
                <a:latin typeface="Verdana" panose="020B0604030504040204" pitchFamily="34" charset="0"/>
                <a:ea typeface="Verdana" panose="020B0604030504040204" pitchFamily="34" charset="0"/>
              </a:rPr>
              <a:t> de 3 000 </a:t>
            </a:r>
            <a:r>
              <a:rPr lang="cs-CZ" dirty="0" err="1">
                <a:latin typeface="Verdana" panose="020B0604030504040204" pitchFamily="34" charset="0"/>
                <a:ea typeface="Verdana" panose="020B0604030504040204" pitchFamily="34" charset="0"/>
              </a:rPr>
              <a:t>Indiens</a:t>
            </a:r>
            <a:r>
              <a:rPr lang="cs-CZ" dirty="0">
                <a:latin typeface="Verdana" panose="020B0604030504040204" pitchFamily="34" charset="0"/>
                <a:ea typeface="Verdana" panose="020B0604030504040204" pitchFamily="34" charset="0"/>
              </a:rPr>
              <a:t> en 1649. </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En 1650,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devient</a:t>
            </a:r>
            <a:r>
              <a:rPr lang="cs-CZ" dirty="0">
                <a:latin typeface="Verdana" panose="020B0604030504040204" pitchFamily="34" charset="0"/>
                <a:ea typeface="Verdana" panose="020B0604030504040204" pitchFamily="34" charset="0"/>
              </a:rPr>
              <a:t> vice-</a:t>
            </a:r>
            <a:r>
              <a:rPr lang="cs-CZ" dirty="0" err="1">
                <a:latin typeface="Verdana" panose="020B0604030504040204" pitchFamily="34" charset="0"/>
                <a:ea typeface="Verdana" panose="020B0604030504040204" pitchFamily="34" charset="0"/>
              </a:rPr>
              <a:t>recteur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collège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Québec</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supérieur</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mission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canadienne</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Il est le premier à décrire les chutes du Niagara.</a:t>
            </a:r>
          </a:p>
          <a:p>
            <a:pPr algn="just"/>
            <a:endParaRPr lang="fr-FR" dirty="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Il organisait les sauvetages de Blancs (mais aussi de Hurons) des territoires menacés par des massacres iroquois.</a:t>
            </a:r>
            <a:endParaRPr lang="fr-FR" dirty="0">
              <a:latin typeface="Verdana" panose="020B0604030504040204" pitchFamily="34" charset="0"/>
              <a:ea typeface="Verdana" panose="020B0604030504040204" pitchFamily="34" charset="0"/>
            </a:endParaRPr>
          </a:p>
          <a:p>
            <a:pPr lvl="0"/>
            <a:endParaRPr lang="cs-CZ" dirty="0" smtClean="0">
              <a:latin typeface="Verdana" panose="020B0604030504040204" pitchFamily="34" charset="0"/>
              <a:ea typeface="Verdana" panose="020B0604030504040204" pitchFamily="34" charset="0"/>
            </a:endParaRPr>
          </a:p>
          <a:p>
            <a:pPr lvl="0"/>
            <a:endParaRPr lang="cs-CZ" b="1" dirty="0">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a:blip r:embed="rId2"/>
          <a:stretch>
            <a:fillRect/>
          </a:stretch>
        </p:blipFill>
        <p:spPr>
          <a:xfrm>
            <a:off x="9279719" y="520452"/>
            <a:ext cx="2140450" cy="3019161"/>
          </a:xfrm>
          <a:prstGeom prst="rect">
            <a:avLst/>
          </a:prstGeom>
        </p:spPr>
      </p:pic>
    </p:spTree>
    <p:extLst>
      <p:ext uri="{BB962C8B-B14F-4D97-AF65-F5344CB8AC3E}">
        <p14:creationId xmlns:p14="http://schemas.microsoft.com/office/powerpoint/2010/main" val="371429022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94481" y="868242"/>
            <a:ext cx="11467689" cy="5386090"/>
          </a:xfrm>
          <a:prstGeom prst="rect">
            <a:avLst/>
          </a:prstGeom>
          <a:solidFill>
            <a:schemeClr val="bg1"/>
          </a:solidFill>
        </p:spPr>
        <p:txBody>
          <a:bodyPr wrap="square" rtlCol="0">
            <a:spAutoFit/>
          </a:bodyPr>
          <a:lstStyle/>
          <a:p>
            <a:endParaRPr lang="fr-FR" dirty="0" smtClean="0"/>
          </a:p>
          <a:p>
            <a:r>
              <a:rPr lang="fr-FR" sz="2000" b="1" dirty="0" smtClean="0">
                <a:solidFill>
                  <a:srgbClr val="FF0000"/>
                </a:solidFill>
                <a:latin typeface="Verdana" panose="020B0604030504040204" pitchFamily="34" charset="0"/>
                <a:ea typeface="Verdana" panose="020B0604030504040204" pitchFamily="34" charset="0"/>
              </a:rPr>
              <a:t>Le martyre de Saint Jean de Brébeuf (patron du Canada à partir de 1940)</a:t>
            </a:r>
            <a:endParaRPr lang="fr-FR" sz="2000" b="1" dirty="0">
              <a:solidFill>
                <a:srgbClr val="FF0000"/>
              </a:solidFill>
              <a:latin typeface="Verdana" panose="020B0604030504040204" pitchFamily="34" charset="0"/>
              <a:ea typeface="Verdana" panose="020B0604030504040204" pitchFamily="34" charset="0"/>
            </a:endParaRPr>
          </a:p>
          <a:p>
            <a:pPr algn="just"/>
            <a:endParaRPr lang="fr-FR" dirty="0" smtClean="0">
              <a:latin typeface="Verdana" panose="020B0604030504040204" pitchFamily="34" charset="0"/>
              <a:ea typeface="Verdana" panose="020B0604030504040204" pitchFamily="34" charset="0"/>
            </a:endParaRPr>
          </a:p>
          <a:p>
            <a:pPr algn="just"/>
            <a:r>
              <a:rPr lang="cs-CZ" dirty="0" smtClean="0">
                <a:latin typeface="Verdana" panose="020B0604030504040204" pitchFamily="34" charset="0"/>
                <a:ea typeface="Verdana" panose="020B0604030504040204" pitchFamily="34" charset="0"/>
              </a:rPr>
              <a:t>Pendant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a:t>
            </a:r>
            <a:r>
              <a:rPr lang="cs-CZ" dirty="0">
                <a:latin typeface="Verdana" panose="020B0604030504040204" pitchFamily="34" charset="0"/>
                <a:ea typeface="Verdana" panose="020B0604030504040204" pitchFamily="34" charset="0"/>
              </a:rPr>
              <a:t> bon </a:t>
            </a:r>
            <a:r>
              <a:rPr lang="cs-CZ" dirty="0" err="1">
                <a:latin typeface="Verdana" panose="020B0604030504040204" pitchFamily="34" charset="0"/>
                <a:ea typeface="Verdana" panose="020B0604030504040204" pitchFamily="34" charset="0"/>
              </a:rPr>
              <a:t>père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encourageait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ainsi</a:t>
            </a:r>
            <a:r>
              <a:rPr lang="cs-CZ" dirty="0">
                <a:latin typeface="Verdana" panose="020B0604030504040204" pitchFamily="34" charset="0"/>
                <a:ea typeface="Verdana" panose="020B0604030504040204" pitchFamily="34" charset="0"/>
              </a:rPr>
              <a:t> ces </a:t>
            </a:r>
            <a:r>
              <a:rPr lang="cs-CZ" dirty="0" err="1">
                <a:latin typeface="Verdana" panose="020B0604030504040204" pitchFamily="34" charset="0"/>
                <a:ea typeface="Verdana" panose="020B0604030504040204" pitchFamily="34" charset="0"/>
              </a:rPr>
              <a:t>bonnes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gens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misérable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renégat</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qui  </a:t>
            </a:r>
            <a:r>
              <a:rPr lang="cs-CZ" dirty="0" err="1">
                <a:latin typeface="Verdana" panose="020B0604030504040204" pitchFamily="34" charset="0"/>
                <a:ea typeface="Verdana" panose="020B0604030504040204" pitchFamily="34" charset="0"/>
              </a:rPr>
              <a:t>demeurait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captif</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avec</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Iroquois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père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Brébeuf</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avait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autrefois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instruit</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baptisé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l’entendant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parler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paradis</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saint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baptême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fut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irrité</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lui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dit</a:t>
            </a:r>
            <a:r>
              <a:rPr lang="cs-CZ" dirty="0">
                <a:latin typeface="Verdana" panose="020B0604030504040204" pitchFamily="34" charset="0"/>
                <a:ea typeface="Verdana" panose="020B0604030504040204" pitchFamily="34" charset="0"/>
              </a:rPr>
              <a:t> : « </a:t>
            </a:r>
            <a:r>
              <a:rPr lang="cs-CZ" dirty="0" err="1">
                <a:latin typeface="Verdana" panose="020B0604030504040204" pitchFamily="34" charset="0"/>
                <a:ea typeface="Verdana" panose="020B0604030504040204" pitchFamily="34" charset="0"/>
              </a:rPr>
              <a:t>Échon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nom</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père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Brébeuf</a:t>
            </a:r>
            <a:r>
              <a:rPr lang="cs-CZ" dirty="0">
                <a:latin typeface="Verdana" panose="020B0604030504040204" pitchFamily="34" charset="0"/>
                <a:ea typeface="Verdana" panose="020B0604030504040204" pitchFamily="34" charset="0"/>
              </a:rPr>
              <a:t> en </a:t>
            </a:r>
            <a:r>
              <a:rPr lang="cs-CZ" dirty="0" err="1">
                <a:latin typeface="Verdana" panose="020B0604030504040204" pitchFamily="34" charset="0"/>
                <a:ea typeface="Verdana" panose="020B0604030504040204" pitchFamily="34" charset="0"/>
              </a:rPr>
              <a:t>huron</a:t>
            </a:r>
            <a:r>
              <a:rPr lang="cs-CZ" dirty="0">
                <a:latin typeface="Verdana" panose="020B0604030504040204" pitchFamily="34" charset="0"/>
                <a:ea typeface="Verdana" panose="020B0604030504040204" pitchFamily="34" charset="0"/>
              </a:rPr>
              <a:t>, tu dis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baptême</a:t>
            </a:r>
            <a:r>
              <a:rPr lang="cs-CZ" dirty="0">
                <a:latin typeface="Verdana" panose="020B0604030504040204" pitchFamily="34" charset="0"/>
                <a:ea typeface="Verdana" panose="020B0604030504040204" pitchFamily="34" charset="0"/>
              </a:rPr>
              <a:t> et les </a:t>
            </a:r>
            <a:r>
              <a:rPr lang="cs-CZ" dirty="0" err="1">
                <a:latin typeface="Verdana" panose="020B0604030504040204" pitchFamily="34" charset="0"/>
                <a:ea typeface="Verdana" panose="020B0604030504040204" pitchFamily="34" charset="0"/>
              </a:rPr>
              <a:t>souffrances</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cette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vie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mènent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droit</a:t>
            </a:r>
            <a:r>
              <a:rPr lang="cs-CZ" dirty="0">
                <a:latin typeface="Verdana" panose="020B0604030504040204" pitchFamily="34" charset="0"/>
                <a:ea typeface="Verdana" panose="020B0604030504040204" pitchFamily="34" charset="0"/>
              </a:rPr>
              <a:t> au </a:t>
            </a:r>
            <a:r>
              <a:rPr lang="cs-CZ" dirty="0" err="1">
                <a:latin typeface="Verdana" panose="020B0604030504040204" pitchFamily="34" charset="0"/>
                <a:ea typeface="Verdana" panose="020B0604030504040204" pitchFamily="34" charset="0"/>
              </a:rPr>
              <a:t>paradis</a:t>
            </a:r>
            <a:r>
              <a:rPr lang="cs-CZ" dirty="0">
                <a:latin typeface="Verdana" panose="020B0604030504040204" pitchFamily="34" charset="0"/>
                <a:ea typeface="Verdana" panose="020B0604030504040204" pitchFamily="34" charset="0"/>
              </a:rPr>
              <a:t> ». Le barbare </a:t>
            </a:r>
            <a:r>
              <a:rPr lang="cs-CZ" dirty="0" err="1">
                <a:latin typeface="Verdana" panose="020B0604030504040204" pitchFamily="34" charset="0"/>
                <a:ea typeface="Verdana" panose="020B0604030504040204" pitchFamily="34" charset="0"/>
              </a:rPr>
              <a:t>ayant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dit</a:t>
            </a:r>
            <a:r>
              <a:rPr lang="cs-CZ" dirty="0">
                <a:latin typeface="Verdana" panose="020B0604030504040204" pitchFamily="34" charset="0"/>
                <a:ea typeface="Verdana" panose="020B0604030504040204" pitchFamily="34" charset="0"/>
              </a:rPr>
              <a:t> cela </a:t>
            </a:r>
            <a:r>
              <a:rPr lang="cs-CZ" dirty="0" err="1">
                <a:latin typeface="Verdana" panose="020B0604030504040204" pitchFamily="34" charset="0"/>
                <a:ea typeface="Verdana" panose="020B0604030504040204" pitchFamily="34" charset="0"/>
              </a:rPr>
              <a:t>prit</a:t>
            </a:r>
            <a:r>
              <a:rPr lang="cs-CZ"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un</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chaudron</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plein</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d’eau</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bouillante</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et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verse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corps</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plusieurs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reprises</a:t>
            </a:r>
            <a:r>
              <a:rPr lang="cs-CZ" dirty="0">
                <a:latin typeface="Verdana" panose="020B0604030504040204" pitchFamily="34" charset="0"/>
                <a:ea typeface="Verdana" panose="020B0604030504040204" pitchFamily="34" charset="0"/>
              </a:rPr>
              <a:t> </a:t>
            </a:r>
            <a:r>
              <a:rPr lang="cs-CZ" b="1" dirty="0">
                <a:latin typeface="Verdana" panose="020B0604030504040204" pitchFamily="34" charset="0"/>
                <a:ea typeface="Verdana" panose="020B0604030504040204" pitchFamily="34" charset="0"/>
              </a:rPr>
              <a:t>en </a:t>
            </a:r>
            <a:r>
              <a:rPr lang="cs-CZ" b="1" dirty="0" err="1">
                <a:latin typeface="Verdana" panose="020B0604030504040204" pitchFamily="34" charset="0"/>
                <a:ea typeface="Verdana" panose="020B0604030504040204" pitchFamily="34" charset="0"/>
              </a:rPr>
              <a:t>dérision</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du</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saint</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baptême</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Après</a:t>
            </a:r>
            <a:r>
              <a:rPr lang="cs-CZ" dirty="0">
                <a:latin typeface="Verdana" panose="020B0604030504040204" pitchFamily="34" charset="0"/>
                <a:ea typeface="Verdana" panose="020B0604030504040204" pitchFamily="34" charset="0"/>
              </a:rPr>
              <a:t> cela, </a:t>
            </a:r>
            <a:r>
              <a:rPr lang="cs-CZ" dirty="0" err="1">
                <a:latin typeface="Verdana" panose="020B0604030504040204" pitchFamily="34" charset="0"/>
                <a:ea typeface="Verdana" panose="020B0604030504040204" pitchFamily="34" charset="0"/>
              </a:rPr>
              <a:t>ils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firent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souffrir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plusieurs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autres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tourments</a:t>
            </a:r>
            <a:r>
              <a:rPr lang="cs-CZ" dirty="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premier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fut</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faire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rougir</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haches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toutes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rouges</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feu</a:t>
            </a:r>
            <a:r>
              <a:rPr lang="cs-CZ" dirty="0">
                <a:latin typeface="Verdana" panose="020B0604030504040204" pitchFamily="34" charset="0"/>
                <a:ea typeface="Verdana" panose="020B0604030504040204" pitchFamily="34" charset="0"/>
              </a:rPr>
              <a:t> et les </a:t>
            </a:r>
            <a:r>
              <a:rPr lang="cs-CZ" dirty="0" err="1">
                <a:latin typeface="Verdana" panose="020B0604030504040204" pitchFamily="34" charset="0"/>
                <a:ea typeface="Verdana" panose="020B0604030504040204" pitchFamily="34" charset="0"/>
              </a:rPr>
              <a:t>appliquer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reins</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sous</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aisselles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Ils</a:t>
            </a:r>
            <a:r>
              <a:rPr lang="cs-CZ" dirty="0">
                <a:latin typeface="Verdana" panose="020B0604030504040204" pitchFamily="34" charset="0"/>
                <a:ea typeface="Verdana" panose="020B0604030504040204" pitchFamily="34" charset="0"/>
              </a:rPr>
              <a:t> font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collier</a:t>
            </a:r>
            <a:r>
              <a:rPr lang="cs-CZ" b="1" dirty="0">
                <a:latin typeface="Verdana" panose="020B0604030504040204" pitchFamily="34" charset="0"/>
                <a:ea typeface="Verdana" panose="020B0604030504040204" pitchFamily="34" charset="0"/>
              </a:rPr>
              <a:t> de ces </a:t>
            </a:r>
            <a:r>
              <a:rPr lang="cs-CZ" b="1" dirty="0" err="1">
                <a:latin typeface="Verdana" panose="020B0604030504040204" pitchFamily="34" charset="0"/>
                <a:ea typeface="Verdana" panose="020B0604030504040204" pitchFamily="34" charset="0"/>
              </a:rPr>
              <a:t>haches</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toutes</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rouges</a:t>
            </a:r>
            <a:r>
              <a:rPr lang="cs-CZ" b="1" dirty="0">
                <a:latin typeface="Verdana" panose="020B0604030504040204" pitchFamily="34" charset="0"/>
                <a:ea typeface="Verdana" panose="020B0604030504040204" pitchFamily="34" charset="0"/>
              </a:rPr>
              <a:t> de </a:t>
            </a:r>
            <a:r>
              <a:rPr lang="cs-CZ" b="1" dirty="0" err="1">
                <a:latin typeface="Verdana" panose="020B0604030504040204" pitchFamily="34" charset="0"/>
                <a:ea typeface="Verdana" panose="020B0604030504040204" pitchFamily="34" charset="0"/>
              </a:rPr>
              <a:t>feu</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et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mettent</a:t>
            </a:r>
            <a:r>
              <a:rPr lang="cs-CZ" dirty="0">
                <a:latin typeface="Verdana" panose="020B0604030504040204" pitchFamily="34" charset="0"/>
                <a:ea typeface="Verdana" panose="020B0604030504040204" pitchFamily="34" charset="0"/>
              </a:rPr>
              <a:t> au </a:t>
            </a:r>
            <a:r>
              <a:rPr lang="cs-CZ" dirty="0" err="1">
                <a:latin typeface="Verdana" panose="020B0604030504040204" pitchFamily="34" charset="0"/>
                <a:ea typeface="Verdana" panose="020B0604030504040204" pitchFamily="34" charset="0"/>
              </a:rPr>
              <a:t>col</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ce</a:t>
            </a:r>
            <a:r>
              <a:rPr lang="cs-CZ" dirty="0">
                <a:latin typeface="Verdana" panose="020B0604030504040204" pitchFamily="34" charset="0"/>
                <a:ea typeface="Verdana" panose="020B0604030504040204" pitchFamily="34" charset="0"/>
              </a:rPr>
              <a:t> bon </a:t>
            </a:r>
            <a:r>
              <a:rPr lang="cs-CZ" dirty="0" err="1">
                <a:latin typeface="Verdana" panose="020B0604030504040204" pitchFamily="34" charset="0"/>
                <a:ea typeface="Verdana" panose="020B0604030504040204" pitchFamily="34" charset="0"/>
              </a:rPr>
              <a:t>père</a:t>
            </a:r>
            <a:r>
              <a:rPr lang="cs-CZ" dirty="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Après</a:t>
            </a:r>
            <a:r>
              <a:rPr lang="cs-CZ" dirty="0">
                <a:latin typeface="Verdana" panose="020B0604030504040204" pitchFamily="34" charset="0"/>
                <a:ea typeface="Verdana" panose="020B0604030504040204" pitchFamily="34" charset="0"/>
              </a:rPr>
              <a:t> cela </a:t>
            </a:r>
            <a:r>
              <a:rPr lang="cs-CZ" dirty="0" err="1">
                <a:latin typeface="Verdana" panose="020B0604030504040204" pitchFamily="34" charset="0"/>
                <a:ea typeface="Verdana" panose="020B0604030504040204" pitchFamily="34" charset="0"/>
              </a:rPr>
              <a:t>ils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lui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mirent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ceinture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d’écorce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pleine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poix</a:t>
            </a:r>
            <a:r>
              <a:rPr lang="cs-CZ" dirty="0">
                <a:latin typeface="Verdana" panose="020B0604030504040204" pitchFamily="34" charset="0"/>
                <a:ea typeface="Verdana" panose="020B0604030504040204" pitchFamily="34" charset="0"/>
              </a:rPr>
              <a:t> et de </a:t>
            </a:r>
            <a:r>
              <a:rPr lang="cs-CZ" dirty="0" err="1">
                <a:latin typeface="Verdana" panose="020B0604030504040204" pitchFamily="34" charset="0"/>
                <a:ea typeface="Verdana" panose="020B0604030504040204" pitchFamily="34" charset="0"/>
              </a:rPr>
              <a:t>résine</a:t>
            </a:r>
            <a:r>
              <a:rPr lang="cs-CZ" dirty="0">
                <a:latin typeface="Verdana" panose="020B0604030504040204" pitchFamily="34" charset="0"/>
                <a:ea typeface="Verdana" panose="020B0604030504040204" pitchFamily="34" charset="0"/>
              </a:rPr>
              <a:t> et y </a:t>
            </a:r>
            <a:r>
              <a:rPr lang="cs-CZ" dirty="0" err="1">
                <a:latin typeface="Verdana" panose="020B0604030504040204" pitchFamily="34" charset="0"/>
                <a:ea typeface="Verdana" panose="020B0604030504040204" pitchFamily="34" charset="0"/>
              </a:rPr>
              <a:t>mirent</a:t>
            </a:r>
            <a:r>
              <a:rPr lang="cs-CZ"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le</a:t>
            </a:r>
            <a:r>
              <a:rPr lang="cs-CZ" b="1" dirty="0">
                <a:latin typeface="Verdana" panose="020B0604030504040204" pitchFamily="34" charset="0"/>
                <a:ea typeface="Verdana" panose="020B0604030504040204" pitchFamily="34" charset="0"/>
              </a:rPr>
              <a:t> </a:t>
            </a:r>
            <a:r>
              <a:rPr lang="cs-CZ" b="1" dirty="0" err="1">
                <a:latin typeface="Verdana" panose="020B0604030504040204" pitchFamily="34" charset="0"/>
                <a:ea typeface="Verdana" panose="020B0604030504040204" pitchFamily="34" charset="0"/>
              </a:rPr>
              <a:t>feu</a:t>
            </a:r>
            <a:r>
              <a:rPr lang="cs-CZ" b="1" dirty="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qui </a:t>
            </a:r>
            <a:r>
              <a:rPr lang="cs-CZ" dirty="0" err="1">
                <a:latin typeface="Verdana" panose="020B0604030504040204" pitchFamily="34" charset="0"/>
                <a:ea typeface="Verdana" panose="020B0604030504040204" pitchFamily="34" charset="0"/>
              </a:rPr>
              <a:t>grilla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tout</a:t>
            </a:r>
            <a:r>
              <a:rPr lang="cs-CZ" dirty="0">
                <a:latin typeface="Verdana" panose="020B0604030504040204" pitchFamily="34" charset="0"/>
                <a:ea typeface="Verdana" panose="020B0604030504040204" pitchFamily="34" charset="0"/>
              </a:rPr>
              <a:t> son </a:t>
            </a:r>
            <a:r>
              <a:rPr lang="cs-CZ" dirty="0" err="1">
                <a:latin typeface="Verdana" panose="020B0604030504040204" pitchFamily="34" charset="0"/>
                <a:ea typeface="Verdana" panose="020B0604030504040204" pitchFamily="34" charset="0"/>
              </a:rPr>
              <a:t>corps</a:t>
            </a:r>
            <a:r>
              <a:rPr lang="cs-CZ" dirty="0">
                <a:latin typeface="Verdana" panose="020B0604030504040204" pitchFamily="34" charset="0"/>
                <a:ea typeface="Verdana" panose="020B0604030504040204" pitchFamily="34" charset="0"/>
              </a:rPr>
              <a:t>. Pendant </a:t>
            </a:r>
            <a:r>
              <a:rPr lang="cs-CZ" dirty="0" err="1">
                <a:latin typeface="Verdana" panose="020B0604030504040204" pitchFamily="34" charset="0"/>
                <a:ea typeface="Verdana" panose="020B0604030504040204" pitchFamily="34" charset="0"/>
              </a:rPr>
              <a:t>tous</a:t>
            </a:r>
            <a:r>
              <a:rPr lang="cs-CZ" dirty="0">
                <a:latin typeface="Verdana" panose="020B0604030504040204" pitchFamily="34" charset="0"/>
                <a:ea typeface="Verdana" panose="020B0604030504040204" pitchFamily="34" charset="0"/>
              </a:rPr>
              <a:t> ces </a:t>
            </a:r>
            <a:r>
              <a:rPr lang="cs-CZ" dirty="0" err="1">
                <a:latin typeface="Verdana" panose="020B0604030504040204" pitchFamily="34" charset="0"/>
                <a:ea typeface="Verdana" panose="020B0604030504040204" pitchFamily="34" charset="0"/>
              </a:rPr>
              <a:t>tourments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père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Brébeuf</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souffrait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comme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rocher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insensible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feux</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aux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flammes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étonnait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tous</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bourreaux</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tourmentaient</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a:t>
            </a:r>
            <a:r>
              <a:rPr lang="cs-CZ" i="1" dirty="0" err="1">
                <a:latin typeface="Verdana" panose="020B0604030504040204" pitchFamily="34" charset="0"/>
                <a:ea typeface="Verdana" panose="020B0604030504040204" pitchFamily="34" charset="0"/>
              </a:rPr>
              <a:t>The</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Jesuit</a:t>
            </a:r>
            <a:r>
              <a:rPr lang="cs-CZ" i="1" dirty="0">
                <a:latin typeface="Verdana" panose="020B0604030504040204" pitchFamily="34" charset="0"/>
                <a:ea typeface="Verdana" panose="020B0604030504040204" pitchFamily="34" charset="0"/>
              </a:rPr>
              <a:t> Relations and </a:t>
            </a:r>
            <a:r>
              <a:rPr lang="cs-CZ" i="1" dirty="0" err="1">
                <a:latin typeface="Verdana" panose="020B0604030504040204" pitchFamily="34" charset="0"/>
                <a:ea typeface="Verdana" panose="020B0604030504040204" pitchFamily="34" charset="0"/>
              </a:rPr>
              <a:t>Allied</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Documents</a:t>
            </a:r>
            <a:r>
              <a:rPr lang="cs-CZ" dirty="0">
                <a:latin typeface="Verdana" panose="020B0604030504040204" pitchFamily="34" charset="0"/>
                <a:ea typeface="Verdana" panose="020B0604030504040204" pitchFamily="34" charset="0"/>
              </a:rPr>
              <a:t>, vol. 34, New York, </a:t>
            </a:r>
            <a:r>
              <a:rPr lang="cs-CZ" dirty="0" err="1">
                <a:latin typeface="Verdana" panose="020B0604030504040204" pitchFamily="34" charset="0"/>
                <a:ea typeface="Verdana" panose="020B0604030504040204" pitchFamily="34" charset="0"/>
              </a:rPr>
              <a:t>Reuben</a:t>
            </a:r>
            <a:r>
              <a:rPr lang="cs-CZ" dirty="0">
                <a:latin typeface="Verdana" panose="020B0604030504040204" pitchFamily="34" charset="0"/>
                <a:ea typeface="Verdana" panose="020B0604030504040204" pitchFamily="34" charset="0"/>
              </a:rPr>
              <a:t> Gold </a:t>
            </a:r>
            <a:r>
              <a:rPr lang="cs-CZ" dirty="0" err="1">
                <a:latin typeface="Verdana" panose="020B0604030504040204" pitchFamily="34" charset="0"/>
                <a:ea typeface="Verdana" panose="020B0604030504040204" pitchFamily="34" charset="0"/>
              </a:rPr>
              <a:t>Thwaites</a:t>
            </a:r>
            <a:r>
              <a:rPr lang="cs-CZ" dirty="0">
                <a:latin typeface="Verdana" panose="020B0604030504040204" pitchFamily="34" charset="0"/>
                <a:ea typeface="Verdana" panose="020B0604030504040204" pitchFamily="34" charset="0"/>
              </a:rPr>
              <a:t>/</a:t>
            </a:r>
            <a:r>
              <a:rPr lang="cs-CZ" dirty="0" err="1">
                <a:latin typeface="Verdana" panose="020B0604030504040204" pitchFamily="34" charset="0"/>
                <a:ea typeface="Verdana" panose="020B0604030504040204" pitchFamily="34" charset="0"/>
              </a:rPr>
              <a:t>Pageant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Book</a:t>
            </a:r>
            <a:r>
              <a:rPr lang="cs-CZ" dirty="0">
                <a:latin typeface="Verdana" panose="020B0604030504040204" pitchFamily="34" charset="0"/>
                <a:ea typeface="Verdana" panose="020B0604030504040204" pitchFamily="34" charset="0"/>
              </a:rPr>
              <a:t>, 1959, p. 26, 28, 30.)</a:t>
            </a:r>
            <a:endParaRPr lang="fr-FR" dirty="0">
              <a:latin typeface="Verdana" panose="020B0604030504040204" pitchFamily="34" charset="0"/>
              <a:ea typeface="Verdana" panose="020B0604030504040204" pitchFamily="34" charset="0"/>
            </a:endParaRPr>
          </a:p>
          <a:p>
            <a:pPr algn="just"/>
            <a:endParaRPr lang="fr-FR" dirty="0"/>
          </a:p>
        </p:txBody>
      </p:sp>
    </p:spTree>
    <p:extLst>
      <p:ext uri="{BB962C8B-B14F-4D97-AF65-F5344CB8AC3E}">
        <p14:creationId xmlns:p14="http://schemas.microsoft.com/office/powerpoint/2010/main" val="25529167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52438"/>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extovéPole 1"/>
          <p:cNvSpPr txBox="1"/>
          <p:nvPr/>
        </p:nvSpPr>
        <p:spPr>
          <a:xfrm>
            <a:off x="771832" y="520452"/>
            <a:ext cx="10648336" cy="5816977"/>
          </a:xfrm>
          <a:prstGeom prst="rect">
            <a:avLst/>
          </a:prstGeom>
          <a:solidFill>
            <a:schemeClr val="bg1"/>
          </a:solidFill>
        </p:spPr>
        <p:txBody>
          <a:bodyPr wrap="square" rtlCol="0">
            <a:spAutoFit/>
          </a:bodyPr>
          <a:lstStyle/>
          <a:p>
            <a:pPr lvl="0"/>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b="1" dirty="0" smtClean="0">
                <a:solidFill>
                  <a:srgbClr val="FF0000"/>
                </a:solidFill>
                <a:latin typeface="Verdana" panose="020B0604030504040204" pitchFamily="34" charset="0"/>
                <a:ea typeface="Verdana" panose="020B0604030504040204" pitchFamily="34" charset="0"/>
              </a:rPr>
              <a:t>   </a:t>
            </a:r>
            <a:r>
              <a:rPr lang="fr-FR" sz="2000" b="1" dirty="0" smtClean="0">
                <a:solidFill>
                  <a:srgbClr val="FF0000"/>
                </a:solidFill>
                <a:latin typeface="Verdana" panose="020B0604030504040204" pitchFamily="34" charset="0"/>
                <a:ea typeface="Verdana" panose="020B0604030504040204" pitchFamily="34" charset="0"/>
              </a:rPr>
              <a:t>Marie Morin</a:t>
            </a:r>
            <a:endParaRPr lang="cs-CZ" sz="2000" b="1" dirty="0" smtClean="0">
              <a:solidFill>
                <a:srgbClr val="FF0000"/>
              </a:solidFill>
              <a:latin typeface="Verdana" panose="020B0604030504040204" pitchFamily="34" charset="0"/>
              <a:ea typeface="Verdana" panose="020B0604030504040204" pitchFamily="34" charset="0"/>
            </a:endParaRPr>
          </a:p>
          <a:p>
            <a:pPr lvl="0"/>
            <a:r>
              <a:rPr lang="cs-CZ" sz="2000" dirty="0">
                <a:latin typeface="Verdana" panose="020B0604030504040204" pitchFamily="34" charset="0"/>
                <a:ea typeface="Verdana" panose="020B0604030504040204" pitchFamily="34" charset="0"/>
              </a:rPr>
              <a:t> </a:t>
            </a:r>
            <a:r>
              <a:rPr lang="cs-CZ" sz="2000" dirty="0" smtClean="0">
                <a:latin typeface="Verdana" panose="020B0604030504040204" pitchFamily="34" charset="0"/>
                <a:ea typeface="Verdana" panose="020B0604030504040204" pitchFamily="34" charset="0"/>
              </a:rPr>
              <a:t>  (</a:t>
            </a:r>
            <a:r>
              <a:rPr lang="fr-FR" sz="2000" dirty="0" smtClean="0">
                <a:latin typeface="Verdana" panose="020B0604030504040204" pitchFamily="34" charset="0"/>
                <a:ea typeface="Verdana" panose="020B0604030504040204" pitchFamily="34" charset="0"/>
              </a:rPr>
              <a:t>1649</a:t>
            </a:r>
            <a:r>
              <a:rPr lang="cs-CZ" sz="2000" dirty="0" smtClean="0">
                <a:latin typeface="Verdana" panose="020B0604030504040204" pitchFamily="34" charset="0"/>
                <a:ea typeface="Verdana" panose="020B0604030504040204" pitchFamily="34" charset="0"/>
              </a:rPr>
              <a:t>-1</a:t>
            </a:r>
            <a:r>
              <a:rPr lang="fr-FR" sz="2000" dirty="0" smtClean="0">
                <a:latin typeface="Verdana" panose="020B0604030504040204" pitchFamily="34" charset="0"/>
                <a:ea typeface="Verdana" panose="020B0604030504040204" pitchFamily="34" charset="0"/>
              </a:rPr>
              <a:t>730</a:t>
            </a:r>
            <a:r>
              <a:rPr lang="cs-CZ" sz="2000" dirty="0" smtClean="0">
                <a:latin typeface="Verdana" panose="020B0604030504040204" pitchFamily="34" charset="0"/>
                <a:ea typeface="Verdana" panose="020B0604030504040204" pitchFamily="34" charset="0"/>
              </a:rPr>
              <a:t>)</a:t>
            </a:r>
            <a:endParaRPr lang="fr-FR" sz="2000" dirty="0" smtClean="0">
              <a:latin typeface="Verdana" panose="020B0604030504040204" pitchFamily="34" charset="0"/>
              <a:ea typeface="Verdana" panose="020B0604030504040204" pitchFamily="34" charset="0"/>
            </a:endParaRPr>
          </a:p>
          <a:p>
            <a:pPr lvl="0"/>
            <a:endParaRPr lang="fr-FR" sz="2000" dirty="0" smtClean="0">
              <a:latin typeface="Verdana" panose="020B0604030504040204" pitchFamily="34" charset="0"/>
              <a:ea typeface="Verdana" panose="020B0604030504040204" pitchFamily="34" charset="0"/>
            </a:endParaRPr>
          </a:p>
          <a:p>
            <a:pPr lvl="0"/>
            <a:endParaRPr lang="fr-FR" sz="2000" dirty="0">
              <a:latin typeface="Verdana" panose="020B0604030504040204" pitchFamily="34" charset="0"/>
              <a:ea typeface="Verdana" panose="020B0604030504040204" pitchFamily="34" charset="0"/>
            </a:endParaRPr>
          </a:p>
          <a:p>
            <a:r>
              <a:rPr lang="cs-CZ" dirty="0" err="1" smtClean="0">
                <a:latin typeface="Verdana" panose="020B0604030504040204" pitchFamily="34" charset="0"/>
                <a:ea typeface="Verdana" panose="020B0604030504040204" pitchFamily="34" charset="0"/>
              </a:rPr>
              <a:t>Première</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religieuse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née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sol </a:t>
            </a:r>
            <a:r>
              <a:rPr lang="cs-CZ" dirty="0" err="1" smtClean="0">
                <a:latin typeface="Verdana" panose="020B0604030504040204" pitchFamily="34" charset="0"/>
                <a:ea typeface="Verdana" panose="020B0604030504040204" pitchFamily="34" charset="0"/>
              </a:rPr>
              <a:t>canadien</a:t>
            </a:r>
            <a:r>
              <a:rPr lang="fr-FR" dirty="0" smtClean="0">
                <a:latin typeface="Verdana" panose="020B0604030504040204" pitchFamily="34" charset="0"/>
                <a:ea typeface="Verdana" panose="020B0604030504040204" pitchFamily="34" charset="0"/>
              </a:rPr>
              <a:t> et l’une des premières </a:t>
            </a:r>
          </a:p>
          <a:p>
            <a:r>
              <a:rPr lang="fr-FR" dirty="0" smtClean="0">
                <a:latin typeface="Verdana" panose="020B0604030504040204" pitchFamily="34" charset="0"/>
                <a:ea typeface="Verdana" panose="020B0604030504040204" pitchFamily="34" charset="0"/>
              </a:rPr>
              <a:t>écrivaines</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a:p>
            <a:r>
              <a:rPr lang="cs-CZ" dirty="0">
                <a:latin typeface="Verdana" panose="020B0604030504040204" pitchFamily="34" charset="0"/>
                <a:ea typeface="Verdana" panose="020B0604030504040204" pitchFamily="34" charset="0"/>
              </a:rPr>
              <a:t>À </a:t>
            </a:r>
            <a:r>
              <a:rPr lang="cs-CZ" dirty="0" err="1">
                <a:latin typeface="Verdana" panose="020B0604030504040204" pitchFamily="34" charset="0"/>
                <a:ea typeface="Verdana" panose="020B0604030504040204" pitchFamily="34" charset="0"/>
              </a:rPr>
              <a:t>partir</a:t>
            </a:r>
            <a:r>
              <a:rPr lang="cs-CZ" dirty="0">
                <a:latin typeface="Verdana" panose="020B0604030504040204" pitchFamily="34" charset="0"/>
                <a:ea typeface="Verdana" panose="020B0604030504040204" pitchFamily="34" charset="0"/>
              </a:rPr>
              <a:t> de 1697, </a:t>
            </a:r>
            <a:r>
              <a:rPr lang="cs-CZ" dirty="0" err="1">
                <a:latin typeface="Verdana" panose="020B0604030504040204" pitchFamily="34" charset="0"/>
                <a:ea typeface="Verdana" panose="020B0604030504040204" pitchFamily="34" charset="0"/>
              </a:rPr>
              <a:t>elle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rédige</a:t>
            </a:r>
            <a:r>
              <a:rPr lang="cs-CZ" dirty="0">
                <a:latin typeface="Verdana" panose="020B0604030504040204" pitchFamily="34" charset="0"/>
                <a:ea typeface="Verdana" panose="020B0604030504040204" pitchFamily="34" charset="0"/>
              </a:rPr>
              <a:t> les</a:t>
            </a:r>
            <a:r>
              <a:rPr lang="fr-FR" i="1" dirty="0">
                <a:latin typeface="Verdana" panose="020B0604030504040204" pitchFamily="34" charset="0"/>
                <a:ea typeface="Verdana" panose="020B0604030504040204" pitchFamily="34" charset="0"/>
              </a:rPr>
              <a:t> Annales de l’Hôtel-Dieu de Montréal </a:t>
            </a:r>
            <a:endParaRPr lang="fr-FR" i="1" dirty="0" smtClean="0">
              <a:latin typeface="Verdana" panose="020B0604030504040204" pitchFamily="34" charset="0"/>
              <a:ea typeface="Verdana" panose="020B0604030504040204" pitchFamily="34" charset="0"/>
            </a:endParaRPr>
          </a:p>
          <a:p>
            <a:r>
              <a:rPr lang="fr-FR" dirty="0" smtClean="0">
                <a:latin typeface="Verdana" panose="020B0604030504040204" pitchFamily="34" charset="0"/>
                <a:ea typeface="Verdana" panose="020B0604030504040204" pitchFamily="34" charset="0"/>
              </a:rPr>
              <a:t>Ouvrage </a:t>
            </a:r>
            <a:r>
              <a:rPr lang="fr-FR" dirty="0">
                <a:latin typeface="Verdana" panose="020B0604030504040204" pitchFamily="34" charset="0"/>
                <a:ea typeface="Verdana" panose="020B0604030504040204" pitchFamily="34" charset="0"/>
              </a:rPr>
              <a:t>précieux qui décrit la vie quotidienne de la colonie.</a:t>
            </a:r>
          </a:p>
          <a:p>
            <a:pPr lvl="0"/>
            <a:endParaRPr lang="fr-FR" sz="2000" dirty="0" smtClean="0">
              <a:latin typeface="Verdana" panose="020B0604030504040204" pitchFamily="34" charset="0"/>
              <a:ea typeface="Verdana" panose="020B0604030504040204" pitchFamily="34" charset="0"/>
            </a:endParaRPr>
          </a:p>
          <a:p>
            <a:pPr algn="just"/>
            <a:r>
              <a:rPr lang="fr-FR" dirty="0">
                <a:latin typeface="Verdana" panose="020B0604030504040204" pitchFamily="34" charset="0"/>
                <a:ea typeface="Verdana" panose="020B0604030504040204" pitchFamily="34" charset="0"/>
              </a:rPr>
              <a:t>Marie se définit comme une « chétive historienne » : elle mêle souvent le réel au </a:t>
            </a:r>
            <a:r>
              <a:rPr lang="fr-FR" dirty="0" smtClean="0">
                <a:latin typeface="Verdana" panose="020B0604030504040204" pitchFamily="34" charset="0"/>
                <a:ea typeface="Verdana" panose="020B0604030504040204" pitchFamily="34" charset="0"/>
              </a:rPr>
              <a:t>merveilleux</a:t>
            </a:r>
          </a:p>
          <a:p>
            <a:pPr algn="just"/>
            <a:endParaRPr lang="fr-FR" dirty="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Il s’agit d’un </a:t>
            </a:r>
            <a:r>
              <a:rPr lang="fr-FR" dirty="0">
                <a:latin typeface="Verdana" panose="020B0604030504040204" pitchFamily="34" charset="0"/>
                <a:ea typeface="Verdana" panose="020B0604030504040204" pitchFamily="34" charset="0"/>
              </a:rPr>
              <a:t>autre type d’écriture que les </a:t>
            </a:r>
            <a:r>
              <a:rPr lang="fr-FR" i="1" dirty="0">
                <a:latin typeface="Verdana" panose="020B0604030504040204" pitchFamily="34" charset="0"/>
                <a:ea typeface="Verdana" panose="020B0604030504040204" pitchFamily="34" charset="0"/>
              </a:rPr>
              <a:t>R</a:t>
            </a:r>
            <a:r>
              <a:rPr lang="fr-FR" i="1" dirty="0" smtClean="0">
                <a:latin typeface="Verdana" panose="020B0604030504040204" pitchFamily="34" charset="0"/>
                <a:ea typeface="Verdana" panose="020B0604030504040204" pitchFamily="34" charset="0"/>
              </a:rPr>
              <a:t>elations</a:t>
            </a:r>
            <a:r>
              <a:rPr lang="fr-FR" dirty="0" smtClean="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ou les récits de voyage : plus quotidien, plus féminin.</a:t>
            </a:r>
          </a:p>
          <a:p>
            <a:pPr algn="just"/>
            <a:r>
              <a:rPr lang="fr-FR" dirty="0">
                <a:latin typeface="Verdana" panose="020B0604030504040204" pitchFamily="34" charset="0"/>
                <a:ea typeface="Verdana" panose="020B0604030504040204" pitchFamily="34" charset="0"/>
              </a:rPr>
              <a:t>Plutôt </a:t>
            </a:r>
            <a:r>
              <a:rPr lang="fr-FR" dirty="0" smtClean="0">
                <a:latin typeface="Verdana" panose="020B0604030504040204" pitchFamily="34" charset="0"/>
                <a:ea typeface="Verdana" panose="020B0604030504040204" pitchFamily="34" charset="0"/>
              </a:rPr>
              <a:t>que </a:t>
            </a:r>
            <a:r>
              <a:rPr lang="fr-FR" smtClean="0">
                <a:latin typeface="Verdana" panose="020B0604030504040204" pitchFamily="34" charset="0"/>
                <a:ea typeface="Verdana" panose="020B0604030504040204" pitchFamily="34" charset="0"/>
              </a:rPr>
              <a:t>de fournir une </a:t>
            </a:r>
            <a:r>
              <a:rPr lang="fr-FR" dirty="0" smtClean="0">
                <a:latin typeface="Verdana" panose="020B0604030504040204" pitchFamily="34" charset="0"/>
                <a:ea typeface="Verdana" panose="020B0604030504040204" pitchFamily="34" charset="0"/>
              </a:rPr>
              <a:t>description </a:t>
            </a:r>
            <a:r>
              <a:rPr lang="fr-FR" dirty="0">
                <a:latin typeface="Verdana" panose="020B0604030504040204" pitchFamily="34" charset="0"/>
                <a:ea typeface="Verdana" panose="020B0604030504040204" pitchFamily="34" charset="0"/>
              </a:rPr>
              <a:t>de grands exploits de quelques héros, Marie s’attache au quotidien d’une communauté qui doit vivre et survivre</a:t>
            </a:r>
            <a:r>
              <a:rPr lang="fr-FR" dirty="0" smtClean="0">
                <a:latin typeface="Verdana" panose="020B0604030504040204" pitchFamily="34" charset="0"/>
                <a:ea typeface="Verdana" panose="020B0604030504040204" pitchFamily="34" charset="0"/>
              </a:rPr>
              <a:t>.</a:t>
            </a:r>
            <a:endParaRPr lang="fr-FR" sz="2000" dirty="0">
              <a:latin typeface="Verdana" panose="020B0604030504040204" pitchFamily="34" charset="0"/>
              <a:ea typeface="Verdana" panose="020B0604030504040204" pitchFamily="34" charset="0"/>
            </a:endParaRPr>
          </a:p>
          <a:p>
            <a:pPr lvl="0"/>
            <a:endParaRPr lang="cs-CZ" dirty="0" smtClean="0">
              <a:latin typeface="Verdana" panose="020B0604030504040204" pitchFamily="34" charset="0"/>
              <a:ea typeface="Verdana" panose="020B0604030504040204" pitchFamily="34" charset="0"/>
            </a:endParaRPr>
          </a:p>
          <a:p>
            <a:pPr lvl="0"/>
            <a:endParaRPr lang="cs-CZ" b="1" dirty="0">
              <a:latin typeface="Verdana" panose="020B0604030504040204" pitchFamily="34" charset="0"/>
              <a:ea typeface="Verdana" panose="020B0604030504040204" pitchFamily="34" charset="0"/>
            </a:endParaRPr>
          </a:p>
        </p:txBody>
      </p:sp>
      <p:pic>
        <p:nvPicPr>
          <p:cNvPr id="4" name="Obrázek 3"/>
          <p:cNvPicPr>
            <a:picLocks noChangeAspect="1"/>
          </p:cNvPicPr>
          <p:nvPr/>
        </p:nvPicPr>
        <p:blipFill>
          <a:blip r:embed="rId2"/>
          <a:stretch>
            <a:fillRect/>
          </a:stretch>
        </p:blipFill>
        <p:spPr>
          <a:xfrm>
            <a:off x="9546822" y="520452"/>
            <a:ext cx="1873346" cy="2825895"/>
          </a:xfrm>
          <a:prstGeom prst="rect">
            <a:avLst/>
          </a:prstGeom>
        </p:spPr>
      </p:pic>
    </p:spTree>
    <p:extLst>
      <p:ext uri="{BB962C8B-B14F-4D97-AF65-F5344CB8AC3E}">
        <p14:creationId xmlns:p14="http://schemas.microsoft.com/office/powerpoint/2010/main" val="3935315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529452" y="6468"/>
            <a:ext cx="11197750" cy="6801862"/>
          </a:xfrm>
          <a:prstGeom prst="rect">
            <a:avLst/>
          </a:prstGeom>
          <a:solidFill>
            <a:schemeClr val="bg1"/>
          </a:solidFill>
        </p:spPr>
        <p:txBody>
          <a:bodyPr wrap="square" rtlCol="0">
            <a:spAutoFit/>
          </a:bodyPr>
          <a:lstStyle/>
          <a:p>
            <a:r>
              <a:rPr lang="cs-CZ" b="1" i="1" dirty="0" err="1">
                <a:solidFill>
                  <a:srgbClr val="FF0000"/>
                </a:solidFill>
                <a:latin typeface="Verdana" panose="020B0604030504040204" pitchFamily="34" charset="0"/>
                <a:ea typeface="Verdana" panose="020B0604030504040204" pitchFamily="34" charset="0"/>
              </a:rPr>
              <a:t>Fondation</a:t>
            </a:r>
            <a:r>
              <a:rPr lang="cs-CZ" b="1" i="1" dirty="0">
                <a:solidFill>
                  <a:srgbClr val="FF0000"/>
                </a:solidFill>
                <a:latin typeface="Verdana" panose="020B0604030504040204" pitchFamily="34" charset="0"/>
                <a:ea typeface="Verdana" panose="020B0604030504040204" pitchFamily="34" charset="0"/>
              </a:rPr>
              <a:t> de la </a:t>
            </a:r>
            <a:r>
              <a:rPr lang="cs-CZ" b="1" i="1" dirty="0" err="1">
                <a:solidFill>
                  <a:srgbClr val="FF0000"/>
                </a:solidFill>
                <a:latin typeface="Verdana" panose="020B0604030504040204" pitchFamily="34" charset="0"/>
                <a:ea typeface="Verdana" panose="020B0604030504040204" pitchFamily="34" charset="0"/>
              </a:rPr>
              <a:t>ville</a:t>
            </a:r>
            <a:r>
              <a:rPr lang="cs-CZ" b="1" i="1" dirty="0">
                <a:solidFill>
                  <a:srgbClr val="FF0000"/>
                </a:solidFill>
                <a:latin typeface="Verdana" panose="020B0604030504040204" pitchFamily="34" charset="0"/>
                <a:ea typeface="Verdana" panose="020B0604030504040204" pitchFamily="34" charset="0"/>
              </a:rPr>
              <a:t> de </a:t>
            </a:r>
            <a:r>
              <a:rPr lang="cs-CZ" b="1" i="1" dirty="0" err="1" smtClean="0">
                <a:solidFill>
                  <a:srgbClr val="FF0000"/>
                </a:solidFill>
                <a:latin typeface="Verdana" panose="020B0604030504040204" pitchFamily="34" charset="0"/>
                <a:ea typeface="Verdana" panose="020B0604030504040204" pitchFamily="34" charset="0"/>
              </a:rPr>
              <a:t>Montréal</a:t>
            </a:r>
            <a:r>
              <a:rPr lang="fr-FR" b="1" i="1" dirty="0" smtClean="0">
                <a:solidFill>
                  <a:srgbClr val="FF0000"/>
                </a:solidFill>
                <a:latin typeface="Verdana" panose="020B0604030504040204" pitchFamily="34" charset="0"/>
                <a:ea typeface="Verdana" panose="020B0604030504040204" pitchFamily="34" charset="0"/>
              </a:rPr>
              <a:t>       </a:t>
            </a:r>
            <a:r>
              <a:rPr lang="fr-FR" b="1" dirty="0" smtClean="0">
                <a:solidFill>
                  <a:srgbClr val="FF0000"/>
                </a:solidFill>
                <a:latin typeface="Verdana" panose="020B0604030504040204" pitchFamily="34" charset="0"/>
                <a:ea typeface="Verdana" panose="020B0604030504040204" pitchFamily="34" charset="0"/>
              </a:rPr>
              <a:t>(locus </a:t>
            </a:r>
            <a:r>
              <a:rPr lang="fr-FR" b="1" dirty="0" err="1" smtClean="0">
                <a:solidFill>
                  <a:srgbClr val="FF0000"/>
                </a:solidFill>
                <a:latin typeface="Verdana" panose="020B0604030504040204" pitchFamily="34" charset="0"/>
                <a:ea typeface="Verdana" panose="020B0604030504040204" pitchFamily="34" charset="0"/>
              </a:rPr>
              <a:t>amoenus</a:t>
            </a:r>
            <a:r>
              <a:rPr lang="fr-FR" b="1" dirty="0" smtClean="0">
                <a:solidFill>
                  <a:srgbClr val="FF0000"/>
                </a:solidFill>
                <a:latin typeface="Verdana" panose="020B0604030504040204" pitchFamily="34" charset="0"/>
                <a:ea typeface="Verdana" panose="020B0604030504040204" pitchFamily="34" charset="0"/>
              </a:rPr>
              <a:t>)</a:t>
            </a:r>
            <a:endParaRPr lang="fr-FR" b="1" dirty="0">
              <a:solidFill>
                <a:srgbClr val="FF0000"/>
              </a:solidFill>
              <a:latin typeface="Verdana" panose="020B0604030504040204" pitchFamily="34" charset="0"/>
              <a:ea typeface="Verdana" panose="020B0604030504040204" pitchFamily="34" charset="0"/>
            </a:endParaRPr>
          </a:p>
          <a:p>
            <a:r>
              <a:rPr lang="cs-CZ" dirty="0"/>
              <a:t> </a:t>
            </a:r>
            <a:endParaRPr lang="fr-FR" dirty="0"/>
          </a:p>
          <a:p>
            <a:pPr algn="just"/>
            <a:r>
              <a:rPr lang="cs-CZ" sz="1600" dirty="0" err="1">
                <a:latin typeface="Verdana" panose="020B0604030504040204" pitchFamily="34" charset="0"/>
                <a:ea typeface="Verdana" panose="020B0604030504040204" pitchFamily="34" charset="0"/>
              </a:rPr>
              <a:t>Cette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sainte</a:t>
            </a:r>
            <a:r>
              <a:rPr lang="cs-CZ" sz="1600" dirty="0">
                <a:latin typeface="Verdana" panose="020B0604030504040204" pitchFamily="34" charset="0"/>
                <a:ea typeface="Verdana" panose="020B0604030504040204" pitchFamily="34" charset="0"/>
              </a:rPr>
              <a:t> et </a:t>
            </a:r>
            <a:r>
              <a:rPr lang="cs-CZ" sz="1600" dirty="0" err="1">
                <a:latin typeface="Verdana" panose="020B0604030504040204" pitchFamily="34" charset="0"/>
                <a:ea typeface="Verdana" panose="020B0604030504040204" pitchFamily="34" charset="0"/>
              </a:rPr>
              <a:t>vénérable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troupe</a:t>
            </a:r>
            <a:r>
              <a:rPr lang="cs-CZ" sz="1600" dirty="0">
                <a:latin typeface="Verdana" panose="020B0604030504040204" pitchFamily="34" charset="0"/>
                <a:ea typeface="Verdana" panose="020B0604030504040204" pitchFamily="34" charset="0"/>
              </a:rPr>
              <a:t> </a:t>
            </a:r>
            <a:r>
              <a:rPr lang="fr-FR" sz="1600" dirty="0">
                <a:latin typeface="Verdana" panose="020B0604030504040204" pitchFamily="34" charset="0"/>
                <a:ea typeface="Verdana" panose="020B0604030504040204" pitchFamily="34" charset="0"/>
              </a:rPr>
              <a:t>s’embarqua avec monsieur de Chomedey dans une chaloupe qui est la voiture ordinaire du pays. Ils </a:t>
            </a:r>
            <a:r>
              <a:rPr lang="fr-FR" sz="1600" dirty="0" smtClean="0">
                <a:latin typeface="Verdana" panose="020B0604030504040204" pitchFamily="34" charset="0"/>
                <a:ea typeface="Verdana" panose="020B0604030504040204" pitchFamily="34" charset="0"/>
              </a:rPr>
              <a:t>partirent </a:t>
            </a:r>
            <a:r>
              <a:rPr lang="fr-FR" sz="1600" dirty="0">
                <a:latin typeface="Verdana" panose="020B0604030504040204" pitchFamily="34" charset="0"/>
                <a:ea typeface="Verdana" panose="020B0604030504040204" pitchFamily="34" charset="0"/>
              </a:rPr>
              <a:t>de Québec, à ce qu’on peut conjecturer, dans le commencement du mois de mai [1642], puisqu’ils arrivèrent à l’île de Ville-Marie, </a:t>
            </a:r>
            <a:r>
              <a:rPr lang="fr-FR" sz="1600" b="1" dirty="0">
                <a:latin typeface="Verdana" panose="020B0604030504040204" pitchFamily="34" charset="0"/>
                <a:ea typeface="Verdana" panose="020B0604030504040204" pitchFamily="34" charset="0"/>
              </a:rPr>
              <a:t>terre de promesse et de grande espérance</a:t>
            </a:r>
            <a:r>
              <a:rPr lang="fr-FR" sz="1600" dirty="0">
                <a:latin typeface="Verdana" panose="020B0604030504040204" pitchFamily="34" charset="0"/>
                <a:ea typeface="Verdana" panose="020B0604030504040204" pitchFamily="34" charset="0"/>
              </a:rPr>
              <a:t>, le 17 du dit mois. Aussitôt qu’ils aperçurent cette chère ville future dans les desseins de Dieu, qui n’était encore que des forêts de bois debout, ils chantèrent des cantiques de joie et d’action de grâces à Dieu de les avoir amenés si heureusement à ce terme, </a:t>
            </a:r>
            <a:r>
              <a:rPr lang="fr-FR" sz="1600" b="1" dirty="0">
                <a:latin typeface="Verdana" panose="020B0604030504040204" pitchFamily="34" charset="0"/>
                <a:ea typeface="Verdana" panose="020B0604030504040204" pitchFamily="34" charset="0"/>
              </a:rPr>
              <a:t>comme les Israéliens </a:t>
            </a:r>
            <a:r>
              <a:rPr lang="fr-FR" sz="1600" dirty="0">
                <a:latin typeface="Verdana" panose="020B0604030504040204" pitchFamily="34" charset="0"/>
                <a:ea typeface="Verdana" panose="020B0604030504040204" pitchFamily="34" charset="0"/>
              </a:rPr>
              <a:t>firent autrefois et mirent pied à terre dans le lieu où est bâtie la ville à présent. </a:t>
            </a:r>
            <a:r>
              <a:rPr lang="fr-FR" sz="1600" dirty="0">
                <a:solidFill>
                  <a:srgbClr val="FF0000"/>
                </a:solidFill>
                <a:latin typeface="Verdana" panose="020B0604030504040204" pitchFamily="34" charset="0"/>
                <a:ea typeface="Verdana" panose="020B0604030504040204" pitchFamily="34" charset="0"/>
              </a:rPr>
              <a:t>Mademoiselle Mance m’a raconté </a:t>
            </a:r>
            <a:r>
              <a:rPr lang="fr-FR" sz="1600" dirty="0">
                <a:latin typeface="Verdana" panose="020B0604030504040204" pitchFamily="34" charset="0"/>
                <a:ea typeface="Verdana" panose="020B0604030504040204" pitchFamily="34" charset="0"/>
              </a:rPr>
              <a:t>plusieurs fois par récréation que le long de la grève, à plus d’une demi-lieue, on ne voyait que prairies émaillées de fleurs de toutes couleurs qui faisaient une beauté charmante. Après être descendu de la chaloupe et mis pied à terre, monsieur de Chomedey se jeta à genoux pour adorer Dieu dans cette terre sauvage et toute la compagnie avec lui qui, tous ensemble, rendirent les devoirs de religion à la suprême Majesté de Dieu, qui ne lui avaient point </a:t>
            </a:r>
            <a:r>
              <a:rPr lang="fr-FR" sz="1600" dirty="0" smtClean="0">
                <a:latin typeface="Verdana" panose="020B0604030504040204" pitchFamily="34" charset="0"/>
                <a:ea typeface="Verdana" panose="020B0604030504040204" pitchFamily="34" charset="0"/>
              </a:rPr>
              <a:t>encore </a:t>
            </a:r>
            <a:r>
              <a:rPr lang="fr-FR" sz="1600" dirty="0">
                <a:latin typeface="Verdana" panose="020B0604030504040204" pitchFamily="34" charset="0"/>
                <a:ea typeface="Verdana" panose="020B0604030504040204" pitchFamily="34" charset="0"/>
              </a:rPr>
              <a:t>été offerts en ce lieu barbare, habité par des nations qui nous font la guerre aujourd’hui depuis ce </a:t>
            </a:r>
            <a:r>
              <a:rPr lang="fr-FR" sz="1600" dirty="0" smtClean="0">
                <a:latin typeface="Verdana" panose="020B0604030504040204" pitchFamily="34" charset="0"/>
                <a:ea typeface="Verdana" panose="020B0604030504040204" pitchFamily="34" charset="0"/>
              </a:rPr>
              <a:t>temps. Ils </a:t>
            </a:r>
            <a:r>
              <a:rPr lang="fr-FR" sz="1600" dirty="0">
                <a:latin typeface="Verdana" panose="020B0604030504040204" pitchFamily="34" charset="0"/>
                <a:ea typeface="Verdana" panose="020B0604030504040204" pitchFamily="34" charset="0"/>
              </a:rPr>
              <a:t>chantèrent encore des psaumes et des hymnes au Seigneur, puis les hommes travaillèrent à dresser des tentes ou pavillons, comme de vrais Israéliens, pour se mettre à couvert du plus fort des pluies et des orages qui furent grands et extraordinaires cette année-là. Le lendemain matin, </a:t>
            </a:r>
            <a:r>
              <a:rPr lang="fr-FR" sz="1600" b="1" dirty="0">
                <a:latin typeface="Verdana" panose="020B0604030504040204" pitchFamily="34" charset="0"/>
                <a:ea typeface="Verdana" panose="020B0604030504040204" pitchFamily="34" charset="0"/>
              </a:rPr>
              <a:t>on dressa un autel </a:t>
            </a:r>
            <a:r>
              <a:rPr lang="fr-FR" sz="1600" dirty="0">
                <a:latin typeface="Verdana" panose="020B0604030504040204" pitchFamily="34" charset="0"/>
                <a:ea typeface="Verdana" panose="020B0604030504040204" pitchFamily="34" charset="0"/>
              </a:rPr>
              <a:t>où toutes nos dames épuisèrent leur industrie et leurs bijoux et firent en ces rencontres tout ce que leur dévotion leur suggéra. Après quoi le révérend père </a:t>
            </a:r>
            <a:r>
              <a:rPr lang="fr-FR" sz="1600" dirty="0" err="1">
                <a:latin typeface="Verdana" panose="020B0604030504040204" pitchFamily="34" charset="0"/>
                <a:ea typeface="Verdana" panose="020B0604030504040204" pitchFamily="34" charset="0"/>
              </a:rPr>
              <a:t>Duperron</a:t>
            </a:r>
            <a:r>
              <a:rPr lang="fr-FR" sz="1600" dirty="0">
                <a:latin typeface="Verdana" panose="020B0604030504040204" pitchFamily="34" charset="0"/>
                <a:ea typeface="Verdana" panose="020B0604030504040204" pitchFamily="34" charset="0"/>
              </a:rPr>
              <a:t>, jésuite, offrit la sainte hostie à son père éternel en odeur de suavité. Le 18</a:t>
            </a:r>
            <a:r>
              <a:rPr lang="fr-FR" sz="1600" baseline="30000" dirty="0">
                <a:latin typeface="Verdana" panose="020B0604030504040204" pitchFamily="34" charset="0"/>
                <a:ea typeface="Verdana" panose="020B0604030504040204" pitchFamily="34" charset="0"/>
              </a:rPr>
              <a:t>e</a:t>
            </a:r>
            <a:r>
              <a:rPr lang="fr-FR" sz="1600" dirty="0">
                <a:latin typeface="Verdana" panose="020B0604030504040204" pitchFamily="34" charset="0"/>
                <a:ea typeface="Verdana" panose="020B0604030504040204" pitchFamily="34" charset="0"/>
              </a:rPr>
              <a:t> jour du mois de mai de l’année [1642], on ne saurait dire la joie et la consolation que ressentait alors cette troupe élue, car je les crois tous des saintes. On n’entendait de tous côtés que des voix de cantiques, d’hymnes et psaumes en actions de grâces et de louanges à Dieu. Surtout de nos dames qui en firent leur principale affaire, pendant que les hommes commencèrent à travailler pour se faire des abris et mettre leur vie en assurance. Monsieur de Chomedey voulut </a:t>
            </a:r>
            <a:r>
              <a:rPr lang="fr-FR" sz="1600" b="1" dirty="0">
                <a:latin typeface="Verdana" panose="020B0604030504040204" pitchFamily="34" charset="0"/>
                <a:ea typeface="Verdana" panose="020B0604030504040204" pitchFamily="34" charset="0"/>
              </a:rPr>
              <a:t>abattre le premier arbre</a:t>
            </a:r>
            <a:r>
              <a:rPr lang="fr-FR" sz="1600" dirty="0">
                <a:latin typeface="Verdana" panose="020B0604030504040204" pitchFamily="34" charset="0"/>
                <a:ea typeface="Verdana" panose="020B0604030504040204" pitchFamily="34" charset="0"/>
              </a:rPr>
              <a:t>, disant qu’étant le gouverneur, cet honneur lui était dû</a:t>
            </a:r>
            <a:r>
              <a:rPr lang="fr-FR" sz="1600" dirty="0" smtClean="0">
                <a:latin typeface="Verdana" panose="020B0604030504040204" pitchFamily="34" charset="0"/>
                <a:ea typeface="Verdana" panose="020B0604030504040204" pitchFamily="34" charset="0"/>
              </a:rPr>
              <a:t>.</a:t>
            </a:r>
            <a:endParaRPr lang="fr-FR" sz="1600" dirty="0">
              <a:latin typeface="Verdana" panose="020B0604030504040204" pitchFamily="34" charset="0"/>
              <a:ea typeface="Verdana" panose="020B0604030504040204" pitchFamily="34" charset="0"/>
            </a:endParaRPr>
          </a:p>
          <a:p>
            <a:pPr algn="just"/>
            <a:r>
              <a:rPr lang="fr-FR" sz="1600" dirty="0">
                <a:latin typeface="Verdana" panose="020B0604030504040204" pitchFamily="34" charset="0"/>
                <a:ea typeface="Verdana" panose="020B0604030504040204" pitchFamily="34" charset="0"/>
              </a:rPr>
              <a:t>(MORIN, Marie, </a:t>
            </a:r>
            <a:r>
              <a:rPr lang="fr-FR" sz="1600" i="1" dirty="0">
                <a:latin typeface="Verdana" panose="020B0604030504040204" pitchFamily="34" charset="0"/>
                <a:ea typeface="Verdana" panose="020B0604030504040204" pitchFamily="34" charset="0"/>
              </a:rPr>
              <a:t>Annales de l’Hôtel-Dieu de Montréal, Mémoires de la Société historique de Montréal</a:t>
            </a:r>
            <a:r>
              <a:rPr lang="fr-FR" sz="1600" dirty="0">
                <a:latin typeface="Verdana" panose="020B0604030504040204" pitchFamily="34" charset="0"/>
                <a:ea typeface="Verdana" panose="020B0604030504040204" pitchFamily="34" charset="0"/>
              </a:rPr>
              <a:t>, Montréal, Imprimerie des éditeurs, 1921, pp. 60-61</a:t>
            </a:r>
            <a:r>
              <a:rPr lang="fr-FR" sz="1600" dirty="0" smtClean="0">
                <a:latin typeface="Verdana" panose="020B0604030504040204" pitchFamily="34" charset="0"/>
                <a:ea typeface="Verdana" panose="020B0604030504040204" pitchFamily="34" charset="0"/>
              </a:rPr>
              <a:t>.)</a:t>
            </a:r>
            <a:endParaRPr lang="fr-FR" sz="16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2711895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52438"/>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extovéPole 1"/>
          <p:cNvSpPr txBox="1"/>
          <p:nvPr/>
        </p:nvSpPr>
        <p:spPr>
          <a:xfrm>
            <a:off x="771832" y="520452"/>
            <a:ext cx="10648336" cy="5786199"/>
          </a:xfrm>
          <a:prstGeom prst="rect">
            <a:avLst/>
          </a:prstGeom>
          <a:solidFill>
            <a:schemeClr val="bg1"/>
          </a:solidFill>
        </p:spPr>
        <p:txBody>
          <a:bodyPr wrap="square" rtlCol="0">
            <a:spAutoFit/>
          </a:bodyPr>
          <a:lstStyle/>
          <a:p>
            <a:pPr lvl="0"/>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b="1" dirty="0" smtClean="0">
                <a:solidFill>
                  <a:srgbClr val="FF0000"/>
                </a:solidFill>
                <a:latin typeface="Verdana" panose="020B0604030504040204" pitchFamily="34" charset="0"/>
                <a:ea typeface="Verdana" panose="020B0604030504040204" pitchFamily="34" charset="0"/>
              </a:rPr>
              <a:t>  </a:t>
            </a:r>
            <a:r>
              <a:rPr lang="fr-FR" sz="2000" b="1" dirty="0" smtClean="0">
                <a:solidFill>
                  <a:srgbClr val="FF0000"/>
                </a:solidFill>
                <a:latin typeface="Verdana" panose="020B0604030504040204" pitchFamily="34" charset="0"/>
                <a:ea typeface="Verdana" panose="020B0604030504040204" pitchFamily="34" charset="0"/>
              </a:rPr>
              <a:t>Louis-Armand de Lom d’</a:t>
            </a:r>
            <a:r>
              <a:rPr lang="fr-FR" sz="2000" b="1" dirty="0" err="1" smtClean="0">
                <a:solidFill>
                  <a:srgbClr val="FF0000"/>
                </a:solidFill>
                <a:latin typeface="Verdana" panose="020B0604030504040204" pitchFamily="34" charset="0"/>
                <a:ea typeface="Verdana" panose="020B0604030504040204" pitchFamily="34" charset="0"/>
              </a:rPr>
              <a:t>Arce</a:t>
            </a:r>
            <a:r>
              <a:rPr lang="fr-FR" sz="2000" b="1" dirty="0" smtClean="0">
                <a:solidFill>
                  <a:srgbClr val="FF0000"/>
                </a:solidFill>
                <a:latin typeface="Verdana" panose="020B0604030504040204" pitchFamily="34" charset="0"/>
                <a:ea typeface="Verdana" panose="020B0604030504040204" pitchFamily="34" charset="0"/>
              </a:rPr>
              <a:t> – le baron de </a:t>
            </a:r>
            <a:r>
              <a:rPr lang="fr-FR" sz="2000" b="1" dirty="0" err="1" smtClean="0">
                <a:solidFill>
                  <a:srgbClr val="FF0000"/>
                </a:solidFill>
                <a:latin typeface="Verdana" panose="020B0604030504040204" pitchFamily="34" charset="0"/>
                <a:ea typeface="Verdana" panose="020B0604030504040204" pitchFamily="34" charset="0"/>
              </a:rPr>
              <a:t>Lahontan</a:t>
            </a:r>
            <a:endParaRPr lang="cs-CZ" sz="2000" b="1" dirty="0" smtClean="0">
              <a:solidFill>
                <a:srgbClr val="FF0000"/>
              </a:solidFill>
              <a:latin typeface="Verdana" panose="020B0604030504040204" pitchFamily="34" charset="0"/>
              <a:ea typeface="Verdana" panose="020B0604030504040204" pitchFamily="34" charset="0"/>
            </a:endParaRPr>
          </a:p>
          <a:p>
            <a:pPr lvl="0"/>
            <a:r>
              <a:rPr lang="cs-CZ" sz="2000" dirty="0">
                <a:latin typeface="Verdana" panose="020B0604030504040204" pitchFamily="34" charset="0"/>
                <a:ea typeface="Verdana" panose="020B0604030504040204" pitchFamily="34" charset="0"/>
              </a:rPr>
              <a:t> </a:t>
            </a:r>
            <a:r>
              <a:rPr lang="cs-CZ" sz="2000" dirty="0" smtClean="0">
                <a:latin typeface="Verdana" panose="020B0604030504040204" pitchFamily="34" charset="0"/>
                <a:ea typeface="Verdana" panose="020B0604030504040204" pitchFamily="34" charset="0"/>
              </a:rPr>
              <a:t>  </a:t>
            </a:r>
            <a:r>
              <a:rPr lang="fr-FR" sz="2000" dirty="0" smtClean="0">
                <a:latin typeface="Verdana" panose="020B0604030504040204" pitchFamily="34" charset="0"/>
                <a:ea typeface="Verdana" panose="020B0604030504040204" pitchFamily="34" charset="0"/>
              </a:rPr>
              <a:t>                                 </a:t>
            </a:r>
            <a:r>
              <a:rPr lang="cs-CZ" sz="2000" dirty="0" smtClean="0">
                <a:latin typeface="Verdana" panose="020B0604030504040204" pitchFamily="34" charset="0"/>
                <a:ea typeface="Verdana" panose="020B0604030504040204" pitchFamily="34" charset="0"/>
              </a:rPr>
              <a:t>(</a:t>
            </a:r>
            <a:r>
              <a:rPr lang="fr-FR" sz="2000" dirty="0" smtClean="0">
                <a:latin typeface="Verdana" panose="020B0604030504040204" pitchFamily="34" charset="0"/>
                <a:ea typeface="Verdana" panose="020B0604030504040204" pitchFamily="34" charset="0"/>
              </a:rPr>
              <a:t>1666</a:t>
            </a:r>
            <a:r>
              <a:rPr lang="cs-CZ" sz="2000" dirty="0" smtClean="0">
                <a:latin typeface="Verdana" panose="020B0604030504040204" pitchFamily="34" charset="0"/>
                <a:ea typeface="Verdana" panose="020B0604030504040204" pitchFamily="34" charset="0"/>
              </a:rPr>
              <a:t>-1</a:t>
            </a:r>
            <a:r>
              <a:rPr lang="fr-FR" sz="2000" dirty="0" smtClean="0">
                <a:latin typeface="Verdana" panose="020B0604030504040204" pitchFamily="34" charset="0"/>
                <a:ea typeface="Verdana" panose="020B0604030504040204" pitchFamily="34" charset="0"/>
              </a:rPr>
              <a:t>716</a:t>
            </a:r>
            <a:r>
              <a:rPr lang="cs-CZ" sz="2000" dirty="0" smtClean="0">
                <a:latin typeface="Verdana" panose="020B0604030504040204" pitchFamily="34" charset="0"/>
                <a:ea typeface="Verdana" panose="020B0604030504040204" pitchFamily="34" charset="0"/>
              </a:rPr>
              <a:t>)</a:t>
            </a:r>
            <a:endParaRPr lang="fr-FR" sz="2000" dirty="0" smtClean="0">
              <a:latin typeface="Verdana" panose="020B0604030504040204" pitchFamily="34" charset="0"/>
              <a:ea typeface="Verdana" panose="020B0604030504040204" pitchFamily="34" charset="0"/>
            </a:endParaRPr>
          </a:p>
          <a:p>
            <a:pPr lvl="0"/>
            <a:endParaRPr lang="fr-FR" sz="2000" dirty="0" smtClean="0">
              <a:latin typeface="Verdana" panose="020B0604030504040204" pitchFamily="34" charset="0"/>
              <a:ea typeface="Verdana" panose="020B0604030504040204" pitchFamily="34" charset="0"/>
            </a:endParaRPr>
          </a:p>
          <a:p>
            <a:pPr lvl="0"/>
            <a:endParaRPr lang="fr-FR" sz="2000" dirty="0">
              <a:latin typeface="Verdana" panose="020B0604030504040204" pitchFamily="34" charset="0"/>
              <a:ea typeface="Verdana" panose="020B0604030504040204" pitchFamily="34" charset="0"/>
            </a:endParaRPr>
          </a:p>
          <a:p>
            <a:pPr lvl="0"/>
            <a:r>
              <a:rPr lang="fr-FR" dirty="0" err="1">
                <a:latin typeface="Verdana" panose="020B0604030504040204" pitchFamily="34" charset="0"/>
                <a:ea typeface="Verdana" panose="020B0604030504040204" pitchFamily="34" charset="0"/>
              </a:rPr>
              <a:t>A</a:t>
            </a:r>
            <a:r>
              <a:rPr lang="cs-CZ" dirty="0" err="1" smtClean="0">
                <a:latin typeface="Verdana" panose="020B0604030504040204" pitchFamily="34" charset="0"/>
                <a:ea typeface="Verdana" panose="020B0604030504040204" pitchFamily="34" charset="0"/>
              </a:rPr>
              <a:t>venturier</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français</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s’est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embarqué</a:t>
            </a:r>
            <a:r>
              <a:rPr lang="cs-CZ" dirty="0">
                <a:latin typeface="Verdana" panose="020B0604030504040204" pitchFamily="34" charset="0"/>
                <a:ea typeface="Verdana" panose="020B0604030504040204" pitchFamily="34" charset="0"/>
              </a:rPr>
              <a:t> pour la </a:t>
            </a:r>
            <a:r>
              <a:rPr lang="cs-CZ" dirty="0" err="1">
                <a:latin typeface="Verdana" panose="020B0604030504040204" pitchFamily="34" charset="0"/>
                <a:ea typeface="Verdana" panose="020B0604030504040204" pitchFamily="34" charset="0"/>
              </a:rPr>
              <a:t>Nouvelle</a:t>
            </a:r>
            <a:r>
              <a:rPr lang="cs-CZ" dirty="0">
                <a:latin typeface="Verdana" panose="020B0604030504040204" pitchFamily="34" charset="0"/>
                <a:ea typeface="Verdana" panose="020B0604030504040204" pitchFamily="34" charset="0"/>
              </a:rPr>
              <a:t>-France </a:t>
            </a:r>
            <a:endParaRPr lang="fr-FR" dirty="0" smtClean="0">
              <a:latin typeface="Verdana" panose="020B0604030504040204" pitchFamily="34" charset="0"/>
              <a:ea typeface="Verdana" panose="020B0604030504040204" pitchFamily="34" charset="0"/>
            </a:endParaRPr>
          </a:p>
          <a:p>
            <a:pPr lvl="0"/>
            <a:r>
              <a:rPr lang="cs-CZ" dirty="0" smtClean="0">
                <a:latin typeface="Verdana" panose="020B0604030504040204" pitchFamily="34" charset="0"/>
                <a:ea typeface="Verdana" panose="020B0604030504040204" pitchFamily="34" charset="0"/>
              </a:rPr>
              <a:t>à </a:t>
            </a:r>
            <a:r>
              <a:rPr lang="cs-CZ" dirty="0" err="1">
                <a:latin typeface="Verdana" panose="020B0604030504040204" pitchFamily="34" charset="0"/>
                <a:ea typeface="Verdana" panose="020B0604030504040204" pitchFamily="34" charset="0"/>
              </a:rPr>
              <a:t>l’âge</a:t>
            </a:r>
            <a:r>
              <a:rPr lang="cs-CZ" dirty="0">
                <a:latin typeface="Verdana" panose="020B0604030504040204" pitchFamily="34" charset="0"/>
                <a:ea typeface="Verdana" panose="020B0604030504040204" pitchFamily="34" charset="0"/>
              </a:rPr>
              <a:t> de 16 </a:t>
            </a:r>
            <a:r>
              <a:rPr lang="cs-CZ" dirty="0" err="1" smtClean="0">
                <a:latin typeface="Verdana" panose="020B0604030504040204" pitchFamily="34" charset="0"/>
                <a:ea typeface="Verdana" panose="020B0604030504040204" pitchFamily="34" charset="0"/>
              </a:rPr>
              <a:t>ans</a:t>
            </a:r>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pour fuir les créanciers de son père</a:t>
            </a:r>
          </a:p>
          <a:p>
            <a:pPr lvl="0"/>
            <a:endParaRPr lang="fr-FR" dirty="0">
              <a:latin typeface="Verdana" panose="020B0604030504040204" pitchFamily="34" charset="0"/>
              <a:ea typeface="Verdana" panose="020B0604030504040204" pitchFamily="34" charset="0"/>
            </a:endParaRPr>
          </a:p>
          <a:p>
            <a:pPr lvl="0"/>
            <a:r>
              <a:rPr lang="cs-CZ" dirty="0" smtClean="0">
                <a:latin typeface="Verdana" panose="020B0604030504040204" pitchFamily="34" charset="0"/>
                <a:ea typeface="Verdana" panose="020B0604030504040204" pitchFamily="34" charset="0"/>
              </a:rPr>
              <a:t>1703</a:t>
            </a:r>
            <a:r>
              <a:rPr lang="fr-FR"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 </a:t>
            </a:r>
            <a:r>
              <a:rPr lang="cs-CZ" i="1" dirty="0" err="1" smtClean="0">
                <a:latin typeface="Verdana" panose="020B0604030504040204" pitchFamily="34" charset="0"/>
                <a:ea typeface="Verdana" panose="020B0604030504040204" pitchFamily="34" charset="0"/>
              </a:rPr>
              <a:t>Nouveaux</a:t>
            </a:r>
            <a:r>
              <a:rPr lang="cs-CZ" i="1" dirty="0" smtClean="0">
                <a:latin typeface="Verdana" panose="020B0604030504040204" pitchFamily="34" charset="0"/>
                <a:ea typeface="Verdana" panose="020B0604030504040204" pitchFamily="34" charset="0"/>
              </a:rPr>
              <a:t> </a:t>
            </a:r>
            <a:r>
              <a:rPr lang="cs-CZ" i="1" dirty="0" err="1" smtClean="0">
                <a:latin typeface="Verdana" panose="020B0604030504040204" pitchFamily="34" charset="0"/>
                <a:ea typeface="Verdana" panose="020B0604030504040204" pitchFamily="34" charset="0"/>
              </a:rPr>
              <a:t>Voyages</a:t>
            </a:r>
            <a:r>
              <a:rPr lang="fr-FR" i="1"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a:t>
            </a:r>
            <a:r>
              <a:rPr lang="cs-CZ" dirty="0">
                <a:latin typeface="Verdana" panose="020B0604030504040204" pitchFamily="34" charset="0"/>
                <a:ea typeface="Verdana" panose="020B0604030504040204" pitchFamily="34" charset="0"/>
              </a:rPr>
              <a:t>r</a:t>
            </a:r>
            <a:r>
              <a:rPr lang="fr-FR" dirty="0" err="1">
                <a:latin typeface="Verdana" panose="020B0604030504040204" pitchFamily="34" charset="0"/>
                <a:ea typeface="Verdana" panose="020B0604030504040204" pitchFamily="34" charset="0"/>
              </a:rPr>
              <a:t>éaction</a:t>
            </a:r>
            <a:r>
              <a:rPr lang="fr-FR" dirty="0">
                <a:latin typeface="Verdana" panose="020B0604030504040204" pitchFamily="34" charset="0"/>
                <a:ea typeface="Verdana" panose="020B0604030504040204" pitchFamily="34" charset="0"/>
              </a:rPr>
              <a:t> polémique aux </a:t>
            </a:r>
            <a:r>
              <a:rPr lang="fr-FR" i="1" dirty="0">
                <a:latin typeface="Verdana" panose="020B0604030504040204" pitchFamily="34" charset="0"/>
                <a:ea typeface="Verdana" panose="020B0604030504040204" pitchFamily="34" charset="0"/>
              </a:rPr>
              <a:t>Relations des jésuites </a:t>
            </a:r>
            <a:r>
              <a:rPr lang="fr-FR" dirty="0">
                <a:latin typeface="Verdana" panose="020B0604030504040204" pitchFamily="34" charset="0"/>
                <a:ea typeface="Verdana" panose="020B0604030504040204" pitchFamily="34" charset="0"/>
              </a:rPr>
              <a:t>qu’il considère comme </a:t>
            </a:r>
            <a:r>
              <a:rPr lang="fr-FR" dirty="0" smtClean="0">
                <a:latin typeface="Verdana" panose="020B0604030504040204" pitchFamily="34" charset="0"/>
                <a:ea typeface="Verdana" panose="020B0604030504040204" pitchFamily="34" charset="0"/>
              </a:rPr>
              <a:t>partiales)</a:t>
            </a:r>
          </a:p>
          <a:p>
            <a:pPr lvl="0"/>
            <a:endParaRPr lang="fr-FR" dirty="0" smtClean="0">
              <a:latin typeface="Verdana" panose="020B0604030504040204" pitchFamily="34" charset="0"/>
              <a:ea typeface="Verdana" panose="020B0604030504040204" pitchFamily="34" charset="0"/>
            </a:endParaRPr>
          </a:p>
          <a:p>
            <a:pPr lvl="0"/>
            <a:r>
              <a:rPr lang="cs-CZ" dirty="0">
                <a:latin typeface="Verdana" panose="020B0604030504040204" pitchFamily="34" charset="0"/>
                <a:ea typeface="Verdana" panose="020B0604030504040204" pitchFamily="34" charset="0"/>
              </a:rPr>
              <a:t>1703 (en </a:t>
            </a:r>
            <a:r>
              <a:rPr lang="cs-CZ" dirty="0" err="1">
                <a:latin typeface="Verdana" panose="020B0604030504040204" pitchFamily="34" charset="0"/>
                <a:ea typeface="Verdana" panose="020B0604030504040204" pitchFamily="34" charset="0"/>
              </a:rPr>
              <a:t>Hollande</a:t>
            </a:r>
            <a:r>
              <a:rPr lang="cs-CZ" dirty="0">
                <a:latin typeface="Verdana" panose="020B0604030504040204" pitchFamily="34" charset="0"/>
                <a:ea typeface="Verdana" panose="020B0604030504040204" pitchFamily="34" charset="0"/>
              </a:rPr>
              <a:t>) :</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Dialogues</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avec</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un</a:t>
            </a:r>
            <a:r>
              <a:rPr lang="cs-CZ" i="1" dirty="0">
                <a:latin typeface="Verdana" panose="020B0604030504040204" pitchFamily="34" charset="0"/>
                <a:ea typeface="Verdana" panose="020B0604030504040204" pitchFamily="34" charset="0"/>
              </a:rPr>
              <a:t> </a:t>
            </a:r>
            <a:r>
              <a:rPr lang="cs-CZ" i="1" dirty="0" err="1" smtClean="0">
                <a:latin typeface="Verdana" panose="020B0604030504040204" pitchFamily="34" charset="0"/>
                <a:ea typeface="Verdana" panose="020B0604030504040204" pitchFamily="34" charset="0"/>
              </a:rPr>
              <a:t>Sauvage</a:t>
            </a:r>
            <a:endParaRPr lang="fr-FR" i="1" dirty="0" smtClean="0">
              <a:latin typeface="Verdana" panose="020B0604030504040204" pitchFamily="34" charset="0"/>
              <a:ea typeface="Verdana" panose="020B0604030504040204" pitchFamily="34" charset="0"/>
            </a:endParaRPr>
          </a:p>
          <a:p>
            <a:r>
              <a:rPr lang="cs-CZ" dirty="0">
                <a:latin typeface="Verdana" panose="020B0604030504040204" pitchFamily="34" charset="0"/>
                <a:ea typeface="Verdana" panose="020B0604030504040204" pitchFamily="34" charset="0"/>
              </a:rPr>
              <a:t>5 </a:t>
            </a:r>
            <a:r>
              <a:rPr lang="cs-CZ" dirty="0" err="1">
                <a:latin typeface="Verdana" panose="020B0604030504040204" pitchFamily="34" charset="0"/>
                <a:ea typeface="Verdana" panose="020B0604030504040204" pitchFamily="34" charset="0"/>
              </a:rPr>
              <a:t>parties</a:t>
            </a:r>
            <a:r>
              <a:rPr lang="cs-CZ" dirty="0">
                <a:latin typeface="Verdana" panose="020B0604030504040204" pitchFamily="34" charset="0"/>
                <a:ea typeface="Verdana" panose="020B0604030504040204" pitchFamily="34" charset="0"/>
              </a:rPr>
              <a:t> : religion, </a:t>
            </a:r>
            <a:r>
              <a:rPr lang="cs-CZ" dirty="0" err="1">
                <a:latin typeface="Verdana" panose="020B0604030504040204" pitchFamily="34" charset="0"/>
                <a:ea typeface="Verdana" panose="020B0604030504040204" pitchFamily="34" charset="0"/>
              </a:rPr>
              <a:t>lois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bonheur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médecine</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mariage</a:t>
            </a:r>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(comparaison avec la France)</a:t>
            </a:r>
          </a:p>
          <a:p>
            <a:endParaRPr lang="fr-FR" dirty="0">
              <a:latin typeface="Verdana" panose="020B0604030504040204" pitchFamily="34" charset="0"/>
              <a:ea typeface="Verdana" panose="020B0604030504040204" pitchFamily="34" charset="0"/>
            </a:endParaRPr>
          </a:p>
          <a:p>
            <a:r>
              <a:rPr lang="cs-CZ" dirty="0">
                <a:latin typeface="Verdana" panose="020B0604030504040204" pitchFamily="34" charset="0"/>
                <a:ea typeface="Verdana" panose="020B0604030504040204" pitchFamily="34" charset="0"/>
              </a:rPr>
              <a:t>20 </a:t>
            </a:r>
            <a:r>
              <a:rPr lang="cs-CZ" dirty="0" err="1">
                <a:latin typeface="Verdana" panose="020B0604030504040204" pitchFamily="34" charset="0"/>
                <a:ea typeface="Verdana" panose="020B0604030504040204" pitchFamily="34" charset="0"/>
              </a:rPr>
              <a:t>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avant</a:t>
            </a:r>
            <a:r>
              <a:rPr lang="cs-CZ" dirty="0">
                <a:latin typeface="Verdana" panose="020B0604030504040204" pitchFamily="34" charset="0"/>
                <a:ea typeface="Verdana" panose="020B0604030504040204" pitchFamily="34" charset="0"/>
              </a:rPr>
              <a:t> les </a:t>
            </a:r>
            <a:r>
              <a:rPr lang="cs-CZ" i="1" dirty="0" err="1">
                <a:latin typeface="Verdana" panose="020B0604030504040204" pitchFamily="34" charset="0"/>
                <a:ea typeface="Verdana" panose="020B0604030504040204" pitchFamily="34" charset="0"/>
              </a:rPr>
              <a:t>Lettres</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persanes</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Montesquieu</a:t>
            </a:r>
            <a:r>
              <a:rPr lang="cs-CZ" dirty="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première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tentative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relativiser</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civilisation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européenne</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Influence sur Swift, Diderot, Voltaire, Rousseau…</a:t>
            </a:r>
          </a:p>
          <a:p>
            <a:endParaRPr lang="fr-FR" dirty="0">
              <a:latin typeface="Verdana" panose="020B0604030504040204" pitchFamily="34" charset="0"/>
              <a:ea typeface="Verdana" panose="020B0604030504040204" pitchFamily="34" charset="0"/>
            </a:endParaRPr>
          </a:p>
          <a:p>
            <a:r>
              <a:rPr lang="fr-FR" dirty="0" smtClean="0">
                <a:latin typeface="Verdana" panose="020B0604030504040204" pitchFamily="34" charset="0"/>
                <a:ea typeface="Verdana" panose="020B0604030504040204" pitchFamily="34" charset="0"/>
              </a:rPr>
              <a:t>Le mythe du bon sauvage</a:t>
            </a:r>
            <a:endParaRPr lang="fr-FR" dirty="0">
              <a:latin typeface="Verdana" panose="020B0604030504040204" pitchFamily="34" charset="0"/>
              <a:ea typeface="Verdana" panose="020B0604030504040204" pitchFamily="34" charset="0"/>
            </a:endParaRPr>
          </a:p>
          <a:p>
            <a:pPr lvl="0"/>
            <a:endParaRPr lang="cs-CZ" dirty="0" smtClean="0">
              <a:latin typeface="Verdana" panose="020B0604030504040204" pitchFamily="34" charset="0"/>
              <a:ea typeface="Verdana" panose="020B0604030504040204" pitchFamily="34" charset="0"/>
            </a:endParaRPr>
          </a:p>
          <a:p>
            <a:pPr lvl="0"/>
            <a:endParaRPr lang="cs-CZ" b="1" dirty="0">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a:blip r:embed="rId2"/>
          <a:stretch>
            <a:fillRect/>
          </a:stretch>
        </p:blipFill>
        <p:spPr>
          <a:xfrm>
            <a:off x="8900785" y="187973"/>
            <a:ext cx="2806844" cy="2667137"/>
          </a:xfrm>
          <a:prstGeom prst="rect">
            <a:avLst/>
          </a:prstGeom>
        </p:spPr>
      </p:pic>
    </p:spTree>
    <p:extLst>
      <p:ext uri="{BB962C8B-B14F-4D97-AF65-F5344CB8AC3E}">
        <p14:creationId xmlns:p14="http://schemas.microsoft.com/office/powerpoint/2010/main" val="1819294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23137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94482" y="-231372"/>
            <a:ext cx="11467689" cy="6771084"/>
          </a:xfrm>
          <a:prstGeom prst="rect">
            <a:avLst/>
          </a:prstGeom>
          <a:solidFill>
            <a:schemeClr val="bg1"/>
          </a:solidFill>
        </p:spPr>
        <p:txBody>
          <a:bodyPr wrap="square" rtlCol="0">
            <a:spAutoFit/>
          </a:bodyPr>
          <a:lstStyle/>
          <a:p>
            <a:endParaRPr lang="fr-FR" dirty="0" smtClean="0"/>
          </a:p>
          <a:p>
            <a:pPr algn="just"/>
            <a:r>
              <a:rPr lang="cs-CZ" sz="1600" dirty="0" err="1">
                <a:latin typeface="Verdana" panose="020B0604030504040204" pitchFamily="34" charset="0"/>
                <a:ea typeface="Verdana" panose="020B0604030504040204" pitchFamily="34" charset="0"/>
              </a:rPr>
              <a:t>Adario</a:t>
            </a:r>
            <a:r>
              <a:rPr lang="cs-CZ" sz="1600" dirty="0">
                <a:latin typeface="Verdana" panose="020B0604030504040204" pitchFamily="34" charset="0"/>
                <a:ea typeface="Verdana" panose="020B0604030504040204" pitchFamily="34" charset="0"/>
              </a:rPr>
              <a:t> : Si je </a:t>
            </a:r>
            <a:r>
              <a:rPr lang="cs-CZ" sz="1600" dirty="0" err="1">
                <a:latin typeface="Verdana" panose="020B0604030504040204" pitchFamily="34" charset="0"/>
                <a:ea typeface="Verdana" panose="020B0604030504040204" pitchFamily="34" charset="0"/>
              </a:rPr>
              <a:t>n’estois</a:t>
            </a:r>
            <a:r>
              <a:rPr lang="cs-CZ" sz="1600" dirty="0">
                <a:latin typeface="Verdana" panose="020B0604030504040204" pitchFamily="34" charset="0"/>
                <a:ea typeface="Verdana" panose="020B0604030504040204" pitchFamily="34" charset="0"/>
              </a:rPr>
              <a:t> pas si </a:t>
            </a:r>
            <a:r>
              <a:rPr lang="cs-CZ" sz="1600" dirty="0" err="1">
                <a:latin typeface="Verdana" panose="020B0604030504040204" pitchFamily="34" charset="0"/>
                <a:ea typeface="Verdana" panose="020B0604030504040204" pitchFamily="34" charset="0"/>
              </a:rPr>
              <a:t>informé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je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suis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tout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qui se </a:t>
            </a:r>
            <a:r>
              <a:rPr lang="cs-CZ" sz="1600" dirty="0" err="1">
                <a:latin typeface="Verdana" panose="020B0604030504040204" pitchFamily="34" charset="0"/>
                <a:ea typeface="Verdana" panose="020B0604030504040204" pitchFamily="34" charset="0"/>
              </a:rPr>
              <a:t>passe</a:t>
            </a:r>
            <a:r>
              <a:rPr lang="cs-CZ" sz="1600" dirty="0">
                <a:latin typeface="Verdana" panose="020B0604030504040204" pitchFamily="34" charset="0"/>
                <a:ea typeface="Verdana" panose="020B0604030504040204" pitchFamily="34" charset="0"/>
              </a:rPr>
              <a:t> en France, &amp;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mon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voyage</a:t>
            </a:r>
            <a:r>
              <a:rPr lang="cs-CZ" sz="1600" dirty="0">
                <a:latin typeface="Verdana" panose="020B0604030504040204" pitchFamily="34" charset="0"/>
                <a:ea typeface="Verdana" panose="020B0604030504040204" pitchFamily="34" charset="0"/>
              </a:rPr>
              <a:t> de Paris ne </a:t>
            </a:r>
            <a:r>
              <a:rPr lang="cs-CZ" sz="1600" dirty="0" err="1">
                <a:latin typeface="Verdana" panose="020B0604030504040204" pitchFamily="34" charset="0"/>
                <a:ea typeface="Verdana" panose="020B0604030504040204" pitchFamily="34" charset="0"/>
              </a:rPr>
              <a:t>m’eût</a:t>
            </a:r>
            <a:r>
              <a:rPr lang="cs-CZ" sz="1600" dirty="0">
                <a:latin typeface="Verdana" panose="020B0604030504040204" pitchFamily="34" charset="0"/>
                <a:ea typeface="Verdana" panose="020B0604030504040204" pitchFamily="34" charset="0"/>
              </a:rPr>
              <a:t> pas </a:t>
            </a:r>
            <a:r>
              <a:rPr lang="cs-CZ" sz="1600" dirty="0" err="1">
                <a:latin typeface="Verdana" panose="020B0604030504040204" pitchFamily="34" charset="0"/>
                <a:ea typeface="Verdana" panose="020B0604030504040204" pitchFamily="34" charset="0"/>
              </a:rPr>
              <a:t>donné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tant</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conoissances</a:t>
            </a:r>
            <a:r>
              <a:rPr lang="cs-CZ" sz="1600" dirty="0">
                <a:latin typeface="Verdana" panose="020B0604030504040204" pitchFamily="34" charset="0"/>
                <a:ea typeface="Verdana" panose="020B0604030504040204" pitchFamily="34" charset="0"/>
              </a:rPr>
              <a:t> &amp; de </a:t>
            </a:r>
            <a:r>
              <a:rPr lang="cs-CZ" sz="1600" dirty="0" err="1">
                <a:latin typeface="Verdana" panose="020B0604030504040204" pitchFamily="34" charset="0"/>
                <a:ea typeface="Verdana" panose="020B0604030504040204" pitchFamily="34" charset="0"/>
              </a:rPr>
              <a:t>lumières</a:t>
            </a:r>
            <a:r>
              <a:rPr lang="cs-CZ" sz="1600" dirty="0">
                <a:latin typeface="Verdana" panose="020B0604030504040204" pitchFamily="34" charset="0"/>
                <a:ea typeface="Verdana" panose="020B0604030504040204" pitchFamily="34" charset="0"/>
              </a:rPr>
              <a:t>, je </a:t>
            </a:r>
            <a:r>
              <a:rPr lang="cs-CZ" sz="1600" dirty="0" err="1">
                <a:latin typeface="Verdana" panose="020B0604030504040204" pitchFamily="34" charset="0"/>
                <a:ea typeface="Verdana" panose="020B0604030504040204" pitchFamily="34" charset="0"/>
              </a:rPr>
              <a:t>pourrois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laisser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aveugler</a:t>
            </a:r>
            <a:r>
              <a:rPr lang="cs-CZ" sz="1600" dirty="0">
                <a:latin typeface="Verdana" panose="020B0604030504040204" pitchFamily="34" charset="0"/>
                <a:ea typeface="Verdana" panose="020B0604030504040204" pitchFamily="34" charset="0"/>
              </a:rPr>
              <a:t> par ces </a:t>
            </a:r>
            <a:r>
              <a:rPr lang="cs-CZ" sz="1600" dirty="0" err="1">
                <a:latin typeface="Verdana" panose="020B0604030504040204" pitchFamily="34" charset="0"/>
                <a:ea typeface="Verdana" panose="020B0604030504040204" pitchFamily="34" charset="0"/>
              </a:rPr>
              <a:t>apparences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extérieures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félicité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tu </a:t>
            </a:r>
            <a:r>
              <a:rPr lang="cs-CZ" sz="1600" dirty="0" err="1">
                <a:latin typeface="Verdana" panose="020B0604030504040204" pitchFamily="34" charset="0"/>
                <a:ea typeface="Verdana" panose="020B0604030504040204" pitchFamily="34" charset="0"/>
              </a:rPr>
              <a:t>me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représentes</a:t>
            </a:r>
            <a:r>
              <a:rPr lang="cs-CZ" sz="1600" dirty="0">
                <a:latin typeface="Verdana" panose="020B0604030504040204" pitchFamily="34" charset="0"/>
                <a:ea typeface="Verdana" panose="020B0604030504040204" pitchFamily="34" charset="0"/>
              </a:rPr>
              <a:t> ; </a:t>
            </a:r>
            <a:r>
              <a:rPr lang="cs-CZ" sz="1600" dirty="0" err="1">
                <a:latin typeface="Verdana" panose="020B0604030504040204" pitchFamily="34" charset="0"/>
                <a:ea typeface="Verdana" panose="020B0604030504040204" pitchFamily="34" charset="0"/>
              </a:rPr>
              <a:t>mais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Prince,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Duc,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Maréchal</a:t>
            </a:r>
            <a:r>
              <a:rPr lang="cs-CZ" sz="1600" dirty="0">
                <a:latin typeface="Verdana" panose="020B0604030504040204" pitchFamily="34" charset="0"/>
                <a:ea typeface="Verdana" panose="020B0604030504040204" pitchFamily="34" charset="0"/>
              </a:rPr>
              <a:t>, &amp;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Prélat</a:t>
            </a:r>
            <a:r>
              <a:rPr lang="cs-CZ" sz="1600" dirty="0">
                <a:latin typeface="Verdana" panose="020B0604030504040204" pitchFamily="34" charset="0"/>
                <a:ea typeface="Verdana" panose="020B0604030504040204" pitchFamily="34" charset="0"/>
              </a:rPr>
              <a:t>, qui </a:t>
            </a:r>
            <a:r>
              <a:rPr lang="cs-CZ" sz="1600" dirty="0" err="1">
                <a:latin typeface="Verdana" panose="020B0604030504040204" pitchFamily="34" charset="0"/>
                <a:ea typeface="Verdana" panose="020B0604030504040204" pitchFamily="34" charset="0"/>
              </a:rPr>
              <a:t>sont</a:t>
            </a:r>
            <a:r>
              <a:rPr lang="cs-CZ" sz="1600" dirty="0">
                <a:latin typeface="Verdana" panose="020B0604030504040204" pitchFamily="34" charset="0"/>
                <a:ea typeface="Verdana" panose="020B0604030504040204" pitchFamily="34" charset="0"/>
              </a:rPr>
              <a:t> les </a:t>
            </a:r>
            <a:r>
              <a:rPr lang="cs-CZ" sz="1600" dirty="0" err="1">
                <a:latin typeface="Verdana" panose="020B0604030504040204" pitchFamily="34" charset="0"/>
                <a:ea typeface="Verdana" panose="020B0604030504040204" pitchFamily="34" charset="0"/>
              </a:rPr>
              <a:t>premiers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tu </a:t>
            </a:r>
            <a:r>
              <a:rPr lang="cs-CZ" sz="1600" dirty="0" err="1">
                <a:latin typeface="Verdana" panose="020B0604030504040204" pitchFamily="34" charset="0"/>
                <a:ea typeface="Verdana" panose="020B0604030504040204" pitchFamily="34" charset="0"/>
              </a:rPr>
              <a:t>me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cites</a:t>
            </a:r>
            <a:r>
              <a:rPr lang="cs-CZ" sz="1600" dirty="0">
                <a:latin typeface="Verdana" panose="020B0604030504040204" pitchFamily="34" charset="0"/>
                <a:ea typeface="Verdana" panose="020B0604030504040204" pitchFamily="34" charset="0"/>
              </a:rPr>
              <a:t>, ne </a:t>
            </a:r>
            <a:r>
              <a:rPr lang="cs-CZ" sz="1600" dirty="0" err="1">
                <a:latin typeface="Verdana" panose="020B0604030504040204" pitchFamily="34" charset="0"/>
                <a:ea typeface="Verdana" panose="020B0604030504040204" pitchFamily="34" charset="0"/>
              </a:rPr>
              <a:t>sont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rien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moins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qu’heureux</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l’égard</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Hurons</a:t>
            </a:r>
            <a:r>
              <a:rPr lang="cs-CZ" sz="1600" dirty="0">
                <a:latin typeface="Verdana" panose="020B0604030504040204" pitchFamily="34" charset="0"/>
                <a:ea typeface="Verdana" panose="020B0604030504040204" pitchFamily="34" charset="0"/>
              </a:rPr>
              <a:t>, qui ne </a:t>
            </a:r>
            <a:r>
              <a:rPr lang="cs-CZ" sz="1600" dirty="0" err="1">
                <a:latin typeface="Verdana" panose="020B0604030504040204" pitchFamily="34" charset="0"/>
                <a:ea typeface="Verdana" panose="020B0604030504040204" pitchFamily="34" charset="0"/>
              </a:rPr>
              <a:t>conoissent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d’autre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félicité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la </a:t>
            </a:r>
            <a:r>
              <a:rPr lang="cs-CZ" sz="1600" dirty="0" err="1">
                <a:latin typeface="Verdana" panose="020B0604030504040204" pitchFamily="34" charset="0"/>
                <a:ea typeface="Verdana" panose="020B0604030504040204" pitchFamily="34" charset="0"/>
              </a:rPr>
              <a:t>tranquillité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d’âme</a:t>
            </a:r>
            <a:r>
              <a:rPr lang="cs-CZ" sz="1600" dirty="0">
                <a:latin typeface="Verdana" panose="020B0604030504040204" pitchFamily="34" charset="0"/>
                <a:ea typeface="Verdana" panose="020B0604030504040204" pitchFamily="34" charset="0"/>
              </a:rPr>
              <a:t>, &amp; la </a:t>
            </a:r>
            <a:r>
              <a:rPr lang="cs-CZ" sz="1600" dirty="0" err="1">
                <a:latin typeface="Verdana" panose="020B0604030504040204" pitchFamily="34" charset="0"/>
                <a:ea typeface="Verdana" panose="020B0604030504040204" pitchFamily="34" charset="0"/>
              </a:rPr>
              <a:t>liberté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Or</a:t>
            </a:r>
            <a:r>
              <a:rPr lang="cs-CZ" sz="1600" dirty="0">
                <a:latin typeface="Verdana" panose="020B0604030504040204" pitchFamily="34" charset="0"/>
                <a:ea typeface="Verdana" panose="020B0604030504040204" pitchFamily="34" charset="0"/>
              </a:rPr>
              <a:t> </a:t>
            </a:r>
            <a:r>
              <a:rPr lang="cs-CZ" sz="1600" b="1" dirty="0">
                <a:latin typeface="Verdana" panose="020B0604030504040204" pitchFamily="34" charset="0"/>
                <a:ea typeface="Verdana" panose="020B0604030504040204" pitchFamily="34" charset="0"/>
              </a:rPr>
              <a:t>ces </a:t>
            </a:r>
            <a:r>
              <a:rPr lang="cs-CZ" sz="1600" b="1" dirty="0" err="1">
                <a:latin typeface="Verdana" panose="020B0604030504040204" pitchFamily="34" charset="0"/>
                <a:ea typeface="Verdana" panose="020B0604030504040204" pitchFamily="34" charset="0"/>
              </a:rPr>
              <a:t>grands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seigneurs</a:t>
            </a:r>
            <a:r>
              <a:rPr lang="cs-CZ" sz="1600" b="1" dirty="0">
                <a:latin typeface="Verdana" panose="020B0604030504040204" pitchFamily="34" charset="0"/>
                <a:ea typeface="Verdana" panose="020B0604030504040204" pitchFamily="34" charset="0"/>
              </a:rPr>
              <a:t> se </a:t>
            </a:r>
            <a:r>
              <a:rPr lang="cs-CZ" sz="1600" b="1" dirty="0" err="1">
                <a:latin typeface="Verdana" panose="020B0604030504040204" pitchFamily="34" charset="0"/>
                <a:ea typeface="Verdana" panose="020B0604030504040204" pitchFamily="34" charset="0"/>
              </a:rPr>
              <a:t>haïssent</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intérieurement</a:t>
            </a:r>
            <a:r>
              <a:rPr lang="cs-CZ" sz="1600" b="1" dirty="0">
                <a:latin typeface="Verdana" panose="020B0604030504040204" pitchFamily="34" charset="0"/>
                <a:ea typeface="Verdana" panose="020B0604030504040204" pitchFamily="34" charset="0"/>
              </a:rPr>
              <a:t> </a:t>
            </a:r>
            <a:r>
              <a:rPr lang="cs-CZ" sz="1600" dirty="0">
                <a:latin typeface="Verdana" panose="020B0604030504040204" pitchFamily="34" charset="0"/>
                <a:ea typeface="Verdana" panose="020B0604030504040204" pitchFamily="34" charset="0"/>
              </a:rPr>
              <a:t>les </a:t>
            </a:r>
            <a:r>
              <a:rPr lang="cs-CZ" sz="1600" dirty="0" err="1">
                <a:latin typeface="Verdana" panose="020B0604030504040204" pitchFamily="34" charset="0"/>
                <a:ea typeface="Verdana" panose="020B0604030504040204" pitchFamily="34" charset="0"/>
              </a:rPr>
              <a:t>uns</a:t>
            </a:r>
            <a:r>
              <a:rPr lang="cs-CZ" sz="1600" dirty="0">
                <a:latin typeface="Verdana" panose="020B0604030504040204" pitchFamily="34" charset="0"/>
                <a:ea typeface="Verdana" panose="020B0604030504040204" pitchFamily="34" charset="0"/>
              </a:rPr>
              <a:t> les </a:t>
            </a:r>
            <a:r>
              <a:rPr lang="cs-CZ" sz="1600" dirty="0" err="1">
                <a:latin typeface="Verdana" panose="020B0604030504040204" pitchFamily="34" charset="0"/>
                <a:ea typeface="Verdana" panose="020B0604030504040204" pitchFamily="34" charset="0"/>
              </a:rPr>
              <a:t>autres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ils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perdent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sommeil</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boire</a:t>
            </a:r>
            <a:r>
              <a:rPr lang="cs-CZ" sz="1600" dirty="0">
                <a:latin typeface="Verdana" panose="020B0604030504040204" pitchFamily="34" charset="0"/>
                <a:ea typeface="Verdana" panose="020B0604030504040204" pitchFamily="34" charset="0"/>
              </a:rPr>
              <a:t> &amp;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manger</a:t>
            </a:r>
            <a:r>
              <a:rPr lang="cs-CZ" sz="1600" dirty="0">
                <a:latin typeface="Verdana" panose="020B0604030504040204" pitchFamily="34" charset="0"/>
                <a:ea typeface="Verdana" panose="020B0604030504040204" pitchFamily="34" charset="0"/>
              </a:rPr>
              <a:t> pour </a:t>
            </a:r>
            <a:r>
              <a:rPr lang="cs-CZ" sz="1600" dirty="0" err="1">
                <a:latin typeface="Verdana" panose="020B0604030504040204" pitchFamily="34" charset="0"/>
                <a:ea typeface="Verdana" panose="020B0604030504040204" pitchFamily="34" charset="0"/>
              </a:rPr>
              <a:t>faire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leur</a:t>
            </a:r>
            <a:r>
              <a:rPr lang="cs-CZ" sz="1600" dirty="0">
                <a:latin typeface="Verdana" panose="020B0604030504040204" pitchFamily="34" charset="0"/>
                <a:ea typeface="Verdana" panose="020B0604030504040204" pitchFamily="34" charset="0"/>
              </a:rPr>
              <a:t> cour au Roy, pour </a:t>
            </a:r>
            <a:r>
              <a:rPr lang="cs-CZ" sz="1600" dirty="0" err="1">
                <a:latin typeface="Verdana" panose="020B0604030504040204" pitchFamily="34" charset="0"/>
                <a:ea typeface="Verdana" panose="020B0604030504040204" pitchFamily="34" charset="0"/>
              </a:rPr>
              <a:t>faire</a:t>
            </a:r>
            <a:r>
              <a:rPr lang="cs-CZ" sz="1600" dirty="0">
                <a:latin typeface="Verdana" panose="020B0604030504040204" pitchFamily="34" charset="0"/>
                <a:ea typeface="Verdana" panose="020B0604030504040204" pitchFamily="34" charset="0"/>
              </a:rPr>
              <a:t> des </a:t>
            </a:r>
            <a:r>
              <a:rPr lang="cs-CZ" sz="1600" dirty="0" err="1">
                <a:latin typeface="Verdana" panose="020B0604030504040204" pitchFamily="34" charset="0"/>
                <a:ea typeface="Verdana" panose="020B0604030504040204" pitchFamily="34" charset="0"/>
              </a:rPr>
              <a:t>pièces</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leurs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ennemis</a:t>
            </a:r>
            <a:r>
              <a:rPr lang="cs-CZ" sz="1600" dirty="0">
                <a:latin typeface="Verdana" panose="020B0604030504040204" pitchFamily="34" charset="0"/>
                <a:ea typeface="Verdana" panose="020B0604030504040204" pitchFamily="34" charset="0"/>
              </a:rPr>
              <a:t> ; </a:t>
            </a:r>
            <a:r>
              <a:rPr lang="cs-CZ" sz="1600" dirty="0" err="1">
                <a:latin typeface="Verdana" panose="020B0604030504040204" pitchFamily="34" charset="0"/>
                <a:ea typeface="Verdana" panose="020B0604030504040204" pitchFamily="34" charset="0"/>
              </a:rPr>
              <a:t>ils</a:t>
            </a:r>
            <a:r>
              <a:rPr lang="cs-CZ" sz="1600" dirty="0">
                <a:latin typeface="Verdana" panose="020B0604030504040204" pitchFamily="34" charset="0"/>
                <a:ea typeface="Verdana" panose="020B0604030504040204" pitchFamily="34" charset="0"/>
              </a:rPr>
              <a:t> se font des </a:t>
            </a:r>
            <a:r>
              <a:rPr lang="cs-CZ" sz="1600" b="1" dirty="0" err="1">
                <a:latin typeface="Verdana" panose="020B0604030504040204" pitchFamily="34" charset="0"/>
                <a:ea typeface="Verdana" panose="020B0604030504040204" pitchFamily="34" charset="0"/>
              </a:rPr>
              <a:t>violences</a:t>
            </a:r>
            <a:r>
              <a:rPr lang="cs-CZ" sz="1600" b="1" dirty="0">
                <a:latin typeface="Verdana" panose="020B0604030504040204" pitchFamily="34" charset="0"/>
                <a:ea typeface="Verdana" panose="020B0604030504040204" pitchFamily="34" charset="0"/>
              </a:rPr>
              <a:t> </a:t>
            </a:r>
            <a:r>
              <a:rPr lang="cs-CZ" sz="1600" dirty="0">
                <a:latin typeface="Verdana" panose="020B0604030504040204" pitchFamily="34" charset="0"/>
                <a:ea typeface="Verdana" panose="020B0604030504040204" pitchFamily="34" charset="0"/>
              </a:rPr>
              <a:t>si </a:t>
            </a:r>
            <a:r>
              <a:rPr lang="cs-CZ" sz="1600" dirty="0" err="1">
                <a:latin typeface="Verdana" panose="020B0604030504040204" pitchFamily="34" charset="0"/>
                <a:ea typeface="Verdana" panose="020B0604030504040204" pitchFamily="34" charset="0"/>
              </a:rPr>
              <a:t>fort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contre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nature</a:t>
            </a:r>
            <a:r>
              <a:rPr lang="cs-CZ" sz="1600" dirty="0">
                <a:latin typeface="Verdana" panose="020B0604030504040204" pitchFamily="34" charset="0"/>
                <a:ea typeface="Verdana" panose="020B0604030504040204" pitchFamily="34" charset="0"/>
              </a:rPr>
              <a:t>, pour </a:t>
            </a:r>
            <a:r>
              <a:rPr lang="cs-CZ" sz="1600" b="1" dirty="0" err="1">
                <a:latin typeface="Verdana" panose="020B0604030504040204" pitchFamily="34" charset="0"/>
                <a:ea typeface="Verdana" panose="020B0604030504040204" pitchFamily="34" charset="0"/>
              </a:rPr>
              <a:t>feindre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déguiser</a:t>
            </a:r>
            <a:r>
              <a:rPr lang="cs-CZ" sz="1600" dirty="0">
                <a:latin typeface="Verdana" panose="020B0604030504040204" pitchFamily="34" charset="0"/>
                <a:ea typeface="Verdana" panose="020B0604030504040204" pitchFamily="34" charset="0"/>
              </a:rPr>
              <a:t>, &amp; </a:t>
            </a:r>
            <a:r>
              <a:rPr lang="cs-CZ" sz="1600" dirty="0" err="1">
                <a:latin typeface="Verdana" panose="020B0604030504040204" pitchFamily="34" charset="0"/>
                <a:ea typeface="Verdana" panose="020B0604030504040204" pitchFamily="34" charset="0"/>
              </a:rPr>
              <a:t>souffrir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la </a:t>
            </a:r>
            <a:r>
              <a:rPr lang="cs-CZ" sz="1600" dirty="0" err="1">
                <a:latin typeface="Verdana" panose="020B0604030504040204" pitchFamily="34" charset="0"/>
                <a:ea typeface="Verdana" panose="020B0604030504040204" pitchFamily="34" charset="0"/>
              </a:rPr>
              <a:t>douleur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l’âme</a:t>
            </a:r>
            <a:r>
              <a:rPr lang="cs-CZ" sz="1600" dirty="0">
                <a:latin typeface="Verdana" panose="020B0604030504040204" pitchFamily="34" charset="0"/>
                <a:ea typeface="Verdana" panose="020B0604030504040204" pitchFamily="34" charset="0"/>
              </a:rPr>
              <a:t> en </a:t>
            </a:r>
            <a:r>
              <a:rPr lang="cs-CZ" sz="1600" dirty="0" err="1">
                <a:latin typeface="Verdana" panose="020B0604030504040204" pitchFamily="34" charset="0"/>
                <a:ea typeface="Verdana" panose="020B0604030504040204" pitchFamily="34" charset="0"/>
              </a:rPr>
              <a:t>ressent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surpasse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l’imagination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N’est-ce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rien</a:t>
            </a:r>
            <a:r>
              <a:rPr lang="cs-CZ" sz="1600" dirty="0">
                <a:latin typeface="Verdana" panose="020B0604030504040204" pitchFamily="34" charset="0"/>
                <a:ea typeface="Verdana" panose="020B0604030504040204" pitchFamily="34" charset="0"/>
              </a:rPr>
              <a:t>, à ton avis, </a:t>
            </a:r>
            <a:r>
              <a:rPr lang="cs-CZ" sz="1600" dirty="0" err="1">
                <a:latin typeface="Verdana" panose="020B0604030504040204" pitchFamily="34" charset="0"/>
                <a:ea typeface="Verdana" panose="020B0604030504040204" pitchFamily="34" charset="0"/>
              </a:rPr>
              <a:t>mon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cher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Frère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d’avoir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cinquante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serpens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dans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cœur</a:t>
            </a:r>
            <a:r>
              <a:rPr lang="cs-CZ" sz="1600" dirty="0">
                <a:latin typeface="Verdana" panose="020B0604030504040204" pitchFamily="34" charset="0"/>
                <a:ea typeface="Verdana" panose="020B0604030504040204" pitchFamily="34" charset="0"/>
              </a:rPr>
              <a:t> ? </a:t>
            </a:r>
            <a:r>
              <a:rPr lang="cs-CZ" sz="1600" b="1" dirty="0">
                <a:latin typeface="Verdana" panose="020B0604030504040204" pitchFamily="34" charset="0"/>
                <a:ea typeface="Verdana" panose="020B0604030504040204" pitchFamily="34" charset="0"/>
              </a:rPr>
              <a:t>Ne </a:t>
            </a:r>
            <a:r>
              <a:rPr lang="cs-CZ" sz="1600" b="1" dirty="0" err="1">
                <a:latin typeface="Verdana" panose="020B0604030504040204" pitchFamily="34" charset="0"/>
                <a:ea typeface="Verdana" panose="020B0604030504040204" pitchFamily="34" charset="0"/>
              </a:rPr>
              <a:t>vaudroit-il</a:t>
            </a:r>
            <a:r>
              <a:rPr lang="cs-CZ" sz="1600" b="1" dirty="0">
                <a:latin typeface="Verdana" panose="020B0604030504040204" pitchFamily="34" charset="0"/>
                <a:ea typeface="Verdana" panose="020B0604030504040204" pitchFamily="34" charset="0"/>
              </a:rPr>
              <a:t> pas </a:t>
            </a:r>
            <a:r>
              <a:rPr lang="cs-CZ" sz="1600" b="1" dirty="0" err="1">
                <a:latin typeface="Verdana" panose="020B0604030504040204" pitchFamily="34" charset="0"/>
                <a:ea typeface="Verdana" panose="020B0604030504040204" pitchFamily="34" charset="0"/>
              </a:rPr>
              <a:t>mieux</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jetter</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Carrosses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dorures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Palais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dans</a:t>
            </a:r>
            <a:r>
              <a:rPr lang="cs-CZ" sz="1600" b="1" dirty="0">
                <a:latin typeface="Verdana" panose="020B0604030504040204" pitchFamily="34" charset="0"/>
                <a:ea typeface="Verdana" panose="020B0604030504040204" pitchFamily="34" charset="0"/>
              </a:rPr>
              <a:t> la </a:t>
            </a:r>
            <a:r>
              <a:rPr lang="cs-CZ" sz="1600" b="1" dirty="0" err="1">
                <a:latin typeface="Verdana" panose="020B0604030504040204" pitchFamily="34" charset="0"/>
                <a:ea typeface="Verdana" panose="020B0604030504040204" pitchFamily="34" charset="0"/>
              </a:rPr>
              <a:t>rivière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que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d’endurer</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toute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sa</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vie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tant</a:t>
            </a:r>
            <a:r>
              <a:rPr lang="cs-CZ" sz="1600" b="1" dirty="0">
                <a:latin typeface="Verdana" panose="020B0604030504040204" pitchFamily="34" charset="0"/>
                <a:ea typeface="Verdana" panose="020B0604030504040204" pitchFamily="34" charset="0"/>
              </a:rPr>
              <a:t> de </a:t>
            </a:r>
            <a:r>
              <a:rPr lang="cs-CZ" sz="1600" b="1" dirty="0" err="1">
                <a:latin typeface="Verdana" panose="020B0604030504040204" pitchFamily="34" charset="0"/>
                <a:ea typeface="Verdana" panose="020B0604030504040204" pitchFamily="34" charset="0"/>
              </a:rPr>
              <a:t>martires</a:t>
            </a:r>
            <a:r>
              <a:rPr lang="cs-CZ" sz="1600" b="1" dirty="0">
                <a:latin typeface="Verdana" panose="020B0604030504040204" pitchFamily="34" charset="0"/>
                <a:ea typeface="Verdana" panose="020B0604030504040204" pitchFamily="34" charset="0"/>
              </a:rPr>
              <a:t> ? </a:t>
            </a:r>
            <a:r>
              <a:rPr lang="cs-CZ" sz="1600" dirty="0" err="1">
                <a:latin typeface="Verdana" panose="020B0604030504040204" pitchFamily="34" charset="0"/>
                <a:ea typeface="Verdana" panose="020B0604030504040204" pitchFamily="34" charset="0"/>
              </a:rPr>
              <a:t>Sur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pied</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là</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j’aimerois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mieux</a:t>
            </a:r>
            <a:r>
              <a:rPr lang="cs-CZ" sz="1600" dirty="0">
                <a:latin typeface="Verdana" panose="020B0604030504040204" pitchFamily="34" charset="0"/>
                <a:ea typeface="Verdana" panose="020B0604030504040204" pitchFamily="34" charset="0"/>
              </a:rPr>
              <a:t> si </a:t>
            </a:r>
            <a:r>
              <a:rPr lang="cs-CZ" sz="1600" dirty="0" err="1">
                <a:latin typeface="Verdana" panose="020B0604030504040204" pitchFamily="34" charset="0"/>
                <a:ea typeface="Verdana" panose="020B0604030504040204" pitchFamily="34" charset="0"/>
              </a:rPr>
              <a:t>j’étois</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leur</a:t>
            </a:r>
            <a:r>
              <a:rPr lang="cs-CZ" sz="1600" dirty="0">
                <a:latin typeface="Verdana" panose="020B0604030504040204" pitchFamily="34" charset="0"/>
                <a:ea typeface="Verdana" panose="020B0604030504040204" pitchFamily="34" charset="0"/>
              </a:rPr>
              <a:t> place, </a:t>
            </a:r>
            <a:r>
              <a:rPr lang="cs-CZ" sz="1600" b="1" dirty="0">
                <a:latin typeface="Verdana" panose="020B0604030504040204" pitchFamily="34" charset="0"/>
                <a:ea typeface="Verdana" panose="020B0604030504040204" pitchFamily="34" charset="0"/>
              </a:rPr>
              <a:t>estre Huron, </a:t>
            </a:r>
            <a:r>
              <a:rPr lang="cs-CZ" sz="1600" b="1" dirty="0" err="1">
                <a:latin typeface="Verdana" panose="020B0604030504040204" pitchFamily="34" charset="0"/>
                <a:ea typeface="Verdana" panose="020B0604030504040204" pitchFamily="34" charset="0"/>
              </a:rPr>
              <a:t>avoir</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le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Corps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nû</a:t>
            </a:r>
            <a:r>
              <a:rPr lang="cs-CZ" sz="1600" b="1" dirty="0">
                <a:latin typeface="Verdana" panose="020B0604030504040204" pitchFamily="34" charset="0"/>
                <a:ea typeface="Verdana" panose="020B0604030504040204" pitchFamily="34" charset="0"/>
              </a:rPr>
              <a:t>, &amp; </a:t>
            </a:r>
            <a:r>
              <a:rPr lang="cs-CZ" sz="1600" b="1" dirty="0" err="1">
                <a:latin typeface="Verdana" panose="020B0604030504040204" pitchFamily="34" charset="0"/>
                <a:ea typeface="Verdana" panose="020B0604030504040204" pitchFamily="34" charset="0"/>
              </a:rPr>
              <a:t>l’âme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tranquille</a:t>
            </a:r>
            <a:r>
              <a:rPr lang="cs-CZ" sz="1600" dirty="0">
                <a:latin typeface="Verdana" panose="020B0604030504040204" pitchFamily="34" charset="0"/>
                <a:ea typeface="Verdana" panose="020B0604030504040204" pitchFamily="34" charset="0"/>
              </a:rPr>
              <a:t>. Le </a:t>
            </a:r>
            <a:r>
              <a:rPr lang="cs-CZ" sz="1600" dirty="0" err="1">
                <a:latin typeface="Verdana" panose="020B0604030504040204" pitchFamily="34" charset="0"/>
                <a:ea typeface="Verdana" panose="020B0604030504040204" pitchFamily="34" charset="0"/>
              </a:rPr>
              <a:t>corps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est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logement</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l’âme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qu’importe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Corps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soit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doré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étendu</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dans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un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Carrosse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assis</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une</a:t>
            </a:r>
            <a:r>
              <a:rPr lang="cs-CZ" sz="1600" dirty="0">
                <a:latin typeface="Verdana" panose="020B0604030504040204" pitchFamily="34" charset="0"/>
                <a:ea typeface="Verdana" panose="020B0604030504040204" pitchFamily="34" charset="0"/>
              </a:rPr>
              <a:t> table, si </a:t>
            </a:r>
            <a:r>
              <a:rPr lang="cs-CZ" sz="1600" dirty="0" err="1">
                <a:latin typeface="Verdana" panose="020B0604030504040204" pitchFamily="34" charset="0"/>
                <a:ea typeface="Verdana" panose="020B0604030504040204" pitchFamily="34" charset="0"/>
              </a:rPr>
              <a:t>cette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ame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tourmente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l’afflige</a:t>
            </a:r>
            <a:r>
              <a:rPr lang="cs-CZ" sz="1600" dirty="0">
                <a:latin typeface="Verdana" panose="020B0604030504040204" pitchFamily="34" charset="0"/>
                <a:ea typeface="Verdana" panose="020B0604030504040204" pitchFamily="34" charset="0"/>
              </a:rPr>
              <a:t> &amp; </a:t>
            </a:r>
            <a:r>
              <a:rPr lang="cs-CZ" sz="1600" dirty="0" err="1">
                <a:latin typeface="Verdana" panose="020B0604030504040204" pitchFamily="34" charset="0"/>
                <a:ea typeface="Verdana" panose="020B0604030504040204" pitchFamily="34" charset="0"/>
              </a:rPr>
              <a:t>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désole</a:t>
            </a:r>
            <a:r>
              <a:rPr lang="cs-CZ" sz="1600" dirty="0">
                <a:latin typeface="Verdana" panose="020B0604030504040204" pitchFamily="34" charset="0"/>
                <a:ea typeface="Verdana" panose="020B0604030504040204" pitchFamily="34" charset="0"/>
              </a:rPr>
              <a:t>? Ces </a:t>
            </a:r>
            <a:r>
              <a:rPr lang="cs-CZ" sz="1600" dirty="0" err="1">
                <a:latin typeface="Verdana" panose="020B0604030504040204" pitchFamily="34" charset="0"/>
                <a:ea typeface="Verdana" panose="020B0604030504040204" pitchFamily="34" charset="0"/>
              </a:rPr>
              <a:t>grands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seigneurs</a:t>
            </a:r>
            <a:r>
              <a:rPr lang="cs-CZ" sz="1600" dirty="0">
                <a:latin typeface="Verdana" panose="020B0604030504040204" pitchFamily="34" charset="0"/>
                <a:ea typeface="Verdana" panose="020B0604030504040204" pitchFamily="34" charset="0"/>
              </a:rPr>
              <a:t>, dis-je, </a:t>
            </a:r>
            <a:r>
              <a:rPr lang="cs-CZ" sz="1600" dirty="0" err="1">
                <a:latin typeface="Verdana" panose="020B0604030504040204" pitchFamily="34" charset="0"/>
                <a:ea typeface="Verdana" panose="020B0604030504040204" pitchFamily="34" charset="0"/>
              </a:rPr>
              <a:t>sont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exposez</a:t>
            </a:r>
            <a:r>
              <a:rPr lang="cs-CZ" sz="1600" dirty="0">
                <a:latin typeface="Verdana" panose="020B0604030504040204" pitchFamily="34" charset="0"/>
                <a:ea typeface="Verdana" panose="020B0604030504040204" pitchFamily="34" charset="0"/>
              </a:rPr>
              <a:t> à la </a:t>
            </a:r>
            <a:r>
              <a:rPr lang="cs-CZ" sz="1600" dirty="0" err="1">
                <a:latin typeface="Verdana" panose="020B0604030504040204" pitchFamily="34" charset="0"/>
                <a:ea typeface="Verdana" panose="020B0604030504040204" pitchFamily="34" charset="0"/>
              </a:rPr>
              <a:t>disgrâce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du</a:t>
            </a:r>
            <a:r>
              <a:rPr lang="cs-CZ" sz="1600" dirty="0">
                <a:latin typeface="Verdana" panose="020B0604030504040204" pitchFamily="34" charset="0"/>
                <a:ea typeface="Verdana" panose="020B0604030504040204" pitchFamily="34" charset="0"/>
              </a:rPr>
              <a:t> Roy, à la </a:t>
            </a:r>
            <a:r>
              <a:rPr lang="cs-CZ" sz="1600" dirty="0" err="1">
                <a:latin typeface="Verdana" panose="020B0604030504040204" pitchFamily="34" charset="0"/>
                <a:ea typeface="Verdana" panose="020B0604030504040204" pitchFamily="34" charset="0"/>
              </a:rPr>
              <a:t>médisance</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mille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sortes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Personnes</a:t>
            </a:r>
            <a:r>
              <a:rPr lang="cs-CZ" sz="1600" dirty="0">
                <a:latin typeface="Verdana" panose="020B0604030504040204" pitchFamily="34" charset="0"/>
                <a:ea typeface="Verdana" panose="020B0604030504040204" pitchFamily="34" charset="0"/>
              </a:rPr>
              <a:t>, à la perte de </a:t>
            </a:r>
            <a:r>
              <a:rPr lang="cs-CZ" sz="1600" dirty="0" err="1">
                <a:latin typeface="Verdana" panose="020B0604030504040204" pitchFamily="34" charset="0"/>
                <a:ea typeface="Verdana" panose="020B0604030504040204" pitchFamily="34" charset="0"/>
              </a:rPr>
              <a:t>leurs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Charges</a:t>
            </a:r>
            <a:r>
              <a:rPr lang="cs-CZ" sz="1600" dirty="0">
                <a:latin typeface="Verdana" panose="020B0604030504040204" pitchFamily="34" charset="0"/>
                <a:ea typeface="Verdana" panose="020B0604030504040204" pitchFamily="34" charset="0"/>
              </a:rPr>
              <a:t>, au </a:t>
            </a:r>
            <a:r>
              <a:rPr lang="cs-CZ" sz="1600" dirty="0" err="1">
                <a:latin typeface="Verdana" panose="020B0604030504040204" pitchFamily="34" charset="0"/>
                <a:ea typeface="Verdana" panose="020B0604030504040204" pitchFamily="34" charset="0"/>
              </a:rPr>
              <a:t>mépris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leurs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semblables</a:t>
            </a:r>
            <a:r>
              <a:rPr lang="cs-CZ" sz="1600" dirty="0">
                <a:latin typeface="Verdana" panose="020B0604030504040204" pitchFamily="34" charset="0"/>
                <a:ea typeface="Verdana" panose="020B0604030504040204" pitchFamily="34" charset="0"/>
              </a:rPr>
              <a:t> ; en </a:t>
            </a:r>
            <a:r>
              <a:rPr lang="cs-CZ" sz="1600" dirty="0" err="1">
                <a:latin typeface="Verdana" panose="020B0604030504040204" pitchFamily="34" charset="0"/>
                <a:ea typeface="Verdana" panose="020B0604030504040204" pitchFamily="34" charset="0"/>
              </a:rPr>
              <a:t>un</a:t>
            </a:r>
            <a:r>
              <a:rPr lang="cs-CZ" sz="1600" dirty="0">
                <a:latin typeface="Verdana" panose="020B0604030504040204" pitchFamily="34" charset="0"/>
                <a:ea typeface="Verdana" panose="020B0604030504040204" pitchFamily="34" charset="0"/>
              </a:rPr>
              <a:t> mot </a:t>
            </a:r>
            <a:r>
              <a:rPr lang="cs-CZ" sz="1600" dirty="0" err="1">
                <a:latin typeface="Verdana" panose="020B0604030504040204" pitchFamily="34" charset="0"/>
                <a:ea typeface="Verdana" panose="020B0604030504040204" pitchFamily="34" charset="0"/>
              </a:rPr>
              <a:t>leur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vie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molle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est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traversée</a:t>
            </a:r>
            <a:r>
              <a:rPr lang="cs-CZ" sz="1600" dirty="0">
                <a:latin typeface="Verdana" panose="020B0604030504040204" pitchFamily="34" charset="0"/>
                <a:ea typeface="Verdana" panose="020B0604030504040204" pitchFamily="34" charset="0"/>
              </a:rPr>
              <a:t> par </a:t>
            </a:r>
            <a:r>
              <a:rPr lang="cs-CZ" sz="1600" dirty="0" err="1">
                <a:latin typeface="Verdana" panose="020B0604030504040204" pitchFamily="34" charset="0"/>
                <a:ea typeface="Verdana" panose="020B0604030504040204" pitchFamily="34" charset="0"/>
              </a:rPr>
              <a:t>l’ambition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l’orgueuil</a:t>
            </a:r>
            <a:r>
              <a:rPr lang="cs-CZ" sz="1600" dirty="0">
                <a:latin typeface="Verdana" panose="020B0604030504040204" pitchFamily="34" charset="0"/>
                <a:ea typeface="Verdana" panose="020B0604030504040204" pitchFamily="34" charset="0"/>
              </a:rPr>
              <a:t>, la </a:t>
            </a:r>
            <a:r>
              <a:rPr lang="cs-CZ" sz="1600" dirty="0" err="1">
                <a:latin typeface="Verdana" panose="020B0604030504040204" pitchFamily="34" charset="0"/>
                <a:ea typeface="Verdana" panose="020B0604030504040204" pitchFamily="34" charset="0"/>
              </a:rPr>
              <a:t>présomption</a:t>
            </a:r>
            <a:r>
              <a:rPr lang="cs-CZ" sz="1600" dirty="0">
                <a:latin typeface="Verdana" panose="020B0604030504040204" pitchFamily="34" charset="0"/>
                <a:ea typeface="Verdana" panose="020B0604030504040204" pitchFamily="34" charset="0"/>
              </a:rPr>
              <a:t> &amp; </a:t>
            </a:r>
            <a:r>
              <a:rPr lang="cs-CZ" sz="1600" dirty="0" err="1">
                <a:latin typeface="Verdana" panose="020B0604030504040204" pitchFamily="34" charset="0"/>
                <a:ea typeface="Verdana" panose="020B0604030504040204" pitchFamily="34" charset="0"/>
              </a:rPr>
              <a:t>l’envie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Ils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sont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esclaves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leurs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passions</a:t>
            </a:r>
            <a:r>
              <a:rPr lang="cs-CZ" sz="1600" dirty="0">
                <a:latin typeface="Verdana" panose="020B0604030504040204" pitchFamily="34" charset="0"/>
                <a:ea typeface="Verdana" panose="020B0604030504040204" pitchFamily="34" charset="0"/>
              </a:rPr>
              <a:t>, &amp; de </a:t>
            </a:r>
            <a:r>
              <a:rPr lang="cs-CZ" sz="1600" dirty="0" err="1">
                <a:latin typeface="Verdana" panose="020B0604030504040204" pitchFamily="34" charset="0"/>
                <a:ea typeface="Verdana" panose="020B0604030504040204" pitchFamily="34" charset="0"/>
              </a:rPr>
              <a:t>leur</a:t>
            </a:r>
            <a:r>
              <a:rPr lang="cs-CZ" sz="1600" dirty="0">
                <a:latin typeface="Verdana" panose="020B0604030504040204" pitchFamily="34" charset="0"/>
                <a:ea typeface="Verdana" panose="020B0604030504040204" pitchFamily="34" charset="0"/>
              </a:rPr>
              <a:t> </a:t>
            </a:r>
            <a:r>
              <a:rPr lang="cs-CZ" sz="1600" b="1" dirty="0">
                <a:latin typeface="Verdana" panose="020B0604030504040204" pitchFamily="34" charset="0"/>
                <a:ea typeface="Verdana" panose="020B0604030504040204" pitchFamily="34" charset="0"/>
              </a:rPr>
              <a:t>Roy, qui </a:t>
            </a:r>
            <a:r>
              <a:rPr lang="cs-CZ" sz="1600" b="1" dirty="0" err="1">
                <a:latin typeface="Verdana" panose="020B0604030504040204" pitchFamily="34" charset="0"/>
                <a:ea typeface="Verdana" panose="020B0604030504040204" pitchFamily="34" charset="0"/>
              </a:rPr>
              <a:t>est</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l’unique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François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heureux</a:t>
            </a:r>
            <a:r>
              <a:rPr lang="cs-CZ" sz="1600" dirty="0">
                <a:latin typeface="Verdana" panose="020B0604030504040204" pitchFamily="34" charset="0"/>
                <a:ea typeface="Verdana" panose="020B0604030504040204" pitchFamily="34" charset="0"/>
              </a:rPr>
              <a:t>, par </a:t>
            </a:r>
            <a:r>
              <a:rPr lang="cs-CZ" sz="1600" dirty="0" err="1">
                <a:latin typeface="Verdana" panose="020B0604030504040204" pitchFamily="34" charset="0"/>
                <a:ea typeface="Verdana" panose="020B0604030504040204" pitchFamily="34" charset="0"/>
              </a:rPr>
              <a:t>rapport</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cette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adorable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liberté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dont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il</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jouit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tout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seul</a:t>
            </a:r>
            <a:r>
              <a:rPr lang="cs-CZ" sz="1600" dirty="0">
                <a:latin typeface="Verdana" panose="020B0604030504040204" pitchFamily="34" charset="0"/>
                <a:ea typeface="Verdana" panose="020B0604030504040204" pitchFamily="34" charset="0"/>
              </a:rPr>
              <a:t>. Tu </a:t>
            </a:r>
            <a:r>
              <a:rPr lang="cs-CZ" sz="1600" dirty="0" err="1">
                <a:latin typeface="Verdana" panose="020B0604030504040204" pitchFamily="34" charset="0"/>
                <a:ea typeface="Verdana" panose="020B0604030504040204" pitchFamily="34" charset="0"/>
              </a:rPr>
              <a:t>vois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nous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sommes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un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millier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d’hommes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dans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notre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Village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nous-nous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aimons</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comme</a:t>
            </a:r>
            <a:r>
              <a:rPr lang="cs-CZ" sz="1600" b="1" dirty="0">
                <a:latin typeface="Verdana" panose="020B0604030504040204" pitchFamily="34" charset="0"/>
                <a:ea typeface="Verdana" panose="020B0604030504040204" pitchFamily="34" charset="0"/>
              </a:rPr>
              <a:t> </a:t>
            </a:r>
            <a:r>
              <a:rPr lang="cs-CZ" sz="1600" b="1" dirty="0" err="1">
                <a:latin typeface="Verdana" panose="020B0604030504040204" pitchFamily="34" charset="0"/>
                <a:ea typeface="Verdana" panose="020B0604030504040204" pitchFamily="34" charset="0"/>
              </a:rPr>
              <a:t>frères</a:t>
            </a:r>
            <a:r>
              <a:rPr lang="cs-CZ" sz="1600" b="1" dirty="0">
                <a:latin typeface="Verdana" panose="020B0604030504040204" pitchFamily="34" charset="0"/>
                <a:ea typeface="Verdana" panose="020B0604030504040204" pitchFamily="34" charset="0"/>
              </a:rPr>
              <a:t> </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qui </a:t>
            </a:r>
            <a:r>
              <a:rPr lang="cs-CZ" sz="1600" dirty="0" err="1">
                <a:latin typeface="Verdana" panose="020B0604030504040204" pitchFamily="34" charset="0"/>
                <a:ea typeface="Verdana" panose="020B0604030504040204" pitchFamily="34" charset="0"/>
              </a:rPr>
              <a:t>est</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l’un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est</a:t>
            </a:r>
            <a:r>
              <a:rPr lang="cs-CZ" sz="1600" dirty="0">
                <a:latin typeface="Verdana" panose="020B0604030504040204" pitchFamily="34" charset="0"/>
                <a:ea typeface="Verdana" panose="020B0604030504040204" pitchFamily="34" charset="0"/>
              </a:rPr>
              <a:t> au </a:t>
            </a:r>
            <a:r>
              <a:rPr lang="cs-CZ" sz="1600" dirty="0" err="1">
                <a:latin typeface="Verdana" panose="020B0604030504040204" pitchFamily="34" charset="0"/>
                <a:ea typeface="Verdana" panose="020B0604030504040204" pitchFamily="34" charset="0"/>
              </a:rPr>
              <a:t>service</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l’autre</a:t>
            </a:r>
            <a:r>
              <a:rPr lang="cs-CZ" sz="1600" dirty="0">
                <a:latin typeface="Verdana" panose="020B0604030504040204" pitchFamily="34" charset="0"/>
                <a:ea typeface="Verdana" panose="020B0604030504040204" pitchFamily="34" charset="0"/>
              </a:rPr>
              <a:t> ;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les </a:t>
            </a:r>
            <a:r>
              <a:rPr lang="cs-CZ" sz="1600" dirty="0" err="1">
                <a:latin typeface="Verdana" panose="020B0604030504040204" pitchFamily="34" charset="0"/>
                <a:ea typeface="Verdana" panose="020B0604030504040204" pitchFamily="34" charset="0"/>
              </a:rPr>
              <a:t>Chefs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guerre</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Nation</a:t>
            </a:r>
            <a:r>
              <a:rPr lang="cs-CZ" sz="1600" dirty="0">
                <a:latin typeface="Verdana" panose="020B0604030504040204" pitchFamily="34" charset="0"/>
                <a:ea typeface="Verdana" panose="020B0604030504040204" pitchFamily="34" charset="0"/>
              </a:rPr>
              <a:t> &amp; de </a:t>
            </a:r>
            <a:r>
              <a:rPr lang="cs-CZ" sz="1600" dirty="0" err="1">
                <a:latin typeface="Verdana" panose="020B0604030504040204" pitchFamily="34" charset="0"/>
                <a:ea typeface="Verdana" panose="020B0604030504040204" pitchFamily="34" charset="0"/>
              </a:rPr>
              <a:t>Conseil</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n’ont</a:t>
            </a:r>
            <a:r>
              <a:rPr lang="cs-CZ" sz="1600" dirty="0">
                <a:latin typeface="Verdana" panose="020B0604030504040204" pitchFamily="34" charset="0"/>
                <a:ea typeface="Verdana" panose="020B0604030504040204" pitchFamily="34" charset="0"/>
              </a:rPr>
              <a:t> pas plus de </a:t>
            </a:r>
            <a:r>
              <a:rPr lang="cs-CZ" sz="1600" dirty="0" err="1">
                <a:latin typeface="Verdana" panose="020B0604030504040204" pitchFamily="34" charset="0"/>
                <a:ea typeface="Verdana" panose="020B0604030504040204" pitchFamily="34" charset="0"/>
              </a:rPr>
              <a:t>pouvoir</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a:t>
            </a:r>
            <a:r>
              <a:rPr lang="cs-CZ" sz="1600" dirty="0">
                <a:latin typeface="Verdana" panose="020B0604030504040204" pitchFamily="34" charset="0"/>
                <a:ea typeface="Verdana" panose="020B0604030504040204" pitchFamily="34" charset="0"/>
              </a:rPr>
              <a:t> les </a:t>
            </a:r>
            <a:r>
              <a:rPr lang="cs-CZ" sz="1600" dirty="0" err="1">
                <a:latin typeface="Verdana" panose="020B0604030504040204" pitchFamily="34" charset="0"/>
                <a:ea typeface="Verdana" panose="020B0604030504040204" pitchFamily="34" charset="0"/>
              </a:rPr>
              <a:t>autres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Hurons</a:t>
            </a:r>
            <a:r>
              <a:rPr lang="cs-CZ" sz="1600" dirty="0">
                <a:latin typeface="Verdana" panose="020B0604030504040204" pitchFamily="34" charset="0"/>
                <a:ea typeface="Verdana" panose="020B0604030504040204" pitchFamily="34" charset="0"/>
              </a:rPr>
              <a:t> ; </a:t>
            </a:r>
            <a:r>
              <a:rPr lang="cs-CZ" sz="1600" dirty="0" err="1">
                <a:latin typeface="Verdana" panose="020B0604030504040204" pitchFamily="34" charset="0"/>
                <a:ea typeface="Verdana" panose="020B0604030504040204" pitchFamily="34" charset="0"/>
              </a:rPr>
              <a:t>qu’on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n’a</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jamais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veu</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querelles</a:t>
            </a:r>
            <a:r>
              <a:rPr lang="cs-CZ" sz="1600" dirty="0">
                <a:latin typeface="Verdana" panose="020B0604030504040204" pitchFamily="34" charset="0"/>
                <a:ea typeface="Verdana" panose="020B0604030504040204" pitchFamily="34" charset="0"/>
              </a:rPr>
              <a:t> ni de </a:t>
            </a:r>
            <a:r>
              <a:rPr lang="cs-CZ" sz="1600" dirty="0" err="1">
                <a:latin typeface="Verdana" panose="020B0604030504040204" pitchFamily="34" charset="0"/>
                <a:ea typeface="Verdana" panose="020B0604030504040204" pitchFamily="34" charset="0"/>
              </a:rPr>
              <a:t>médisances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parmi</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nous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qu’enfin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chacun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est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maître</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soy-même</a:t>
            </a:r>
            <a:r>
              <a:rPr lang="cs-CZ" sz="1600" dirty="0">
                <a:latin typeface="Verdana" panose="020B0604030504040204" pitchFamily="34" charset="0"/>
                <a:ea typeface="Verdana" panose="020B0604030504040204" pitchFamily="34" charset="0"/>
              </a:rPr>
              <a:t>, &amp; fait </a:t>
            </a:r>
            <a:r>
              <a:rPr lang="cs-CZ" sz="1600" dirty="0" err="1">
                <a:latin typeface="Verdana" panose="020B0604030504040204" pitchFamily="34" charset="0"/>
                <a:ea typeface="Verdana" panose="020B0604030504040204" pitchFamily="34" charset="0"/>
              </a:rPr>
              <a:t>tout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qu’il</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veut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sans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rendre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conte</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personne</a:t>
            </a:r>
            <a:r>
              <a:rPr lang="cs-CZ" sz="1600" dirty="0">
                <a:latin typeface="Verdana" panose="020B0604030504040204" pitchFamily="34" charset="0"/>
                <a:ea typeface="Verdana" panose="020B0604030504040204" pitchFamily="34" charset="0"/>
              </a:rPr>
              <a:t>, &amp; </a:t>
            </a:r>
            <a:r>
              <a:rPr lang="cs-CZ" sz="1600" dirty="0" err="1">
                <a:latin typeface="Verdana" panose="020B0604030504040204" pitchFamily="34" charset="0"/>
                <a:ea typeface="Verdana" panose="020B0604030504040204" pitchFamily="34" charset="0"/>
              </a:rPr>
              <a:t>sans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qu’on</a:t>
            </a:r>
            <a:r>
              <a:rPr lang="cs-CZ" sz="1600" dirty="0">
                <a:latin typeface="Verdana" panose="020B0604030504040204" pitchFamily="34" charset="0"/>
                <a:ea typeface="Verdana" panose="020B0604030504040204" pitchFamily="34" charset="0"/>
              </a:rPr>
              <a:t> y </a:t>
            </a:r>
            <a:r>
              <a:rPr lang="cs-CZ" sz="1600" dirty="0" err="1">
                <a:latin typeface="Verdana" panose="020B0604030504040204" pitchFamily="34" charset="0"/>
                <a:ea typeface="Verdana" panose="020B0604030504040204" pitchFamily="34" charset="0"/>
              </a:rPr>
              <a:t>trouve</a:t>
            </a:r>
            <a:r>
              <a:rPr lang="cs-CZ" sz="1600" dirty="0">
                <a:latin typeface="Verdana" panose="020B0604030504040204" pitchFamily="34" charset="0"/>
                <a:ea typeface="Verdana" panose="020B0604030504040204" pitchFamily="34" charset="0"/>
              </a:rPr>
              <a:t> à </a:t>
            </a:r>
            <a:r>
              <a:rPr lang="cs-CZ" sz="1600" dirty="0" err="1">
                <a:latin typeface="Verdana" panose="020B0604030504040204" pitchFamily="34" charset="0"/>
                <a:ea typeface="Verdana" panose="020B0604030504040204" pitchFamily="34" charset="0"/>
              </a:rPr>
              <a:t>redire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Voilà</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mon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Frère</a:t>
            </a:r>
            <a:r>
              <a:rPr lang="cs-CZ" sz="1600" dirty="0">
                <a:latin typeface="Verdana" panose="020B0604030504040204" pitchFamily="34" charset="0"/>
                <a:ea typeface="Verdana" panose="020B0604030504040204" pitchFamily="34" charset="0"/>
              </a:rPr>
              <a:t>, la </a:t>
            </a:r>
            <a:r>
              <a:rPr lang="cs-CZ" sz="1600" dirty="0" err="1">
                <a:latin typeface="Verdana" panose="020B0604030504040204" pitchFamily="34" charset="0"/>
                <a:ea typeface="Verdana" panose="020B0604030504040204" pitchFamily="34" charset="0"/>
              </a:rPr>
              <a:t>diférence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qu’il</a:t>
            </a:r>
            <a:r>
              <a:rPr lang="cs-CZ" sz="1600" dirty="0">
                <a:latin typeface="Verdana" panose="020B0604030504040204" pitchFamily="34" charset="0"/>
                <a:ea typeface="Verdana" panose="020B0604030504040204" pitchFamily="34" charset="0"/>
              </a:rPr>
              <a:t> y a de </a:t>
            </a:r>
            <a:r>
              <a:rPr lang="cs-CZ" sz="1600" dirty="0" err="1">
                <a:latin typeface="Verdana" panose="020B0604030504040204" pitchFamily="34" charset="0"/>
                <a:ea typeface="Verdana" panose="020B0604030504040204" pitchFamily="34" charset="0"/>
              </a:rPr>
              <a:t>nous</a:t>
            </a:r>
            <a:r>
              <a:rPr lang="cs-CZ" sz="1600" dirty="0">
                <a:latin typeface="Verdana" panose="020B0604030504040204" pitchFamily="34" charset="0"/>
                <a:ea typeface="Verdana" panose="020B0604030504040204" pitchFamily="34" charset="0"/>
              </a:rPr>
              <a:t> à ces Princes, à ces </a:t>
            </a:r>
            <a:r>
              <a:rPr lang="cs-CZ" sz="1600" dirty="0" err="1">
                <a:latin typeface="Verdana" panose="020B0604030504040204" pitchFamily="34" charset="0"/>
                <a:ea typeface="Verdana" panose="020B0604030504040204" pitchFamily="34" charset="0"/>
              </a:rPr>
              <a:t>Ducs</a:t>
            </a:r>
            <a:r>
              <a:rPr lang="cs-CZ" sz="1600" dirty="0">
                <a:latin typeface="Verdana" panose="020B0604030504040204" pitchFamily="34" charset="0"/>
                <a:ea typeface="Verdana" panose="020B0604030504040204" pitchFamily="34" charset="0"/>
              </a:rPr>
              <a:t>, &amp;c. </a:t>
            </a:r>
            <a:r>
              <a:rPr lang="cs-CZ" sz="1600" dirty="0" err="1">
                <a:latin typeface="Verdana" panose="020B0604030504040204" pitchFamily="34" charset="0"/>
                <a:ea typeface="Verdana" panose="020B0604030504040204" pitchFamily="34" charset="0"/>
              </a:rPr>
              <a:t>laissant</a:t>
            </a:r>
            <a:r>
              <a:rPr lang="cs-CZ" sz="1600" dirty="0">
                <a:latin typeface="Verdana" panose="020B0604030504040204" pitchFamily="34" charset="0"/>
                <a:ea typeface="Verdana" panose="020B0604030504040204" pitchFamily="34" charset="0"/>
              </a:rPr>
              <a:t> à part </a:t>
            </a:r>
            <a:r>
              <a:rPr lang="cs-CZ" sz="1600" dirty="0" err="1">
                <a:latin typeface="Verdana" panose="020B0604030504040204" pitchFamily="34" charset="0"/>
                <a:ea typeface="Verdana" panose="020B0604030504040204" pitchFamily="34" charset="0"/>
              </a:rPr>
              <a:t>tous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ceux</a:t>
            </a:r>
            <a:r>
              <a:rPr lang="cs-CZ" sz="1600" dirty="0">
                <a:latin typeface="Verdana" panose="020B0604030504040204" pitchFamily="34" charset="0"/>
                <a:ea typeface="Verdana" panose="020B0604030504040204" pitchFamily="34" charset="0"/>
              </a:rPr>
              <a:t> qui </a:t>
            </a:r>
            <a:r>
              <a:rPr lang="cs-CZ" sz="1600" dirty="0" err="1">
                <a:latin typeface="Verdana" panose="020B0604030504040204" pitchFamily="34" charset="0"/>
                <a:ea typeface="Verdana" panose="020B0604030504040204" pitchFamily="34" charset="0"/>
              </a:rPr>
              <a:t>estant</a:t>
            </a:r>
            <a:r>
              <a:rPr lang="cs-CZ" sz="1600" dirty="0">
                <a:latin typeface="Verdana" panose="020B0604030504040204" pitchFamily="34" charset="0"/>
                <a:ea typeface="Verdana" panose="020B0604030504040204" pitchFamily="34" charset="0"/>
              </a:rPr>
              <a:t> au </a:t>
            </a:r>
            <a:r>
              <a:rPr lang="cs-CZ" sz="1600" dirty="0" err="1">
                <a:latin typeface="Verdana" panose="020B0604030504040204" pitchFamily="34" charset="0"/>
                <a:ea typeface="Verdana" panose="020B0604030504040204" pitchFamily="34" charset="0"/>
              </a:rPr>
              <a:t>dessous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d’eux</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doivent</a:t>
            </a:r>
            <a:r>
              <a:rPr lang="cs-CZ" sz="1600" dirty="0">
                <a:latin typeface="Verdana" panose="020B0604030504040204" pitchFamily="34" charset="0"/>
                <a:ea typeface="Verdana" panose="020B0604030504040204" pitchFamily="34" charset="0"/>
              </a:rPr>
              <a:t>, par </a:t>
            </a:r>
            <a:r>
              <a:rPr lang="cs-CZ" sz="1600" dirty="0" err="1">
                <a:latin typeface="Verdana" panose="020B0604030504040204" pitchFamily="34" charset="0"/>
                <a:ea typeface="Verdana" panose="020B0604030504040204" pitchFamily="34" charset="0"/>
              </a:rPr>
              <a:t>conséquent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avoir</a:t>
            </a:r>
            <a:r>
              <a:rPr lang="cs-CZ" sz="1600" dirty="0">
                <a:latin typeface="Verdana" panose="020B0604030504040204" pitchFamily="34" charset="0"/>
                <a:ea typeface="Verdana" panose="020B0604030504040204" pitchFamily="34" charset="0"/>
              </a:rPr>
              <a:t> plus de </a:t>
            </a:r>
            <a:r>
              <a:rPr lang="cs-CZ" sz="1600" dirty="0" err="1">
                <a:latin typeface="Verdana" panose="020B0604030504040204" pitchFamily="34" charset="0"/>
                <a:ea typeface="Verdana" panose="020B0604030504040204" pitchFamily="34" charset="0"/>
              </a:rPr>
              <a:t>peines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chagrin</a:t>
            </a:r>
            <a:r>
              <a:rPr lang="cs-CZ" sz="1600" dirty="0">
                <a:latin typeface="Verdana" panose="020B0604030504040204" pitchFamily="34" charset="0"/>
                <a:ea typeface="Verdana" panose="020B0604030504040204" pitchFamily="34" charset="0"/>
              </a:rPr>
              <a:t> &amp; </a:t>
            </a:r>
            <a:r>
              <a:rPr lang="cs-CZ" sz="1600" dirty="0" err="1">
                <a:latin typeface="Verdana" panose="020B0604030504040204" pitchFamily="34" charset="0"/>
                <a:ea typeface="Verdana" panose="020B0604030504040204" pitchFamily="34" charset="0"/>
              </a:rPr>
              <a:t>d’embarras</a:t>
            </a:r>
            <a:r>
              <a:rPr lang="cs-CZ" sz="1600" dirty="0">
                <a:latin typeface="Verdana" panose="020B0604030504040204" pitchFamily="34" charset="0"/>
                <a:ea typeface="Verdana" panose="020B0604030504040204" pitchFamily="34" charset="0"/>
              </a:rPr>
              <a:t>. </a:t>
            </a:r>
            <a:endParaRPr lang="fr-FR" sz="1600" dirty="0">
              <a:latin typeface="Verdana" panose="020B0604030504040204" pitchFamily="34" charset="0"/>
              <a:ea typeface="Verdana" panose="020B0604030504040204" pitchFamily="34" charset="0"/>
            </a:endParaRPr>
          </a:p>
          <a:p>
            <a:pPr algn="just"/>
            <a:r>
              <a:rPr lang="cs-CZ" sz="1600" dirty="0" smtClean="0">
                <a:latin typeface="Verdana" panose="020B0604030504040204" pitchFamily="34" charset="0"/>
                <a:ea typeface="Verdana" panose="020B0604030504040204" pitchFamily="34" charset="0"/>
              </a:rPr>
              <a:t>(</a:t>
            </a:r>
            <a:r>
              <a:rPr lang="cs-CZ" sz="1600" dirty="0">
                <a:latin typeface="Verdana" panose="020B0604030504040204" pitchFamily="34" charset="0"/>
                <a:ea typeface="Verdana" panose="020B0604030504040204" pitchFamily="34" charset="0"/>
              </a:rPr>
              <a:t>LAHONTAN, Louis-Armand de Lom </a:t>
            </a:r>
            <a:r>
              <a:rPr lang="cs-CZ" sz="1600" dirty="0" err="1">
                <a:latin typeface="Verdana" panose="020B0604030504040204" pitchFamily="34" charset="0"/>
                <a:ea typeface="Verdana" panose="020B0604030504040204" pitchFamily="34" charset="0"/>
              </a:rPr>
              <a:t>d’Arce</a:t>
            </a:r>
            <a:r>
              <a:rPr lang="cs-CZ" sz="1600" dirty="0">
                <a:latin typeface="Verdana" panose="020B0604030504040204" pitchFamily="34" charset="0"/>
                <a:ea typeface="Verdana" panose="020B0604030504040204" pitchFamily="34" charset="0"/>
              </a:rPr>
              <a:t>, </a:t>
            </a:r>
            <a:r>
              <a:rPr lang="cs-CZ" sz="1600" i="1" dirty="0" err="1">
                <a:latin typeface="Verdana" panose="020B0604030504040204" pitchFamily="34" charset="0"/>
                <a:ea typeface="Verdana" panose="020B0604030504040204" pitchFamily="34" charset="0"/>
              </a:rPr>
              <a:t>Œuvres</a:t>
            </a:r>
            <a:r>
              <a:rPr lang="cs-CZ" sz="1600" i="1" dirty="0">
                <a:latin typeface="Verdana" panose="020B0604030504040204" pitchFamily="34" charset="0"/>
                <a:ea typeface="Verdana" panose="020B0604030504040204" pitchFamily="34" charset="0"/>
              </a:rPr>
              <a:t> </a:t>
            </a:r>
            <a:r>
              <a:rPr lang="cs-CZ" sz="1600" i="1" dirty="0" err="1">
                <a:latin typeface="Verdana" panose="020B0604030504040204" pitchFamily="34" charset="0"/>
                <a:ea typeface="Verdana" panose="020B0604030504040204" pitchFamily="34" charset="0"/>
              </a:rPr>
              <a:t>complètes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coll</a:t>
            </a:r>
            <a:r>
              <a:rPr lang="cs-CZ" sz="1600" dirty="0">
                <a:latin typeface="Verdana" panose="020B0604030504040204" pitchFamily="34" charset="0"/>
                <a:ea typeface="Verdana" panose="020B0604030504040204" pitchFamily="34" charset="0"/>
              </a:rPr>
              <a:t>. « </a:t>
            </a:r>
            <a:r>
              <a:rPr lang="cs-CZ" sz="1600" dirty="0" err="1">
                <a:latin typeface="Verdana" panose="020B0604030504040204" pitchFamily="34" charset="0"/>
                <a:ea typeface="Verdana" panose="020B0604030504040204" pitchFamily="34" charset="0"/>
              </a:rPr>
              <a:t>Bibliothèque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du</a:t>
            </a:r>
            <a:r>
              <a:rPr lang="cs-CZ" sz="1600" dirty="0">
                <a:latin typeface="Verdana" panose="020B0604030504040204" pitchFamily="34" charset="0"/>
                <a:ea typeface="Verdana" panose="020B0604030504040204" pitchFamily="34" charset="0"/>
              </a:rPr>
              <a:t> Nouveau Monde », </a:t>
            </a:r>
            <a:r>
              <a:rPr lang="cs-CZ" sz="1600" dirty="0" err="1">
                <a:latin typeface="Verdana" panose="020B0604030504040204" pitchFamily="34" charset="0"/>
                <a:ea typeface="Verdana" panose="020B0604030504040204" pitchFamily="34" charset="0"/>
              </a:rPr>
              <a:t>édition</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critique</a:t>
            </a:r>
            <a:r>
              <a:rPr lang="cs-CZ" sz="1600" dirty="0">
                <a:latin typeface="Verdana" panose="020B0604030504040204" pitchFamily="34" charset="0"/>
                <a:ea typeface="Verdana" panose="020B0604030504040204" pitchFamily="34" charset="0"/>
              </a:rPr>
              <a:t> par Real </a:t>
            </a:r>
            <a:r>
              <a:rPr lang="cs-CZ" sz="1600" dirty="0" err="1">
                <a:latin typeface="Verdana" panose="020B0604030504040204" pitchFamily="34" charset="0"/>
                <a:ea typeface="Verdana" panose="020B0604030504040204" pitchFamily="34" charset="0"/>
              </a:rPr>
              <a:t>Ouellet</a:t>
            </a:r>
            <a:r>
              <a:rPr lang="cs-CZ" sz="1600" dirty="0">
                <a:latin typeface="Verdana" panose="020B0604030504040204" pitchFamily="34" charset="0"/>
                <a:ea typeface="Verdana" panose="020B0604030504040204" pitchFamily="34" charset="0"/>
              </a:rPr>
              <a:t> et Alain </a:t>
            </a:r>
            <a:r>
              <a:rPr lang="cs-CZ" sz="1600" dirty="0" err="1">
                <a:latin typeface="Verdana" panose="020B0604030504040204" pitchFamily="34" charset="0"/>
                <a:ea typeface="Verdana" panose="020B0604030504040204" pitchFamily="34" charset="0"/>
              </a:rPr>
              <a:t>Beaulieu</a:t>
            </a:r>
            <a:r>
              <a:rPr lang="cs-CZ" sz="1600" dirty="0">
                <a:latin typeface="Verdana" panose="020B0604030504040204" pitchFamily="34" charset="0"/>
                <a:ea typeface="Verdana" panose="020B0604030504040204" pitchFamily="34" charset="0"/>
              </a:rPr>
              <a:t>, t. II, </a:t>
            </a:r>
            <a:r>
              <a:rPr lang="cs-CZ" sz="1600" dirty="0" err="1">
                <a:latin typeface="Verdana" panose="020B0604030504040204" pitchFamily="34" charset="0"/>
                <a:ea typeface="Verdana" panose="020B0604030504040204" pitchFamily="34" charset="0"/>
              </a:rPr>
              <a:t>Montréal</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Presses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l'Université</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Montréal</a:t>
            </a:r>
            <a:r>
              <a:rPr lang="cs-CZ" sz="1600" dirty="0">
                <a:latin typeface="Verdana" panose="020B0604030504040204" pitchFamily="34" charset="0"/>
                <a:ea typeface="Verdana" panose="020B0604030504040204" pitchFamily="34" charset="0"/>
              </a:rPr>
              <a:t>, 1990, pp. 855-857</a:t>
            </a:r>
            <a:r>
              <a:rPr lang="cs-CZ" sz="1600" dirty="0" smtClean="0">
                <a:latin typeface="Verdana" panose="020B0604030504040204" pitchFamily="34" charset="0"/>
                <a:ea typeface="Verdana" panose="020B0604030504040204" pitchFamily="34" charset="0"/>
              </a:rPr>
              <a:t>.)</a:t>
            </a:r>
            <a:endParaRPr lang="fr-FR" sz="1600" dirty="0"/>
          </a:p>
        </p:txBody>
      </p:sp>
    </p:spTree>
    <p:extLst>
      <p:ext uri="{BB962C8B-B14F-4D97-AF65-F5344CB8AC3E}">
        <p14:creationId xmlns:p14="http://schemas.microsoft.com/office/powerpoint/2010/main" val="274565096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52438"/>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extovéPole 1"/>
          <p:cNvSpPr txBox="1"/>
          <p:nvPr/>
        </p:nvSpPr>
        <p:spPr>
          <a:xfrm>
            <a:off x="771832" y="258842"/>
            <a:ext cx="10648336" cy="6278642"/>
          </a:xfrm>
          <a:prstGeom prst="rect">
            <a:avLst/>
          </a:prstGeom>
          <a:solidFill>
            <a:schemeClr val="bg1"/>
          </a:solidFill>
        </p:spPr>
        <p:txBody>
          <a:bodyPr wrap="square" rtlCol="0">
            <a:spAutoFit/>
          </a:bodyPr>
          <a:lstStyle/>
          <a:p>
            <a:pPr lvl="0"/>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b="1" dirty="0" smtClean="0">
                <a:solidFill>
                  <a:srgbClr val="FF0000"/>
                </a:solidFill>
                <a:latin typeface="Verdana" panose="020B0604030504040204" pitchFamily="34" charset="0"/>
                <a:ea typeface="Verdana" panose="020B0604030504040204" pitchFamily="34" charset="0"/>
              </a:rPr>
              <a:t>   Jacques </a:t>
            </a:r>
            <a:r>
              <a:rPr lang="cs-CZ" sz="2000" b="1" dirty="0" err="1" smtClean="0">
                <a:solidFill>
                  <a:srgbClr val="FF0000"/>
                </a:solidFill>
                <a:latin typeface="Verdana" panose="020B0604030504040204" pitchFamily="34" charset="0"/>
                <a:ea typeface="Verdana" panose="020B0604030504040204" pitchFamily="34" charset="0"/>
              </a:rPr>
              <a:t>Cartier</a:t>
            </a:r>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dirty="0">
                <a:latin typeface="Verdana" panose="020B0604030504040204" pitchFamily="34" charset="0"/>
                <a:ea typeface="Verdana" panose="020B0604030504040204" pitchFamily="34" charset="0"/>
              </a:rPr>
              <a:t> </a:t>
            </a:r>
            <a:r>
              <a:rPr lang="cs-CZ" sz="2000" dirty="0" smtClean="0">
                <a:latin typeface="Verdana" panose="020B0604030504040204" pitchFamily="34" charset="0"/>
                <a:ea typeface="Verdana" panose="020B0604030504040204" pitchFamily="34" charset="0"/>
              </a:rPr>
              <a:t>    (1491-1557)</a:t>
            </a:r>
          </a:p>
          <a:p>
            <a:pPr lvl="0"/>
            <a:endParaRPr lang="cs-CZ" b="1" dirty="0"/>
          </a:p>
          <a:p>
            <a:pPr marL="342900" indent="-342900">
              <a:buFont typeface="Wingdings" panose="05000000000000000000" pitchFamily="2" charset="2"/>
              <a:buChar char="v"/>
            </a:pPr>
            <a:r>
              <a:rPr lang="cs-CZ" b="1" dirty="0" err="1" smtClean="0">
                <a:latin typeface="Verdana" panose="020B0604030504040204" pitchFamily="34" charset="0"/>
                <a:ea typeface="Verdana" panose="020B0604030504040204" pitchFamily="34" charset="0"/>
              </a:rPr>
              <a:t>Premier</a:t>
            </a:r>
            <a:r>
              <a:rPr lang="cs-CZ" b="1" dirty="0" smtClean="0">
                <a:latin typeface="Verdana" panose="020B0604030504040204" pitchFamily="34" charset="0"/>
                <a:ea typeface="Verdana" panose="020B0604030504040204" pitchFamily="34" charset="0"/>
              </a:rPr>
              <a:t> </a:t>
            </a:r>
            <a:r>
              <a:rPr lang="cs-CZ" b="1" dirty="0" err="1" smtClean="0">
                <a:latin typeface="Verdana" panose="020B0604030504040204" pitchFamily="34" charset="0"/>
                <a:ea typeface="Verdana" panose="020B0604030504040204" pitchFamily="34" charset="0"/>
              </a:rPr>
              <a:t>voyage</a:t>
            </a:r>
            <a:r>
              <a:rPr lang="cs-CZ" b="1" dirty="0" smtClean="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(15</a:t>
            </a:r>
            <a:r>
              <a:rPr lang="fr-FR" dirty="0" smtClean="0">
                <a:latin typeface="Verdana" panose="020B0604030504040204" pitchFamily="34" charset="0"/>
                <a:ea typeface="Verdana" panose="020B0604030504040204" pitchFamily="34" charset="0"/>
              </a:rPr>
              <a:t>34</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 presque idyllique</a:t>
            </a:r>
          </a:p>
          <a:p>
            <a:pPr marL="342900" indent="-342900">
              <a:buFont typeface="Wingdings" panose="05000000000000000000" pitchFamily="2" charset="2"/>
              <a:buChar char="v"/>
            </a:pPr>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Avec</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navires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Triton et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Goéland</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explore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golfe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Saint-</a:t>
            </a:r>
            <a:r>
              <a:rPr lang="cs-CZ" dirty="0" err="1" smtClean="0">
                <a:latin typeface="Verdana" panose="020B0604030504040204" pitchFamily="34" charset="0"/>
                <a:ea typeface="Verdana" panose="020B0604030504040204" pitchFamily="34" charset="0"/>
              </a:rPr>
              <a:t>Laurent</a:t>
            </a:r>
            <a:r>
              <a:rPr lang="fr-FR" dirty="0" smtClean="0">
                <a:latin typeface="Verdana" panose="020B0604030504040204" pitchFamily="34" charset="0"/>
                <a:ea typeface="Verdana" panose="020B0604030504040204" pitchFamily="34" charset="0"/>
              </a:rPr>
              <a:t> en suivant</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les </a:t>
            </a:r>
            <a:r>
              <a:rPr lang="cs-CZ" dirty="0" err="1">
                <a:latin typeface="Verdana" panose="020B0604030504040204" pitchFamily="34" charset="0"/>
                <a:ea typeface="Verdana" panose="020B0604030504040204" pitchFamily="34" charset="0"/>
              </a:rPr>
              <a:t>traces</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pêcheurs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normands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basques</a:t>
            </a:r>
            <a:r>
              <a:rPr lang="cs-CZ" dirty="0">
                <a:latin typeface="Verdana" panose="020B0604030504040204" pitchFamily="34" charset="0"/>
                <a:ea typeface="Verdana" panose="020B0604030504040204" pitchFamily="34" charset="0"/>
              </a:rPr>
              <a:t> et </a:t>
            </a:r>
            <a:r>
              <a:rPr lang="cs-CZ" dirty="0" err="1" smtClean="0">
                <a:latin typeface="Verdana" panose="020B0604030504040204" pitchFamily="34" charset="0"/>
                <a:ea typeface="Verdana" panose="020B0604030504040204" pitchFamily="34" charset="0"/>
              </a:rPr>
              <a:t>bretons</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smtClean="0">
                <a:latin typeface="Verdana" panose="020B0604030504040204" pitchFamily="34" charset="0"/>
                <a:ea typeface="Verdana" panose="020B0604030504040204" pitchFamily="34" charset="0"/>
              </a:rPr>
              <a:t>Le </a:t>
            </a:r>
            <a:r>
              <a:rPr lang="cs-CZ" dirty="0" err="1">
                <a:latin typeface="Verdana" panose="020B0604030504040204" pitchFamily="34" charset="0"/>
                <a:ea typeface="Verdana" panose="020B0604030504040204" pitchFamily="34" charset="0"/>
              </a:rPr>
              <a:t>vendredi</a:t>
            </a:r>
            <a:r>
              <a:rPr lang="cs-CZ" dirty="0">
                <a:latin typeface="Verdana" panose="020B0604030504040204" pitchFamily="34" charset="0"/>
                <a:ea typeface="Verdana" panose="020B0604030504040204" pitchFamily="34" charset="0"/>
              </a:rPr>
              <a:t> 24 </a:t>
            </a:r>
            <a:r>
              <a:rPr lang="cs-CZ" dirty="0" err="1">
                <a:latin typeface="Verdana" panose="020B0604030504040204" pitchFamily="34" charset="0"/>
                <a:ea typeface="Verdana" panose="020B0604030504040204" pitchFamily="34" charset="0"/>
              </a:rPr>
              <a:t>juillet</a:t>
            </a:r>
            <a:r>
              <a:rPr lang="cs-CZ" dirty="0">
                <a:latin typeface="Verdana" panose="020B0604030504040204" pitchFamily="34" charset="0"/>
                <a:ea typeface="Verdana" panose="020B0604030504040204" pitchFamily="34" charset="0"/>
              </a:rPr>
              <a:t> 1534,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met </a:t>
            </a:r>
            <a:r>
              <a:rPr lang="cs-CZ" dirty="0" err="1">
                <a:latin typeface="Verdana" panose="020B0604030504040204" pitchFamily="34" charset="0"/>
                <a:ea typeface="Verdana" panose="020B0604030504040204" pitchFamily="34" charset="0"/>
              </a:rPr>
              <a:t>pied</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terre</a:t>
            </a:r>
            <a:r>
              <a:rPr lang="cs-CZ" dirty="0">
                <a:latin typeface="Verdana" panose="020B0604030504040204" pitchFamily="34" charset="0"/>
                <a:ea typeface="Verdana" panose="020B0604030504040204" pitchFamily="34" charset="0"/>
              </a:rPr>
              <a:t> et plante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croix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avec</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l’inscription</a:t>
            </a:r>
            <a:r>
              <a:rPr lang="cs-CZ" dirty="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Vive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roi</a:t>
            </a:r>
            <a:r>
              <a:rPr lang="cs-CZ" dirty="0">
                <a:latin typeface="Verdana" panose="020B0604030504040204" pitchFamily="34" charset="0"/>
                <a:ea typeface="Verdana" panose="020B0604030504040204" pitchFamily="34" charset="0"/>
              </a:rPr>
              <a:t> de France »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baie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Gaspé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revendique</a:t>
            </a:r>
            <a:r>
              <a:rPr lang="cs-CZ" dirty="0">
                <a:latin typeface="Verdana" panose="020B0604030504040204" pitchFamily="34" charset="0"/>
                <a:ea typeface="Verdana" panose="020B0604030504040204" pitchFamily="34" charset="0"/>
              </a:rPr>
              <a:t> pour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roi</a:t>
            </a:r>
            <a:r>
              <a:rPr lang="cs-CZ" dirty="0">
                <a:latin typeface="Verdana" panose="020B0604030504040204" pitchFamily="34" charset="0"/>
                <a:ea typeface="Verdana" panose="020B0604030504040204" pitchFamily="34" charset="0"/>
              </a:rPr>
              <a:t> de France</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r>
              <a:rPr lang="fr-FR" dirty="0" smtClean="0">
                <a:latin typeface="Verdana" panose="020B0604030504040204" pitchFamily="34" charset="0"/>
                <a:ea typeface="Verdana" panose="020B0604030504040204" pitchFamily="34" charset="0"/>
              </a:rPr>
              <a:t> </a:t>
            </a:r>
            <a:endParaRPr lang="cs-CZ" dirty="0" smtClean="0">
              <a:latin typeface="Verdana" panose="020B0604030504040204" pitchFamily="34" charset="0"/>
              <a:ea typeface="Verdana" panose="020B0604030504040204" pitchFamily="34" charset="0"/>
            </a:endParaRPr>
          </a:p>
          <a:p>
            <a:pPr marL="342900" indent="-342900">
              <a:buFont typeface="Wingdings" panose="05000000000000000000" pitchFamily="2" charset="2"/>
              <a:buChar char="v"/>
            </a:pPr>
            <a:r>
              <a:rPr lang="fr-FR" b="1" dirty="0" err="1" smtClean="0">
                <a:latin typeface="Verdana" panose="020B0604030504040204" pitchFamily="34" charset="0"/>
                <a:ea typeface="Verdana" panose="020B0604030504040204" pitchFamily="34" charset="0"/>
              </a:rPr>
              <a:t>Deuxème</a:t>
            </a:r>
            <a:r>
              <a:rPr lang="fr-FR" b="1" dirty="0" smtClean="0">
                <a:latin typeface="Verdana" panose="020B0604030504040204" pitchFamily="34" charset="0"/>
                <a:ea typeface="Verdana" panose="020B0604030504040204" pitchFamily="34" charset="0"/>
              </a:rPr>
              <a:t> voyage </a:t>
            </a:r>
            <a:r>
              <a:rPr lang="fr-FR" dirty="0" smtClean="0">
                <a:latin typeface="Verdana" panose="020B0604030504040204" pitchFamily="34" charset="0"/>
                <a:ea typeface="Verdana" panose="020B0604030504040204" pitchFamily="34" charset="0"/>
              </a:rPr>
              <a:t>(1535-1536) – infernal</a:t>
            </a:r>
          </a:p>
          <a:p>
            <a:pPr marL="342900" indent="-342900">
              <a:buFont typeface="Wingdings" panose="05000000000000000000" pitchFamily="2" charset="2"/>
              <a:buChar char="v"/>
            </a:pPr>
            <a:endParaRPr lang="fr-FR" dirty="0">
              <a:latin typeface="Verdana" panose="020B0604030504040204" pitchFamily="34" charset="0"/>
              <a:ea typeface="Verdana" panose="020B0604030504040204" pitchFamily="34" charset="0"/>
            </a:endParaRPr>
          </a:p>
          <a:p>
            <a:r>
              <a:rPr lang="cs-CZ" dirty="0" err="1">
                <a:latin typeface="Verdana" panose="020B0604030504040204" pitchFamily="34" charset="0"/>
                <a:ea typeface="Verdana" panose="020B0604030504040204" pitchFamily="34" charset="0"/>
              </a:rPr>
              <a:t>L’hiver</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l’Amérique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Nord</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arrive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surprend</a:t>
            </a:r>
            <a:r>
              <a:rPr lang="cs-CZ" dirty="0">
                <a:latin typeface="Verdana" panose="020B0604030504040204" pitchFamily="34" charset="0"/>
                <a:ea typeface="Verdana" panose="020B0604030504040204" pitchFamily="34" charset="0"/>
              </a:rPr>
              <a:t> les </a:t>
            </a:r>
            <a:r>
              <a:rPr lang="cs-CZ" dirty="0" err="1" smtClean="0">
                <a:latin typeface="Verdana" panose="020B0604030504040204" pitchFamily="34" charset="0"/>
                <a:ea typeface="Verdana" panose="020B0604030504040204" pitchFamily="34" charset="0"/>
              </a:rPr>
              <a:t>Français</a:t>
            </a:r>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fleuve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gèle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emprisonne</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navires</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Les </a:t>
            </a:r>
            <a:r>
              <a:rPr lang="cs-CZ" dirty="0" err="1">
                <a:latin typeface="Verdana" panose="020B0604030504040204" pitchFamily="34" charset="0"/>
                <a:ea typeface="Verdana" panose="020B0604030504040204" pitchFamily="34" charset="0"/>
              </a:rPr>
              <a:t>hommes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souffrent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smtClean="0">
                <a:latin typeface="Verdana" panose="020B0604030504040204" pitchFamily="34" charset="0"/>
                <a:ea typeface="Verdana" panose="020B0604030504040204" pitchFamily="34" charset="0"/>
              </a:rPr>
              <a:t>scorbut</a:t>
            </a:r>
            <a:r>
              <a:rPr lang="fr-FR" dirty="0" smtClean="0">
                <a:latin typeface="Verdana" panose="020B0604030504040204" pitchFamily="34" charset="0"/>
                <a:ea typeface="Verdana" panose="020B0604030504040204" pitchFamily="34" charset="0"/>
              </a:rPr>
              <a:t> et meurent pour la plupart.</a:t>
            </a:r>
          </a:p>
          <a:p>
            <a:endParaRPr lang="fr-FR" dirty="0" smtClean="0">
              <a:latin typeface="Verdana" panose="020B0604030504040204" pitchFamily="34" charset="0"/>
              <a:ea typeface="Verdana" panose="020B0604030504040204" pitchFamily="34" charset="0"/>
            </a:endParaRPr>
          </a:p>
          <a:p>
            <a:pPr marL="342900" indent="-342900">
              <a:buFont typeface="Wingdings" panose="05000000000000000000" pitchFamily="2" charset="2"/>
              <a:buChar char="v"/>
            </a:pPr>
            <a:r>
              <a:rPr lang="fr-FR" b="1" dirty="0" smtClean="0">
                <a:latin typeface="Verdana" panose="020B0604030504040204" pitchFamily="34" charset="0"/>
                <a:ea typeface="Verdana" panose="020B0604030504040204" pitchFamily="34" charset="0"/>
              </a:rPr>
              <a:t>Troisième voyage </a:t>
            </a:r>
            <a:r>
              <a:rPr lang="fr-FR" dirty="0" smtClean="0">
                <a:latin typeface="Verdana" panose="020B0604030504040204" pitchFamily="34" charset="0"/>
                <a:ea typeface="Verdana" panose="020B0604030504040204" pitchFamily="34" charset="0"/>
              </a:rPr>
              <a:t>(1541-1542) – arnaque financière</a:t>
            </a:r>
          </a:p>
          <a:p>
            <a:pPr marL="342900" indent="-342900">
              <a:buFont typeface="Wingdings" panose="05000000000000000000" pitchFamily="2" charset="2"/>
              <a:buChar char="v"/>
            </a:pPr>
            <a:endParaRPr lang="fr-FR" dirty="0">
              <a:latin typeface="Verdana" panose="020B0604030504040204" pitchFamily="34" charset="0"/>
              <a:ea typeface="Verdana" panose="020B0604030504040204" pitchFamily="34" charset="0"/>
            </a:endParaRPr>
          </a:p>
          <a:p>
            <a:r>
              <a:rPr lang="fr-FR" dirty="0" smtClean="0">
                <a:latin typeface="Verdana" panose="020B0604030504040204" pitchFamily="34" charset="0"/>
                <a:ea typeface="Verdana" panose="020B0604030504040204" pitchFamily="34" charset="0"/>
              </a:rPr>
              <a:t>Cartier lance une expédition vers le Nord pour trouver des diamants et autres pierres précieuses. </a:t>
            </a:r>
            <a:r>
              <a:rPr lang="cs-CZ" dirty="0" err="1" smtClean="0">
                <a:latin typeface="Verdana" panose="020B0604030504040204" pitchFamily="34" charset="0"/>
                <a:ea typeface="Verdana" panose="020B0604030504040204" pitchFamily="34" charset="0"/>
              </a:rPr>
              <a:t>Aussitôt</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rentré </a:t>
            </a:r>
            <a:r>
              <a:rPr lang="fr-FR" smtClean="0">
                <a:latin typeface="Verdana" panose="020B0604030504040204" pitchFamily="34" charset="0"/>
                <a:ea typeface="Verdana" panose="020B0604030504040204" pitchFamily="34" charset="0"/>
              </a:rPr>
              <a:t>en France</a:t>
            </a:r>
            <a:r>
              <a:rPr lang="cs-CZ"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fait </a:t>
            </a:r>
            <a:r>
              <a:rPr lang="cs-CZ" dirty="0" err="1">
                <a:latin typeface="Verdana" panose="020B0604030504040204" pitchFamily="34" charset="0"/>
                <a:ea typeface="Verdana" panose="020B0604030504040204" pitchFamily="34" charset="0"/>
              </a:rPr>
              <a:t>expertiser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minerai</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apprend</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qu’il</a:t>
            </a:r>
            <a:r>
              <a:rPr lang="cs-CZ" dirty="0">
                <a:latin typeface="Verdana" panose="020B0604030504040204" pitchFamily="34" charset="0"/>
                <a:ea typeface="Verdana" panose="020B0604030504040204" pitchFamily="34" charset="0"/>
              </a:rPr>
              <a:t> ne </a:t>
            </a:r>
            <a:r>
              <a:rPr lang="cs-CZ" dirty="0" err="1">
                <a:latin typeface="Verdana" panose="020B0604030504040204" pitchFamily="34" charset="0"/>
                <a:ea typeface="Verdana" panose="020B0604030504040204" pitchFamily="34" charset="0"/>
              </a:rPr>
              <a:t>rapporte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de la pyrite et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quartz</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valeur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mésaventure</a:t>
            </a:r>
            <a:r>
              <a:rPr lang="cs-CZ" dirty="0">
                <a:latin typeface="Verdana" panose="020B0604030504040204" pitchFamily="34" charset="0"/>
                <a:ea typeface="Verdana" panose="020B0604030504040204" pitchFamily="34" charset="0"/>
              </a:rPr>
              <a:t> sera à </a:t>
            </a:r>
            <a:r>
              <a:rPr lang="cs-CZ" dirty="0" err="1">
                <a:latin typeface="Verdana" panose="020B0604030504040204" pitchFamily="34" charset="0"/>
                <a:ea typeface="Verdana" panose="020B0604030504040204" pitchFamily="34" charset="0"/>
              </a:rPr>
              <a:t>l’origine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l’expression</a:t>
            </a:r>
            <a:r>
              <a:rPr lang="cs-CZ" dirty="0">
                <a:latin typeface="Verdana" panose="020B0604030504040204" pitchFamily="34" charset="0"/>
                <a:ea typeface="Verdana" panose="020B0604030504040204" pitchFamily="34" charset="0"/>
              </a:rPr>
              <a:t> « faux </a:t>
            </a:r>
            <a:r>
              <a:rPr lang="cs-CZ" dirty="0" err="1">
                <a:latin typeface="Verdana" panose="020B0604030504040204" pitchFamily="34" charset="0"/>
                <a:ea typeface="Verdana" panose="020B0604030504040204" pitchFamily="34" charset="0"/>
              </a:rPr>
              <a:t>comme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diamants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Canada</a:t>
            </a:r>
            <a:r>
              <a:rPr lang="cs-CZ" dirty="0">
                <a:latin typeface="Verdana" panose="020B0604030504040204" pitchFamily="34" charset="0"/>
                <a:ea typeface="Verdana" panose="020B0604030504040204" pitchFamily="34" charset="0"/>
              </a:rPr>
              <a:t> </a:t>
            </a:r>
            <a:r>
              <a:rPr lang="cs-CZ" dirty="0" smtClean="0">
                <a:latin typeface="Verdana" panose="020B0604030504040204" pitchFamily="34" charset="0"/>
                <a:ea typeface="Verdana" panose="020B0604030504040204" pitchFamily="34" charset="0"/>
              </a:rPr>
              <a:t>».</a:t>
            </a:r>
            <a:endParaRPr lang="cs-CZ" sz="2000" dirty="0">
              <a:solidFill>
                <a:schemeClr val="bg1"/>
              </a:solidFill>
              <a:latin typeface="Verdana" panose="020B0604030504040204" pitchFamily="34" charset="0"/>
              <a:ea typeface="Verdana" panose="020B0604030504040204" pitchFamily="34" charset="0"/>
            </a:endParaRPr>
          </a:p>
        </p:txBody>
      </p:sp>
      <p:pic>
        <p:nvPicPr>
          <p:cNvPr id="3" name="Obrázek 2"/>
          <p:cNvPicPr>
            <a:picLocks noChangeAspect="1"/>
          </p:cNvPicPr>
          <p:nvPr/>
        </p:nvPicPr>
        <p:blipFill>
          <a:blip r:embed="rId2"/>
          <a:stretch>
            <a:fillRect/>
          </a:stretch>
        </p:blipFill>
        <p:spPr>
          <a:xfrm>
            <a:off x="10275701" y="157316"/>
            <a:ext cx="1534810" cy="1681314"/>
          </a:xfrm>
          <a:prstGeom prst="rect">
            <a:avLst/>
          </a:prstGeom>
        </p:spPr>
      </p:pic>
    </p:spTree>
    <p:extLst>
      <p:ext uri="{BB962C8B-B14F-4D97-AF65-F5344CB8AC3E}">
        <p14:creationId xmlns:p14="http://schemas.microsoft.com/office/powerpoint/2010/main" val="391410855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0"/>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265471" y="407117"/>
            <a:ext cx="11661058" cy="6186309"/>
          </a:xfrm>
          <a:prstGeom prst="rect">
            <a:avLst/>
          </a:prstGeom>
          <a:solidFill>
            <a:schemeClr val="bg1"/>
          </a:solidFill>
        </p:spPr>
        <p:txBody>
          <a:bodyPr wrap="square" rtlCol="0">
            <a:spAutoFit/>
          </a:bodyPr>
          <a:lstStyle/>
          <a:p>
            <a:pPr algn="just"/>
            <a:r>
              <a:rPr lang="cs-CZ" dirty="0" err="1"/>
              <a:t>Lesdits</a:t>
            </a:r>
            <a:r>
              <a:rPr lang="cs-CZ" dirty="0"/>
              <a:t> </a:t>
            </a:r>
            <a:r>
              <a:rPr lang="cs-CZ" dirty="0" err="1"/>
              <a:t>sauvages</a:t>
            </a:r>
            <a:r>
              <a:rPr lang="cs-CZ" dirty="0"/>
              <a:t> </a:t>
            </a:r>
            <a:r>
              <a:rPr lang="cs-CZ" dirty="0" err="1"/>
              <a:t>traversèrent</a:t>
            </a:r>
            <a:r>
              <a:rPr lang="cs-CZ" dirty="0"/>
              <a:t> </a:t>
            </a:r>
            <a:r>
              <a:rPr lang="cs-CZ" dirty="0" err="1"/>
              <a:t>avec</a:t>
            </a:r>
            <a:r>
              <a:rPr lang="cs-CZ" dirty="0"/>
              <a:t> </a:t>
            </a:r>
            <a:r>
              <a:rPr lang="cs-CZ" dirty="0" err="1"/>
              <a:t>une</a:t>
            </a:r>
            <a:r>
              <a:rPr lang="cs-CZ" dirty="0"/>
              <a:t> de </a:t>
            </a:r>
            <a:r>
              <a:rPr lang="cs-CZ" dirty="0" err="1"/>
              <a:t>leurs</a:t>
            </a:r>
            <a:r>
              <a:rPr lang="cs-CZ" dirty="0"/>
              <a:t> </a:t>
            </a:r>
            <a:r>
              <a:rPr lang="cs-CZ" dirty="0" err="1"/>
              <a:t>barques</a:t>
            </a:r>
            <a:r>
              <a:rPr lang="cs-CZ" dirty="0"/>
              <a:t>, et </a:t>
            </a:r>
            <a:r>
              <a:rPr lang="cs-CZ" dirty="0" err="1"/>
              <a:t>nous</a:t>
            </a:r>
            <a:r>
              <a:rPr lang="cs-CZ" dirty="0"/>
              <a:t> </a:t>
            </a:r>
            <a:r>
              <a:rPr lang="cs-CZ" dirty="0" err="1"/>
              <a:t>apportèrent</a:t>
            </a:r>
            <a:r>
              <a:rPr lang="cs-CZ" dirty="0"/>
              <a:t> des </a:t>
            </a:r>
            <a:r>
              <a:rPr lang="cs-CZ" dirty="0" err="1"/>
              <a:t>pièces</a:t>
            </a:r>
            <a:r>
              <a:rPr lang="cs-CZ" dirty="0"/>
              <a:t> de </a:t>
            </a:r>
            <a:r>
              <a:rPr lang="cs-CZ" dirty="0" err="1"/>
              <a:t>loup-marin</a:t>
            </a:r>
            <a:r>
              <a:rPr lang="cs-CZ" dirty="0"/>
              <a:t>, </a:t>
            </a:r>
            <a:r>
              <a:rPr lang="cs-CZ" dirty="0" err="1"/>
              <a:t>tout</a:t>
            </a:r>
            <a:r>
              <a:rPr lang="cs-CZ" dirty="0"/>
              <a:t> </a:t>
            </a:r>
            <a:r>
              <a:rPr lang="cs-CZ" dirty="0" err="1"/>
              <a:t>cuit</a:t>
            </a:r>
            <a:r>
              <a:rPr lang="cs-CZ" dirty="0"/>
              <a:t>, </a:t>
            </a:r>
            <a:r>
              <a:rPr lang="cs-CZ" dirty="0" err="1"/>
              <a:t>qu’ils</a:t>
            </a:r>
            <a:r>
              <a:rPr lang="cs-CZ" dirty="0"/>
              <a:t> </a:t>
            </a:r>
            <a:r>
              <a:rPr lang="cs-CZ" dirty="0" err="1"/>
              <a:t>mirent</a:t>
            </a:r>
            <a:r>
              <a:rPr lang="cs-CZ" dirty="0"/>
              <a:t> </a:t>
            </a:r>
            <a:r>
              <a:rPr lang="cs-CZ" dirty="0" err="1"/>
              <a:t>sur</a:t>
            </a:r>
            <a:r>
              <a:rPr lang="cs-CZ" dirty="0"/>
              <a:t> des </a:t>
            </a:r>
            <a:r>
              <a:rPr lang="cs-CZ" dirty="0" err="1"/>
              <a:t>pièces</a:t>
            </a:r>
            <a:r>
              <a:rPr lang="cs-CZ" dirty="0"/>
              <a:t> de </a:t>
            </a:r>
            <a:r>
              <a:rPr lang="cs-CZ" dirty="0" err="1"/>
              <a:t>bois</a:t>
            </a:r>
            <a:r>
              <a:rPr lang="cs-CZ" dirty="0"/>
              <a:t> ; et </a:t>
            </a:r>
            <a:r>
              <a:rPr lang="cs-CZ" dirty="0" err="1"/>
              <a:t>puis</a:t>
            </a:r>
            <a:r>
              <a:rPr lang="cs-CZ" dirty="0"/>
              <a:t> se </a:t>
            </a:r>
            <a:r>
              <a:rPr lang="cs-CZ" dirty="0" err="1"/>
              <a:t>retirèrent</a:t>
            </a:r>
            <a:r>
              <a:rPr lang="cs-CZ" dirty="0"/>
              <a:t>, </a:t>
            </a:r>
            <a:r>
              <a:rPr lang="cs-CZ" dirty="0" err="1"/>
              <a:t>nous</a:t>
            </a:r>
            <a:r>
              <a:rPr lang="cs-CZ" dirty="0"/>
              <a:t> </a:t>
            </a:r>
            <a:r>
              <a:rPr lang="cs-CZ" dirty="0" err="1"/>
              <a:t>faisant</a:t>
            </a:r>
            <a:r>
              <a:rPr lang="cs-CZ" dirty="0"/>
              <a:t> </a:t>
            </a:r>
            <a:r>
              <a:rPr lang="cs-CZ" dirty="0" err="1"/>
              <a:t>signe</a:t>
            </a:r>
            <a:r>
              <a:rPr lang="cs-CZ" dirty="0"/>
              <a:t> </a:t>
            </a:r>
            <a:r>
              <a:rPr lang="cs-CZ" dirty="0" err="1"/>
              <a:t>qu’ils</a:t>
            </a:r>
            <a:r>
              <a:rPr lang="cs-CZ" dirty="0"/>
              <a:t> </a:t>
            </a:r>
            <a:r>
              <a:rPr lang="cs-CZ" dirty="0" err="1"/>
              <a:t>nous</a:t>
            </a:r>
            <a:r>
              <a:rPr lang="cs-CZ" dirty="0"/>
              <a:t> les </a:t>
            </a:r>
            <a:r>
              <a:rPr lang="cs-CZ" dirty="0" err="1"/>
              <a:t>donnaient</a:t>
            </a:r>
            <a:r>
              <a:rPr lang="cs-CZ" dirty="0"/>
              <a:t>. </a:t>
            </a:r>
            <a:r>
              <a:rPr lang="cs-CZ" dirty="0" err="1"/>
              <a:t>Nous</a:t>
            </a:r>
            <a:r>
              <a:rPr lang="cs-CZ" dirty="0"/>
              <a:t> </a:t>
            </a:r>
            <a:r>
              <a:rPr lang="cs-CZ" dirty="0" err="1"/>
              <a:t>envoyâmes</a:t>
            </a:r>
            <a:r>
              <a:rPr lang="cs-CZ" dirty="0"/>
              <a:t> </a:t>
            </a:r>
            <a:r>
              <a:rPr lang="cs-CZ" dirty="0" err="1"/>
              <a:t>deux</a:t>
            </a:r>
            <a:r>
              <a:rPr lang="cs-CZ" dirty="0"/>
              <a:t> </a:t>
            </a:r>
            <a:r>
              <a:rPr lang="cs-CZ" dirty="0" err="1"/>
              <a:t>hommes</a:t>
            </a:r>
            <a:r>
              <a:rPr lang="cs-CZ" dirty="0"/>
              <a:t> à </a:t>
            </a:r>
            <a:r>
              <a:rPr lang="cs-CZ" dirty="0" err="1"/>
              <a:t>terre</a:t>
            </a:r>
            <a:r>
              <a:rPr lang="cs-CZ" dirty="0"/>
              <a:t> </a:t>
            </a:r>
            <a:r>
              <a:rPr lang="cs-CZ" dirty="0" err="1"/>
              <a:t>avec</a:t>
            </a:r>
            <a:r>
              <a:rPr lang="cs-CZ" dirty="0"/>
              <a:t> des </a:t>
            </a:r>
            <a:r>
              <a:rPr lang="cs-CZ" dirty="0" err="1"/>
              <a:t>hachettes</a:t>
            </a:r>
            <a:r>
              <a:rPr lang="cs-CZ" dirty="0"/>
              <a:t> et </a:t>
            </a:r>
            <a:r>
              <a:rPr lang="cs-CZ" dirty="0" err="1"/>
              <a:t>couteaux</a:t>
            </a:r>
            <a:r>
              <a:rPr lang="cs-CZ" dirty="0"/>
              <a:t>, </a:t>
            </a:r>
            <a:r>
              <a:rPr lang="cs-CZ" dirty="0" err="1"/>
              <a:t>patenôtres</a:t>
            </a:r>
            <a:r>
              <a:rPr lang="cs-CZ" dirty="0"/>
              <a:t> et </a:t>
            </a:r>
            <a:r>
              <a:rPr lang="cs-CZ" dirty="0" err="1"/>
              <a:t>autres</a:t>
            </a:r>
            <a:r>
              <a:rPr lang="cs-CZ" dirty="0"/>
              <a:t> </a:t>
            </a:r>
            <a:r>
              <a:rPr lang="cs-CZ" dirty="0" err="1"/>
              <a:t>marchandises</a:t>
            </a:r>
            <a:r>
              <a:rPr lang="cs-CZ" dirty="0"/>
              <a:t> ; à </a:t>
            </a:r>
            <a:r>
              <a:rPr lang="cs-CZ" dirty="0" err="1"/>
              <a:t>quoi</a:t>
            </a:r>
            <a:r>
              <a:rPr lang="cs-CZ" dirty="0"/>
              <a:t> </a:t>
            </a:r>
            <a:r>
              <a:rPr lang="cs-CZ" dirty="0" err="1"/>
              <a:t>ils</a:t>
            </a:r>
            <a:r>
              <a:rPr lang="cs-CZ" dirty="0"/>
              <a:t> </a:t>
            </a:r>
            <a:r>
              <a:rPr lang="cs-CZ" dirty="0" err="1"/>
              <a:t>démontrèrent</a:t>
            </a:r>
            <a:r>
              <a:rPr lang="cs-CZ" dirty="0"/>
              <a:t> grande </a:t>
            </a:r>
            <a:r>
              <a:rPr lang="cs-CZ" dirty="0" err="1"/>
              <a:t>joie</a:t>
            </a:r>
            <a:r>
              <a:rPr lang="cs-CZ" dirty="0"/>
              <a:t>. Et </a:t>
            </a:r>
            <a:r>
              <a:rPr lang="cs-CZ" dirty="0" err="1"/>
              <a:t>aussitôt</a:t>
            </a:r>
            <a:r>
              <a:rPr lang="cs-CZ" dirty="0"/>
              <a:t> les </a:t>
            </a:r>
            <a:r>
              <a:rPr lang="cs-CZ" dirty="0" err="1"/>
              <a:t>sauvages</a:t>
            </a:r>
            <a:r>
              <a:rPr lang="cs-CZ" dirty="0"/>
              <a:t> </a:t>
            </a:r>
            <a:r>
              <a:rPr lang="cs-CZ" dirty="0" err="1"/>
              <a:t>traversèrent</a:t>
            </a:r>
            <a:r>
              <a:rPr lang="cs-CZ" dirty="0"/>
              <a:t> en </a:t>
            </a:r>
            <a:r>
              <a:rPr lang="cs-CZ" dirty="0" err="1"/>
              <a:t>foule</a:t>
            </a:r>
            <a:r>
              <a:rPr lang="cs-CZ" dirty="0"/>
              <a:t>, </a:t>
            </a:r>
            <a:r>
              <a:rPr lang="cs-CZ" dirty="0" err="1"/>
              <a:t>avec</a:t>
            </a:r>
            <a:r>
              <a:rPr lang="cs-CZ" dirty="0"/>
              <a:t> </a:t>
            </a:r>
            <a:r>
              <a:rPr lang="cs-CZ" dirty="0" err="1"/>
              <a:t>leurs</a:t>
            </a:r>
            <a:r>
              <a:rPr lang="cs-CZ" dirty="0"/>
              <a:t> </a:t>
            </a:r>
            <a:r>
              <a:rPr lang="cs-CZ" dirty="0" err="1"/>
              <a:t>dites</a:t>
            </a:r>
            <a:r>
              <a:rPr lang="cs-CZ" dirty="0"/>
              <a:t> </a:t>
            </a:r>
            <a:r>
              <a:rPr lang="cs-CZ" dirty="0" err="1"/>
              <a:t>barques</a:t>
            </a:r>
            <a:r>
              <a:rPr lang="cs-CZ" dirty="0"/>
              <a:t>, </a:t>
            </a:r>
            <a:r>
              <a:rPr lang="cs-CZ" dirty="0" err="1"/>
              <a:t>du</a:t>
            </a:r>
            <a:r>
              <a:rPr lang="cs-CZ" dirty="0"/>
              <a:t> </a:t>
            </a:r>
            <a:r>
              <a:rPr lang="cs-CZ" dirty="0" err="1"/>
              <a:t>côté</a:t>
            </a:r>
            <a:r>
              <a:rPr lang="cs-CZ" dirty="0"/>
              <a:t> </a:t>
            </a:r>
            <a:r>
              <a:rPr lang="cs-CZ" dirty="0" err="1"/>
              <a:t>où</a:t>
            </a:r>
            <a:r>
              <a:rPr lang="cs-CZ" dirty="0"/>
              <a:t> </a:t>
            </a:r>
            <a:r>
              <a:rPr lang="cs-CZ" dirty="0" err="1"/>
              <a:t>nous</a:t>
            </a:r>
            <a:r>
              <a:rPr lang="cs-CZ" dirty="0"/>
              <a:t> </a:t>
            </a:r>
            <a:r>
              <a:rPr lang="cs-CZ" dirty="0" err="1"/>
              <a:t>étions</a:t>
            </a:r>
            <a:r>
              <a:rPr lang="cs-CZ" dirty="0"/>
              <a:t>, </a:t>
            </a:r>
            <a:r>
              <a:rPr lang="cs-CZ" dirty="0" err="1"/>
              <a:t>avec</a:t>
            </a:r>
            <a:r>
              <a:rPr lang="cs-CZ" dirty="0"/>
              <a:t> des </a:t>
            </a:r>
            <a:r>
              <a:rPr lang="cs-CZ" dirty="0" err="1"/>
              <a:t>peaux</a:t>
            </a:r>
            <a:r>
              <a:rPr lang="cs-CZ" dirty="0"/>
              <a:t> et </a:t>
            </a:r>
            <a:r>
              <a:rPr lang="cs-CZ" dirty="0" err="1"/>
              <a:t>ce</a:t>
            </a:r>
            <a:r>
              <a:rPr lang="cs-CZ" dirty="0"/>
              <a:t> </a:t>
            </a:r>
            <a:r>
              <a:rPr lang="cs-CZ" dirty="0" err="1"/>
              <a:t>qu’ils</a:t>
            </a:r>
            <a:r>
              <a:rPr lang="cs-CZ" dirty="0"/>
              <a:t> </a:t>
            </a:r>
            <a:r>
              <a:rPr lang="cs-CZ" dirty="0" err="1"/>
              <a:t>avaient</a:t>
            </a:r>
            <a:r>
              <a:rPr lang="cs-CZ" dirty="0"/>
              <a:t>, pour </a:t>
            </a:r>
            <a:r>
              <a:rPr lang="cs-CZ" dirty="0" err="1"/>
              <a:t>avoir</a:t>
            </a:r>
            <a:r>
              <a:rPr lang="cs-CZ" dirty="0"/>
              <a:t> de </a:t>
            </a:r>
            <a:r>
              <a:rPr lang="cs-CZ" dirty="0" err="1"/>
              <a:t>notre</a:t>
            </a:r>
            <a:r>
              <a:rPr lang="cs-CZ" dirty="0"/>
              <a:t> </a:t>
            </a:r>
            <a:r>
              <a:rPr lang="cs-CZ" dirty="0" err="1"/>
              <a:t>marchandise</a:t>
            </a:r>
            <a:r>
              <a:rPr lang="cs-CZ" dirty="0"/>
              <a:t> ; et </a:t>
            </a:r>
            <a:r>
              <a:rPr lang="cs-CZ" dirty="0" err="1"/>
              <a:t>ils</a:t>
            </a:r>
            <a:r>
              <a:rPr lang="cs-CZ" dirty="0"/>
              <a:t> </a:t>
            </a:r>
            <a:r>
              <a:rPr lang="cs-CZ" dirty="0" err="1"/>
              <a:t>étaient</a:t>
            </a:r>
            <a:r>
              <a:rPr lang="cs-CZ" dirty="0"/>
              <a:t> au </a:t>
            </a:r>
            <a:r>
              <a:rPr lang="cs-CZ" dirty="0" err="1"/>
              <a:t>nombre</a:t>
            </a:r>
            <a:r>
              <a:rPr lang="cs-CZ" dirty="0"/>
              <a:t>, </a:t>
            </a:r>
            <a:r>
              <a:rPr lang="cs-CZ" dirty="0" err="1"/>
              <a:t>tant</a:t>
            </a:r>
            <a:r>
              <a:rPr lang="cs-CZ" dirty="0"/>
              <a:t> </a:t>
            </a:r>
            <a:r>
              <a:rPr lang="cs-CZ" dirty="0" err="1"/>
              <a:t>hommes</a:t>
            </a:r>
            <a:r>
              <a:rPr lang="cs-CZ" dirty="0"/>
              <a:t>, </a:t>
            </a:r>
            <a:r>
              <a:rPr lang="cs-CZ" dirty="0" err="1"/>
              <a:t>femmes</a:t>
            </a:r>
            <a:r>
              <a:rPr lang="cs-CZ" dirty="0"/>
              <a:t>, </a:t>
            </a:r>
            <a:r>
              <a:rPr lang="cs-CZ" dirty="0" err="1"/>
              <a:t>qu’enfants</a:t>
            </a:r>
            <a:r>
              <a:rPr lang="cs-CZ" dirty="0"/>
              <a:t>, plus de </a:t>
            </a:r>
            <a:r>
              <a:rPr lang="cs-CZ" dirty="0" err="1"/>
              <a:t>trois</a:t>
            </a:r>
            <a:r>
              <a:rPr lang="cs-CZ" dirty="0"/>
              <a:t> </a:t>
            </a:r>
            <a:r>
              <a:rPr lang="cs-CZ" dirty="0" err="1"/>
              <a:t>cents</a:t>
            </a:r>
            <a:r>
              <a:rPr lang="cs-CZ" dirty="0"/>
              <a:t>, </a:t>
            </a:r>
            <a:r>
              <a:rPr lang="cs-CZ" dirty="0" err="1"/>
              <a:t>dont</a:t>
            </a:r>
            <a:r>
              <a:rPr lang="cs-CZ" dirty="0"/>
              <a:t> </a:t>
            </a:r>
            <a:r>
              <a:rPr lang="cs-CZ" dirty="0" err="1"/>
              <a:t>une</a:t>
            </a:r>
            <a:r>
              <a:rPr lang="cs-CZ" dirty="0"/>
              <a:t> partie de </a:t>
            </a:r>
            <a:r>
              <a:rPr lang="cs-CZ" dirty="0" err="1"/>
              <a:t>leurs</a:t>
            </a:r>
            <a:r>
              <a:rPr lang="cs-CZ" dirty="0"/>
              <a:t> </a:t>
            </a:r>
            <a:r>
              <a:rPr lang="cs-CZ" dirty="0" err="1"/>
              <a:t>femmes</a:t>
            </a:r>
            <a:r>
              <a:rPr lang="cs-CZ" dirty="0"/>
              <a:t>, qui ne </a:t>
            </a:r>
            <a:r>
              <a:rPr lang="cs-CZ" dirty="0" err="1"/>
              <a:t>traversèrent</a:t>
            </a:r>
            <a:r>
              <a:rPr lang="cs-CZ" dirty="0"/>
              <a:t> point, </a:t>
            </a:r>
            <a:r>
              <a:rPr lang="cs-CZ" dirty="0" err="1"/>
              <a:t>dansaient</a:t>
            </a:r>
            <a:r>
              <a:rPr lang="cs-CZ" dirty="0"/>
              <a:t> et </a:t>
            </a:r>
            <a:r>
              <a:rPr lang="cs-CZ" dirty="0" err="1"/>
              <a:t>chantaient</a:t>
            </a:r>
            <a:r>
              <a:rPr lang="cs-CZ" dirty="0"/>
              <a:t>, </a:t>
            </a:r>
            <a:r>
              <a:rPr lang="cs-CZ" dirty="0" err="1"/>
              <a:t>étant</a:t>
            </a:r>
            <a:r>
              <a:rPr lang="cs-CZ" dirty="0"/>
              <a:t> </a:t>
            </a:r>
            <a:r>
              <a:rPr lang="cs-CZ" dirty="0" err="1"/>
              <a:t>dans</a:t>
            </a:r>
            <a:r>
              <a:rPr lang="cs-CZ" dirty="0"/>
              <a:t> la </a:t>
            </a:r>
            <a:r>
              <a:rPr lang="cs-CZ" dirty="0" err="1"/>
              <a:t>mer</a:t>
            </a:r>
            <a:r>
              <a:rPr lang="cs-CZ" dirty="0"/>
              <a:t> </a:t>
            </a:r>
            <a:r>
              <a:rPr lang="cs-CZ" dirty="0" err="1"/>
              <a:t>jusqu’aux</a:t>
            </a:r>
            <a:r>
              <a:rPr lang="cs-CZ" dirty="0"/>
              <a:t> </a:t>
            </a:r>
            <a:r>
              <a:rPr lang="cs-CZ" dirty="0" err="1"/>
              <a:t>genoux</a:t>
            </a:r>
            <a:r>
              <a:rPr lang="cs-CZ" dirty="0"/>
              <a:t>. Les </a:t>
            </a:r>
            <a:r>
              <a:rPr lang="cs-CZ" dirty="0" err="1"/>
              <a:t>autres</a:t>
            </a:r>
            <a:r>
              <a:rPr lang="cs-CZ" dirty="0"/>
              <a:t> </a:t>
            </a:r>
            <a:r>
              <a:rPr lang="cs-CZ" dirty="0" err="1"/>
              <a:t>femmes</a:t>
            </a:r>
            <a:r>
              <a:rPr lang="cs-CZ" dirty="0"/>
              <a:t>, qui </a:t>
            </a:r>
            <a:r>
              <a:rPr lang="cs-CZ" dirty="0" err="1"/>
              <a:t>étaient</a:t>
            </a:r>
            <a:r>
              <a:rPr lang="cs-CZ" dirty="0"/>
              <a:t> </a:t>
            </a:r>
            <a:r>
              <a:rPr lang="cs-CZ" dirty="0" err="1"/>
              <a:t>passées</a:t>
            </a:r>
            <a:r>
              <a:rPr lang="cs-CZ" dirty="0"/>
              <a:t> de </a:t>
            </a:r>
            <a:r>
              <a:rPr lang="cs-CZ" dirty="0" err="1"/>
              <a:t>l’autre</a:t>
            </a:r>
            <a:r>
              <a:rPr lang="cs-CZ" dirty="0"/>
              <a:t> </a:t>
            </a:r>
            <a:r>
              <a:rPr lang="cs-CZ" dirty="0" err="1"/>
              <a:t>côté</a:t>
            </a:r>
            <a:r>
              <a:rPr lang="cs-CZ" dirty="0"/>
              <a:t> </a:t>
            </a:r>
            <a:r>
              <a:rPr lang="cs-CZ" dirty="0" err="1"/>
              <a:t>où</a:t>
            </a:r>
            <a:r>
              <a:rPr lang="cs-CZ" dirty="0"/>
              <a:t> </a:t>
            </a:r>
            <a:r>
              <a:rPr lang="cs-CZ" dirty="0" err="1"/>
              <a:t>nous</a:t>
            </a:r>
            <a:r>
              <a:rPr lang="cs-CZ" dirty="0"/>
              <a:t> </a:t>
            </a:r>
            <a:r>
              <a:rPr lang="cs-CZ" dirty="0" err="1"/>
              <a:t>étions</a:t>
            </a:r>
            <a:r>
              <a:rPr lang="cs-CZ" dirty="0"/>
              <a:t>, </a:t>
            </a:r>
            <a:r>
              <a:rPr lang="cs-CZ" dirty="0" err="1"/>
              <a:t>vinrent</a:t>
            </a:r>
            <a:r>
              <a:rPr lang="cs-CZ" dirty="0"/>
              <a:t> </a:t>
            </a:r>
            <a:r>
              <a:rPr lang="cs-CZ" dirty="0" err="1"/>
              <a:t>franchement</a:t>
            </a:r>
            <a:r>
              <a:rPr lang="cs-CZ" dirty="0"/>
              <a:t> à </a:t>
            </a:r>
            <a:r>
              <a:rPr lang="cs-CZ" dirty="0" err="1"/>
              <a:t>nous</a:t>
            </a:r>
            <a:r>
              <a:rPr lang="cs-CZ" dirty="0"/>
              <a:t>, et </a:t>
            </a:r>
            <a:r>
              <a:rPr lang="cs-CZ" dirty="0" err="1"/>
              <a:t>nous</a:t>
            </a:r>
            <a:r>
              <a:rPr lang="cs-CZ" dirty="0"/>
              <a:t> </a:t>
            </a:r>
            <a:r>
              <a:rPr lang="cs-CZ" dirty="0" err="1"/>
              <a:t>frottaient</a:t>
            </a:r>
            <a:r>
              <a:rPr lang="cs-CZ" dirty="0"/>
              <a:t> les </a:t>
            </a:r>
            <a:r>
              <a:rPr lang="cs-CZ" dirty="0" err="1"/>
              <a:t>bras</a:t>
            </a:r>
            <a:r>
              <a:rPr lang="cs-CZ" dirty="0"/>
              <a:t> </a:t>
            </a:r>
            <a:r>
              <a:rPr lang="cs-CZ" dirty="0" err="1"/>
              <a:t>avec</a:t>
            </a:r>
            <a:r>
              <a:rPr lang="cs-CZ" dirty="0"/>
              <a:t> </a:t>
            </a:r>
            <a:r>
              <a:rPr lang="cs-CZ" dirty="0" err="1"/>
              <a:t>leurs</a:t>
            </a:r>
            <a:r>
              <a:rPr lang="cs-CZ" dirty="0"/>
              <a:t> </a:t>
            </a:r>
            <a:r>
              <a:rPr lang="cs-CZ" dirty="0" err="1"/>
              <a:t>mains</a:t>
            </a:r>
            <a:r>
              <a:rPr lang="cs-CZ" dirty="0"/>
              <a:t>, et </a:t>
            </a:r>
            <a:r>
              <a:rPr lang="cs-CZ" dirty="0" err="1"/>
              <a:t>puis</a:t>
            </a:r>
            <a:r>
              <a:rPr lang="cs-CZ" dirty="0"/>
              <a:t> </a:t>
            </a:r>
            <a:r>
              <a:rPr lang="cs-CZ" dirty="0" err="1"/>
              <a:t>levaient</a:t>
            </a:r>
            <a:r>
              <a:rPr lang="cs-CZ" dirty="0"/>
              <a:t> les </a:t>
            </a:r>
            <a:r>
              <a:rPr lang="cs-CZ" dirty="0" err="1"/>
              <a:t>mains</a:t>
            </a:r>
            <a:r>
              <a:rPr lang="cs-CZ" dirty="0"/>
              <a:t> </a:t>
            </a:r>
            <a:r>
              <a:rPr lang="cs-CZ" dirty="0" err="1"/>
              <a:t>jointes</a:t>
            </a:r>
            <a:r>
              <a:rPr lang="cs-CZ" dirty="0"/>
              <a:t> au </a:t>
            </a:r>
            <a:r>
              <a:rPr lang="cs-CZ" dirty="0" err="1"/>
              <a:t>ciel</a:t>
            </a:r>
            <a:r>
              <a:rPr lang="cs-CZ" dirty="0"/>
              <a:t>, en </a:t>
            </a:r>
            <a:r>
              <a:rPr lang="cs-CZ" dirty="0" err="1"/>
              <a:t>faisant</a:t>
            </a:r>
            <a:r>
              <a:rPr lang="cs-CZ" dirty="0"/>
              <a:t> </a:t>
            </a:r>
            <a:r>
              <a:rPr lang="cs-CZ" dirty="0" err="1"/>
              <a:t>plusieurs</a:t>
            </a:r>
            <a:r>
              <a:rPr lang="cs-CZ" dirty="0"/>
              <a:t> </a:t>
            </a:r>
            <a:r>
              <a:rPr lang="cs-CZ" dirty="0" err="1"/>
              <a:t>signes</a:t>
            </a:r>
            <a:r>
              <a:rPr lang="cs-CZ" dirty="0"/>
              <a:t> de </a:t>
            </a:r>
            <a:r>
              <a:rPr lang="cs-CZ" dirty="0" err="1"/>
              <a:t>joie</a:t>
            </a:r>
            <a:r>
              <a:rPr lang="cs-CZ" dirty="0"/>
              <a:t> ; et </a:t>
            </a:r>
            <a:r>
              <a:rPr lang="cs-CZ" b="1" dirty="0"/>
              <a:t>se </a:t>
            </a:r>
            <a:r>
              <a:rPr lang="cs-CZ" b="1" dirty="0" err="1"/>
              <a:t>fièrent</a:t>
            </a:r>
            <a:r>
              <a:rPr lang="cs-CZ" b="1" dirty="0"/>
              <a:t> </a:t>
            </a:r>
            <a:r>
              <a:rPr lang="cs-CZ" b="1" dirty="0" err="1"/>
              <a:t>tellement</a:t>
            </a:r>
            <a:r>
              <a:rPr lang="cs-CZ" b="1" dirty="0"/>
              <a:t> à </a:t>
            </a:r>
            <a:r>
              <a:rPr lang="cs-CZ" b="1" dirty="0" err="1"/>
              <a:t>nous</a:t>
            </a:r>
            <a:r>
              <a:rPr lang="cs-CZ" dirty="0"/>
              <a:t>, </a:t>
            </a:r>
            <a:r>
              <a:rPr lang="cs-CZ" dirty="0" err="1"/>
              <a:t>qu’à</a:t>
            </a:r>
            <a:r>
              <a:rPr lang="cs-CZ" dirty="0"/>
              <a:t> la </a:t>
            </a:r>
            <a:r>
              <a:rPr lang="cs-CZ" dirty="0" err="1"/>
              <a:t>fin</a:t>
            </a:r>
            <a:r>
              <a:rPr lang="cs-CZ" dirty="0"/>
              <a:t> </a:t>
            </a:r>
            <a:r>
              <a:rPr lang="cs-CZ" dirty="0" err="1"/>
              <a:t>nous</a:t>
            </a:r>
            <a:r>
              <a:rPr lang="cs-CZ" dirty="0"/>
              <a:t> </a:t>
            </a:r>
            <a:r>
              <a:rPr lang="cs-CZ" dirty="0" err="1"/>
              <a:t>marchandâmes</a:t>
            </a:r>
            <a:r>
              <a:rPr lang="cs-CZ" dirty="0"/>
              <a:t>, </a:t>
            </a:r>
            <a:r>
              <a:rPr lang="cs-CZ" dirty="0" err="1"/>
              <a:t>main</a:t>
            </a:r>
            <a:r>
              <a:rPr lang="cs-CZ" dirty="0"/>
              <a:t> à </a:t>
            </a:r>
            <a:r>
              <a:rPr lang="cs-CZ" dirty="0" err="1"/>
              <a:t>main</a:t>
            </a:r>
            <a:r>
              <a:rPr lang="cs-CZ" dirty="0"/>
              <a:t>, </a:t>
            </a:r>
            <a:r>
              <a:rPr lang="cs-CZ" dirty="0" err="1"/>
              <a:t>avec</a:t>
            </a:r>
            <a:r>
              <a:rPr lang="cs-CZ" dirty="0"/>
              <a:t> </a:t>
            </a:r>
            <a:r>
              <a:rPr lang="cs-CZ" dirty="0" err="1"/>
              <a:t>eux</a:t>
            </a:r>
            <a:r>
              <a:rPr lang="cs-CZ" dirty="0"/>
              <a:t>, </a:t>
            </a:r>
            <a:r>
              <a:rPr lang="cs-CZ" dirty="0" err="1"/>
              <a:t>tout</a:t>
            </a:r>
            <a:r>
              <a:rPr lang="cs-CZ" dirty="0"/>
              <a:t> </a:t>
            </a:r>
            <a:r>
              <a:rPr lang="cs-CZ" dirty="0" err="1"/>
              <a:t>ce</a:t>
            </a:r>
            <a:r>
              <a:rPr lang="cs-CZ" dirty="0"/>
              <a:t> </a:t>
            </a:r>
            <a:r>
              <a:rPr lang="cs-CZ" dirty="0" err="1"/>
              <a:t>qu’ils</a:t>
            </a:r>
            <a:r>
              <a:rPr lang="cs-CZ" dirty="0"/>
              <a:t> </a:t>
            </a:r>
            <a:r>
              <a:rPr lang="cs-CZ" dirty="0" err="1"/>
              <a:t>avaient</a:t>
            </a:r>
            <a:r>
              <a:rPr lang="cs-CZ" dirty="0"/>
              <a:t>, de </a:t>
            </a:r>
            <a:r>
              <a:rPr lang="cs-CZ" dirty="0" err="1"/>
              <a:t>sorte</a:t>
            </a:r>
            <a:r>
              <a:rPr lang="cs-CZ" dirty="0"/>
              <a:t> </a:t>
            </a:r>
            <a:r>
              <a:rPr lang="cs-CZ" b="1" dirty="0" err="1"/>
              <a:t>qu'il</a:t>
            </a:r>
            <a:r>
              <a:rPr lang="cs-CZ" b="1" dirty="0"/>
              <a:t> ne </a:t>
            </a:r>
            <a:r>
              <a:rPr lang="cs-CZ" b="1" dirty="0" err="1"/>
              <a:t>leur</a:t>
            </a:r>
            <a:r>
              <a:rPr lang="cs-CZ" b="1" dirty="0"/>
              <a:t> </a:t>
            </a:r>
            <a:r>
              <a:rPr lang="cs-CZ" b="1" dirty="0" err="1"/>
              <a:t>restait</a:t>
            </a:r>
            <a:r>
              <a:rPr lang="cs-CZ" b="1" dirty="0"/>
              <a:t> pas </a:t>
            </a:r>
            <a:r>
              <a:rPr lang="cs-CZ" b="1" dirty="0" err="1"/>
              <a:t>autre</a:t>
            </a:r>
            <a:r>
              <a:rPr lang="cs-CZ" b="1" dirty="0"/>
              <a:t> </a:t>
            </a:r>
            <a:r>
              <a:rPr lang="cs-CZ" b="1" dirty="0" err="1"/>
              <a:t>chose</a:t>
            </a:r>
            <a:r>
              <a:rPr lang="cs-CZ" b="1" dirty="0"/>
              <a:t> </a:t>
            </a:r>
            <a:r>
              <a:rPr lang="cs-CZ" b="1" dirty="0" err="1"/>
              <a:t>que</a:t>
            </a:r>
            <a:r>
              <a:rPr lang="cs-CZ" b="1" dirty="0"/>
              <a:t> </a:t>
            </a:r>
            <a:r>
              <a:rPr lang="cs-CZ" b="1" dirty="0" err="1"/>
              <a:t>leurs</a:t>
            </a:r>
            <a:r>
              <a:rPr lang="cs-CZ" b="1" dirty="0"/>
              <a:t> </a:t>
            </a:r>
            <a:r>
              <a:rPr lang="cs-CZ" b="1" dirty="0" err="1"/>
              <a:t>corps</a:t>
            </a:r>
            <a:r>
              <a:rPr lang="cs-CZ" b="1" dirty="0"/>
              <a:t> </a:t>
            </a:r>
            <a:r>
              <a:rPr lang="cs-CZ" b="1" dirty="0" err="1"/>
              <a:t>nus</a:t>
            </a:r>
            <a:r>
              <a:rPr lang="cs-CZ" b="1" dirty="0"/>
              <a:t>, parce </a:t>
            </a:r>
            <a:r>
              <a:rPr lang="cs-CZ" b="1" dirty="0" err="1"/>
              <a:t>qu’ils</a:t>
            </a:r>
            <a:r>
              <a:rPr lang="cs-CZ" b="1" dirty="0"/>
              <a:t> </a:t>
            </a:r>
            <a:r>
              <a:rPr lang="cs-CZ" b="1" dirty="0" err="1"/>
              <a:t>nous</a:t>
            </a:r>
            <a:r>
              <a:rPr lang="cs-CZ" b="1" dirty="0"/>
              <a:t> </a:t>
            </a:r>
            <a:r>
              <a:rPr lang="cs-CZ" b="1" dirty="0" err="1"/>
              <a:t>donnèrent</a:t>
            </a:r>
            <a:r>
              <a:rPr lang="cs-CZ" b="1" dirty="0"/>
              <a:t> </a:t>
            </a:r>
            <a:r>
              <a:rPr lang="cs-CZ" b="1" dirty="0" err="1"/>
              <a:t>tout</a:t>
            </a:r>
            <a:r>
              <a:rPr lang="cs-CZ" b="1" dirty="0"/>
              <a:t> </a:t>
            </a:r>
            <a:r>
              <a:rPr lang="cs-CZ" b="1" dirty="0" err="1"/>
              <a:t>ce</a:t>
            </a:r>
            <a:r>
              <a:rPr lang="cs-CZ" b="1" dirty="0"/>
              <a:t> </a:t>
            </a:r>
            <a:r>
              <a:rPr lang="cs-CZ" b="1" dirty="0" err="1"/>
              <a:t>qu’ils</a:t>
            </a:r>
            <a:r>
              <a:rPr lang="cs-CZ" b="1" dirty="0"/>
              <a:t> </a:t>
            </a:r>
            <a:r>
              <a:rPr lang="cs-CZ" b="1" dirty="0" err="1"/>
              <a:t>avaient</a:t>
            </a:r>
            <a:r>
              <a:rPr lang="cs-CZ" dirty="0"/>
              <a:t>, qui </a:t>
            </a:r>
            <a:r>
              <a:rPr lang="cs-CZ" dirty="0" err="1"/>
              <a:t>est</a:t>
            </a:r>
            <a:r>
              <a:rPr lang="cs-CZ" dirty="0"/>
              <a:t> </a:t>
            </a:r>
            <a:r>
              <a:rPr lang="cs-CZ" dirty="0" err="1"/>
              <a:t>chose</a:t>
            </a:r>
            <a:r>
              <a:rPr lang="cs-CZ" dirty="0"/>
              <a:t> de </a:t>
            </a:r>
            <a:r>
              <a:rPr lang="cs-CZ" dirty="0" err="1"/>
              <a:t>peu</a:t>
            </a:r>
            <a:r>
              <a:rPr lang="cs-CZ" dirty="0"/>
              <a:t> de </a:t>
            </a:r>
            <a:r>
              <a:rPr lang="cs-CZ" dirty="0" err="1"/>
              <a:t>valeur</a:t>
            </a:r>
            <a:r>
              <a:rPr lang="cs-CZ" dirty="0"/>
              <a:t>. [...]</a:t>
            </a:r>
            <a:endParaRPr lang="fr-FR" dirty="0"/>
          </a:p>
          <a:p>
            <a:pPr algn="just"/>
            <a:r>
              <a:rPr lang="cs-CZ" b="1" dirty="0" err="1"/>
              <a:t>Nous</a:t>
            </a:r>
            <a:r>
              <a:rPr lang="cs-CZ" b="1" dirty="0"/>
              <a:t> </a:t>
            </a:r>
            <a:r>
              <a:rPr lang="cs-CZ" b="1" dirty="0" err="1"/>
              <a:t>leur</a:t>
            </a:r>
            <a:r>
              <a:rPr lang="cs-CZ" b="1" dirty="0"/>
              <a:t> </a:t>
            </a:r>
            <a:r>
              <a:rPr lang="cs-CZ" b="1" dirty="0" err="1"/>
              <a:t>donnâmes</a:t>
            </a:r>
            <a:r>
              <a:rPr lang="cs-CZ" b="1" dirty="0"/>
              <a:t> des </a:t>
            </a:r>
            <a:r>
              <a:rPr lang="cs-CZ" b="1" dirty="0" err="1"/>
              <a:t>couteaux</a:t>
            </a:r>
            <a:r>
              <a:rPr lang="cs-CZ" b="1" dirty="0"/>
              <a:t>, des </a:t>
            </a:r>
            <a:r>
              <a:rPr lang="cs-CZ" b="1" dirty="0" err="1"/>
              <a:t>patenôtres</a:t>
            </a:r>
            <a:r>
              <a:rPr lang="cs-CZ" b="1" dirty="0"/>
              <a:t> de </a:t>
            </a:r>
            <a:r>
              <a:rPr lang="cs-CZ" b="1" dirty="0" err="1"/>
              <a:t>verre</a:t>
            </a:r>
            <a:r>
              <a:rPr lang="cs-CZ" b="1" dirty="0"/>
              <a:t>, des </a:t>
            </a:r>
            <a:r>
              <a:rPr lang="cs-CZ" b="1" dirty="0" err="1"/>
              <a:t>peignes</a:t>
            </a:r>
            <a:r>
              <a:rPr lang="cs-CZ" b="1" dirty="0"/>
              <a:t>, et </a:t>
            </a:r>
            <a:r>
              <a:rPr lang="cs-CZ" b="1" dirty="0" err="1"/>
              <a:t>autres</a:t>
            </a:r>
            <a:r>
              <a:rPr lang="cs-CZ" b="1" dirty="0"/>
              <a:t> </a:t>
            </a:r>
            <a:r>
              <a:rPr lang="cs-CZ" b="1" dirty="0" err="1"/>
              <a:t>objets</a:t>
            </a:r>
            <a:r>
              <a:rPr lang="cs-CZ" b="1" dirty="0"/>
              <a:t> de </a:t>
            </a:r>
            <a:r>
              <a:rPr lang="cs-CZ" b="1" dirty="0" err="1"/>
              <a:t>peu</a:t>
            </a:r>
            <a:r>
              <a:rPr lang="cs-CZ" b="1" dirty="0"/>
              <a:t> de </a:t>
            </a:r>
            <a:r>
              <a:rPr lang="cs-CZ" b="1" dirty="0" err="1"/>
              <a:t>valeur</a:t>
            </a:r>
            <a:r>
              <a:rPr lang="cs-CZ" b="1" dirty="0"/>
              <a:t>, </a:t>
            </a:r>
            <a:r>
              <a:rPr lang="cs-CZ" dirty="0"/>
              <a:t>pour </a:t>
            </a:r>
            <a:r>
              <a:rPr lang="cs-CZ" dirty="0" err="1"/>
              <a:t>lesquels</a:t>
            </a:r>
            <a:r>
              <a:rPr lang="cs-CZ" dirty="0"/>
              <a:t> </a:t>
            </a:r>
            <a:r>
              <a:rPr lang="cs-CZ" dirty="0" err="1"/>
              <a:t>ils</a:t>
            </a:r>
            <a:r>
              <a:rPr lang="cs-CZ" dirty="0"/>
              <a:t> </a:t>
            </a:r>
            <a:r>
              <a:rPr lang="cs-CZ" dirty="0" err="1"/>
              <a:t>faisaient</a:t>
            </a:r>
            <a:r>
              <a:rPr lang="cs-CZ" dirty="0"/>
              <a:t> </a:t>
            </a:r>
            <a:r>
              <a:rPr lang="cs-CZ" dirty="0" err="1"/>
              <a:t>plusieurs</a:t>
            </a:r>
            <a:r>
              <a:rPr lang="cs-CZ" dirty="0"/>
              <a:t> </a:t>
            </a:r>
            <a:r>
              <a:rPr lang="cs-CZ" dirty="0" err="1"/>
              <a:t>signes</a:t>
            </a:r>
            <a:r>
              <a:rPr lang="cs-CZ" dirty="0"/>
              <a:t> de </a:t>
            </a:r>
            <a:r>
              <a:rPr lang="cs-CZ" dirty="0" err="1"/>
              <a:t>joie</a:t>
            </a:r>
            <a:r>
              <a:rPr lang="cs-CZ" dirty="0"/>
              <a:t>, </a:t>
            </a:r>
            <a:r>
              <a:rPr lang="cs-CZ" dirty="0" err="1"/>
              <a:t>levant</a:t>
            </a:r>
            <a:r>
              <a:rPr lang="cs-CZ" dirty="0"/>
              <a:t> les </a:t>
            </a:r>
            <a:r>
              <a:rPr lang="cs-CZ" dirty="0" err="1"/>
              <a:t>mains</a:t>
            </a:r>
            <a:r>
              <a:rPr lang="cs-CZ" dirty="0"/>
              <a:t> au </a:t>
            </a:r>
            <a:r>
              <a:rPr lang="cs-CZ" dirty="0" err="1"/>
              <a:t>ciel</a:t>
            </a:r>
            <a:r>
              <a:rPr lang="cs-CZ" dirty="0"/>
              <a:t>, en </a:t>
            </a:r>
            <a:r>
              <a:rPr lang="cs-CZ" dirty="0" err="1"/>
              <a:t>chantant</a:t>
            </a:r>
            <a:r>
              <a:rPr lang="cs-CZ" dirty="0"/>
              <a:t> et </a:t>
            </a:r>
            <a:r>
              <a:rPr lang="cs-CZ" dirty="0" err="1"/>
              <a:t>dansant</a:t>
            </a:r>
            <a:r>
              <a:rPr lang="cs-CZ" dirty="0"/>
              <a:t> </a:t>
            </a:r>
            <a:r>
              <a:rPr lang="cs-CZ" dirty="0" err="1"/>
              <a:t>dans</a:t>
            </a:r>
            <a:r>
              <a:rPr lang="cs-CZ" dirty="0"/>
              <a:t> </a:t>
            </a:r>
            <a:r>
              <a:rPr lang="cs-CZ" dirty="0" err="1"/>
              <a:t>leurs</a:t>
            </a:r>
            <a:r>
              <a:rPr lang="cs-CZ" dirty="0"/>
              <a:t> </a:t>
            </a:r>
            <a:r>
              <a:rPr lang="cs-CZ" dirty="0" err="1"/>
              <a:t>dites</a:t>
            </a:r>
            <a:r>
              <a:rPr lang="cs-CZ" dirty="0"/>
              <a:t> </a:t>
            </a:r>
            <a:r>
              <a:rPr lang="cs-CZ" dirty="0" err="1"/>
              <a:t>barques</a:t>
            </a:r>
            <a:r>
              <a:rPr lang="cs-CZ" dirty="0"/>
              <a:t>. </a:t>
            </a:r>
            <a:r>
              <a:rPr lang="cs-CZ" dirty="0" err="1"/>
              <a:t>Cette</a:t>
            </a:r>
            <a:r>
              <a:rPr lang="cs-CZ" dirty="0"/>
              <a:t> </a:t>
            </a:r>
            <a:r>
              <a:rPr lang="cs-CZ" dirty="0" err="1"/>
              <a:t>gent</a:t>
            </a:r>
            <a:r>
              <a:rPr lang="cs-CZ" dirty="0"/>
              <a:t> se </a:t>
            </a:r>
            <a:r>
              <a:rPr lang="cs-CZ" dirty="0" err="1"/>
              <a:t>peut</a:t>
            </a:r>
            <a:r>
              <a:rPr lang="cs-CZ" dirty="0"/>
              <a:t> </a:t>
            </a:r>
            <a:r>
              <a:rPr lang="cs-CZ" dirty="0" err="1"/>
              <a:t>nommer</a:t>
            </a:r>
            <a:r>
              <a:rPr lang="cs-CZ" dirty="0"/>
              <a:t> </a:t>
            </a:r>
            <a:r>
              <a:rPr lang="cs-CZ" dirty="0" err="1"/>
              <a:t>sauvage</a:t>
            </a:r>
            <a:r>
              <a:rPr lang="cs-CZ" dirty="0"/>
              <a:t>, car </a:t>
            </a:r>
            <a:r>
              <a:rPr lang="cs-CZ" dirty="0" err="1"/>
              <a:t>c’est</a:t>
            </a:r>
            <a:r>
              <a:rPr lang="cs-CZ" dirty="0"/>
              <a:t> </a:t>
            </a:r>
            <a:r>
              <a:rPr lang="cs-CZ" b="1" dirty="0"/>
              <a:t>la plus </a:t>
            </a:r>
            <a:r>
              <a:rPr lang="cs-CZ" b="1" dirty="0" err="1"/>
              <a:t>pauvre</a:t>
            </a:r>
            <a:r>
              <a:rPr lang="cs-CZ" b="1" dirty="0"/>
              <a:t> </a:t>
            </a:r>
            <a:r>
              <a:rPr lang="cs-CZ" b="1" dirty="0" err="1"/>
              <a:t>gent</a:t>
            </a:r>
            <a:r>
              <a:rPr lang="cs-CZ" b="1" dirty="0"/>
              <a:t> qui </a:t>
            </a:r>
            <a:r>
              <a:rPr lang="cs-CZ" b="1" dirty="0" err="1"/>
              <a:t>puisse</a:t>
            </a:r>
            <a:r>
              <a:rPr lang="cs-CZ" b="1" dirty="0"/>
              <a:t> </a:t>
            </a:r>
            <a:r>
              <a:rPr lang="cs-CZ" b="1" dirty="0" err="1"/>
              <a:t>être</a:t>
            </a:r>
            <a:r>
              <a:rPr lang="cs-CZ" b="1" dirty="0"/>
              <a:t> au monde </a:t>
            </a:r>
            <a:r>
              <a:rPr lang="cs-CZ" dirty="0"/>
              <a:t>; car </a:t>
            </a:r>
            <a:r>
              <a:rPr lang="cs-CZ" dirty="0" err="1"/>
              <a:t>tous</a:t>
            </a:r>
            <a:r>
              <a:rPr lang="cs-CZ" dirty="0"/>
              <a:t> ensemble </a:t>
            </a:r>
            <a:r>
              <a:rPr lang="cs-CZ" dirty="0" err="1"/>
              <a:t>n’avaient</a:t>
            </a:r>
            <a:r>
              <a:rPr lang="cs-CZ" dirty="0"/>
              <a:t> </a:t>
            </a:r>
            <a:r>
              <a:rPr lang="cs-CZ" dirty="0" err="1"/>
              <a:t>que</a:t>
            </a:r>
            <a:r>
              <a:rPr lang="cs-CZ" dirty="0"/>
              <a:t> la </a:t>
            </a:r>
            <a:r>
              <a:rPr lang="cs-CZ" dirty="0" err="1"/>
              <a:t>valeur</a:t>
            </a:r>
            <a:r>
              <a:rPr lang="cs-CZ" dirty="0"/>
              <a:t> de </a:t>
            </a:r>
            <a:r>
              <a:rPr lang="cs-CZ" dirty="0" err="1"/>
              <a:t>cinq</a:t>
            </a:r>
            <a:r>
              <a:rPr lang="cs-CZ" dirty="0"/>
              <a:t> </a:t>
            </a:r>
            <a:r>
              <a:rPr lang="cs-CZ" dirty="0" err="1"/>
              <a:t>sols</a:t>
            </a:r>
            <a:r>
              <a:rPr lang="cs-CZ" dirty="0"/>
              <a:t>, </a:t>
            </a:r>
            <a:r>
              <a:rPr lang="cs-CZ" dirty="0" err="1"/>
              <a:t>leurs</a:t>
            </a:r>
            <a:r>
              <a:rPr lang="cs-CZ" dirty="0"/>
              <a:t> </a:t>
            </a:r>
            <a:r>
              <a:rPr lang="cs-CZ" dirty="0" err="1"/>
              <a:t>barques</a:t>
            </a:r>
            <a:r>
              <a:rPr lang="cs-CZ" dirty="0"/>
              <a:t> et </a:t>
            </a:r>
            <a:r>
              <a:rPr lang="cs-CZ" dirty="0" err="1"/>
              <a:t>leurs</a:t>
            </a:r>
            <a:r>
              <a:rPr lang="cs-CZ" dirty="0"/>
              <a:t> </a:t>
            </a:r>
            <a:r>
              <a:rPr lang="cs-CZ" dirty="0" err="1"/>
              <a:t>rets</a:t>
            </a:r>
            <a:r>
              <a:rPr lang="cs-CZ" dirty="0"/>
              <a:t> de </a:t>
            </a:r>
            <a:r>
              <a:rPr lang="cs-CZ" dirty="0" err="1"/>
              <a:t>pêche</a:t>
            </a:r>
            <a:r>
              <a:rPr lang="cs-CZ" dirty="0"/>
              <a:t> </a:t>
            </a:r>
            <a:r>
              <a:rPr lang="cs-CZ" dirty="0" err="1"/>
              <a:t>exceptés</a:t>
            </a:r>
            <a:r>
              <a:rPr lang="cs-CZ" dirty="0"/>
              <a:t>. </a:t>
            </a:r>
            <a:r>
              <a:rPr lang="cs-CZ" dirty="0" err="1"/>
              <a:t>Ils</a:t>
            </a:r>
            <a:r>
              <a:rPr lang="cs-CZ" dirty="0"/>
              <a:t> </a:t>
            </a:r>
            <a:r>
              <a:rPr lang="cs-CZ" dirty="0" err="1"/>
              <a:t>sont</a:t>
            </a:r>
            <a:r>
              <a:rPr lang="cs-CZ" dirty="0"/>
              <a:t> </a:t>
            </a:r>
            <a:r>
              <a:rPr lang="cs-CZ" dirty="0" err="1"/>
              <a:t>tout</a:t>
            </a:r>
            <a:r>
              <a:rPr lang="cs-CZ" dirty="0"/>
              <a:t> </a:t>
            </a:r>
            <a:r>
              <a:rPr lang="cs-CZ" dirty="0" err="1"/>
              <a:t>nus</a:t>
            </a:r>
            <a:r>
              <a:rPr lang="cs-CZ" dirty="0"/>
              <a:t>, </a:t>
            </a:r>
            <a:r>
              <a:rPr lang="cs-CZ" dirty="0" err="1"/>
              <a:t>sauf</a:t>
            </a:r>
            <a:r>
              <a:rPr lang="cs-CZ" dirty="0"/>
              <a:t> </a:t>
            </a:r>
            <a:r>
              <a:rPr lang="cs-CZ" dirty="0" err="1"/>
              <a:t>une</a:t>
            </a:r>
            <a:r>
              <a:rPr lang="cs-CZ" dirty="0"/>
              <a:t> petite </a:t>
            </a:r>
            <a:r>
              <a:rPr lang="cs-CZ" dirty="0" err="1"/>
              <a:t>peau</a:t>
            </a:r>
            <a:r>
              <a:rPr lang="cs-CZ" dirty="0"/>
              <a:t>, </a:t>
            </a:r>
            <a:r>
              <a:rPr lang="cs-CZ" dirty="0" err="1"/>
              <a:t>avec</a:t>
            </a:r>
            <a:r>
              <a:rPr lang="cs-CZ" dirty="0"/>
              <a:t> </a:t>
            </a:r>
            <a:r>
              <a:rPr lang="cs-CZ" dirty="0" err="1"/>
              <a:t>laquelle</a:t>
            </a:r>
            <a:r>
              <a:rPr lang="cs-CZ" dirty="0"/>
              <a:t> </a:t>
            </a:r>
            <a:r>
              <a:rPr lang="cs-CZ" dirty="0" err="1"/>
              <a:t>ils</a:t>
            </a:r>
            <a:r>
              <a:rPr lang="cs-CZ" dirty="0"/>
              <a:t> </a:t>
            </a:r>
            <a:r>
              <a:rPr lang="cs-CZ" dirty="0" err="1"/>
              <a:t>couvrent</a:t>
            </a:r>
            <a:r>
              <a:rPr lang="cs-CZ" dirty="0"/>
              <a:t> </a:t>
            </a:r>
            <a:r>
              <a:rPr lang="cs-CZ" dirty="0" err="1"/>
              <a:t>leur</a:t>
            </a:r>
            <a:r>
              <a:rPr lang="cs-CZ" dirty="0"/>
              <a:t> </a:t>
            </a:r>
            <a:r>
              <a:rPr lang="cs-CZ" dirty="0" err="1"/>
              <a:t>nature</a:t>
            </a:r>
            <a:r>
              <a:rPr lang="cs-CZ" dirty="0"/>
              <a:t>, et </a:t>
            </a:r>
            <a:r>
              <a:rPr lang="cs-CZ" dirty="0" err="1"/>
              <a:t>quelques</a:t>
            </a:r>
            <a:r>
              <a:rPr lang="cs-CZ" dirty="0"/>
              <a:t> </a:t>
            </a:r>
            <a:r>
              <a:rPr lang="cs-CZ" dirty="0" err="1"/>
              <a:t>vieilles</a:t>
            </a:r>
            <a:r>
              <a:rPr lang="cs-CZ" dirty="0"/>
              <a:t> </a:t>
            </a:r>
            <a:r>
              <a:rPr lang="cs-CZ" dirty="0" err="1"/>
              <a:t>peaux</a:t>
            </a:r>
            <a:r>
              <a:rPr lang="cs-CZ" dirty="0"/>
              <a:t> de </a:t>
            </a:r>
            <a:r>
              <a:rPr lang="cs-CZ" dirty="0" err="1"/>
              <a:t>bêtes</a:t>
            </a:r>
            <a:r>
              <a:rPr lang="cs-CZ" dirty="0"/>
              <a:t> </a:t>
            </a:r>
            <a:r>
              <a:rPr lang="cs-CZ" dirty="0" err="1"/>
              <a:t>qu’ils</a:t>
            </a:r>
            <a:r>
              <a:rPr lang="cs-CZ" dirty="0"/>
              <a:t> </a:t>
            </a:r>
            <a:r>
              <a:rPr lang="cs-CZ" dirty="0" err="1"/>
              <a:t>jettent</a:t>
            </a:r>
            <a:r>
              <a:rPr lang="cs-CZ" dirty="0"/>
              <a:t> </a:t>
            </a:r>
            <a:r>
              <a:rPr lang="cs-CZ" dirty="0" err="1"/>
              <a:t>sur</a:t>
            </a:r>
            <a:r>
              <a:rPr lang="cs-CZ" dirty="0"/>
              <a:t> </a:t>
            </a:r>
            <a:r>
              <a:rPr lang="cs-CZ" dirty="0" err="1"/>
              <a:t>eux</a:t>
            </a:r>
            <a:r>
              <a:rPr lang="cs-CZ" dirty="0"/>
              <a:t> en </a:t>
            </a:r>
            <a:r>
              <a:rPr lang="cs-CZ" dirty="0" err="1"/>
              <a:t>écharpe</a:t>
            </a:r>
            <a:r>
              <a:rPr lang="cs-CZ" dirty="0"/>
              <a:t>. </a:t>
            </a:r>
            <a:r>
              <a:rPr lang="cs-CZ" dirty="0" err="1"/>
              <a:t>Ils</a:t>
            </a:r>
            <a:r>
              <a:rPr lang="cs-CZ" dirty="0"/>
              <a:t> ne </a:t>
            </a:r>
            <a:r>
              <a:rPr lang="cs-CZ" dirty="0" err="1"/>
              <a:t>sont</a:t>
            </a:r>
            <a:r>
              <a:rPr lang="cs-CZ" dirty="0"/>
              <a:t> point de la </a:t>
            </a:r>
            <a:r>
              <a:rPr lang="cs-CZ" dirty="0" err="1"/>
              <a:t>même</a:t>
            </a:r>
            <a:r>
              <a:rPr lang="cs-CZ" dirty="0"/>
              <a:t> </a:t>
            </a:r>
            <a:r>
              <a:rPr lang="cs-CZ" dirty="0" err="1"/>
              <a:t>race</a:t>
            </a:r>
            <a:r>
              <a:rPr lang="cs-CZ" dirty="0"/>
              <a:t>, ni de la </a:t>
            </a:r>
            <a:r>
              <a:rPr lang="cs-CZ" dirty="0" err="1"/>
              <a:t>même</a:t>
            </a:r>
            <a:r>
              <a:rPr lang="cs-CZ" dirty="0"/>
              <a:t> </a:t>
            </a:r>
            <a:r>
              <a:rPr lang="cs-CZ" dirty="0" err="1"/>
              <a:t>langue</a:t>
            </a:r>
            <a:r>
              <a:rPr lang="cs-CZ" dirty="0"/>
              <a:t> </a:t>
            </a:r>
            <a:r>
              <a:rPr lang="cs-CZ" dirty="0" err="1"/>
              <a:t>que</a:t>
            </a:r>
            <a:r>
              <a:rPr lang="cs-CZ" dirty="0"/>
              <a:t> les </a:t>
            </a:r>
            <a:r>
              <a:rPr lang="cs-CZ" dirty="0" err="1"/>
              <a:t>premiers</a:t>
            </a:r>
            <a:r>
              <a:rPr lang="cs-CZ" dirty="0"/>
              <a:t> </a:t>
            </a:r>
            <a:r>
              <a:rPr lang="cs-CZ" dirty="0" err="1"/>
              <a:t>que</a:t>
            </a:r>
            <a:r>
              <a:rPr lang="cs-CZ" dirty="0"/>
              <a:t> </a:t>
            </a:r>
            <a:r>
              <a:rPr lang="cs-CZ" dirty="0" err="1"/>
              <a:t>nous</a:t>
            </a:r>
            <a:r>
              <a:rPr lang="cs-CZ" dirty="0"/>
              <a:t> </a:t>
            </a:r>
            <a:r>
              <a:rPr lang="cs-CZ" dirty="0" err="1"/>
              <a:t>avions</a:t>
            </a:r>
            <a:r>
              <a:rPr lang="cs-CZ" dirty="0"/>
              <a:t> </a:t>
            </a:r>
            <a:r>
              <a:rPr lang="cs-CZ" dirty="0" err="1"/>
              <a:t>trouvés</a:t>
            </a:r>
            <a:r>
              <a:rPr lang="cs-CZ" dirty="0"/>
              <a:t>. </a:t>
            </a:r>
            <a:r>
              <a:rPr lang="cs-CZ" dirty="0" err="1"/>
              <a:t>Ils</a:t>
            </a:r>
            <a:r>
              <a:rPr lang="cs-CZ" dirty="0"/>
              <a:t> </a:t>
            </a:r>
            <a:r>
              <a:rPr lang="cs-CZ" dirty="0" err="1"/>
              <a:t>ont</a:t>
            </a:r>
            <a:r>
              <a:rPr lang="cs-CZ" dirty="0"/>
              <a:t> la </a:t>
            </a:r>
            <a:r>
              <a:rPr lang="cs-CZ" dirty="0" err="1"/>
              <a:t>tête</a:t>
            </a:r>
            <a:r>
              <a:rPr lang="cs-CZ" dirty="0"/>
              <a:t> </a:t>
            </a:r>
            <a:r>
              <a:rPr lang="cs-CZ" dirty="0" err="1"/>
              <a:t>rasée</a:t>
            </a:r>
            <a:r>
              <a:rPr lang="cs-CZ" dirty="0"/>
              <a:t> en rond, </a:t>
            </a:r>
            <a:r>
              <a:rPr lang="cs-CZ" dirty="0" err="1"/>
              <a:t>tout</a:t>
            </a:r>
            <a:r>
              <a:rPr lang="cs-CZ" dirty="0"/>
              <a:t> à </a:t>
            </a:r>
            <a:r>
              <a:rPr lang="cs-CZ" dirty="0" err="1"/>
              <a:t>l’entour</a:t>
            </a:r>
            <a:r>
              <a:rPr lang="cs-CZ" dirty="0"/>
              <a:t>, </a:t>
            </a:r>
            <a:r>
              <a:rPr lang="cs-CZ" dirty="0" err="1"/>
              <a:t>sauf</a:t>
            </a:r>
            <a:r>
              <a:rPr lang="cs-CZ" dirty="0"/>
              <a:t> </a:t>
            </a:r>
            <a:r>
              <a:rPr lang="cs-CZ" dirty="0" err="1"/>
              <a:t>une</a:t>
            </a:r>
            <a:r>
              <a:rPr lang="cs-CZ" dirty="0"/>
              <a:t> </a:t>
            </a:r>
            <a:r>
              <a:rPr lang="cs-CZ" dirty="0" err="1"/>
              <a:t>touffe</a:t>
            </a:r>
            <a:r>
              <a:rPr lang="cs-CZ" dirty="0"/>
              <a:t> </a:t>
            </a:r>
            <a:r>
              <a:rPr lang="cs-CZ" dirty="0" err="1"/>
              <a:t>sur</a:t>
            </a:r>
            <a:r>
              <a:rPr lang="cs-CZ" dirty="0"/>
              <a:t> </a:t>
            </a:r>
            <a:r>
              <a:rPr lang="cs-CZ" dirty="0" err="1"/>
              <a:t>le</a:t>
            </a:r>
            <a:r>
              <a:rPr lang="cs-CZ" dirty="0"/>
              <a:t> </a:t>
            </a:r>
            <a:r>
              <a:rPr lang="cs-CZ" dirty="0" err="1"/>
              <a:t>dessus</a:t>
            </a:r>
            <a:r>
              <a:rPr lang="cs-CZ" dirty="0"/>
              <a:t> de la </a:t>
            </a:r>
            <a:r>
              <a:rPr lang="cs-CZ" dirty="0" err="1"/>
              <a:t>tête</a:t>
            </a:r>
            <a:r>
              <a:rPr lang="cs-CZ" dirty="0"/>
              <a:t>, </a:t>
            </a:r>
            <a:r>
              <a:rPr lang="cs-CZ" dirty="0" err="1"/>
              <a:t>qu’ils</a:t>
            </a:r>
            <a:r>
              <a:rPr lang="cs-CZ" dirty="0"/>
              <a:t> </a:t>
            </a:r>
            <a:r>
              <a:rPr lang="cs-CZ" dirty="0" err="1"/>
              <a:t>laissent</a:t>
            </a:r>
            <a:r>
              <a:rPr lang="cs-CZ" dirty="0"/>
              <a:t> </a:t>
            </a:r>
            <a:r>
              <a:rPr lang="cs-CZ" dirty="0" err="1"/>
              <a:t>longue</a:t>
            </a:r>
            <a:r>
              <a:rPr lang="cs-CZ" dirty="0"/>
              <a:t>, </a:t>
            </a:r>
            <a:r>
              <a:rPr lang="cs-CZ" dirty="0" err="1"/>
              <a:t>comme</a:t>
            </a:r>
            <a:r>
              <a:rPr lang="cs-CZ" dirty="0"/>
              <a:t> </a:t>
            </a:r>
            <a:r>
              <a:rPr lang="cs-CZ" dirty="0" err="1"/>
              <a:t>une</a:t>
            </a:r>
            <a:r>
              <a:rPr lang="cs-CZ" dirty="0"/>
              <a:t> </a:t>
            </a:r>
            <a:r>
              <a:rPr lang="cs-CZ" dirty="0" err="1"/>
              <a:t>queue</a:t>
            </a:r>
            <a:r>
              <a:rPr lang="cs-CZ" dirty="0"/>
              <a:t> de </a:t>
            </a:r>
            <a:r>
              <a:rPr lang="cs-CZ" dirty="0" err="1"/>
              <a:t>cheval</a:t>
            </a:r>
            <a:r>
              <a:rPr lang="cs-CZ" dirty="0"/>
              <a:t>, </a:t>
            </a:r>
            <a:r>
              <a:rPr lang="cs-CZ" dirty="0" err="1"/>
              <a:t>qu’ils</a:t>
            </a:r>
            <a:r>
              <a:rPr lang="cs-CZ" dirty="0"/>
              <a:t> </a:t>
            </a:r>
            <a:r>
              <a:rPr lang="cs-CZ" dirty="0" err="1"/>
              <a:t>lient</a:t>
            </a:r>
            <a:r>
              <a:rPr lang="cs-CZ" dirty="0"/>
              <a:t> et </a:t>
            </a:r>
            <a:r>
              <a:rPr lang="cs-CZ" dirty="0" err="1"/>
              <a:t>serrent</a:t>
            </a:r>
            <a:r>
              <a:rPr lang="cs-CZ" dirty="0"/>
              <a:t> </a:t>
            </a:r>
            <a:r>
              <a:rPr lang="cs-CZ" dirty="0" err="1"/>
              <a:t>sur</a:t>
            </a:r>
            <a:r>
              <a:rPr lang="cs-CZ" dirty="0"/>
              <a:t> </a:t>
            </a:r>
            <a:r>
              <a:rPr lang="cs-CZ" dirty="0" err="1"/>
              <a:t>leurs</a:t>
            </a:r>
            <a:r>
              <a:rPr lang="cs-CZ" dirty="0"/>
              <a:t> </a:t>
            </a:r>
            <a:r>
              <a:rPr lang="cs-CZ" dirty="0" err="1"/>
              <a:t>têtes</a:t>
            </a:r>
            <a:r>
              <a:rPr lang="cs-CZ" dirty="0"/>
              <a:t> en </a:t>
            </a:r>
            <a:r>
              <a:rPr lang="cs-CZ" dirty="0" err="1"/>
              <a:t>une</a:t>
            </a:r>
            <a:r>
              <a:rPr lang="cs-CZ" dirty="0"/>
              <a:t> </a:t>
            </a:r>
            <a:r>
              <a:rPr lang="cs-CZ" dirty="0" err="1"/>
              <a:t>toque</a:t>
            </a:r>
            <a:r>
              <a:rPr lang="cs-CZ" dirty="0"/>
              <a:t> </a:t>
            </a:r>
            <a:r>
              <a:rPr lang="cs-CZ" dirty="0" err="1"/>
              <a:t>avec</a:t>
            </a:r>
            <a:r>
              <a:rPr lang="cs-CZ" dirty="0"/>
              <a:t> des </a:t>
            </a:r>
            <a:r>
              <a:rPr lang="cs-CZ" dirty="0" err="1"/>
              <a:t>courroies</a:t>
            </a:r>
            <a:r>
              <a:rPr lang="cs-CZ" dirty="0"/>
              <a:t> de </a:t>
            </a:r>
            <a:r>
              <a:rPr lang="cs-CZ" dirty="0" err="1"/>
              <a:t>cuir</a:t>
            </a:r>
            <a:r>
              <a:rPr lang="cs-CZ" b="1" dirty="0"/>
              <a:t>. </a:t>
            </a:r>
            <a:r>
              <a:rPr lang="cs-CZ" b="1" dirty="0" err="1"/>
              <a:t>Ils</a:t>
            </a:r>
            <a:r>
              <a:rPr lang="cs-CZ" b="1" dirty="0"/>
              <a:t> </a:t>
            </a:r>
            <a:r>
              <a:rPr lang="cs-CZ" b="1" dirty="0" err="1"/>
              <a:t>n’ont</a:t>
            </a:r>
            <a:r>
              <a:rPr lang="cs-CZ" b="1" dirty="0"/>
              <a:t> </a:t>
            </a:r>
            <a:r>
              <a:rPr lang="cs-CZ" b="1" dirty="0" err="1"/>
              <a:t>autre</a:t>
            </a:r>
            <a:r>
              <a:rPr lang="cs-CZ" b="1" dirty="0"/>
              <a:t> </a:t>
            </a:r>
            <a:r>
              <a:rPr lang="cs-CZ" b="1" dirty="0" err="1"/>
              <a:t>logis</a:t>
            </a:r>
            <a:r>
              <a:rPr lang="cs-CZ" b="1" dirty="0"/>
              <a:t> </a:t>
            </a:r>
            <a:r>
              <a:rPr lang="cs-CZ" b="1" dirty="0" err="1"/>
              <a:t>que</a:t>
            </a:r>
            <a:r>
              <a:rPr lang="cs-CZ" b="1" dirty="0"/>
              <a:t> </a:t>
            </a:r>
            <a:r>
              <a:rPr lang="cs-CZ" b="1" dirty="0" err="1"/>
              <a:t>sous</a:t>
            </a:r>
            <a:r>
              <a:rPr lang="cs-CZ" b="1" dirty="0"/>
              <a:t> </a:t>
            </a:r>
            <a:r>
              <a:rPr lang="cs-CZ" b="1" dirty="0" err="1"/>
              <a:t>leurs</a:t>
            </a:r>
            <a:r>
              <a:rPr lang="cs-CZ" b="1" dirty="0"/>
              <a:t> </a:t>
            </a:r>
            <a:r>
              <a:rPr lang="cs-CZ" b="1" dirty="0" err="1"/>
              <a:t>dites</a:t>
            </a:r>
            <a:r>
              <a:rPr lang="cs-CZ" b="1" dirty="0"/>
              <a:t> </a:t>
            </a:r>
            <a:r>
              <a:rPr lang="cs-CZ" b="1" dirty="0" err="1"/>
              <a:t>barques</a:t>
            </a:r>
            <a:r>
              <a:rPr lang="cs-CZ" dirty="0"/>
              <a:t>, </a:t>
            </a:r>
            <a:r>
              <a:rPr lang="cs-CZ" dirty="0" err="1"/>
              <a:t>qu’ils</a:t>
            </a:r>
            <a:r>
              <a:rPr lang="cs-CZ" dirty="0"/>
              <a:t> </a:t>
            </a:r>
            <a:r>
              <a:rPr lang="cs-CZ" dirty="0" err="1"/>
              <a:t>tournent</a:t>
            </a:r>
            <a:r>
              <a:rPr lang="cs-CZ" dirty="0"/>
              <a:t> à </a:t>
            </a:r>
            <a:r>
              <a:rPr lang="cs-CZ" dirty="0" err="1"/>
              <a:t>l’envers</a:t>
            </a:r>
            <a:r>
              <a:rPr lang="cs-CZ" dirty="0"/>
              <a:t>, et se </a:t>
            </a:r>
            <a:r>
              <a:rPr lang="cs-CZ" dirty="0" err="1"/>
              <a:t>couchent</a:t>
            </a:r>
            <a:r>
              <a:rPr lang="cs-CZ" dirty="0"/>
              <a:t> </a:t>
            </a:r>
            <a:r>
              <a:rPr lang="cs-CZ" dirty="0" err="1"/>
              <a:t>sur</a:t>
            </a:r>
            <a:r>
              <a:rPr lang="cs-CZ" dirty="0"/>
              <a:t> la </a:t>
            </a:r>
            <a:r>
              <a:rPr lang="cs-CZ" dirty="0" err="1"/>
              <a:t>terre</a:t>
            </a:r>
            <a:r>
              <a:rPr lang="cs-CZ" dirty="0"/>
              <a:t> </a:t>
            </a:r>
            <a:r>
              <a:rPr lang="cs-CZ" dirty="0" err="1"/>
              <a:t>sous</a:t>
            </a:r>
            <a:r>
              <a:rPr lang="cs-CZ" dirty="0"/>
              <a:t> </a:t>
            </a:r>
            <a:r>
              <a:rPr lang="cs-CZ" dirty="0" err="1"/>
              <a:t>celles-ci</a:t>
            </a:r>
            <a:r>
              <a:rPr lang="cs-CZ" dirty="0"/>
              <a:t>. </a:t>
            </a:r>
            <a:r>
              <a:rPr lang="cs-CZ" b="1" dirty="0" err="1"/>
              <a:t>Ils</a:t>
            </a:r>
            <a:r>
              <a:rPr lang="cs-CZ" b="1" dirty="0"/>
              <a:t> </a:t>
            </a:r>
            <a:r>
              <a:rPr lang="cs-CZ" b="1" dirty="0" err="1"/>
              <a:t>mangent</a:t>
            </a:r>
            <a:r>
              <a:rPr lang="cs-CZ" b="1" dirty="0"/>
              <a:t> </a:t>
            </a:r>
            <a:r>
              <a:rPr lang="cs-CZ" b="1" dirty="0" err="1"/>
              <a:t>leur</a:t>
            </a:r>
            <a:r>
              <a:rPr lang="cs-CZ" b="1" dirty="0"/>
              <a:t> </a:t>
            </a:r>
            <a:r>
              <a:rPr lang="cs-CZ" b="1" dirty="0" err="1"/>
              <a:t>viande</a:t>
            </a:r>
            <a:r>
              <a:rPr lang="cs-CZ" b="1" dirty="0"/>
              <a:t> </a:t>
            </a:r>
            <a:r>
              <a:rPr lang="cs-CZ" b="1" dirty="0" err="1"/>
              <a:t>presque</a:t>
            </a:r>
            <a:r>
              <a:rPr lang="cs-CZ" b="1" dirty="0"/>
              <a:t> </a:t>
            </a:r>
            <a:r>
              <a:rPr lang="cs-CZ" b="1" dirty="0" err="1"/>
              <a:t>crue</a:t>
            </a:r>
            <a:r>
              <a:rPr lang="cs-CZ" b="1" dirty="0"/>
              <a:t>, </a:t>
            </a:r>
            <a:r>
              <a:rPr lang="cs-CZ" dirty="0" err="1"/>
              <a:t>après</a:t>
            </a:r>
            <a:r>
              <a:rPr lang="cs-CZ" dirty="0"/>
              <a:t> </a:t>
            </a:r>
            <a:r>
              <a:rPr lang="cs-CZ" dirty="0" err="1"/>
              <a:t>l’avoir</a:t>
            </a:r>
            <a:r>
              <a:rPr lang="cs-CZ" dirty="0"/>
              <a:t> </a:t>
            </a:r>
            <a:r>
              <a:rPr lang="cs-CZ" dirty="0" err="1"/>
              <a:t>un</a:t>
            </a:r>
            <a:r>
              <a:rPr lang="cs-CZ" dirty="0"/>
              <a:t> </a:t>
            </a:r>
            <a:r>
              <a:rPr lang="cs-CZ" dirty="0" err="1"/>
              <a:t>peu</a:t>
            </a:r>
            <a:r>
              <a:rPr lang="cs-CZ" dirty="0"/>
              <a:t> </a:t>
            </a:r>
            <a:r>
              <a:rPr lang="cs-CZ" dirty="0" err="1"/>
              <a:t>chauffée</a:t>
            </a:r>
            <a:r>
              <a:rPr lang="cs-CZ" dirty="0"/>
              <a:t> </a:t>
            </a:r>
            <a:r>
              <a:rPr lang="cs-CZ" dirty="0" err="1"/>
              <a:t>sur</a:t>
            </a:r>
            <a:r>
              <a:rPr lang="cs-CZ" dirty="0"/>
              <a:t> les </a:t>
            </a:r>
            <a:r>
              <a:rPr lang="cs-CZ" dirty="0" err="1"/>
              <a:t>charbons</a:t>
            </a:r>
            <a:r>
              <a:rPr lang="cs-CZ" dirty="0"/>
              <a:t>, et </a:t>
            </a:r>
            <a:r>
              <a:rPr lang="cs-CZ" dirty="0" err="1"/>
              <a:t>pareillement</a:t>
            </a:r>
            <a:r>
              <a:rPr lang="cs-CZ" dirty="0"/>
              <a:t> </a:t>
            </a:r>
            <a:r>
              <a:rPr lang="cs-CZ" dirty="0" err="1"/>
              <a:t>leurs</a:t>
            </a:r>
            <a:r>
              <a:rPr lang="cs-CZ" dirty="0"/>
              <a:t> </a:t>
            </a:r>
            <a:r>
              <a:rPr lang="cs-CZ" dirty="0" err="1"/>
              <a:t>poissons</a:t>
            </a:r>
            <a:r>
              <a:rPr lang="cs-CZ" dirty="0"/>
              <a:t>.</a:t>
            </a:r>
            <a:endParaRPr lang="fr-FR" dirty="0"/>
          </a:p>
          <a:p>
            <a:pPr algn="just"/>
            <a:r>
              <a:rPr lang="cs-CZ" dirty="0"/>
              <a:t> </a:t>
            </a:r>
            <a:endParaRPr lang="fr-FR" dirty="0"/>
          </a:p>
          <a:p>
            <a:pPr algn="just"/>
            <a:r>
              <a:rPr lang="cs-CZ" dirty="0"/>
              <a:t>(CARTIER, Jacques, </a:t>
            </a:r>
            <a:r>
              <a:rPr lang="cs-CZ" i="1" dirty="0" err="1"/>
              <a:t>Voyages</a:t>
            </a:r>
            <a:r>
              <a:rPr lang="cs-CZ" i="1" dirty="0"/>
              <a:t> en </a:t>
            </a:r>
            <a:r>
              <a:rPr lang="cs-CZ" i="1" dirty="0" err="1"/>
              <a:t>Nouvelle</a:t>
            </a:r>
            <a:r>
              <a:rPr lang="cs-CZ" i="1" dirty="0"/>
              <a:t>-France</a:t>
            </a:r>
            <a:r>
              <a:rPr lang="cs-CZ" dirty="0"/>
              <a:t>, </a:t>
            </a:r>
            <a:r>
              <a:rPr lang="cs-CZ" dirty="0" err="1"/>
              <a:t>coll</a:t>
            </a:r>
            <a:r>
              <a:rPr lang="cs-CZ" dirty="0"/>
              <a:t>. « </a:t>
            </a:r>
            <a:r>
              <a:rPr lang="cs-CZ" dirty="0" err="1"/>
              <a:t>Cahiers</a:t>
            </a:r>
            <a:r>
              <a:rPr lang="cs-CZ" dirty="0"/>
              <a:t> </a:t>
            </a:r>
            <a:r>
              <a:rPr lang="cs-CZ" dirty="0" err="1"/>
              <a:t>du</a:t>
            </a:r>
            <a:r>
              <a:rPr lang="cs-CZ" dirty="0"/>
              <a:t> </a:t>
            </a:r>
            <a:r>
              <a:rPr lang="cs-CZ" dirty="0" err="1"/>
              <a:t>Québec</a:t>
            </a:r>
            <a:r>
              <a:rPr lang="cs-CZ" dirty="0"/>
              <a:t> », </a:t>
            </a:r>
            <a:r>
              <a:rPr lang="cs-CZ" dirty="0" err="1"/>
              <a:t>Montréal</a:t>
            </a:r>
            <a:r>
              <a:rPr lang="cs-CZ" dirty="0"/>
              <a:t>, </a:t>
            </a:r>
            <a:r>
              <a:rPr lang="cs-CZ" dirty="0" err="1"/>
              <a:t>Hurtubise</a:t>
            </a:r>
            <a:r>
              <a:rPr lang="cs-CZ" dirty="0"/>
              <a:t> HMH, 1977, pp. 56-59</a:t>
            </a:r>
            <a:r>
              <a:rPr lang="cs-CZ" dirty="0" smtClean="0"/>
              <a:t>.)</a:t>
            </a:r>
            <a:endParaRPr lang="cs-CZ" sz="20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221282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33966"/>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285135" y="936030"/>
            <a:ext cx="11041625" cy="5693866"/>
          </a:xfrm>
          <a:prstGeom prst="rect">
            <a:avLst/>
          </a:prstGeom>
          <a:solidFill>
            <a:schemeClr val="bg1"/>
          </a:solidFill>
        </p:spPr>
        <p:txBody>
          <a:bodyPr wrap="square" rtlCol="0">
            <a:spAutoFit/>
          </a:bodyPr>
          <a:lstStyle/>
          <a:p>
            <a:endParaRPr lang="fr-FR" sz="2000" b="1" dirty="0" smtClean="0">
              <a:solidFill>
                <a:srgbClr val="FF0000"/>
              </a:solidFill>
              <a:latin typeface="Verdana" panose="020B0604030504040204" pitchFamily="34" charset="0"/>
              <a:ea typeface="Verdana" panose="020B0604030504040204" pitchFamily="34" charset="0"/>
            </a:endParaRPr>
          </a:p>
          <a:p>
            <a:r>
              <a:rPr lang="fr-FR" sz="2000" b="1" dirty="0" smtClean="0">
                <a:solidFill>
                  <a:srgbClr val="FF0000"/>
                </a:solidFill>
                <a:latin typeface="Verdana" panose="020B0604030504040204" pitchFamily="34" charset="0"/>
                <a:ea typeface="Verdana" panose="020B0604030504040204" pitchFamily="34" charset="0"/>
              </a:rPr>
              <a:t>Samuel de Champlain </a:t>
            </a:r>
            <a:r>
              <a:rPr lang="fr-FR" sz="2000" dirty="0" smtClean="0">
                <a:latin typeface="Verdana" panose="020B0604030504040204" pitchFamily="34" charset="0"/>
                <a:ea typeface="Verdana" panose="020B0604030504040204" pitchFamily="34" charset="0"/>
              </a:rPr>
              <a:t>– 11 voyages au Canada</a:t>
            </a:r>
          </a:p>
          <a:p>
            <a:r>
              <a:rPr lang="fr-FR" dirty="0" smtClean="0">
                <a:latin typeface="Verdana" panose="020B0604030504040204" pitchFamily="34" charset="0"/>
                <a:ea typeface="Verdana" panose="020B0604030504040204" pitchFamily="34" charset="0"/>
              </a:rPr>
              <a:t>(entre 1567 et 1570-1635)</a:t>
            </a:r>
          </a:p>
          <a:p>
            <a:pPr algn="just"/>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Explorateur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géographe</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dessinateur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français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fondateur</a:t>
            </a:r>
            <a:r>
              <a:rPr lang="cs-CZ" dirty="0">
                <a:latin typeface="Verdana" panose="020B0604030504040204" pitchFamily="34" charset="0"/>
                <a:ea typeface="Verdana" panose="020B0604030504040204" pitchFamily="34" charset="0"/>
              </a:rPr>
              <a:t> de la </a:t>
            </a:r>
            <a:r>
              <a:rPr lang="cs-CZ" dirty="0" err="1">
                <a:latin typeface="Verdana" panose="020B0604030504040204" pitchFamily="34" charset="0"/>
                <a:ea typeface="Verdana" panose="020B0604030504040204" pitchFamily="34" charset="0"/>
              </a:rPr>
              <a:t>ville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Québec</a:t>
            </a:r>
            <a:r>
              <a:rPr lang="cs-CZ" dirty="0">
                <a:latin typeface="Verdana" panose="020B0604030504040204" pitchFamily="34" charset="0"/>
                <a:ea typeface="Verdana" panose="020B0604030504040204" pitchFamily="34" charset="0"/>
              </a:rPr>
              <a:t> (plus </a:t>
            </a:r>
            <a:r>
              <a:rPr lang="cs-CZ" dirty="0" err="1">
                <a:latin typeface="Verdana" panose="020B0604030504040204" pitchFamily="34" charset="0"/>
                <a:ea typeface="Verdana" panose="020B0604030504040204" pitchFamily="34" charset="0"/>
              </a:rPr>
              <a:t>intellectuel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Cartier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 des </a:t>
            </a:r>
            <a:r>
              <a:rPr lang="cs-CZ" dirty="0" err="1">
                <a:latin typeface="Verdana" panose="020B0604030504040204" pitchFamily="34" charset="0"/>
                <a:ea typeface="Verdana" panose="020B0604030504040204" pitchFamily="34" charset="0"/>
              </a:rPr>
              <a:t>buts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commerciaux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mais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aussi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scientifiques</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endParaRPr lang="fr-FR" dirty="0" smtClean="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Il</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a </a:t>
            </a:r>
            <a:r>
              <a:rPr lang="cs-CZ" dirty="0" err="1">
                <a:latin typeface="Verdana" panose="020B0604030504040204" pitchFamily="34" charset="0"/>
                <a:ea typeface="Verdana" panose="020B0604030504040204" pitchFamily="34" charset="0"/>
              </a:rPr>
              <a:t>esquissé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carte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fleuve</a:t>
            </a:r>
            <a:r>
              <a:rPr lang="cs-CZ" dirty="0">
                <a:latin typeface="Verdana" panose="020B0604030504040204" pitchFamily="34" charset="0"/>
                <a:ea typeface="Verdana" panose="020B0604030504040204" pitchFamily="34" charset="0"/>
              </a:rPr>
              <a:t> Saint-</a:t>
            </a:r>
            <a:r>
              <a:rPr lang="cs-CZ" dirty="0" err="1">
                <a:latin typeface="Verdana" panose="020B0604030504040204" pitchFamily="34" charset="0"/>
                <a:ea typeface="Verdana" panose="020B0604030504040204" pitchFamily="34" charset="0"/>
              </a:rPr>
              <a:t>Laurent</a:t>
            </a:r>
            <a:r>
              <a:rPr lang="cs-CZ" dirty="0">
                <a:latin typeface="Verdana" panose="020B0604030504040204" pitchFamily="34" charset="0"/>
                <a:ea typeface="Verdana" panose="020B0604030504040204" pitchFamily="34" charset="0"/>
              </a:rPr>
              <a:t> (par la </a:t>
            </a:r>
            <a:r>
              <a:rPr lang="cs-CZ" dirty="0" err="1">
                <a:latin typeface="Verdana" panose="020B0604030504040204" pitchFamily="34" charset="0"/>
                <a:ea typeface="Verdana" panose="020B0604030504040204" pitchFamily="34" charset="0"/>
              </a:rPr>
              <a:t>suite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 </a:t>
            </a:r>
            <a:r>
              <a:rPr lang="cs-CZ" dirty="0" err="1">
                <a:latin typeface="Verdana" panose="020B0604030504040204" pitchFamily="34" charset="0"/>
                <a:ea typeface="Verdana" panose="020B0604030504040204" pitchFamily="34" charset="0"/>
              </a:rPr>
              <a:t>exploré</a:t>
            </a:r>
            <a:r>
              <a:rPr lang="cs-CZ" dirty="0">
                <a:latin typeface="Verdana" panose="020B0604030504040204" pitchFamily="34" charset="0"/>
                <a:ea typeface="Verdana" panose="020B0604030504040204" pitchFamily="34" charset="0"/>
              </a:rPr>
              <a:t> et </a:t>
            </a:r>
            <a:r>
              <a:rPr lang="cs-CZ" dirty="0" err="1">
                <a:latin typeface="Verdana" panose="020B0604030504040204" pitchFamily="34" charset="0"/>
                <a:ea typeface="Verdana" panose="020B0604030504040204" pitchFamily="34" charset="0"/>
              </a:rPr>
              <a:t>cartographié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tout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littoral</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l’Atlantique</a:t>
            </a:r>
            <a:r>
              <a:rPr lang="cs-CZ" dirty="0">
                <a:latin typeface="Verdana" panose="020B0604030504040204" pitchFamily="34" charset="0"/>
                <a:ea typeface="Verdana" panose="020B0604030504040204" pitchFamily="34" charset="0"/>
              </a:rPr>
              <a:t>), à son </a:t>
            </a:r>
            <a:r>
              <a:rPr lang="cs-CZ" dirty="0" err="1">
                <a:latin typeface="Verdana" panose="020B0604030504040204" pitchFamily="34" charset="0"/>
                <a:ea typeface="Verdana" panose="020B0604030504040204" pitchFamily="34" charset="0"/>
              </a:rPr>
              <a:t>retour</a:t>
            </a:r>
            <a:r>
              <a:rPr lang="cs-CZ" dirty="0">
                <a:latin typeface="Verdana" panose="020B0604030504040204" pitchFamily="34" charset="0"/>
                <a:ea typeface="Verdana" panose="020B0604030504040204" pitchFamily="34" charset="0"/>
              </a:rPr>
              <a:t> en France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 </a:t>
            </a:r>
            <a:r>
              <a:rPr lang="cs-CZ" dirty="0" err="1">
                <a:latin typeface="Verdana" panose="020B0604030504040204" pitchFamily="34" charset="0"/>
                <a:ea typeface="Verdana" panose="020B0604030504040204" pitchFamily="34" charset="0"/>
              </a:rPr>
              <a:t>écrit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compte-rendu</a:t>
            </a:r>
            <a:r>
              <a:rPr lang="cs-CZ" dirty="0">
                <a:latin typeface="Verdana" panose="020B0604030504040204" pitchFamily="34" charset="0"/>
                <a:ea typeface="Verdana" panose="020B0604030504040204" pitchFamily="34" charset="0"/>
              </a:rPr>
              <a:t> de ses </a:t>
            </a:r>
            <a:r>
              <a:rPr lang="cs-CZ" dirty="0" err="1">
                <a:latin typeface="Verdana" panose="020B0604030504040204" pitchFamily="34" charset="0"/>
                <a:ea typeface="Verdana" panose="020B0604030504040204" pitchFamily="34" charset="0"/>
              </a:rPr>
              <a:t>voyages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intitulé</a:t>
            </a:r>
            <a:r>
              <a:rPr lang="cs-CZ" dirty="0">
                <a:latin typeface="Verdana" panose="020B0604030504040204" pitchFamily="34" charset="0"/>
                <a:ea typeface="Verdana" panose="020B0604030504040204" pitchFamily="34" charset="0"/>
              </a:rPr>
              <a:t> </a:t>
            </a:r>
            <a:r>
              <a:rPr lang="cs-CZ" i="1" dirty="0">
                <a:latin typeface="Verdana" panose="020B0604030504040204" pitchFamily="34" charset="0"/>
                <a:ea typeface="Verdana" panose="020B0604030504040204" pitchFamily="34" charset="0"/>
              </a:rPr>
              <a:t>Des </a:t>
            </a:r>
            <a:r>
              <a:rPr lang="fr-FR" i="1" dirty="0" err="1">
                <a:latin typeface="Verdana" panose="020B0604030504040204" pitchFamily="34" charset="0"/>
                <a:ea typeface="Verdana" panose="020B0604030504040204" pitchFamily="34" charset="0"/>
              </a:rPr>
              <a:t>S</a:t>
            </a:r>
            <a:r>
              <a:rPr lang="cs-CZ" i="1" dirty="0" err="1" smtClean="0">
                <a:latin typeface="Verdana" panose="020B0604030504040204" pitchFamily="34" charset="0"/>
                <a:ea typeface="Verdana" panose="020B0604030504040204" pitchFamily="34" charset="0"/>
              </a:rPr>
              <a:t>auvages</a:t>
            </a:r>
            <a:r>
              <a:rPr lang="cs-CZ" i="1"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a:t>
            </a:r>
            <a:r>
              <a:rPr lang="cs-CZ" dirty="0" err="1">
                <a:latin typeface="Verdana" panose="020B0604030504040204" pitchFamily="34" charset="0"/>
                <a:ea typeface="Verdana" panose="020B0604030504040204" pitchFamily="34" charset="0"/>
              </a:rPr>
              <a:t>relation</a:t>
            </a:r>
            <a:r>
              <a:rPr lang="cs-CZ" dirty="0">
                <a:latin typeface="Verdana" panose="020B0604030504040204" pitchFamily="34" charset="0"/>
                <a:ea typeface="Verdana" panose="020B0604030504040204" pitchFamily="34" charset="0"/>
              </a:rPr>
              <a:t> de son </a:t>
            </a:r>
            <a:r>
              <a:rPr lang="cs-CZ" dirty="0" err="1">
                <a:latin typeface="Verdana" panose="020B0604030504040204" pitchFamily="34" charset="0"/>
                <a:ea typeface="Verdana" panose="020B0604030504040204" pitchFamily="34" charset="0"/>
              </a:rPr>
              <a:t>séjour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dans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tribu</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Montagnais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près</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Tadoussac</a:t>
            </a:r>
            <a:r>
              <a:rPr lang="cs-CZ" dirty="0" smtClean="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pPr algn="just"/>
            <a:endParaRPr lang="fr-FR" dirty="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Champlain</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veux établir une colonie permanente dont il devient</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lieutenant</a:t>
            </a:r>
            <a:r>
              <a:rPr lang="cs-CZ" dirty="0">
                <a:latin typeface="Verdana" panose="020B0604030504040204" pitchFamily="34" charset="0"/>
                <a:ea typeface="Verdana" panose="020B0604030504040204" pitchFamily="34" charset="0"/>
              </a:rPr>
              <a:t> (justice, police</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puis il est nommé gouverneur de la Nouvelle France</a:t>
            </a:r>
            <a:r>
              <a:rPr lang="cs-CZ" dirty="0" smtClean="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Il contracte de nombreuses alliances avec des tribus amérindiennes.</a:t>
            </a:r>
          </a:p>
          <a:p>
            <a:pPr algn="just"/>
            <a:endParaRPr lang="fr-FR" dirty="0" smtClean="0">
              <a:latin typeface="Verdana" panose="020B0604030504040204" pitchFamily="34" charset="0"/>
              <a:ea typeface="Verdana" panose="020B0604030504040204" pitchFamily="34" charset="0"/>
            </a:endParaRPr>
          </a:p>
          <a:p>
            <a:pPr algn="just"/>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prend</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aussi</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temps</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rédiger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description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détaillée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pays</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mœurs</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coutumes</a:t>
            </a:r>
            <a:r>
              <a:rPr lang="cs-CZ" dirty="0">
                <a:latin typeface="Verdana" panose="020B0604030504040204" pitchFamily="34" charset="0"/>
                <a:ea typeface="Verdana" panose="020B0604030504040204" pitchFamily="34" charset="0"/>
              </a:rPr>
              <a:t> et de la </a:t>
            </a:r>
            <a:r>
              <a:rPr lang="cs-CZ" dirty="0" err="1">
                <a:latin typeface="Verdana" panose="020B0604030504040204" pitchFamily="34" charset="0"/>
                <a:ea typeface="Verdana" panose="020B0604030504040204" pitchFamily="34" charset="0"/>
              </a:rPr>
              <a:t>façon</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vivre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Autochtones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s’émerveille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devant</a:t>
            </a:r>
            <a:r>
              <a:rPr lang="cs-CZ" dirty="0">
                <a:latin typeface="Verdana" panose="020B0604030504040204" pitchFamily="34" charset="0"/>
                <a:ea typeface="Verdana" panose="020B0604030504040204" pitchFamily="34" charset="0"/>
              </a:rPr>
              <a:t> la </a:t>
            </a:r>
            <a:r>
              <a:rPr lang="cs-CZ" dirty="0" err="1">
                <a:latin typeface="Verdana" panose="020B0604030504040204" pitchFamily="34" charset="0"/>
                <a:ea typeface="Verdana" panose="020B0604030504040204" pitchFamily="34" charset="0"/>
              </a:rPr>
              <a:t>beauté</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du</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paysage</a:t>
            </a:r>
            <a:r>
              <a:rPr lang="cs-CZ" dirty="0">
                <a:latin typeface="Verdana" panose="020B0604030504040204" pitchFamily="34" charset="0"/>
                <a:ea typeface="Verdana" panose="020B0604030504040204" pitchFamily="34" charset="0"/>
              </a:rPr>
              <a:t> et la </a:t>
            </a:r>
            <a:r>
              <a:rPr lang="cs-CZ" dirty="0" err="1">
                <a:latin typeface="Verdana" panose="020B0604030504040204" pitchFamily="34" charset="0"/>
                <a:ea typeface="Verdana" panose="020B0604030504040204" pitchFamily="34" charset="0"/>
              </a:rPr>
              <a:t>fertilité</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lieux</a:t>
            </a:r>
            <a:r>
              <a:rPr lang="cs-CZ" dirty="0">
                <a:latin typeface="Verdana" panose="020B0604030504040204" pitchFamily="34" charset="0"/>
                <a:ea typeface="Verdana" panose="020B0604030504040204" pitchFamily="34" charset="0"/>
              </a:rPr>
              <a:t>. </a:t>
            </a:r>
            <a:endParaRPr lang="fr-FR" dirty="0">
              <a:latin typeface="Verdana" panose="020B0604030504040204" pitchFamily="34" charset="0"/>
              <a:ea typeface="Verdana" panose="020B0604030504040204" pitchFamily="34" charset="0"/>
            </a:endParaRPr>
          </a:p>
          <a:p>
            <a:endParaRPr lang="fr-FR" dirty="0">
              <a:latin typeface="Verdana" panose="020B0604030504040204" pitchFamily="34" charset="0"/>
              <a:ea typeface="Verdana" panose="020B0604030504040204" pitchFamily="34" charset="0"/>
            </a:endParaRPr>
          </a:p>
        </p:txBody>
      </p:sp>
      <p:pic>
        <p:nvPicPr>
          <p:cNvPr id="4" name="Obrázek 3"/>
          <p:cNvPicPr>
            <a:picLocks noChangeAspect="1"/>
          </p:cNvPicPr>
          <p:nvPr/>
        </p:nvPicPr>
        <p:blipFill>
          <a:blip r:embed="rId2"/>
          <a:stretch>
            <a:fillRect/>
          </a:stretch>
        </p:blipFill>
        <p:spPr>
          <a:xfrm>
            <a:off x="10416515" y="196388"/>
            <a:ext cx="1536724" cy="1842613"/>
          </a:xfrm>
          <a:prstGeom prst="rect">
            <a:avLst/>
          </a:prstGeom>
        </p:spPr>
      </p:pic>
    </p:spTree>
    <p:extLst>
      <p:ext uri="{BB962C8B-B14F-4D97-AF65-F5344CB8AC3E}">
        <p14:creationId xmlns:p14="http://schemas.microsoft.com/office/powerpoint/2010/main" val="15852633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33966"/>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3" name="TextovéPole 2"/>
          <p:cNvSpPr txBox="1"/>
          <p:nvPr/>
        </p:nvSpPr>
        <p:spPr>
          <a:xfrm>
            <a:off x="285135" y="431202"/>
            <a:ext cx="8365112" cy="5970865"/>
          </a:xfrm>
          <a:prstGeom prst="rect">
            <a:avLst/>
          </a:prstGeom>
          <a:solidFill>
            <a:schemeClr val="bg1"/>
          </a:solidFill>
        </p:spPr>
        <p:txBody>
          <a:bodyPr wrap="square" rtlCol="0">
            <a:spAutoFit/>
          </a:bodyPr>
          <a:lstStyle/>
          <a:p>
            <a:pPr algn="just"/>
            <a:endParaRPr lang="fr-FR" sz="2000" b="1" dirty="0" smtClean="0">
              <a:solidFill>
                <a:srgbClr val="FF0000"/>
              </a:solidFill>
              <a:latin typeface="Verdana" panose="020B0604030504040204" pitchFamily="34" charset="0"/>
              <a:ea typeface="Verdana" panose="020B0604030504040204" pitchFamily="34" charset="0"/>
            </a:endParaRPr>
          </a:p>
          <a:p>
            <a:pPr algn="just"/>
            <a:r>
              <a:rPr lang="fr-FR" sz="2000" b="1" dirty="0" smtClean="0">
                <a:solidFill>
                  <a:srgbClr val="FF0000"/>
                </a:solidFill>
                <a:latin typeface="Verdana" panose="020B0604030504040204" pitchFamily="34" charset="0"/>
                <a:ea typeface="Verdana" panose="020B0604030504040204" pitchFamily="34" charset="0"/>
              </a:rPr>
              <a:t>Hélène </a:t>
            </a:r>
            <a:r>
              <a:rPr lang="fr-FR" sz="2000" b="1" dirty="0" err="1" smtClean="0">
                <a:solidFill>
                  <a:srgbClr val="FF0000"/>
                </a:solidFill>
                <a:latin typeface="Verdana" panose="020B0604030504040204" pitchFamily="34" charset="0"/>
                <a:ea typeface="Verdana" panose="020B0604030504040204" pitchFamily="34" charset="0"/>
              </a:rPr>
              <a:t>Boullé</a:t>
            </a:r>
            <a:r>
              <a:rPr lang="fr-FR" sz="2000" b="1" dirty="0" smtClean="0">
                <a:solidFill>
                  <a:srgbClr val="FF0000"/>
                </a:solidFill>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 femme de Samuel de Champlain</a:t>
            </a:r>
          </a:p>
          <a:p>
            <a:pPr algn="just"/>
            <a:r>
              <a:rPr lang="fr-FR" dirty="0" smtClean="0">
                <a:latin typeface="Verdana" panose="020B0604030504040204" pitchFamily="34" charset="0"/>
                <a:ea typeface="Verdana" panose="020B0604030504040204" pitchFamily="34" charset="0"/>
              </a:rPr>
              <a:t>    (1598-1654)</a:t>
            </a:r>
          </a:p>
          <a:p>
            <a:pPr algn="just"/>
            <a:endParaRPr lang="fr-FR" dirty="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Elle avait 12 ans, lui 43.</a:t>
            </a:r>
            <a:r>
              <a:rPr lang="cs-CZ" dirty="0">
                <a:latin typeface="Verdana" panose="020B0604030504040204" pitchFamily="34" charset="0"/>
                <a:ea typeface="Verdana" panose="020B0604030504040204" pitchFamily="34" charset="0"/>
              </a:rPr>
              <a:t> </a:t>
            </a:r>
            <a:r>
              <a:rPr lang="fr-FR" dirty="0" err="1">
                <a:latin typeface="Verdana" panose="020B0604030504040204" pitchFamily="34" charset="0"/>
                <a:ea typeface="Verdana" panose="020B0604030504040204" pitchFamily="34" charset="0"/>
              </a:rPr>
              <a:t>L</a:t>
            </a:r>
            <a:r>
              <a:rPr lang="cs-CZ" dirty="0" smtClean="0">
                <a:latin typeface="Verdana" panose="020B0604030504040204" pitchFamily="34" charset="0"/>
                <a:ea typeface="Verdana" panose="020B0604030504040204" pitchFamily="34" charset="0"/>
              </a:rPr>
              <a:t>e </a:t>
            </a:r>
            <a:r>
              <a:rPr lang="cs-CZ" dirty="0" err="1">
                <a:latin typeface="Verdana" panose="020B0604030504040204" pitchFamily="34" charset="0"/>
                <a:ea typeface="Verdana" panose="020B0604030504040204" pitchFamily="34" charset="0"/>
              </a:rPr>
              <a:t>contrat</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mariage</a:t>
            </a:r>
            <a:r>
              <a:rPr lang="cs-CZ" dirty="0">
                <a:latin typeface="Verdana" panose="020B0604030504040204" pitchFamily="34" charset="0"/>
                <a:ea typeface="Verdana" panose="020B0604030504040204" pitchFamily="34" charset="0"/>
              </a:rPr>
              <a:t> ne </a:t>
            </a:r>
            <a:r>
              <a:rPr lang="cs-CZ" dirty="0" err="1">
                <a:latin typeface="Verdana" panose="020B0604030504040204" pitchFamily="34" charset="0"/>
                <a:ea typeface="Verdana" panose="020B0604030504040204" pitchFamily="34" charset="0"/>
              </a:rPr>
              <a:t>pouvait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prendre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effet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deux</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ans</a:t>
            </a:r>
            <a:r>
              <a:rPr lang="cs-CZ" dirty="0">
                <a:latin typeface="Verdana" panose="020B0604030504040204" pitchFamily="34" charset="0"/>
                <a:ea typeface="Verdana" panose="020B0604030504040204" pitchFamily="34" charset="0"/>
              </a:rPr>
              <a:t> plus </a:t>
            </a:r>
            <a:r>
              <a:rPr lang="cs-CZ" dirty="0" err="1">
                <a:latin typeface="Verdana" panose="020B0604030504040204" pitchFamily="34" charset="0"/>
                <a:ea typeface="Verdana" panose="020B0604030504040204" pitchFamily="34" charset="0"/>
              </a:rPr>
              <a:t>tard</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mais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Champlain</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a </a:t>
            </a:r>
            <a:r>
              <a:rPr lang="cs-CZ" dirty="0" err="1" smtClean="0">
                <a:latin typeface="Verdana" panose="020B0604030504040204" pitchFamily="34" charset="0"/>
                <a:ea typeface="Verdana" panose="020B0604030504040204" pitchFamily="34" charset="0"/>
              </a:rPr>
              <a:t>reçu</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4 500 </a:t>
            </a:r>
            <a:r>
              <a:rPr lang="cs-CZ" dirty="0" err="1">
                <a:latin typeface="Verdana" panose="020B0604030504040204" pitchFamily="34" charset="0"/>
                <a:ea typeface="Verdana" panose="020B0604030504040204" pitchFamily="34" charset="0"/>
              </a:rPr>
              <a:t>livres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comme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dot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ce</a:t>
            </a:r>
            <a:r>
              <a:rPr lang="cs-CZ" dirty="0">
                <a:latin typeface="Verdana" panose="020B0604030504040204" pitchFamily="34" charset="0"/>
                <a:ea typeface="Verdana" panose="020B0604030504040204" pitchFamily="34" charset="0"/>
              </a:rPr>
              <a:t> qui </a:t>
            </a:r>
            <a:r>
              <a:rPr lang="cs-CZ" dirty="0" err="1">
                <a:latin typeface="Verdana" panose="020B0604030504040204" pitchFamily="34" charset="0"/>
                <a:ea typeface="Verdana" panose="020B0604030504040204" pitchFamily="34" charset="0"/>
              </a:rPr>
              <a:t>était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contribution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significative</a:t>
            </a:r>
            <a:r>
              <a:rPr lang="cs-CZ" dirty="0">
                <a:latin typeface="Verdana" panose="020B0604030504040204" pitchFamily="34" charset="0"/>
                <a:ea typeface="Verdana" panose="020B0604030504040204" pitchFamily="34" charset="0"/>
              </a:rPr>
              <a:t> à ses </a:t>
            </a:r>
            <a:r>
              <a:rPr lang="cs-CZ" dirty="0" err="1">
                <a:latin typeface="Verdana" panose="020B0604030504040204" pitchFamily="34" charset="0"/>
                <a:ea typeface="Verdana" panose="020B0604030504040204" pitchFamily="34" charset="0"/>
              </a:rPr>
              <a:t>efforts</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Québec</a:t>
            </a:r>
            <a:r>
              <a:rPr lang="cs-CZ" dirty="0">
                <a:latin typeface="Verdana" panose="020B0604030504040204" pitchFamily="34" charset="0"/>
                <a:ea typeface="Verdana" panose="020B0604030504040204" pitchFamily="34" charset="0"/>
              </a:rPr>
              <a:t>.</a:t>
            </a:r>
            <a:endParaRPr lang="fr-FR" dirty="0" smtClean="0">
              <a:latin typeface="Verdana" panose="020B0604030504040204" pitchFamily="34" charset="0"/>
              <a:ea typeface="Verdana" panose="020B0604030504040204" pitchFamily="34" charset="0"/>
            </a:endParaRPr>
          </a:p>
          <a:p>
            <a:pPr algn="just"/>
            <a:endParaRPr lang="fr-FR" dirty="0" smtClean="0">
              <a:latin typeface="Verdana" panose="020B0604030504040204" pitchFamily="34" charset="0"/>
              <a:ea typeface="Verdana" panose="020B0604030504040204" pitchFamily="34" charset="0"/>
            </a:endParaRPr>
          </a:p>
          <a:p>
            <a:pPr algn="just"/>
            <a:r>
              <a:rPr lang="cs-CZ" dirty="0" err="1" smtClean="0">
                <a:latin typeface="Verdana" panose="020B0604030504040204" pitchFamily="34" charset="0"/>
                <a:ea typeface="Verdana" panose="020B0604030504040204" pitchFamily="34" charset="0"/>
              </a:rPr>
              <a:t>Dans</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des </a:t>
            </a:r>
            <a:r>
              <a:rPr lang="cs-CZ" dirty="0" err="1">
                <a:latin typeface="Verdana" panose="020B0604030504040204" pitchFamily="34" charset="0"/>
                <a:ea typeface="Verdana" panose="020B0604030504040204" pitchFamily="34" charset="0"/>
              </a:rPr>
              <a:t>conditions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très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difficiles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manque</a:t>
            </a:r>
            <a:r>
              <a:rPr lang="cs-CZ" dirty="0">
                <a:latin typeface="Verdana" panose="020B0604030504040204" pitchFamily="34" charset="0"/>
                <a:ea typeface="Verdana" panose="020B0604030504040204" pitchFamily="34" charset="0"/>
              </a:rPr>
              <a:t> de </a:t>
            </a:r>
            <a:r>
              <a:rPr lang="cs-CZ" dirty="0" err="1">
                <a:latin typeface="Verdana" panose="020B0604030504040204" pitchFamily="34" charset="0"/>
                <a:ea typeface="Verdana" panose="020B0604030504040204" pitchFamily="34" charset="0"/>
              </a:rPr>
              <a:t>nourriture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attaques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régulières</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Iroquois</a:t>
            </a:r>
            <a:r>
              <a:rPr lang="cs-CZ" dirty="0">
                <a:latin typeface="Verdana" panose="020B0604030504040204" pitchFamily="34" charset="0"/>
                <a:ea typeface="Verdana" panose="020B0604030504040204" pitchFamily="34" charset="0"/>
              </a:rPr>
              <a:t>, absence </a:t>
            </a:r>
            <a:r>
              <a:rPr lang="cs-CZ" dirty="0" err="1">
                <a:latin typeface="Verdana" panose="020B0604030504040204" pitchFamily="34" charset="0"/>
                <a:ea typeface="Verdana" panose="020B0604030504040204" pitchFamily="34" charset="0"/>
              </a:rPr>
              <a:t>d’aide</a:t>
            </a:r>
            <a:r>
              <a:rPr lang="cs-CZ" dirty="0">
                <a:latin typeface="Verdana" panose="020B0604030504040204" pitchFamily="34" charset="0"/>
                <a:ea typeface="Verdana" panose="020B0604030504040204" pitchFamily="34" charset="0"/>
              </a:rPr>
              <a:t> de la part de la France), </a:t>
            </a:r>
            <a:r>
              <a:rPr lang="cs-CZ" dirty="0" err="1">
                <a:latin typeface="Verdana" panose="020B0604030504040204" pitchFamily="34" charset="0"/>
                <a:ea typeface="Verdana" panose="020B0604030504040204" pitchFamily="34" charset="0"/>
              </a:rPr>
              <a:t>elle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fort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soutien</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pour</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la </a:t>
            </a:r>
            <a:r>
              <a:rPr lang="cs-CZ" dirty="0" err="1">
                <a:latin typeface="Verdana" panose="020B0604030504040204" pitchFamily="34" charset="0"/>
                <a:ea typeface="Verdana" panose="020B0604030504040204" pitchFamily="34" charset="0"/>
              </a:rPr>
              <a:t>colonie</a:t>
            </a:r>
            <a:r>
              <a:rPr lang="cs-CZ" dirty="0">
                <a:latin typeface="Verdana" panose="020B0604030504040204" pitchFamily="34" charset="0"/>
                <a:ea typeface="Verdana" panose="020B0604030504040204" pitchFamily="34" charset="0"/>
              </a:rPr>
              <a:t>. Hélène </a:t>
            </a:r>
            <a:r>
              <a:rPr lang="cs-CZ" dirty="0" err="1">
                <a:latin typeface="Verdana" panose="020B0604030504040204" pitchFamily="34" charset="0"/>
                <a:ea typeface="Verdana" panose="020B0604030504040204" pitchFamily="34" charset="0"/>
              </a:rPr>
              <a:t>apprend</a:t>
            </a:r>
            <a:r>
              <a:rPr lang="cs-CZ" dirty="0">
                <a:latin typeface="Verdana" panose="020B0604030504040204" pitchFamily="34" charset="0"/>
                <a:ea typeface="Verdana" panose="020B0604030504040204" pitchFamily="34" charset="0"/>
              </a:rPr>
              <a:t> à </a:t>
            </a:r>
            <a:r>
              <a:rPr lang="cs-CZ" dirty="0" err="1">
                <a:latin typeface="Verdana" panose="020B0604030504040204" pitchFamily="34" charset="0"/>
                <a:ea typeface="Verdana" panose="020B0604030504040204" pitchFamily="34" charset="0"/>
              </a:rPr>
              <a:t>parler</a:t>
            </a:r>
            <a:r>
              <a:rPr lang="cs-CZ"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l’</a:t>
            </a:r>
            <a:r>
              <a:rPr lang="cs-CZ" dirty="0" err="1" smtClean="0">
                <a:latin typeface="Verdana" panose="020B0604030504040204" pitchFamily="34" charset="0"/>
                <a:ea typeface="Verdana" panose="020B0604030504040204" pitchFamily="34" charset="0"/>
              </a:rPr>
              <a:t>algonquin</a:t>
            </a:r>
            <a:r>
              <a:rPr lang="cs-CZ" dirty="0" smtClean="0">
                <a:latin typeface="Verdana" panose="020B0604030504040204" pitchFamily="34" charset="0"/>
                <a:ea typeface="Verdana" panose="020B0604030504040204" pitchFamily="34" charset="0"/>
              </a:rPr>
              <a:t> </a:t>
            </a:r>
            <a:r>
              <a:rPr lang="cs-CZ" dirty="0">
                <a:latin typeface="Verdana" panose="020B0604030504040204" pitchFamily="34" charset="0"/>
                <a:ea typeface="Verdana" panose="020B0604030504040204" pitchFamily="34" charset="0"/>
              </a:rPr>
              <a:t>et </a:t>
            </a:r>
            <a:r>
              <a:rPr lang="cs-CZ" dirty="0" err="1">
                <a:latin typeface="Verdana" panose="020B0604030504040204" pitchFamily="34" charset="0"/>
                <a:ea typeface="Verdana" panose="020B0604030504040204" pitchFamily="34" charset="0"/>
              </a:rPr>
              <a:t>s’occupe</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Amérindiens</a:t>
            </a:r>
            <a:r>
              <a:rPr lang="cs-CZ" dirty="0">
                <a:latin typeface="Verdana" panose="020B0604030504040204" pitchFamily="34" charset="0"/>
                <a:ea typeface="Verdana" panose="020B0604030504040204" pitchFamily="34" charset="0"/>
              </a:rPr>
              <a:t> et des </a:t>
            </a:r>
            <a:r>
              <a:rPr lang="cs-CZ" dirty="0" err="1">
                <a:latin typeface="Verdana" panose="020B0604030504040204" pitchFamily="34" charset="0"/>
                <a:ea typeface="Verdana" panose="020B0604030504040204" pitchFamily="34" charset="0"/>
              </a:rPr>
              <a:t>malades</a:t>
            </a:r>
            <a:r>
              <a:rPr lang="cs-CZ" dirty="0">
                <a:latin typeface="Verdana" panose="020B0604030504040204" pitchFamily="34" charset="0"/>
                <a:ea typeface="Verdana" panose="020B0604030504040204" pitchFamily="34" charset="0"/>
              </a:rPr>
              <a:t>. Elle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tellement</a:t>
            </a:r>
            <a:r>
              <a:rPr lang="cs-CZ" dirty="0">
                <a:latin typeface="Verdana" panose="020B0604030504040204" pitchFamily="34" charset="0"/>
                <a:ea typeface="Verdana" panose="020B0604030504040204" pitchFamily="34" charset="0"/>
              </a:rPr>
              <a:t> belle et </a:t>
            </a:r>
            <a:r>
              <a:rPr lang="cs-CZ" dirty="0" err="1">
                <a:latin typeface="Verdana" panose="020B0604030504040204" pitchFamily="34" charset="0"/>
                <a:ea typeface="Verdana" panose="020B0604030504040204" pitchFamily="34" charset="0"/>
              </a:rPr>
              <a:t>patiente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les </a:t>
            </a:r>
            <a:r>
              <a:rPr lang="cs-CZ" dirty="0" err="1">
                <a:latin typeface="Verdana" panose="020B0604030504040204" pitchFamily="34" charset="0"/>
                <a:ea typeface="Verdana" panose="020B0604030504040204" pitchFamily="34" charset="0"/>
              </a:rPr>
              <a:t>Amérindiens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l’adorent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comme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divinité</a:t>
            </a:r>
            <a:r>
              <a:rPr lang="cs-CZ" dirty="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x</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La </a:t>
            </a:r>
            <a:r>
              <a:rPr lang="cs-CZ" dirty="0" err="1">
                <a:latin typeface="Verdana" panose="020B0604030504040204" pitchFamily="34" charset="0"/>
                <a:ea typeface="Verdana" panose="020B0604030504040204" pitchFamily="34" charset="0"/>
              </a:rPr>
              <a:t>vie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conjugale</a:t>
            </a:r>
            <a:r>
              <a:rPr lang="cs-CZ" dirty="0">
                <a:latin typeface="Verdana" panose="020B0604030504040204" pitchFamily="34" charset="0"/>
                <a:ea typeface="Verdana" panose="020B0604030504040204" pitchFamily="34" charset="0"/>
              </a:rPr>
              <a:t> ne </a:t>
            </a:r>
            <a:r>
              <a:rPr lang="cs-CZ" dirty="0" err="1">
                <a:latin typeface="Verdana" panose="020B0604030504040204" pitchFamily="34" charset="0"/>
                <a:ea typeface="Verdana" panose="020B0604030504040204" pitchFamily="34" charset="0"/>
              </a:rPr>
              <a:t>marche</a:t>
            </a:r>
            <a:r>
              <a:rPr lang="cs-CZ" dirty="0">
                <a:latin typeface="Verdana" panose="020B0604030504040204" pitchFamily="34" charset="0"/>
                <a:ea typeface="Verdana" panose="020B0604030504040204" pitchFamily="34" charset="0"/>
              </a:rPr>
              <a:t> pas </a:t>
            </a:r>
            <a:r>
              <a:rPr lang="cs-CZ" dirty="0" err="1">
                <a:latin typeface="Verdana" panose="020B0604030504040204" pitchFamily="34" charset="0"/>
                <a:ea typeface="Verdana" panose="020B0604030504040204" pitchFamily="34" charset="0"/>
              </a:rPr>
              <a:t>très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bien</a:t>
            </a:r>
            <a:r>
              <a:rPr lang="cs-CZ" dirty="0">
                <a:latin typeface="Verdana" panose="020B0604030504040204" pitchFamily="34" charset="0"/>
                <a:ea typeface="Verdana" panose="020B0604030504040204" pitchFamily="34" charset="0"/>
              </a:rPr>
              <a:t>. Hélène </a:t>
            </a:r>
            <a:r>
              <a:rPr lang="cs-CZ" dirty="0" err="1">
                <a:latin typeface="Verdana" panose="020B0604030504040204" pitchFamily="34" charset="0"/>
                <a:ea typeface="Verdana" panose="020B0604030504040204" pitchFamily="34" charset="0"/>
              </a:rPr>
              <a:t>n’a</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qu’un</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désir</a:t>
            </a:r>
            <a:r>
              <a:rPr lang="cs-CZ" dirty="0">
                <a:latin typeface="Verdana" panose="020B0604030504040204" pitchFamily="34" charset="0"/>
                <a:ea typeface="Verdana" panose="020B0604030504040204" pitchFamily="34" charset="0"/>
              </a:rPr>
              <a:t> : </a:t>
            </a:r>
            <a:r>
              <a:rPr lang="cs-CZ" dirty="0" err="1">
                <a:latin typeface="Verdana" panose="020B0604030504040204" pitchFamily="34" charset="0"/>
                <a:ea typeface="Verdana" panose="020B0604030504040204" pitchFamily="34" charset="0"/>
              </a:rPr>
              <a:t>devenir</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religieuse</a:t>
            </a:r>
            <a:r>
              <a:rPr lang="cs-CZ" dirty="0">
                <a:latin typeface="Verdana" panose="020B0604030504040204" pitchFamily="34" charset="0"/>
                <a:ea typeface="Verdana" panose="020B0604030504040204" pitchFamily="34" charset="0"/>
              </a:rPr>
              <a:t>. En 1624, </a:t>
            </a:r>
            <a:r>
              <a:rPr lang="cs-CZ" dirty="0" err="1">
                <a:latin typeface="Verdana" panose="020B0604030504040204" pitchFamily="34" charset="0"/>
                <a:ea typeface="Verdana" panose="020B0604030504040204" pitchFamily="34" charset="0"/>
              </a:rPr>
              <a:t>elle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retourne</a:t>
            </a:r>
            <a:r>
              <a:rPr lang="cs-CZ" dirty="0">
                <a:latin typeface="Verdana" panose="020B0604030504040204" pitchFamily="34" charset="0"/>
                <a:ea typeface="Verdana" panose="020B0604030504040204" pitchFamily="34" charset="0"/>
              </a:rPr>
              <a:t> en France pendant </a:t>
            </a:r>
            <a:r>
              <a:rPr lang="cs-CZ" dirty="0" err="1">
                <a:latin typeface="Verdana" panose="020B0604030504040204" pitchFamily="34" charset="0"/>
                <a:ea typeface="Verdana" panose="020B0604030504040204" pitchFamily="34" charset="0"/>
              </a:rPr>
              <a:t>que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Champlain</a:t>
            </a:r>
            <a:r>
              <a:rPr lang="cs-CZ" dirty="0">
                <a:latin typeface="Verdana" panose="020B0604030504040204" pitchFamily="34" charset="0"/>
                <a:ea typeface="Verdana" panose="020B0604030504040204" pitchFamily="34" charset="0"/>
              </a:rPr>
              <a:t> reste à </a:t>
            </a:r>
            <a:r>
              <a:rPr lang="cs-CZ" dirty="0" err="1">
                <a:latin typeface="Verdana" panose="020B0604030504040204" pitchFamily="34" charset="0"/>
                <a:ea typeface="Verdana" panose="020B0604030504040204" pitchFamily="34" charset="0"/>
              </a:rPr>
              <a:t>Québec</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Ils</a:t>
            </a:r>
            <a:r>
              <a:rPr lang="cs-CZ" dirty="0">
                <a:latin typeface="Verdana" panose="020B0604030504040204" pitchFamily="34" charset="0"/>
                <a:ea typeface="Verdana" panose="020B0604030504040204" pitchFamily="34" charset="0"/>
              </a:rPr>
              <a:t> ne se </a:t>
            </a:r>
            <a:r>
              <a:rPr lang="cs-CZ" dirty="0" err="1">
                <a:latin typeface="Verdana" panose="020B0604030504040204" pitchFamily="34" charset="0"/>
                <a:ea typeface="Verdana" panose="020B0604030504040204" pitchFamily="34" charset="0"/>
              </a:rPr>
              <a:t>verront</a:t>
            </a:r>
            <a:r>
              <a:rPr lang="cs-CZ" dirty="0">
                <a:latin typeface="Verdana" panose="020B0604030504040204" pitchFamily="34" charset="0"/>
                <a:ea typeface="Verdana" panose="020B0604030504040204" pitchFamily="34" charset="0"/>
              </a:rPr>
              <a:t> plus.</a:t>
            </a:r>
            <a:endParaRPr lang="fr-FR" dirty="0">
              <a:latin typeface="Verdana" panose="020B0604030504040204" pitchFamily="34" charset="0"/>
              <a:ea typeface="Verdana" panose="020B0604030504040204" pitchFamily="34" charset="0"/>
            </a:endParaRPr>
          </a:p>
          <a:p>
            <a:pPr algn="just"/>
            <a:r>
              <a:rPr lang="cs-CZ" dirty="0">
                <a:latin typeface="Verdana" panose="020B0604030504040204" pitchFamily="34" charset="0"/>
                <a:ea typeface="Verdana" panose="020B0604030504040204" pitchFamily="34" charset="0"/>
              </a:rPr>
              <a:t>(Elle </a:t>
            </a:r>
            <a:r>
              <a:rPr lang="cs-CZ" dirty="0" err="1">
                <a:latin typeface="Verdana" panose="020B0604030504040204" pitchFamily="34" charset="0"/>
                <a:ea typeface="Verdana" panose="020B0604030504040204" pitchFamily="34" charset="0"/>
              </a:rPr>
              <a:t>est</a:t>
            </a:r>
            <a:r>
              <a:rPr lang="cs-CZ" dirty="0">
                <a:latin typeface="Verdana" panose="020B0604030504040204" pitchFamily="34" charset="0"/>
                <a:ea typeface="Verdana" panose="020B0604030504040204" pitchFamily="34" charset="0"/>
              </a:rPr>
              <a:t> entrée au </a:t>
            </a:r>
            <a:r>
              <a:rPr lang="cs-CZ" dirty="0" err="1">
                <a:latin typeface="Verdana" panose="020B0604030504040204" pitchFamily="34" charset="0"/>
                <a:ea typeface="Verdana" panose="020B0604030504040204" pitchFamily="34" charset="0"/>
              </a:rPr>
              <a:t>couvent</a:t>
            </a:r>
            <a:r>
              <a:rPr lang="cs-CZ" dirty="0">
                <a:latin typeface="Verdana" panose="020B0604030504040204" pitchFamily="34" charset="0"/>
                <a:ea typeface="Verdana" panose="020B0604030504040204" pitchFamily="34" charset="0"/>
              </a:rPr>
              <a:t> des </a:t>
            </a:r>
            <a:r>
              <a:rPr lang="cs-CZ" dirty="0" err="1">
                <a:latin typeface="Verdana" panose="020B0604030504040204" pitchFamily="34" charset="0"/>
                <a:ea typeface="Verdana" panose="020B0604030504040204" pitchFamily="34" charset="0"/>
              </a:rPr>
              <a:t>Ursulines</a:t>
            </a:r>
            <a:r>
              <a:rPr lang="cs-CZ" dirty="0">
                <a:latin typeface="Verdana" panose="020B0604030504040204" pitchFamily="34" charset="0"/>
                <a:ea typeface="Verdana" panose="020B0604030504040204" pitchFamily="34" charset="0"/>
              </a:rPr>
              <a:t> de Paris </a:t>
            </a:r>
            <a:r>
              <a:rPr lang="cs-CZ" dirty="0" err="1">
                <a:latin typeface="Verdana" panose="020B0604030504040204" pitchFamily="34" charset="0"/>
                <a:ea typeface="Verdana" panose="020B0604030504040204" pitchFamily="34" charset="0"/>
              </a:rPr>
              <a:t>sous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le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nom</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d’Hélène</a:t>
            </a:r>
            <a:r>
              <a:rPr lang="cs-CZ" dirty="0">
                <a:latin typeface="Verdana" panose="020B0604030504040204" pitchFamily="34" charset="0"/>
                <a:ea typeface="Verdana" panose="020B0604030504040204" pitchFamily="34" charset="0"/>
              </a:rPr>
              <a:t> de Saint-Augustin</a:t>
            </a:r>
            <a:r>
              <a:rPr lang="cs-CZ" dirty="0" smtClean="0">
                <a:latin typeface="Verdana" panose="020B0604030504040204" pitchFamily="34" charset="0"/>
                <a:ea typeface="Verdana" panose="020B0604030504040204" pitchFamily="34" charset="0"/>
              </a:rPr>
              <a:t>.)</a:t>
            </a:r>
            <a:endParaRPr lang="fr-FR" dirty="0">
              <a:latin typeface="Verdana" panose="020B0604030504040204" pitchFamily="34" charset="0"/>
              <a:ea typeface="Verdana" panose="020B0604030504040204" pitchFamily="34" charset="0"/>
            </a:endParaRPr>
          </a:p>
          <a:p>
            <a:pPr algn="just"/>
            <a:endParaRPr lang="fr-FR" dirty="0">
              <a:latin typeface="Verdana" panose="020B0604030504040204" pitchFamily="34" charset="0"/>
              <a:ea typeface="Verdana" panose="020B0604030504040204" pitchFamily="34" charset="0"/>
            </a:endParaRPr>
          </a:p>
        </p:txBody>
      </p:sp>
      <p:pic>
        <p:nvPicPr>
          <p:cNvPr id="2" name="Obrázek 1"/>
          <p:cNvPicPr>
            <a:picLocks noChangeAspect="1"/>
          </p:cNvPicPr>
          <p:nvPr/>
        </p:nvPicPr>
        <p:blipFill>
          <a:blip r:embed="rId2"/>
          <a:stretch>
            <a:fillRect/>
          </a:stretch>
        </p:blipFill>
        <p:spPr>
          <a:xfrm>
            <a:off x="8872219" y="3392184"/>
            <a:ext cx="3162463" cy="3340272"/>
          </a:xfrm>
          <a:prstGeom prst="rect">
            <a:avLst/>
          </a:prstGeom>
        </p:spPr>
      </p:pic>
      <p:pic>
        <p:nvPicPr>
          <p:cNvPr id="6" name="Obrázek 5"/>
          <p:cNvPicPr>
            <a:picLocks noChangeAspect="1"/>
          </p:cNvPicPr>
          <p:nvPr/>
        </p:nvPicPr>
        <p:blipFill>
          <a:blip r:embed="rId3"/>
          <a:stretch>
            <a:fillRect/>
          </a:stretch>
        </p:blipFill>
        <p:spPr>
          <a:xfrm>
            <a:off x="9427083" y="153536"/>
            <a:ext cx="2052736" cy="3103869"/>
          </a:xfrm>
          <a:prstGeom prst="rect">
            <a:avLst/>
          </a:prstGeom>
        </p:spPr>
      </p:pic>
    </p:spTree>
    <p:extLst>
      <p:ext uri="{BB962C8B-B14F-4D97-AF65-F5344CB8AC3E}">
        <p14:creationId xmlns:p14="http://schemas.microsoft.com/office/powerpoint/2010/main" val="126282009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94481" y="868242"/>
            <a:ext cx="11467689" cy="5078313"/>
          </a:xfrm>
          <a:prstGeom prst="rect">
            <a:avLst/>
          </a:prstGeom>
          <a:solidFill>
            <a:schemeClr val="bg1"/>
          </a:solidFill>
        </p:spPr>
        <p:txBody>
          <a:bodyPr wrap="square" rtlCol="0">
            <a:spAutoFit/>
          </a:bodyPr>
          <a:lstStyle/>
          <a:p>
            <a:pPr algn="just"/>
            <a:r>
              <a:rPr lang="cs-CZ" dirty="0" err="1"/>
              <a:t>Cependant</a:t>
            </a:r>
            <a:r>
              <a:rPr lang="cs-CZ" dirty="0"/>
              <a:t>, </a:t>
            </a:r>
            <a:r>
              <a:rPr lang="cs-CZ" dirty="0" err="1"/>
              <a:t>une</a:t>
            </a:r>
            <a:r>
              <a:rPr lang="cs-CZ" dirty="0"/>
              <a:t> </a:t>
            </a:r>
            <a:r>
              <a:rPr lang="cs-CZ" dirty="0" err="1"/>
              <a:t>quantité</a:t>
            </a:r>
            <a:r>
              <a:rPr lang="cs-CZ" dirty="0"/>
              <a:t> de </a:t>
            </a:r>
            <a:r>
              <a:rPr lang="cs-CZ" dirty="0" err="1"/>
              <a:t>sauvages</a:t>
            </a:r>
            <a:r>
              <a:rPr lang="cs-CZ" dirty="0"/>
              <a:t> </a:t>
            </a:r>
            <a:r>
              <a:rPr lang="cs-CZ" dirty="0" err="1"/>
              <a:t>vivait</a:t>
            </a:r>
            <a:r>
              <a:rPr lang="cs-CZ" dirty="0"/>
              <a:t> </a:t>
            </a:r>
            <a:r>
              <a:rPr lang="cs-CZ" dirty="0" err="1"/>
              <a:t>proche</a:t>
            </a:r>
            <a:r>
              <a:rPr lang="cs-CZ" dirty="0"/>
              <a:t> de </a:t>
            </a:r>
            <a:r>
              <a:rPr lang="cs-CZ" dirty="0" err="1"/>
              <a:t>nous</a:t>
            </a:r>
            <a:r>
              <a:rPr lang="cs-CZ" dirty="0"/>
              <a:t> </a:t>
            </a:r>
            <a:r>
              <a:rPr lang="cs-CZ" dirty="0" err="1"/>
              <a:t>dans</a:t>
            </a:r>
            <a:r>
              <a:rPr lang="cs-CZ" dirty="0"/>
              <a:t> des </a:t>
            </a:r>
            <a:r>
              <a:rPr lang="cs-CZ" dirty="0" err="1"/>
              <a:t>cabanes</a:t>
            </a:r>
            <a:r>
              <a:rPr lang="cs-CZ" dirty="0"/>
              <a:t>, </a:t>
            </a:r>
            <a:r>
              <a:rPr lang="cs-CZ" dirty="0" err="1"/>
              <a:t>faisait</a:t>
            </a:r>
            <a:r>
              <a:rPr lang="cs-CZ" dirty="0"/>
              <a:t> la </a:t>
            </a:r>
            <a:r>
              <a:rPr lang="cs-CZ" dirty="0" err="1"/>
              <a:t>pêche</a:t>
            </a:r>
            <a:r>
              <a:rPr lang="cs-CZ" dirty="0"/>
              <a:t> </a:t>
            </a:r>
            <a:r>
              <a:rPr lang="cs-CZ" dirty="0" err="1"/>
              <a:t>aux</a:t>
            </a:r>
            <a:r>
              <a:rPr lang="cs-CZ" dirty="0"/>
              <a:t> </a:t>
            </a:r>
            <a:r>
              <a:rPr lang="cs-CZ" dirty="0" err="1"/>
              <a:t>anguilles</a:t>
            </a:r>
            <a:r>
              <a:rPr lang="cs-CZ" dirty="0"/>
              <a:t> qui </a:t>
            </a:r>
            <a:r>
              <a:rPr lang="cs-CZ" dirty="0" err="1"/>
              <a:t>commence</a:t>
            </a:r>
            <a:r>
              <a:rPr lang="cs-CZ" dirty="0"/>
              <a:t> </a:t>
            </a:r>
            <a:r>
              <a:rPr lang="cs-CZ" dirty="0" err="1"/>
              <a:t>autour</a:t>
            </a:r>
            <a:r>
              <a:rPr lang="cs-CZ" dirty="0"/>
              <a:t> </a:t>
            </a:r>
            <a:r>
              <a:rPr lang="cs-CZ" dirty="0" err="1"/>
              <a:t>du</a:t>
            </a:r>
            <a:r>
              <a:rPr lang="cs-CZ" dirty="0"/>
              <a:t> 15 </a:t>
            </a:r>
            <a:r>
              <a:rPr lang="cs-CZ" dirty="0" err="1"/>
              <a:t>septembre</a:t>
            </a:r>
            <a:r>
              <a:rPr lang="cs-CZ" dirty="0"/>
              <a:t> et finit au 15 </a:t>
            </a:r>
            <a:r>
              <a:rPr lang="cs-CZ" dirty="0" err="1"/>
              <a:t>octobre</a:t>
            </a:r>
            <a:r>
              <a:rPr lang="cs-CZ" dirty="0"/>
              <a:t>. En </a:t>
            </a:r>
            <a:r>
              <a:rPr lang="cs-CZ" dirty="0" err="1"/>
              <a:t>ce</a:t>
            </a:r>
            <a:r>
              <a:rPr lang="cs-CZ" dirty="0"/>
              <a:t> </a:t>
            </a:r>
            <a:r>
              <a:rPr lang="cs-CZ" dirty="0" err="1"/>
              <a:t>temps</a:t>
            </a:r>
            <a:r>
              <a:rPr lang="cs-CZ" dirty="0"/>
              <a:t>, </a:t>
            </a:r>
            <a:r>
              <a:rPr lang="cs-CZ" dirty="0" err="1"/>
              <a:t>tous</a:t>
            </a:r>
            <a:r>
              <a:rPr lang="cs-CZ" dirty="0"/>
              <a:t> les </a:t>
            </a:r>
            <a:r>
              <a:rPr lang="cs-CZ" dirty="0" err="1"/>
              <a:t>sauvages</a:t>
            </a:r>
            <a:r>
              <a:rPr lang="cs-CZ" dirty="0"/>
              <a:t> se </a:t>
            </a:r>
            <a:r>
              <a:rPr lang="cs-CZ" dirty="0" err="1"/>
              <a:t>nourrissent</a:t>
            </a:r>
            <a:r>
              <a:rPr lang="cs-CZ" dirty="0"/>
              <a:t> de </a:t>
            </a:r>
            <a:r>
              <a:rPr lang="cs-CZ" dirty="0" err="1"/>
              <a:t>cette</a:t>
            </a:r>
            <a:r>
              <a:rPr lang="cs-CZ" dirty="0"/>
              <a:t> </a:t>
            </a:r>
            <a:r>
              <a:rPr lang="cs-CZ" dirty="0" err="1"/>
              <a:t>manne</a:t>
            </a:r>
            <a:r>
              <a:rPr lang="cs-CZ" dirty="0"/>
              <a:t> et en font </a:t>
            </a:r>
            <a:r>
              <a:rPr lang="cs-CZ" dirty="0" err="1"/>
              <a:t>sécher</a:t>
            </a:r>
            <a:r>
              <a:rPr lang="cs-CZ" dirty="0"/>
              <a:t> pour </a:t>
            </a:r>
            <a:r>
              <a:rPr lang="cs-CZ" dirty="0" err="1"/>
              <a:t>l’hiver</a:t>
            </a:r>
            <a:r>
              <a:rPr lang="cs-CZ" dirty="0"/>
              <a:t> </a:t>
            </a:r>
            <a:r>
              <a:rPr lang="cs-CZ" dirty="0" err="1"/>
              <a:t>jusqu’au</a:t>
            </a:r>
            <a:r>
              <a:rPr lang="cs-CZ" dirty="0"/>
              <a:t> </a:t>
            </a:r>
            <a:r>
              <a:rPr lang="cs-CZ" dirty="0" err="1"/>
              <a:t>mois</a:t>
            </a:r>
            <a:r>
              <a:rPr lang="cs-CZ" dirty="0"/>
              <a:t> de </a:t>
            </a:r>
            <a:r>
              <a:rPr lang="cs-CZ" dirty="0" err="1"/>
              <a:t>février</a:t>
            </a:r>
            <a:r>
              <a:rPr lang="cs-CZ" dirty="0"/>
              <a:t>, </a:t>
            </a:r>
            <a:r>
              <a:rPr lang="cs-CZ" dirty="0" err="1"/>
              <a:t>alors</a:t>
            </a:r>
            <a:r>
              <a:rPr lang="cs-CZ" dirty="0"/>
              <a:t> </a:t>
            </a:r>
            <a:r>
              <a:rPr lang="cs-CZ" dirty="0" err="1"/>
              <a:t>que</a:t>
            </a:r>
            <a:r>
              <a:rPr lang="cs-CZ" dirty="0"/>
              <a:t> les </a:t>
            </a:r>
            <a:r>
              <a:rPr lang="cs-CZ" dirty="0" err="1"/>
              <a:t>neiges</a:t>
            </a:r>
            <a:r>
              <a:rPr lang="cs-CZ" dirty="0"/>
              <a:t> </a:t>
            </a:r>
            <a:r>
              <a:rPr lang="cs-CZ" dirty="0" err="1"/>
              <a:t>sont</a:t>
            </a:r>
            <a:r>
              <a:rPr lang="cs-CZ" dirty="0"/>
              <a:t> </a:t>
            </a:r>
            <a:r>
              <a:rPr lang="cs-CZ" dirty="0" err="1"/>
              <a:t>hautes</a:t>
            </a:r>
            <a:r>
              <a:rPr lang="cs-CZ" dirty="0"/>
              <a:t> de </a:t>
            </a:r>
            <a:r>
              <a:rPr lang="cs-CZ" dirty="0" err="1"/>
              <a:t>deux</a:t>
            </a:r>
            <a:r>
              <a:rPr lang="cs-CZ" dirty="0"/>
              <a:t> </a:t>
            </a:r>
            <a:r>
              <a:rPr lang="cs-CZ" dirty="0" err="1"/>
              <a:t>pieds</a:t>
            </a:r>
            <a:r>
              <a:rPr lang="cs-CZ" dirty="0"/>
              <a:t> et </a:t>
            </a:r>
            <a:r>
              <a:rPr lang="cs-CZ" dirty="0" err="1"/>
              <a:t>demi</a:t>
            </a:r>
            <a:r>
              <a:rPr lang="cs-CZ" dirty="0"/>
              <a:t>, </a:t>
            </a:r>
            <a:r>
              <a:rPr lang="cs-CZ" dirty="0" err="1"/>
              <a:t>allant</a:t>
            </a:r>
            <a:r>
              <a:rPr lang="cs-CZ" dirty="0"/>
              <a:t> </a:t>
            </a:r>
            <a:r>
              <a:rPr lang="cs-CZ" dirty="0" err="1"/>
              <a:t>jusqu’à</a:t>
            </a:r>
            <a:r>
              <a:rPr lang="cs-CZ" dirty="0"/>
              <a:t> </a:t>
            </a:r>
            <a:r>
              <a:rPr lang="cs-CZ" dirty="0" err="1"/>
              <a:t>trois</a:t>
            </a:r>
            <a:r>
              <a:rPr lang="cs-CZ" dirty="0"/>
              <a:t> </a:t>
            </a:r>
            <a:r>
              <a:rPr lang="cs-CZ" dirty="0" err="1"/>
              <a:t>pieds</a:t>
            </a:r>
            <a:r>
              <a:rPr lang="cs-CZ" dirty="0"/>
              <a:t>. </a:t>
            </a:r>
            <a:r>
              <a:rPr lang="cs-CZ" dirty="0" err="1"/>
              <a:t>C’est</a:t>
            </a:r>
            <a:r>
              <a:rPr lang="cs-CZ" dirty="0"/>
              <a:t> </a:t>
            </a:r>
            <a:r>
              <a:rPr lang="cs-CZ" dirty="0" err="1"/>
              <a:t>le</a:t>
            </a:r>
            <a:r>
              <a:rPr lang="cs-CZ" dirty="0"/>
              <a:t> </a:t>
            </a:r>
            <a:r>
              <a:rPr lang="cs-CZ" dirty="0" err="1"/>
              <a:t>temps</a:t>
            </a:r>
            <a:r>
              <a:rPr lang="cs-CZ" dirty="0"/>
              <a:t> </a:t>
            </a:r>
            <a:r>
              <a:rPr lang="cs-CZ" dirty="0" err="1"/>
              <a:t>quand</a:t>
            </a:r>
            <a:r>
              <a:rPr lang="cs-CZ" dirty="0"/>
              <a:t> </a:t>
            </a:r>
            <a:r>
              <a:rPr lang="cs-CZ" dirty="0" err="1"/>
              <a:t>ils</a:t>
            </a:r>
            <a:r>
              <a:rPr lang="cs-CZ" dirty="0"/>
              <a:t> </a:t>
            </a:r>
            <a:r>
              <a:rPr lang="cs-CZ" dirty="0" err="1"/>
              <a:t>accommodent</a:t>
            </a:r>
            <a:r>
              <a:rPr lang="cs-CZ" dirty="0"/>
              <a:t> </a:t>
            </a:r>
            <a:r>
              <a:rPr lang="cs-CZ" dirty="0" err="1"/>
              <a:t>leurs</a:t>
            </a:r>
            <a:r>
              <a:rPr lang="cs-CZ" dirty="0"/>
              <a:t> </a:t>
            </a:r>
            <a:r>
              <a:rPr lang="cs-CZ" dirty="0" err="1"/>
              <a:t>anguilles</a:t>
            </a:r>
            <a:r>
              <a:rPr lang="cs-CZ" dirty="0"/>
              <a:t> et </a:t>
            </a:r>
            <a:r>
              <a:rPr lang="cs-CZ" dirty="0" err="1"/>
              <a:t>autres</a:t>
            </a:r>
            <a:r>
              <a:rPr lang="cs-CZ" dirty="0"/>
              <a:t> </a:t>
            </a:r>
            <a:r>
              <a:rPr lang="cs-CZ" dirty="0" err="1"/>
              <a:t>choses</a:t>
            </a:r>
            <a:r>
              <a:rPr lang="cs-CZ" dirty="0"/>
              <a:t> </a:t>
            </a:r>
            <a:r>
              <a:rPr lang="cs-CZ" dirty="0" err="1"/>
              <a:t>qu’ils</a:t>
            </a:r>
            <a:r>
              <a:rPr lang="cs-CZ" dirty="0"/>
              <a:t> font </a:t>
            </a:r>
            <a:r>
              <a:rPr lang="cs-CZ" dirty="0" err="1"/>
              <a:t>chercher</a:t>
            </a:r>
            <a:r>
              <a:rPr lang="cs-CZ" dirty="0"/>
              <a:t>, </a:t>
            </a:r>
            <a:r>
              <a:rPr lang="cs-CZ" dirty="0" err="1"/>
              <a:t>qu’ils</a:t>
            </a:r>
            <a:r>
              <a:rPr lang="cs-CZ" dirty="0"/>
              <a:t> </a:t>
            </a:r>
            <a:r>
              <a:rPr lang="cs-CZ" dirty="0" err="1"/>
              <a:t>chassent</a:t>
            </a:r>
            <a:r>
              <a:rPr lang="cs-CZ" dirty="0"/>
              <a:t> les </a:t>
            </a:r>
            <a:r>
              <a:rPr lang="cs-CZ" dirty="0" err="1"/>
              <a:t>castors</a:t>
            </a:r>
            <a:r>
              <a:rPr lang="cs-CZ" dirty="0"/>
              <a:t> qui se </a:t>
            </a:r>
            <a:r>
              <a:rPr lang="cs-CZ" dirty="0" err="1"/>
              <a:t>trouvent</a:t>
            </a:r>
            <a:r>
              <a:rPr lang="cs-CZ" dirty="0"/>
              <a:t> </a:t>
            </a:r>
            <a:r>
              <a:rPr lang="cs-CZ" dirty="0" err="1"/>
              <a:t>là</a:t>
            </a:r>
            <a:r>
              <a:rPr lang="cs-CZ" dirty="0"/>
              <a:t> </a:t>
            </a:r>
            <a:r>
              <a:rPr lang="cs-CZ" dirty="0" err="1"/>
              <a:t>jusqu’au</a:t>
            </a:r>
            <a:r>
              <a:rPr lang="cs-CZ" dirty="0"/>
              <a:t> </a:t>
            </a:r>
            <a:r>
              <a:rPr lang="cs-CZ" dirty="0" err="1"/>
              <a:t>début</a:t>
            </a:r>
            <a:r>
              <a:rPr lang="cs-CZ" dirty="0"/>
              <a:t> </a:t>
            </a:r>
            <a:r>
              <a:rPr lang="cs-CZ" dirty="0" err="1"/>
              <a:t>janvier</a:t>
            </a:r>
            <a:r>
              <a:rPr lang="cs-CZ" dirty="0"/>
              <a:t>. [...]</a:t>
            </a:r>
            <a:endParaRPr lang="fr-FR" dirty="0"/>
          </a:p>
          <a:p>
            <a:pPr algn="just"/>
            <a:r>
              <a:rPr lang="cs-CZ" dirty="0" err="1"/>
              <a:t>Tous</a:t>
            </a:r>
            <a:r>
              <a:rPr lang="cs-CZ" dirty="0"/>
              <a:t> ces </a:t>
            </a:r>
            <a:r>
              <a:rPr lang="cs-CZ" dirty="0" err="1"/>
              <a:t>peuples</a:t>
            </a:r>
            <a:r>
              <a:rPr lang="cs-CZ" dirty="0"/>
              <a:t> </a:t>
            </a:r>
            <a:r>
              <a:rPr lang="cs-CZ" dirty="0" err="1"/>
              <a:t>pâtissent</a:t>
            </a:r>
            <a:r>
              <a:rPr lang="cs-CZ" dirty="0"/>
              <a:t> </a:t>
            </a:r>
            <a:r>
              <a:rPr lang="cs-CZ" dirty="0" err="1"/>
              <a:t>tant</a:t>
            </a:r>
            <a:r>
              <a:rPr lang="cs-CZ" dirty="0"/>
              <a:t> </a:t>
            </a:r>
            <a:r>
              <a:rPr lang="cs-CZ" dirty="0" err="1"/>
              <a:t>que</a:t>
            </a:r>
            <a:r>
              <a:rPr lang="cs-CZ" dirty="0"/>
              <a:t>, </a:t>
            </a:r>
            <a:r>
              <a:rPr lang="cs-CZ" dirty="0" err="1"/>
              <a:t>quelquefois</a:t>
            </a:r>
            <a:r>
              <a:rPr lang="cs-CZ" dirty="0"/>
              <a:t>, </a:t>
            </a:r>
            <a:r>
              <a:rPr lang="cs-CZ" dirty="0" err="1"/>
              <a:t>ils</a:t>
            </a:r>
            <a:r>
              <a:rPr lang="cs-CZ" dirty="0"/>
              <a:t> </a:t>
            </a:r>
            <a:r>
              <a:rPr lang="cs-CZ" dirty="0" err="1"/>
              <a:t>sont</a:t>
            </a:r>
            <a:r>
              <a:rPr lang="cs-CZ" dirty="0"/>
              <a:t> </a:t>
            </a:r>
            <a:r>
              <a:rPr lang="cs-CZ" dirty="0" err="1"/>
              <a:t>contraints</a:t>
            </a:r>
            <a:r>
              <a:rPr lang="cs-CZ" dirty="0"/>
              <a:t> de </a:t>
            </a:r>
            <a:r>
              <a:rPr lang="cs-CZ" dirty="0" err="1"/>
              <a:t>vivre</a:t>
            </a:r>
            <a:r>
              <a:rPr lang="cs-CZ" dirty="0"/>
              <a:t> de </a:t>
            </a:r>
            <a:r>
              <a:rPr lang="cs-CZ" dirty="0" err="1"/>
              <a:t>certains</a:t>
            </a:r>
            <a:r>
              <a:rPr lang="cs-CZ" dirty="0"/>
              <a:t> </a:t>
            </a:r>
            <a:r>
              <a:rPr lang="cs-CZ" dirty="0" err="1"/>
              <a:t>coquillages</a:t>
            </a:r>
            <a:r>
              <a:rPr lang="cs-CZ" dirty="0"/>
              <a:t>, de </a:t>
            </a:r>
            <a:r>
              <a:rPr lang="cs-CZ" dirty="0" err="1"/>
              <a:t>manger</a:t>
            </a:r>
            <a:r>
              <a:rPr lang="cs-CZ" dirty="0"/>
              <a:t> </a:t>
            </a:r>
            <a:r>
              <a:rPr lang="cs-CZ" dirty="0" err="1"/>
              <a:t>leurs</a:t>
            </a:r>
            <a:r>
              <a:rPr lang="cs-CZ" dirty="0"/>
              <a:t> </a:t>
            </a:r>
            <a:r>
              <a:rPr lang="cs-CZ" dirty="0" err="1"/>
              <a:t>chiens</a:t>
            </a:r>
            <a:r>
              <a:rPr lang="cs-CZ" dirty="0"/>
              <a:t>, se </a:t>
            </a:r>
            <a:r>
              <a:rPr lang="cs-CZ" dirty="0" err="1"/>
              <a:t>couvrir</a:t>
            </a:r>
            <a:r>
              <a:rPr lang="cs-CZ" dirty="0"/>
              <a:t> de </a:t>
            </a:r>
            <a:r>
              <a:rPr lang="cs-CZ" dirty="0" err="1"/>
              <a:t>peaux</a:t>
            </a:r>
            <a:r>
              <a:rPr lang="cs-CZ" dirty="0"/>
              <a:t> </a:t>
            </a:r>
            <a:r>
              <a:rPr lang="cs-CZ" dirty="0" err="1"/>
              <a:t>contre</a:t>
            </a:r>
            <a:r>
              <a:rPr lang="cs-CZ" dirty="0"/>
              <a:t> </a:t>
            </a:r>
            <a:r>
              <a:rPr lang="cs-CZ" dirty="0" err="1"/>
              <a:t>le</a:t>
            </a:r>
            <a:r>
              <a:rPr lang="cs-CZ" dirty="0"/>
              <a:t> </a:t>
            </a:r>
            <a:r>
              <a:rPr lang="cs-CZ" dirty="0" err="1"/>
              <a:t>froid</a:t>
            </a:r>
            <a:r>
              <a:rPr lang="cs-CZ" dirty="0"/>
              <a:t>. </a:t>
            </a:r>
            <a:r>
              <a:rPr lang="cs-CZ" b="1" dirty="0"/>
              <a:t>Je </a:t>
            </a:r>
            <a:r>
              <a:rPr lang="cs-CZ" b="1" dirty="0" err="1"/>
              <a:t>tiens</a:t>
            </a:r>
            <a:r>
              <a:rPr lang="cs-CZ" b="1" dirty="0"/>
              <a:t> </a:t>
            </a:r>
            <a:r>
              <a:rPr lang="cs-CZ" b="1" dirty="0" err="1"/>
              <a:t>que</a:t>
            </a:r>
            <a:r>
              <a:rPr lang="cs-CZ" b="1" dirty="0"/>
              <a:t> si on </a:t>
            </a:r>
            <a:r>
              <a:rPr lang="cs-CZ" b="1" dirty="0" err="1"/>
              <a:t>leur</a:t>
            </a:r>
            <a:r>
              <a:rPr lang="cs-CZ" b="1" dirty="0"/>
              <a:t> </a:t>
            </a:r>
            <a:r>
              <a:rPr lang="cs-CZ" b="1" dirty="0" err="1"/>
              <a:t>enseignait</a:t>
            </a:r>
            <a:r>
              <a:rPr lang="cs-CZ" b="1" dirty="0"/>
              <a:t> à </a:t>
            </a:r>
            <a:r>
              <a:rPr lang="cs-CZ" b="1" dirty="0" err="1"/>
              <a:t>vivre</a:t>
            </a:r>
            <a:r>
              <a:rPr lang="cs-CZ" b="1" dirty="0"/>
              <a:t> et à </a:t>
            </a:r>
            <a:r>
              <a:rPr lang="cs-CZ" b="1" dirty="0" err="1"/>
              <a:t>labourer</a:t>
            </a:r>
            <a:r>
              <a:rPr lang="cs-CZ" b="1" dirty="0"/>
              <a:t> des </a:t>
            </a:r>
            <a:r>
              <a:rPr lang="cs-CZ" b="1" dirty="0" err="1"/>
              <a:t>terres</a:t>
            </a:r>
            <a:r>
              <a:rPr lang="cs-CZ" b="1" dirty="0"/>
              <a:t> et </a:t>
            </a:r>
            <a:r>
              <a:rPr lang="cs-CZ" b="1" dirty="0" err="1"/>
              <a:t>autre</a:t>
            </a:r>
            <a:r>
              <a:rPr lang="cs-CZ" b="1" dirty="0"/>
              <a:t> </a:t>
            </a:r>
            <a:r>
              <a:rPr lang="cs-CZ" b="1" dirty="0" err="1"/>
              <a:t>chose</a:t>
            </a:r>
            <a:r>
              <a:rPr lang="cs-CZ" b="1" dirty="0"/>
              <a:t>, </a:t>
            </a:r>
            <a:r>
              <a:rPr lang="cs-CZ" b="1" dirty="0" err="1"/>
              <a:t>ils</a:t>
            </a:r>
            <a:r>
              <a:rPr lang="cs-CZ" b="1" dirty="0"/>
              <a:t> </a:t>
            </a:r>
            <a:r>
              <a:rPr lang="cs-CZ" b="1" dirty="0" err="1"/>
              <a:t>apprendraient</a:t>
            </a:r>
            <a:r>
              <a:rPr lang="cs-CZ" b="1" dirty="0"/>
              <a:t> </a:t>
            </a:r>
            <a:r>
              <a:rPr lang="cs-CZ" b="1" dirty="0" err="1"/>
              <a:t>fort</a:t>
            </a:r>
            <a:r>
              <a:rPr lang="cs-CZ" b="1" dirty="0"/>
              <a:t> </a:t>
            </a:r>
            <a:r>
              <a:rPr lang="cs-CZ" b="1" dirty="0" err="1"/>
              <a:t>bien</a:t>
            </a:r>
            <a:r>
              <a:rPr lang="cs-CZ" b="1" dirty="0"/>
              <a:t>. </a:t>
            </a:r>
            <a:r>
              <a:rPr lang="cs-CZ" dirty="0"/>
              <a:t>Car </a:t>
            </a:r>
            <a:r>
              <a:rPr lang="cs-CZ" dirty="0" err="1"/>
              <a:t>il</a:t>
            </a:r>
            <a:r>
              <a:rPr lang="cs-CZ" dirty="0"/>
              <a:t> y en a </a:t>
            </a:r>
            <a:r>
              <a:rPr lang="cs-CZ" dirty="0" err="1"/>
              <a:t>assez</a:t>
            </a:r>
            <a:r>
              <a:rPr lang="cs-CZ" dirty="0"/>
              <a:t> qui </a:t>
            </a:r>
            <a:r>
              <a:rPr lang="cs-CZ" dirty="0" err="1"/>
              <a:t>ont</a:t>
            </a:r>
            <a:r>
              <a:rPr lang="cs-CZ" dirty="0"/>
              <a:t> </a:t>
            </a:r>
            <a:r>
              <a:rPr lang="cs-CZ" dirty="0" err="1"/>
              <a:t>un</a:t>
            </a:r>
            <a:r>
              <a:rPr lang="cs-CZ" dirty="0"/>
              <a:t> </a:t>
            </a:r>
            <a:r>
              <a:rPr lang="cs-CZ" b="1" dirty="0"/>
              <a:t>bon </a:t>
            </a:r>
            <a:r>
              <a:rPr lang="cs-CZ" b="1" dirty="0" err="1"/>
              <a:t>jugement</a:t>
            </a:r>
            <a:r>
              <a:rPr lang="cs-CZ" b="1" dirty="0"/>
              <a:t> </a:t>
            </a:r>
            <a:r>
              <a:rPr lang="cs-CZ" dirty="0"/>
              <a:t>et </a:t>
            </a:r>
            <a:r>
              <a:rPr lang="cs-CZ" dirty="0" err="1"/>
              <a:t>répondent</a:t>
            </a:r>
            <a:r>
              <a:rPr lang="cs-CZ" dirty="0"/>
              <a:t> à propos à </a:t>
            </a:r>
            <a:r>
              <a:rPr lang="cs-CZ" dirty="0" err="1"/>
              <a:t>ce</a:t>
            </a:r>
            <a:r>
              <a:rPr lang="cs-CZ" dirty="0"/>
              <a:t> </a:t>
            </a:r>
            <a:r>
              <a:rPr lang="cs-CZ" dirty="0" err="1"/>
              <a:t>qu’on</a:t>
            </a:r>
            <a:r>
              <a:rPr lang="cs-CZ" dirty="0"/>
              <a:t> </a:t>
            </a:r>
            <a:r>
              <a:rPr lang="cs-CZ" dirty="0" err="1"/>
              <a:t>leur</a:t>
            </a:r>
            <a:r>
              <a:rPr lang="cs-CZ" dirty="0"/>
              <a:t> </a:t>
            </a:r>
            <a:r>
              <a:rPr lang="cs-CZ" dirty="0" err="1"/>
              <a:t>demande</a:t>
            </a:r>
            <a:r>
              <a:rPr lang="cs-CZ" dirty="0"/>
              <a:t>. </a:t>
            </a:r>
            <a:r>
              <a:rPr lang="cs-CZ" dirty="0" err="1"/>
              <a:t>Ils</a:t>
            </a:r>
            <a:r>
              <a:rPr lang="cs-CZ" dirty="0"/>
              <a:t> </a:t>
            </a:r>
            <a:r>
              <a:rPr lang="cs-CZ" dirty="0" err="1"/>
              <a:t>ont</a:t>
            </a:r>
            <a:r>
              <a:rPr lang="cs-CZ" dirty="0"/>
              <a:t> </a:t>
            </a:r>
            <a:r>
              <a:rPr lang="cs-CZ" dirty="0" err="1"/>
              <a:t>une</a:t>
            </a:r>
            <a:r>
              <a:rPr lang="cs-CZ" dirty="0"/>
              <a:t> </a:t>
            </a:r>
            <a:r>
              <a:rPr lang="cs-CZ" b="1" dirty="0" err="1"/>
              <a:t>méchanceté</a:t>
            </a:r>
            <a:r>
              <a:rPr lang="cs-CZ" b="1" dirty="0"/>
              <a:t> </a:t>
            </a:r>
            <a:r>
              <a:rPr lang="cs-CZ" dirty="0"/>
              <a:t>en </a:t>
            </a:r>
            <a:r>
              <a:rPr lang="cs-CZ" dirty="0" err="1"/>
              <a:t>eux</a:t>
            </a:r>
            <a:r>
              <a:rPr lang="cs-CZ" dirty="0"/>
              <a:t>, qui </a:t>
            </a:r>
            <a:r>
              <a:rPr lang="cs-CZ" dirty="0" err="1"/>
              <a:t>est</a:t>
            </a:r>
            <a:r>
              <a:rPr lang="cs-CZ" dirty="0"/>
              <a:t> </a:t>
            </a:r>
            <a:r>
              <a:rPr lang="cs-CZ" dirty="0" err="1"/>
              <a:t>d’user</a:t>
            </a:r>
            <a:r>
              <a:rPr lang="cs-CZ" dirty="0"/>
              <a:t> de </a:t>
            </a:r>
            <a:r>
              <a:rPr lang="cs-CZ" b="1" dirty="0" err="1"/>
              <a:t>vengeance</a:t>
            </a:r>
            <a:r>
              <a:rPr lang="cs-CZ" dirty="0"/>
              <a:t> et </a:t>
            </a:r>
            <a:r>
              <a:rPr lang="cs-CZ" dirty="0" err="1"/>
              <a:t>d’être</a:t>
            </a:r>
            <a:r>
              <a:rPr lang="cs-CZ" dirty="0"/>
              <a:t> </a:t>
            </a:r>
            <a:r>
              <a:rPr lang="cs-CZ" b="1" dirty="0" err="1"/>
              <a:t>grands</a:t>
            </a:r>
            <a:r>
              <a:rPr lang="cs-CZ" b="1" dirty="0"/>
              <a:t> </a:t>
            </a:r>
            <a:r>
              <a:rPr lang="cs-CZ" b="1" dirty="0" err="1"/>
              <a:t>menteurs</a:t>
            </a:r>
            <a:r>
              <a:rPr lang="cs-CZ" dirty="0"/>
              <a:t>, </a:t>
            </a:r>
            <a:r>
              <a:rPr lang="cs-CZ" dirty="0" err="1"/>
              <a:t>gens</a:t>
            </a:r>
            <a:r>
              <a:rPr lang="cs-CZ" dirty="0"/>
              <a:t> </a:t>
            </a:r>
            <a:r>
              <a:rPr lang="cs-CZ" dirty="0" err="1"/>
              <a:t>auxquels</a:t>
            </a:r>
            <a:r>
              <a:rPr lang="cs-CZ" dirty="0"/>
              <a:t> </a:t>
            </a:r>
            <a:r>
              <a:rPr lang="cs-CZ" dirty="0" err="1"/>
              <a:t>il</a:t>
            </a:r>
            <a:r>
              <a:rPr lang="cs-CZ" dirty="0"/>
              <a:t> ne </a:t>
            </a:r>
            <a:r>
              <a:rPr lang="cs-CZ" dirty="0" err="1"/>
              <a:t>faut</a:t>
            </a:r>
            <a:r>
              <a:rPr lang="cs-CZ" dirty="0"/>
              <a:t> pas trop se </a:t>
            </a:r>
            <a:r>
              <a:rPr lang="cs-CZ" dirty="0" err="1"/>
              <a:t>fier</a:t>
            </a:r>
            <a:r>
              <a:rPr lang="cs-CZ" dirty="0"/>
              <a:t>, </a:t>
            </a:r>
            <a:r>
              <a:rPr lang="cs-CZ" dirty="0" err="1"/>
              <a:t>sinon</a:t>
            </a:r>
            <a:r>
              <a:rPr lang="cs-CZ" dirty="0"/>
              <a:t> </a:t>
            </a:r>
            <a:r>
              <a:rPr lang="cs-CZ" dirty="0" err="1"/>
              <a:t>avec</a:t>
            </a:r>
            <a:r>
              <a:rPr lang="cs-CZ" dirty="0"/>
              <a:t> </a:t>
            </a:r>
            <a:r>
              <a:rPr lang="cs-CZ" dirty="0" err="1"/>
              <a:t>raison</a:t>
            </a:r>
            <a:r>
              <a:rPr lang="cs-CZ" dirty="0"/>
              <a:t> et </a:t>
            </a:r>
            <a:r>
              <a:rPr lang="cs-CZ" dirty="0" err="1"/>
              <a:t>force</a:t>
            </a:r>
            <a:r>
              <a:rPr lang="cs-CZ" dirty="0"/>
              <a:t> en </a:t>
            </a:r>
            <a:r>
              <a:rPr lang="cs-CZ" dirty="0" err="1"/>
              <a:t>main</a:t>
            </a:r>
            <a:r>
              <a:rPr lang="cs-CZ" dirty="0"/>
              <a:t>.</a:t>
            </a:r>
            <a:endParaRPr lang="fr-FR" dirty="0"/>
          </a:p>
          <a:p>
            <a:pPr algn="just"/>
            <a:r>
              <a:rPr lang="cs-CZ" dirty="0" err="1"/>
              <a:t>Ils</a:t>
            </a:r>
            <a:r>
              <a:rPr lang="cs-CZ" dirty="0"/>
              <a:t> </a:t>
            </a:r>
            <a:r>
              <a:rPr lang="cs-CZ" dirty="0" err="1"/>
              <a:t>promettent</a:t>
            </a:r>
            <a:r>
              <a:rPr lang="cs-CZ" dirty="0"/>
              <a:t> </a:t>
            </a:r>
            <a:r>
              <a:rPr lang="cs-CZ" dirty="0" err="1"/>
              <a:t>assez</a:t>
            </a:r>
            <a:r>
              <a:rPr lang="cs-CZ" dirty="0"/>
              <a:t> </a:t>
            </a:r>
            <a:r>
              <a:rPr lang="cs-CZ" dirty="0" err="1"/>
              <a:t>mais</a:t>
            </a:r>
            <a:r>
              <a:rPr lang="cs-CZ" dirty="0"/>
              <a:t> </a:t>
            </a:r>
            <a:r>
              <a:rPr lang="cs-CZ" dirty="0" err="1"/>
              <a:t>ils</a:t>
            </a:r>
            <a:r>
              <a:rPr lang="cs-CZ" dirty="0"/>
              <a:t> </a:t>
            </a:r>
            <a:r>
              <a:rPr lang="cs-CZ" dirty="0" err="1"/>
              <a:t>tiennent</a:t>
            </a:r>
            <a:r>
              <a:rPr lang="cs-CZ" dirty="0"/>
              <a:t> </a:t>
            </a:r>
            <a:r>
              <a:rPr lang="cs-CZ" dirty="0" err="1"/>
              <a:t>peu</a:t>
            </a:r>
            <a:r>
              <a:rPr lang="cs-CZ" dirty="0"/>
              <a:t>. </a:t>
            </a:r>
            <a:r>
              <a:rPr lang="cs-CZ" dirty="0" err="1"/>
              <a:t>Ce</a:t>
            </a:r>
            <a:r>
              <a:rPr lang="cs-CZ" dirty="0"/>
              <a:t> </a:t>
            </a:r>
            <a:r>
              <a:rPr lang="cs-CZ" dirty="0" err="1"/>
              <a:t>sont</a:t>
            </a:r>
            <a:r>
              <a:rPr lang="cs-CZ" dirty="0"/>
              <a:t> des </a:t>
            </a:r>
            <a:r>
              <a:rPr lang="cs-CZ" dirty="0" err="1"/>
              <a:t>gens</a:t>
            </a:r>
            <a:r>
              <a:rPr lang="cs-CZ" dirty="0"/>
              <a:t> </a:t>
            </a:r>
            <a:r>
              <a:rPr lang="cs-CZ" dirty="0" err="1"/>
              <a:t>dont</a:t>
            </a:r>
            <a:r>
              <a:rPr lang="cs-CZ" dirty="0"/>
              <a:t> la </a:t>
            </a:r>
            <a:r>
              <a:rPr lang="cs-CZ" dirty="0" err="1"/>
              <a:t>plupart</a:t>
            </a:r>
            <a:r>
              <a:rPr lang="cs-CZ" dirty="0"/>
              <a:t> </a:t>
            </a:r>
            <a:r>
              <a:rPr lang="cs-CZ" dirty="0" err="1"/>
              <a:t>n’ont</a:t>
            </a:r>
            <a:r>
              <a:rPr lang="cs-CZ" dirty="0"/>
              <a:t> </a:t>
            </a:r>
            <a:r>
              <a:rPr lang="cs-CZ" b="1" dirty="0"/>
              <a:t>point de </a:t>
            </a:r>
            <a:r>
              <a:rPr lang="cs-CZ" b="1" dirty="0" err="1"/>
              <a:t>loi</a:t>
            </a:r>
            <a:r>
              <a:rPr lang="cs-CZ" dirty="0"/>
              <a:t>, </a:t>
            </a:r>
            <a:r>
              <a:rPr lang="cs-CZ" dirty="0" err="1"/>
              <a:t>d’après</a:t>
            </a:r>
            <a:r>
              <a:rPr lang="cs-CZ" dirty="0"/>
              <a:t> </a:t>
            </a:r>
            <a:r>
              <a:rPr lang="cs-CZ" dirty="0" err="1"/>
              <a:t>ce</a:t>
            </a:r>
            <a:r>
              <a:rPr lang="cs-CZ" dirty="0"/>
              <a:t> </a:t>
            </a:r>
            <a:r>
              <a:rPr lang="cs-CZ" dirty="0" err="1"/>
              <a:t>que</a:t>
            </a:r>
            <a:r>
              <a:rPr lang="cs-CZ" dirty="0"/>
              <a:t> </a:t>
            </a:r>
            <a:r>
              <a:rPr lang="cs-CZ" dirty="0" err="1"/>
              <a:t>j’ai</a:t>
            </a:r>
            <a:r>
              <a:rPr lang="cs-CZ" dirty="0"/>
              <a:t> </a:t>
            </a:r>
            <a:r>
              <a:rPr lang="cs-CZ" dirty="0" err="1"/>
              <a:t>pu</a:t>
            </a:r>
            <a:r>
              <a:rPr lang="cs-CZ" dirty="0"/>
              <a:t> </a:t>
            </a:r>
            <a:r>
              <a:rPr lang="cs-CZ" dirty="0" err="1"/>
              <a:t>voir</a:t>
            </a:r>
            <a:r>
              <a:rPr lang="cs-CZ" dirty="0"/>
              <a:t>, </a:t>
            </a:r>
            <a:r>
              <a:rPr lang="cs-CZ" dirty="0" err="1"/>
              <a:t>avec</a:t>
            </a:r>
            <a:r>
              <a:rPr lang="cs-CZ" dirty="0"/>
              <a:t> </a:t>
            </a:r>
            <a:r>
              <a:rPr lang="cs-CZ" dirty="0" err="1"/>
              <a:t>tout</a:t>
            </a:r>
            <a:r>
              <a:rPr lang="cs-CZ" dirty="0"/>
              <a:t> </a:t>
            </a:r>
            <a:r>
              <a:rPr lang="cs-CZ" dirty="0" err="1"/>
              <a:t>plein</a:t>
            </a:r>
            <a:r>
              <a:rPr lang="cs-CZ" dirty="0"/>
              <a:t> </a:t>
            </a:r>
            <a:r>
              <a:rPr lang="cs-CZ" dirty="0" err="1"/>
              <a:t>d’autres</a:t>
            </a:r>
            <a:r>
              <a:rPr lang="cs-CZ" dirty="0"/>
              <a:t> </a:t>
            </a:r>
            <a:r>
              <a:rPr lang="cs-CZ" dirty="0" err="1"/>
              <a:t>fausses</a:t>
            </a:r>
            <a:r>
              <a:rPr lang="cs-CZ" dirty="0"/>
              <a:t> </a:t>
            </a:r>
            <a:r>
              <a:rPr lang="cs-CZ" dirty="0" err="1"/>
              <a:t>croyances</a:t>
            </a:r>
            <a:r>
              <a:rPr lang="cs-CZ" dirty="0"/>
              <a:t>. Je </a:t>
            </a:r>
            <a:r>
              <a:rPr lang="cs-CZ" dirty="0" err="1"/>
              <a:t>leur</a:t>
            </a:r>
            <a:r>
              <a:rPr lang="cs-CZ" dirty="0"/>
              <a:t> </a:t>
            </a:r>
            <a:r>
              <a:rPr lang="cs-CZ" dirty="0" err="1"/>
              <a:t>demandai</a:t>
            </a:r>
            <a:r>
              <a:rPr lang="cs-CZ" dirty="0"/>
              <a:t> de </a:t>
            </a:r>
            <a:r>
              <a:rPr lang="cs-CZ" dirty="0" err="1"/>
              <a:t>quelle</a:t>
            </a:r>
            <a:r>
              <a:rPr lang="cs-CZ" dirty="0"/>
              <a:t> </a:t>
            </a:r>
            <a:r>
              <a:rPr lang="cs-CZ" dirty="0" err="1"/>
              <a:t>cérémonie</a:t>
            </a:r>
            <a:r>
              <a:rPr lang="cs-CZ" dirty="0"/>
              <a:t> </a:t>
            </a:r>
            <a:r>
              <a:rPr lang="cs-CZ" dirty="0" err="1"/>
              <a:t>ils</a:t>
            </a:r>
            <a:r>
              <a:rPr lang="cs-CZ" dirty="0"/>
              <a:t> se </a:t>
            </a:r>
            <a:r>
              <a:rPr lang="cs-CZ" dirty="0" err="1"/>
              <a:t>servaient</a:t>
            </a:r>
            <a:r>
              <a:rPr lang="cs-CZ" dirty="0"/>
              <a:t> pour </a:t>
            </a:r>
            <a:r>
              <a:rPr lang="cs-CZ" dirty="0" err="1"/>
              <a:t>prier</a:t>
            </a:r>
            <a:r>
              <a:rPr lang="cs-CZ" dirty="0"/>
              <a:t> </a:t>
            </a:r>
            <a:r>
              <a:rPr lang="cs-CZ" dirty="0" err="1"/>
              <a:t>leur</a:t>
            </a:r>
            <a:r>
              <a:rPr lang="cs-CZ" dirty="0"/>
              <a:t> </a:t>
            </a:r>
            <a:r>
              <a:rPr lang="cs-CZ" dirty="0" err="1"/>
              <a:t>dieu</a:t>
            </a:r>
            <a:r>
              <a:rPr lang="cs-CZ" dirty="0"/>
              <a:t>, </a:t>
            </a:r>
            <a:r>
              <a:rPr lang="cs-CZ" dirty="0" err="1"/>
              <a:t>ils</a:t>
            </a:r>
            <a:r>
              <a:rPr lang="cs-CZ" dirty="0"/>
              <a:t> </a:t>
            </a:r>
            <a:r>
              <a:rPr lang="cs-CZ" dirty="0" err="1"/>
              <a:t>me</a:t>
            </a:r>
            <a:r>
              <a:rPr lang="cs-CZ" dirty="0"/>
              <a:t> </a:t>
            </a:r>
            <a:r>
              <a:rPr lang="cs-CZ" dirty="0" err="1"/>
              <a:t>dirent</a:t>
            </a:r>
            <a:r>
              <a:rPr lang="cs-CZ" dirty="0"/>
              <a:t> </a:t>
            </a:r>
            <a:r>
              <a:rPr lang="cs-CZ" dirty="0" err="1"/>
              <a:t>qu’ils</a:t>
            </a:r>
            <a:r>
              <a:rPr lang="cs-CZ" dirty="0"/>
              <a:t> ne </a:t>
            </a:r>
            <a:r>
              <a:rPr lang="cs-CZ" dirty="0" err="1"/>
              <a:t>s’en</a:t>
            </a:r>
            <a:r>
              <a:rPr lang="cs-CZ" dirty="0"/>
              <a:t> </a:t>
            </a:r>
            <a:r>
              <a:rPr lang="cs-CZ" dirty="0" err="1"/>
              <a:t>servaient</a:t>
            </a:r>
            <a:r>
              <a:rPr lang="cs-CZ" dirty="0"/>
              <a:t> point </a:t>
            </a:r>
            <a:r>
              <a:rPr lang="cs-CZ" dirty="0" err="1"/>
              <a:t>d’autres</a:t>
            </a:r>
            <a:r>
              <a:rPr lang="cs-CZ" dirty="0"/>
              <a:t>, </a:t>
            </a:r>
            <a:r>
              <a:rPr lang="cs-CZ" dirty="0" err="1"/>
              <a:t>chacun</a:t>
            </a:r>
            <a:r>
              <a:rPr lang="cs-CZ" dirty="0"/>
              <a:t> </a:t>
            </a:r>
            <a:r>
              <a:rPr lang="cs-CZ" dirty="0" err="1"/>
              <a:t>le</a:t>
            </a:r>
            <a:r>
              <a:rPr lang="cs-CZ" dirty="0"/>
              <a:t> </a:t>
            </a:r>
            <a:r>
              <a:rPr lang="cs-CZ" dirty="0" err="1"/>
              <a:t>priant</a:t>
            </a:r>
            <a:r>
              <a:rPr lang="cs-CZ" dirty="0"/>
              <a:t> en son </a:t>
            </a:r>
            <a:r>
              <a:rPr lang="cs-CZ" dirty="0" err="1"/>
              <a:t>cœur</a:t>
            </a:r>
            <a:r>
              <a:rPr lang="cs-CZ" dirty="0"/>
              <a:t>, à </a:t>
            </a:r>
            <a:r>
              <a:rPr lang="cs-CZ" dirty="0" err="1"/>
              <a:t>sa</a:t>
            </a:r>
            <a:r>
              <a:rPr lang="cs-CZ" dirty="0"/>
              <a:t> </a:t>
            </a:r>
            <a:r>
              <a:rPr lang="cs-CZ" dirty="0" err="1"/>
              <a:t>guise</a:t>
            </a:r>
            <a:r>
              <a:rPr lang="cs-CZ" dirty="0"/>
              <a:t>. </a:t>
            </a:r>
            <a:r>
              <a:rPr lang="cs-CZ" dirty="0" err="1"/>
              <a:t>Voilà</a:t>
            </a:r>
            <a:r>
              <a:rPr lang="cs-CZ" dirty="0"/>
              <a:t> </a:t>
            </a:r>
            <a:r>
              <a:rPr lang="cs-CZ" dirty="0" err="1"/>
              <a:t>pourquoi</a:t>
            </a:r>
            <a:r>
              <a:rPr lang="cs-CZ" dirty="0"/>
              <a:t> </a:t>
            </a:r>
            <a:r>
              <a:rPr lang="cs-CZ" dirty="0" err="1"/>
              <a:t>il</a:t>
            </a:r>
            <a:r>
              <a:rPr lang="cs-CZ" dirty="0"/>
              <a:t> </a:t>
            </a:r>
            <a:r>
              <a:rPr lang="cs-CZ" dirty="0" err="1"/>
              <a:t>n’y</a:t>
            </a:r>
            <a:r>
              <a:rPr lang="cs-CZ" dirty="0"/>
              <a:t> a </a:t>
            </a:r>
            <a:r>
              <a:rPr lang="cs-CZ" dirty="0" err="1"/>
              <a:t>aucune</a:t>
            </a:r>
            <a:r>
              <a:rPr lang="cs-CZ" dirty="0"/>
              <a:t> </a:t>
            </a:r>
            <a:r>
              <a:rPr lang="cs-CZ" dirty="0" err="1"/>
              <a:t>loi</a:t>
            </a:r>
            <a:r>
              <a:rPr lang="cs-CZ" dirty="0"/>
              <a:t> </a:t>
            </a:r>
            <a:r>
              <a:rPr lang="cs-CZ" dirty="0" err="1"/>
              <a:t>chez</a:t>
            </a:r>
            <a:r>
              <a:rPr lang="cs-CZ" dirty="0"/>
              <a:t> </a:t>
            </a:r>
            <a:r>
              <a:rPr lang="cs-CZ" dirty="0" err="1"/>
              <a:t>eux</a:t>
            </a:r>
            <a:r>
              <a:rPr lang="cs-CZ" dirty="0"/>
              <a:t> et ne </a:t>
            </a:r>
            <a:r>
              <a:rPr lang="cs-CZ" dirty="0" err="1"/>
              <a:t>savent</a:t>
            </a:r>
            <a:r>
              <a:rPr lang="cs-CZ" dirty="0"/>
              <a:t> pas </a:t>
            </a:r>
            <a:r>
              <a:rPr lang="cs-CZ" dirty="0" err="1"/>
              <a:t>ce</a:t>
            </a:r>
            <a:r>
              <a:rPr lang="cs-CZ" dirty="0"/>
              <a:t> </a:t>
            </a:r>
            <a:r>
              <a:rPr lang="cs-CZ" dirty="0" err="1"/>
              <a:t>que</a:t>
            </a:r>
            <a:r>
              <a:rPr lang="cs-CZ" dirty="0"/>
              <a:t> </a:t>
            </a:r>
            <a:r>
              <a:rPr lang="cs-CZ" dirty="0" err="1"/>
              <a:t>c’est</a:t>
            </a:r>
            <a:r>
              <a:rPr lang="cs-CZ" dirty="0"/>
              <a:t> </a:t>
            </a:r>
            <a:r>
              <a:rPr lang="cs-CZ" dirty="0" err="1"/>
              <a:t>qu’adorer</a:t>
            </a:r>
            <a:r>
              <a:rPr lang="cs-CZ" dirty="0"/>
              <a:t> et </a:t>
            </a:r>
            <a:r>
              <a:rPr lang="cs-CZ" dirty="0" err="1"/>
              <a:t>prier</a:t>
            </a:r>
            <a:r>
              <a:rPr lang="cs-CZ" dirty="0"/>
              <a:t> </a:t>
            </a:r>
            <a:r>
              <a:rPr lang="cs-CZ" dirty="0" err="1"/>
              <a:t>Dieu</a:t>
            </a:r>
            <a:r>
              <a:rPr lang="cs-CZ" dirty="0"/>
              <a:t>, </a:t>
            </a:r>
            <a:r>
              <a:rPr lang="cs-CZ" dirty="0" err="1"/>
              <a:t>puisqu’ils</a:t>
            </a:r>
            <a:r>
              <a:rPr lang="cs-CZ" dirty="0"/>
              <a:t> </a:t>
            </a:r>
            <a:r>
              <a:rPr lang="cs-CZ" dirty="0" err="1"/>
              <a:t>vivent</a:t>
            </a:r>
            <a:r>
              <a:rPr lang="cs-CZ" dirty="0"/>
              <a:t> </a:t>
            </a:r>
            <a:r>
              <a:rPr lang="cs-CZ" dirty="0" err="1"/>
              <a:t>comme</a:t>
            </a:r>
            <a:r>
              <a:rPr lang="cs-CZ" dirty="0"/>
              <a:t> des </a:t>
            </a:r>
            <a:r>
              <a:rPr lang="cs-CZ" dirty="0" err="1"/>
              <a:t>bêtes</a:t>
            </a:r>
            <a:r>
              <a:rPr lang="cs-CZ" dirty="0"/>
              <a:t> </a:t>
            </a:r>
            <a:r>
              <a:rPr lang="cs-CZ" dirty="0" err="1"/>
              <a:t>brutes</a:t>
            </a:r>
            <a:r>
              <a:rPr lang="cs-CZ" dirty="0"/>
              <a:t>. </a:t>
            </a:r>
            <a:r>
              <a:rPr lang="cs-CZ" b="1" dirty="0"/>
              <a:t>Je </a:t>
            </a:r>
            <a:r>
              <a:rPr lang="cs-CZ" b="1" dirty="0" err="1"/>
              <a:t>crois</a:t>
            </a:r>
            <a:r>
              <a:rPr lang="cs-CZ" b="1" dirty="0"/>
              <a:t> </a:t>
            </a:r>
            <a:r>
              <a:rPr lang="cs-CZ" b="1" dirty="0" err="1"/>
              <a:t>qu’ils</a:t>
            </a:r>
            <a:r>
              <a:rPr lang="cs-CZ" b="1" dirty="0"/>
              <a:t> </a:t>
            </a:r>
            <a:r>
              <a:rPr lang="cs-CZ" b="1" dirty="0" err="1"/>
              <a:t>seraient</a:t>
            </a:r>
            <a:r>
              <a:rPr lang="cs-CZ" b="1" dirty="0"/>
              <a:t> </a:t>
            </a:r>
            <a:r>
              <a:rPr lang="cs-CZ" b="1" dirty="0" err="1"/>
              <a:t>réduits</a:t>
            </a:r>
            <a:r>
              <a:rPr lang="cs-CZ" b="1" dirty="0"/>
              <a:t> </a:t>
            </a:r>
            <a:r>
              <a:rPr lang="cs-CZ" b="1" dirty="0" err="1"/>
              <a:t>bons</a:t>
            </a:r>
            <a:r>
              <a:rPr lang="cs-CZ" b="1" dirty="0"/>
              <a:t> </a:t>
            </a:r>
            <a:r>
              <a:rPr lang="cs-CZ" b="1" dirty="0" err="1"/>
              <a:t>chrétiens</a:t>
            </a:r>
            <a:r>
              <a:rPr lang="cs-CZ" b="1" dirty="0"/>
              <a:t> si on </a:t>
            </a:r>
            <a:r>
              <a:rPr lang="cs-CZ" b="1" dirty="0" err="1"/>
              <a:t>habitait</a:t>
            </a:r>
            <a:r>
              <a:rPr lang="cs-CZ" b="1" dirty="0"/>
              <a:t> </a:t>
            </a:r>
            <a:r>
              <a:rPr lang="cs-CZ" b="1" dirty="0" err="1"/>
              <a:t>leur</a:t>
            </a:r>
            <a:r>
              <a:rPr lang="cs-CZ" b="1" dirty="0"/>
              <a:t> </a:t>
            </a:r>
            <a:r>
              <a:rPr lang="cs-CZ" b="1" dirty="0" err="1"/>
              <a:t>terre</a:t>
            </a:r>
            <a:r>
              <a:rPr lang="cs-CZ" b="1" dirty="0"/>
              <a:t>, </a:t>
            </a:r>
            <a:r>
              <a:rPr lang="cs-CZ" b="1" dirty="0" err="1"/>
              <a:t>ce</a:t>
            </a:r>
            <a:r>
              <a:rPr lang="cs-CZ" b="1" dirty="0"/>
              <a:t> </a:t>
            </a:r>
            <a:r>
              <a:rPr lang="cs-CZ" b="1" dirty="0" err="1"/>
              <a:t>qu'ils</a:t>
            </a:r>
            <a:r>
              <a:rPr lang="cs-CZ" b="1" dirty="0"/>
              <a:t> </a:t>
            </a:r>
            <a:r>
              <a:rPr lang="cs-CZ" b="1" dirty="0" err="1"/>
              <a:t>désirent</a:t>
            </a:r>
            <a:r>
              <a:rPr lang="cs-CZ" b="1" dirty="0"/>
              <a:t> pour la </a:t>
            </a:r>
            <a:r>
              <a:rPr lang="cs-CZ" b="1" dirty="0" err="1"/>
              <a:t>plupart</a:t>
            </a:r>
            <a:r>
              <a:rPr lang="cs-CZ" b="1" dirty="0"/>
              <a:t>.</a:t>
            </a:r>
            <a:endParaRPr lang="fr-FR" b="1" dirty="0"/>
          </a:p>
          <a:p>
            <a:pPr algn="just"/>
            <a:r>
              <a:rPr lang="cs-CZ" dirty="0"/>
              <a:t> </a:t>
            </a:r>
            <a:endParaRPr lang="fr-FR" dirty="0"/>
          </a:p>
          <a:p>
            <a:pPr algn="just"/>
            <a:r>
              <a:rPr lang="cs-CZ" dirty="0"/>
              <a:t>(</a:t>
            </a:r>
            <a:r>
              <a:rPr lang="cs-CZ" dirty="0" smtClean="0"/>
              <a:t>CHAMPLA</a:t>
            </a:r>
            <a:r>
              <a:rPr lang="fr-FR" dirty="0" smtClean="0"/>
              <a:t>I</a:t>
            </a:r>
            <a:r>
              <a:rPr lang="cs-CZ" dirty="0" smtClean="0"/>
              <a:t>N</a:t>
            </a:r>
            <a:r>
              <a:rPr lang="cs-CZ" dirty="0"/>
              <a:t>, Samuel de, </a:t>
            </a:r>
            <a:r>
              <a:rPr lang="cs-CZ" i="1" dirty="0" err="1"/>
              <a:t>Œuvres</a:t>
            </a:r>
            <a:r>
              <a:rPr lang="cs-CZ" i="1" dirty="0"/>
              <a:t> de </a:t>
            </a:r>
            <a:r>
              <a:rPr lang="cs-CZ" i="1" dirty="0" err="1"/>
              <a:t>Champlain</a:t>
            </a:r>
            <a:r>
              <a:rPr lang="cs-CZ" dirty="0"/>
              <a:t>, t. II, </a:t>
            </a:r>
            <a:r>
              <a:rPr lang="cs-CZ" dirty="0" err="1"/>
              <a:t>Montréal</a:t>
            </a:r>
            <a:r>
              <a:rPr lang="cs-CZ" dirty="0"/>
              <a:t>, Le </a:t>
            </a:r>
            <a:r>
              <a:rPr lang="cs-CZ" dirty="0" err="1"/>
              <a:t>Jour</a:t>
            </a:r>
            <a:r>
              <a:rPr lang="cs-CZ" dirty="0"/>
              <a:t> </a:t>
            </a:r>
            <a:r>
              <a:rPr lang="cs-CZ" dirty="0" err="1"/>
              <a:t>éditeur</a:t>
            </a:r>
            <a:r>
              <a:rPr lang="cs-CZ" dirty="0"/>
              <a:t>, 1973, pp. 303-311.)</a:t>
            </a:r>
            <a:endParaRPr lang="fr-FR" dirty="0"/>
          </a:p>
          <a:p>
            <a:endParaRPr lang="cs-CZ" dirty="0"/>
          </a:p>
        </p:txBody>
      </p:sp>
    </p:spTree>
    <p:extLst>
      <p:ext uri="{BB962C8B-B14F-4D97-AF65-F5344CB8AC3E}">
        <p14:creationId xmlns:p14="http://schemas.microsoft.com/office/powerpoint/2010/main" val="369280365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0" y="-52438"/>
            <a:ext cx="12192000"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dirty="0"/>
          </a:p>
        </p:txBody>
      </p:sp>
      <p:sp>
        <p:nvSpPr>
          <p:cNvPr id="2" name="TextovéPole 1"/>
          <p:cNvSpPr txBox="1"/>
          <p:nvPr/>
        </p:nvSpPr>
        <p:spPr>
          <a:xfrm>
            <a:off x="771832" y="520452"/>
            <a:ext cx="10648336" cy="5755422"/>
          </a:xfrm>
          <a:prstGeom prst="rect">
            <a:avLst/>
          </a:prstGeom>
          <a:solidFill>
            <a:schemeClr val="bg1"/>
          </a:solidFill>
        </p:spPr>
        <p:txBody>
          <a:bodyPr wrap="square" rtlCol="0">
            <a:spAutoFit/>
          </a:bodyPr>
          <a:lstStyle/>
          <a:p>
            <a:pPr lvl="0"/>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b="1" dirty="0" smtClean="0">
                <a:solidFill>
                  <a:srgbClr val="FF0000"/>
                </a:solidFill>
                <a:latin typeface="Verdana" panose="020B0604030504040204" pitchFamily="34" charset="0"/>
                <a:ea typeface="Verdana" panose="020B0604030504040204" pitchFamily="34" charset="0"/>
              </a:rPr>
              <a:t>   </a:t>
            </a:r>
            <a:r>
              <a:rPr lang="cs-CZ" sz="2000" b="1" dirty="0">
                <a:solidFill>
                  <a:srgbClr val="FF0000"/>
                </a:solidFill>
                <a:latin typeface="Verdana" panose="020B0604030504040204" pitchFamily="34" charset="0"/>
                <a:ea typeface="Verdana" panose="020B0604030504040204" pitchFamily="34" charset="0"/>
              </a:rPr>
              <a:t>G</a:t>
            </a:r>
            <a:r>
              <a:rPr lang="cs-CZ" sz="2000" b="1" dirty="0" smtClean="0">
                <a:solidFill>
                  <a:srgbClr val="FF0000"/>
                </a:solidFill>
                <a:latin typeface="Verdana" panose="020B0604030504040204" pitchFamily="34" charset="0"/>
                <a:ea typeface="Verdana" panose="020B0604030504040204" pitchFamily="34" charset="0"/>
              </a:rPr>
              <a:t>abriel </a:t>
            </a:r>
            <a:r>
              <a:rPr lang="cs-CZ" sz="2000" b="1" dirty="0" err="1" smtClean="0">
                <a:solidFill>
                  <a:srgbClr val="FF0000"/>
                </a:solidFill>
                <a:latin typeface="Verdana" panose="020B0604030504040204" pitchFamily="34" charset="0"/>
                <a:ea typeface="Verdana" panose="020B0604030504040204" pitchFamily="34" charset="0"/>
              </a:rPr>
              <a:t>Sagard</a:t>
            </a:r>
            <a:r>
              <a:rPr lang="cs-CZ" sz="2000" b="1" dirty="0" smtClean="0">
                <a:solidFill>
                  <a:srgbClr val="FF0000"/>
                </a:solidFill>
                <a:latin typeface="Verdana" panose="020B0604030504040204" pitchFamily="34" charset="0"/>
                <a:ea typeface="Verdana" panose="020B0604030504040204" pitchFamily="34" charset="0"/>
              </a:rPr>
              <a:t> </a:t>
            </a:r>
          </a:p>
          <a:p>
            <a:pPr lvl="0"/>
            <a:r>
              <a:rPr lang="cs-CZ" sz="2000" dirty="0">
                <a:latin typeface="Verdana" panose="020B0604030504040204" pitchFamily="34" charset="0"/>
                <a:ea typeface="Verdana" panose="020B0604030504040204" pitchFamily="34" charset="0"/>
              </a:rPr>
              <a:t> </a:t>
            </a:r>
            <a:r>
              <a:rPr lang="cs-CZ" sz="2000" dirty="0" smtClean="0">
                <a:latin typeface="Verdana" panose="020B0604030504040204" pitchFamily="34" charset="0"/>
                <a:ea typeface="Verdana" panose="020B0604030504040204" pitchFamily="34" charset="0"/>
              </a:rPr>
              <a:t>    (</a:t>
            </a:r>
            <a:r>
              <a:rPr lang="fr-FR" sz="2000" dirty="0" smtClean="0">
                <a:latin typeface="Verdana" panose="020B0604030504040204" pitchFamily="34" charset="0"/>
                <a:ea typeface="Verdana" panose="020B0604030504040204" pitchFamily="34" charset="0"/>
              </a:rPr>
              <a:t>16</a:t>
            </a:r>
            <a:r>
              <a:rPr lang="cs-CZ" sz="2000" dirty="0" smtClean="0">
                <a:latin typeface="Verdana" panose="020B0604030504040204" pitchFamily="34" charset="0"/>
                <a:ea typeface="Verdana" panose="020B0604030504040204" pitchFamily="34" charset="0"/>
              </a:rPr>
              <a:t>14-1650)</a:t>
            </a:r>
            <a:endParaRPr lang="fr-FR" sz="2000" dirty="0" smtClean="0">
              <a:latin typeface="Verdana" panose="020B0604030504040204" pitchFamily="34" charset="0"/>
              <a:ea typeface="Verdana" panose="020B0604030504040204" pitchFamily="34" charset="0"/>
            </a:endParaRPr>
          </a:p>
          <a:p>
            <a:pPr lvl="0"/>
            <a:endParaRPr lang="fr-FR" sz="2000" dirty="0">
              <a:latin typeface="Verdana" panose="020B0604030504040204" pitchFamily="34" charset="0"/>
              <a:ea typeface="Verdana" panose="020B0604030504040204" pitchFamily="34" charset="0"/>
            </a:endParaRPr>
          </a:p>
          <a:p>
            <a:r>
              <a:rPr lang="cs-CZ" dirty="0" err="1">
                <a:latin typeface="Verdana" panose="020B0604030504040204" pitchFamily="34" charset="0"/>
                <a:ea typeface="Verdana" panose="020B0604030504040204" pitchFamily="34" charset="0"/>
              </a:rPr>
              <a:t>Missionnaire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récollet</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français</a:t>
            </a:r>
            <a:r>
              <a:rPr lang="cs-CZ" dirty="0">
                <a:latin typeface="Verdana" panose="020B0604030504040204" pitchFamily="34" charset="0"/>
                <a:ea typeface="Verdana" panose="020B0604030504040204" pitchFamily="34" charset="0"/>
              </a:rPr>
              <a:t> qui a </a:t>
            </a:r>
            <a:r>
              <a:rPr lang="cs-CZ" dirty="0" err="1">
                <a:latin typeface="Verdana" panose="020B0604030504040204" pitchFamily="34" charset="0"/>
                <a:ea typeface="Verdana" panose="020B0604030504040204" pitchFamily="34" charset="0"/>
              </a:rPr>
              <a:t>séjourné</a:t>
            </a:r>
            <a:r>
              <a:rPr lang="cs-CZ" dirty="0">
                <a:latin typeface="Verdana" panose="020B0604030504040204" pitchFamily="34" charset="0"/>
                <a:ea typeface="Verdana" panose="020B0604030504040204" pitchFamily="34" charset="0"/>
              </a:rPr>
              <a:t> en </a:t>
            </a:r>
            <a:r>
              <a:rPr lang="cs-CZ" dirty="0" err="1">
                <a:latin typeface="Verdana" panose="020B0604030504040204" pitchFamily="34" charset="0"/>
                <a:ea typeface="Verdana" panose="020B0604030504040204" pitchFamily="34" charset="0"/>
              </a:rPr>
              <a:t>Nouvelle</a:t>
            </a:r>
            <a:r>
              <a:rPr lang="cs-CZ" dirty="0">
                <a:latin typeface="Verdana" panose="020B0604030504040204" pitchFamily="34" charset="0"/>
                <a:ea typeface="Verdana" panose="020B0604030504040204" pitchFamily="34" charset="0"/>
              </a:rPr>
              <a:t>-France </a:t>
            </a:r>
            <a:endParaRPr lang="fr-FR" dirty="0" smtClean="0">
              <a:latin typeface="Verdana" panose="020B0604030504040204" pitchFamily="34" charset="0"/>
              <a:ea typeface="Verdana" panose="020B0604030504040204" pitchFamily="34" charset="0"/>
            </a:endParaRPr>
          </a:p>
          <a:p>
            <a:r>
              <a:rPr lang="cs-CZ" dirty="0" smtClean="0">
                <a:latin typeface="Verdana" panose="020B0604030504040204" pitchFamily="34" charset="0"/>
                <a:ea typeface="Verdana" panose="020B0604030504040204" pitchFamily="34" charset="0"/>
              </a:rPr>
              <a:t>p</a:t>
            </a:r>
            <a:r>
              <a:rPr lang="fr-FR" dirty="0" err="1" smtClean="0">
                <a:latin typeface="Verdana" panose="020B0604030504040204" pitchFamily="34" charset="0"/>
                <a:ea typeface="Verdana" panose="020B0604030504040204" pitchFamily="34" charset="0"/>
              </a:rPr>
              <a:t>endant</a:t>
            </a:r>
            <a:r>
              <a:rPr lang="cs-CZ" dirty="0" smtClean="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une</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période</a:t>
            </a:r>
            <a:r>
              <a:rPr lang="cs-CZ" dirty="0">
                <a:latin typeface="Verdana" panose="020B0604030504040204" pitchFamily="34" charset="0"/>
                <a:ea typeface="Verdana" panose="020B0604030504040204" pitchFamily="34" charset="0"/>
              </a:rPr>
              <a:t> de 8 ou 9 </a:t>
            </a:r>
            <a:r>
              <a:rPr lang="cs-CZ" dirty="0" err="1">
                <a:latin typeface="Verdana" panose="020B0604030504040204" pitchFamily="34" charset="0"/>
                <a:ea typeface="Verdana" panose="020B0604030504040204" pitchFamily="34" charset="0"/>
              </a:rPr>
              <a:t>mois</a:t>
            </a:r>
            <a:r>
              <a:rPr lang="cs-CZ" dirty="0">
                <a:latin typeface="Verdana" panose="020B0604030504040204" pitchFamily="34" charset="0"/>
                <a:ea typeface="Verdana" panose="020B0604030504040204" pitchFamily="34" charset="0"/>
              </a:rPr>
              <a:t> (1623-1624). </a:t>
            </a:r>
            <a:endParaRPr lang="fr-FR" dirty="0">
              <a:latin typeface="Verdana" panose="020B0604030504040204" pitchFamily="34" charset="0"/>
              <a:ea typeface="Verdana" panose="020B0604030504040204" pitchFamily="34" charset="0"/>
            </a:endParaRPr>
          </a:p>
          <a:p>
            <a:pPr lvl="0"/>
            <a:endParaRPr lang="fr-FR" dirty="0" smtClean="0">
              <a:latin typeface="Verdana" panose="020B0604030504040204" pitchFamily="34" charset="0"/>
              <a:ea typeface="Verdana" panose="020B0604030504040204" pitchFamily="34" charset="0"/>
            </a:endParaRPr>
          </a:p>
          <a:p>
            <a:pPr lvl="0"/>
            <a:r>
              <a:rPr lang="fr-FR" i="1" dirty="0" smtClean="0">
                <a:latin typeface="Verdana" panose="020B0604030504040204" pitchFamily="34" charset="0"/>
                <a:ea typeface="Verdana" panose="020B0604030504040204" pitchFamily="34" charset="0"/>
              </a:rPr>
              <a:t>Le </a:t>
            </a:r>
            <a:r>
              <a:rPr lang="cs-CZ" i="1" dirty="0" smtClean="0">
                <a:latin typeface="Verdana" panose="020B0604030504040204" pitchFamily="34" charset="0"/>
                <a:ea typeface="Verdana" panose="020B0604030504040204" pitchFamily="34" charset="0"/>
              </a:rPr>
              <a:t>Grand </a:t>
            </a:r>
            <a:r>
              <a:rPr lang="cs-CZ" i="1" dirty="0" err="1">
                <a:latin typeface="Verdana" panose="020B0604030504040204" pitchFamily="34" charset="0"/>
                <a:ea typeface="Verdana" panose="020B0604030504040204" pitchFamily="34" charset="0"/>
              </a:rPr>
              <a:t>voyage</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du</a:t>
            </a:r>
            <a:r>
              <a:rPr lang="cs-CZ" i="1" dirty="0">
                <a:latin typeface="Verdana" panose="020B0604030504040204" pitchFamily="34" charset="0"/>
                <a:ea typeface="Verdana" panose="020B0604030504040204" pitchFamily="34" charset="0"/>
              </a:rPr>
              <a:t> </a:t>
            </a:r>
            <a:r>
              <a:rPr lang="cs-CZ" i="1" dirty="0" err="1">
                <a:latin typeface="Verdana" panose="020B0604030504040204" pitchFamily="34" charset="0"/>
                <a:ea typeface="Verdana" panose="020B0604030504040204" pitchFamily="34" charset="0"/>
              </a:rPr>
              <a:t>pays</a:t>
            </a:r>
            <a:r>
              <a:rPr lang="cs-CZ" i="1" dirty="0">
                <a:latin typeface="Verdana" panose="020B0604030504040204" pitchFamily="34" charset="0"/>
                <a:ea typeface="Verdana" panose="020B0604030504040204" pitchFamily="34" charset="0"/>
              </a:rPr>
              <a:t> des </a:t>
            </a:r>
            <a:r>
              <a:rPr lang="cs-CZ" i="1" dirty="0" err="1">
                <a:latin typeface="Verdana" panose="020B0604030504040204" pitchFamily="34" charset="0"/>
                <a:ea typeface="Verdana" panose="020B0604030504040204" pitchFamily="34" charset="0"/>
              </a:rPr>
              <a:t>Hurons</a:t>
            </a:r>
            <a:r>
              <a:rPr lang="cs-CZ" dirty="0">
                <a:latin typeface="Verdana" panose="020B0604030504040204" pitchFamily="34" charset="0"/>
                <a:ea typeface="Verdana" panose="020B0604030504040204" pitchFamily="34" charset="0"/>
              </a:rPr>
              <a:t> (</a:t>
            </a:r>
            <a:r>
              <a:rPr lang="cs-CZ" dirty="0" err="1">
                <a:latin typeface="Verdana" panose="020B0604030504040204" pitchFamily="34" charset="0"/>
                <a:ea typeface="Verdana" panose="020B0604030504040204" pitchFamily="34" charset="0"/>
              </a:rPr>
              <a:t>publié</a:t>
            </a:r>
            <a:r>
              <a:rPr lang="cs-CZ" dirty="0">
                <a:latin typeface="Verdana" panose="020B0604030504040204" pitchFamily="34" charset="0"/>
                <a:ea typeface="Verdana" panose="020B0604030504040204" pitchFamily="34" charset="0"/>
              </a:rPr>
              <a:t> en 1632</a:t>
            </a:r>
            <a:r>
              <a:rPr lang="cs-CZ" dirty="0" smtClean="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 : </a:t>
            </a:r>
          </a:p>
          <a:p>
            <a:pPr lvl="0"/>
            <a:r>
              <a:rPr lang="fr-FR" dirty="0">
                <a:latin typeface="Verdana" panose="020B0604030504040204" pitchFamily="34" charset="0"/>
                <a:ea typeface="Verdana" panose="020B0604030504040204" pitchFamily="34" charset="0"/>
              </a:rPr>
              <a:t>o</a:t>
            </a:r>
            <a:r>
              <a:rPr lang="fr-FR" dirty="0" smtClean="0">
                <a:latin typeface="Verdana" panose="020B0604030504040204" pitchFamily="34" charset="0"/>
                <a:ea typeface="Verdana" panose="020B0604030504040204" pitchFamily="34" charset="0"/>
              </a:rPr>
              <a:t>uvrage précurseur des ethnographies modernes</a:t>
            </a:r>
          </a:p>
          <a:p>
            <a:pPr lvl="0"/>
            <a:endParaRPr lang="fr-FR" dirty="0">
              <a:latin typeface="Verdana" panose="020B0604030504040204" pitchFamily="34" charset="0"/>
              <a:ea typeface="Verdana" panose="020B0604030504040204" pitchFamily="34" charset="0"/>
            </a:endParaRPr>
          </a:p>
          <a:p>
            <a:pPr lvl="0"/>
            <a:r>
              <a:rPr lang="fr-FR" dirty="0" smtClean="0">
                <a:latin typeface="Verdana" panose="020B0604030504040204" pitchFamily="34" charset="0"/>
                <a:ea typeface="Verdana" panose="020B0604030504040204" pitchFamily="34" charset="0"/>
              </a:rPr>
              <a:t>Dictionnaire de la langue huronne, « partitions » des chansons</a:t>
            </a:r>
          </a:p>
          <a:p>
            <a:pPr lvl="0"/>
            <a:r>
              <a:rPr lang="fr-FR" dirty="0">
                <a:latin typeface="Verdana" panose="020B0604030504040204" pitchFamily="34" charset="0"/>
                <a:ea typeface="Verdana" panose="020B0604030504040204" pitchFamily="34" charset="0"/>
              </a:rPr>
              <a:t>i</a:t>
            </a:r>
            <a:r>
              <a:rPr lang="fr-FR" dirty="0" smtClean="0">
                <a:latin typeface="Verdana" panose="020B0604030504040204" pitchFamily="34" charset="0"/>
                <a:ea typeface="Verdana" panose="020B0604030504040204" pitchFamily="34" charset="0"/>
              </a:rPr>
              <a:t>ndiennes…</a:t>
            </a:r>
          </a:p>
          <a:p>
            <a:pPr lvl="0"/>
            <a:endParaRPr lang="fr-FR" dirty="0">
              <a:latin typeface="Verdana" panose="020B0604030504040204" pitchFamily="34" charset="0"/>
              <a:ea typeface="Verdana" panose="020B0604030504040204" pitchFamily="34" charset="0"/>
            </a:endParaRPr>
          </a:p>
          <a:p>
            <a:pPr lvl="0"/>
            <a:r>
              <a:rPr lang="fr-FR" dirty="0" smtClean="0">
                <a:latin typeface="Verdana" panose="020B0604030504040204" pitchFamily="34" charset="0"/>
                <a:ea typeface="Verdana" panose="020B0604030504040204" pitchFamily="34" charset="0"/>
              </a:rPr>
              <a:t>1636 : </a:t>
            </a:r>
            <a:r>
              <a:rPr lang="fr-FR" i="1" dirty="0" smtClean="0">
                <a:latin typeface="Verdana" panose="020B0604030504040204" pitchFamily="34" charset="0"/>
                <a:ea typeface="Verdana" panose="020B0604030504040204" pitchFamily="34" charset="0"/>
              </a:rPr>
              <a:t>Histoire du Canada </a:t>
            </a:r>
            <a:r>
              <a:rPr lang="fr-FR" dirty="0">
                <a:latin typeface="Verdana" panose="020B0604030504040204" pitchFamily="34" charset="0"/>
                <a:ea typeface="Verdana" panose="020B0604030504040204" pitchFamily="34" charset="0"/>
              </a:rPr>
              <a:t>(</a:t>
            </a:r>
            <a:r>
              <a:rPr lang="fr-FR" dirty="0" smtClean="0">
                <a:latin typeface="Verdana" panose="020B0604030504040204" pitchFamily="34" charset="0"/>
                <a:ea typeface="Verdana" panose="020B0604030504040204" pitchFamily="34" charset="0"/>
              </a:rPr>
              <a:t>défense et illustration des récollets par</a:t>
            </a:r>
          </a:p>
          <a:p>
            <a:pPr lvl="0"/>
            <a:r>
              <a:rPr lang="fr-FR" dirty="0">
                <a:latin typeface="Verdana" panose="020B0604030504040204" pitchFamily="34" charset="0"/>
                <a:ea typeface="Verdana" panose="020B0604030504040204" pitchFamily="34" charset="0"/>
              </a:rPr>
              <a:t>r</a:t>
            </a:r>
            <a:r>
              <a:rPr lang="fr-FR" dirty="0" smtClean="0">
                <a:latin typeface="Verdana" panose="020B0604030504040204" pitchFamily="34" charset="0"/>
                <a:ea typeface="Verdana" panose="020B0604030504040204" pitchFamily="34" charset="0"/>
              </a:rPr>
              <a:t>apport à la poussée des jésuites soutenus par Richelieu)</a:t>
            </a:r>
          </a:p>
          <a:p>
            <a:pPr lvl="0"/>
            <a:endParaRPr lang="fr-FR" dirty="0">
              <a:latin typeface="Verdana" panose="020B0604030504040204" pitchFamily="34" charset="0"/>
              <a:ea typeface="Verdana" panose="020B0604030504040204" pitchFamily="34" charset="0"/>
            </a:endParaRPr>
          </a:p>
          <a:p>
            <a:pPr lvl="0"/>
            <a:r>
              <a:rPr lang="fr-FR" dirty="0" smtClean="0">
                <a:latin typeface="Verdana" panose="020B0604030504040204" pitchFamily="34" charset="0"/>
                <a:ea typeface="Verdana" panose="020B0604030504040204" pitchFamily="34" charset="0"/>
              </a:rPr>
              <a:t>Approche plus empathique des « sauvages », inspirée de saint</a:t>
            </a:r>
          </a:p>
          <a:p>
            <a:pPr lvl="0"/>
            <a:r>
              <a:rPr lang="fr-FR" dirty="0" smtClean="0">
                <a:latin typeface="Verdana" panose="020B0604030504040204" pitchFamily="34" charset="0"/>
                <a:ea typeface="Verdana" panose="020B0604030504040204" pitchFamily="34" charset="0"/>
              </a:rPr>
              <a:t>François d’Assise et de Bartolomé de Las Casas</a:t>
            </a:r>
          </a:p>
          <a:p>
            <a:pPr lvl="0"/>
            <a:endParaRPr lang="cs-CZ" dirty="0" smtClean="0">
              <a:latin typeface="Verdana" panose="020B0604030504040204" pitchFamily="34" charset="0"/>
              <a:ea typeface="Verdana" panose="020B0604030504040204" pitchFamily="34" charset="0"/>
            </a:endParaRPr>
          </a:p>
          <a:p>
            <a:pPr lvl="0"/>
            <a:endParaRPr lang="cs-CZ" b="1" dirty="0">
              <a:latin typeface="Verdana" panose="020B0604030504040204" pitchFamily="34" charset="0"/>
              <a:ea typeface="Verdana" panose="020B0604030504040204" pitchFamily="34" charset="0"/>
            </a:endParaRPr>
          </a:p>
        </p:txBody>
      </p:sp>
      <p:pic>
        <p:nvPicPr>
          <p:cNvPr id="4" name="Obrázek 3"/>
          <p:cNvPicPr>
            <a:picLocks noChangeAspect="1"/>
          </p:cNvPicPr>
          <p:nvPr/>
        </p:nvPicPr>
        <p:blipFill>
          <a:blip r:embed="rId2"/>
          <a:stretch>
            <a:fillRect/>
          </a:stretch>
        </p:blipFill>
        <p:spPr>
          <a:xfrm>
            <a:off x="8819377" y="955681"/>
            <a:ext cx="2986707" cy="4884964"/>
          </a:xfrm>
          <a:prstGeom prst="rect">
            <a:avLst/>
          </a:prstGeom>
        </p:spPr>
      </p:pic>
    </p:spTree>
    <p:extLst>
      <p:ext uri="{BB962C8B-B14F-4D97-AF65-F5344CB8AC3E}">
        <p14:creationId xmlns:p14="http://schemas.microsoft.com/office/powerpoint/2010/main" val="349766422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286326" y="425790"/>
            <a:ext cx="11467689" cy="5170646"/>
          </a:xfrm>
          <a:prstGeom prst="rect">
            <a:avLst/>
          </a:prstGeom>
          <a:solidFill>
            <a:schemeClr val="bg1"/>
          </a:solidFill>
        </p:spPr>
        <p:txBody>
          <a:bodyPr wrap="square" rtlCol="0">
            <a:spAutoFit/>
          </a:bodyPr>
          <a:lstStyle/>
          <a:p>
            <a:r>
              <a:rPr lang="fr-FR" sz="2000" b="1" dirty="0" smtClean="0">
                <a:solidFill>
                  <a:srgbClr val="FF0000"/>
                </a:solidFill>
                <a:latin typeface="Verdana" panose="020B0604030504040204" pitchFamily="34" charset="0"/>
                <a:ea typeface="Verdana" panose="020B0604030504040204" pitchFamily="34" charset="0"/>
              </a:rPr>
              <a:t>Controverse de Valladolid (1550-1551)</a:t>
            </a:r>
          </a:p>
          <a:p>
            <a:endParaRPr lang="fr-FR" sz="2000" b="1" dirty="0">
              <a:solidFill>
                <a:srgbClr val="FF0000"/>
              </a:solidFill>
            </a:endParaRPr>
          </a:p>
          <a:p>
            <a:pPr algn="just"/>
            <a:r>
              <a:rPr lang="fr-FR" dirty="0">
                <a:latin typeface="Verdana" panose="020B0604030504040204" pitchFamily="34" charset="0"/>
                <a:ea typeface="Verdana" panose="020B0604030504040204" pitchFamily="34" charset="0"/>
              </a:rPr>
              <a:t>U</a:t>
            </a:r>
            <a:r>
              <a:rPr lang="fr-FR" dirty="0" smtClean="0">
                <a:latin typeface="Verdana" panose="020B0604030504040204" pitchFamily="34" charset="0"/>
                <a:ea typeface="Verdana" panose="020B0604030504040204" pitchFamily="34" charset="0"/>
              </a:rPr>
              <a:t>n </a:t>
            </a:r>
            <a:r>
              <a:rPr lang="fr-FR" dirty="0">
                <a:latin typeface="Verdana" panose="020B0604030504040204" pitchFamily="34" charset="0"/>
                <a:ea typeface="Verdana" panose="020B0604030504040204" pitchFamily="34" charset="0"/>
              </a:rPr>
              <a:t>débat qui </a:t>
            </a:r>
            <a:r>
              <a:rPr lang="fr-FR" dirty="0" smtClean="0">
                <a:latin typeface="Verdana" panose="020B0604030504040204" pitchFamily="34" charset="0"/>
                <a:ea typeface="Verdana" panose="020B0604030504040204" pitchFamily="34" charset="0"/>
              </a:rPr>
              <a:t>a opposé le théologien dominicain </a:t>
            </a:r>
            <a:r>
              <a:rPr lang="fr-FR" b="1" dirty="0" smtClean="0">
                <a:latin typeface="Verdana" panose="020B0604030504040204" pitchFamily="34" charset="0"/>
                <a:ea typeface="Verdana" panose="020B0604030504040204" pitchFamily="34" charset="0"/>
              </a:rPr>
              <a:t>Bartolomé de las Casas </a:t>
            </a:r>
            <a:r>
              <a:rPr lang="fr-FR" dirty="0" smtClean="0">
                <a:latin typeface="Verdana" panose="020B0604030504040204" pitchFamily="34" charset="0"/>
                <a:ea typeface="Verdana" panose="020B0604030504040204" pitchFamily="34" charset="0"/>
              </a:rPr>
              <a:t>(évêque de Chiapas au Mexique) à Juan </a:t>
            </a:r>
            <a:r>
              <a:rPr lang="fr-FR" dirty="0" err="1" smtClean="0">
                <a:latin typeface="Verdana" panose="020B0604030504040204" pitchFamily="34" charset="0"/>
                <a:ea typeface="Verdana" panose="020B0604030504040204" pitchFamily="34" charset="0"/>
              </a:rPr>
              <a:t>Ginés</a:t>
            </a:r>
            <a:r>
              <a:rPr lang="fr-FR" dirty="0" smtClean="0">
                <a:latin typeface="Verdana" panose="020B0604030504040204" pitchFamily="34" charset="0"/>
                <a:ea typeface="Verdana" panose="020B0604030504040204" pitchFamily="34" charset="0"/>
              </a:rPr>
              <a:t> de </a:t>
            </a:r>
            <a:r>
              <a:rPr lang="fr-FR" dirty="0" err="1" smtClean="0">
                <a:latin typeface="Verdana" panose="020B0604030504040204" pitchFamily="34" charset="0"/>
                <a:ea typeface="Verdana" panose="020B0604030504040204" pitchFamily="34" charset="0"/>
              </a:rPr>
              <a:t>Sép</a:t>
            </a:r>
            <a:r>
              <a:rPr lang="fr-FR" dirty="0" err="1" smtClean="0">
                <a:latin typeface="Verdana" panose="020B0604030504040204" pitchFamily="34" charset="0"/>
                <a:ea typeface="Verdana" panose="020B0604030504040204" pitchFamily="34" charset="0"/>
                <a:cs typeface="Calibri" panose="020F0502020204030204" pitchFamily="34" charset="0"/>
              </a:rPr>
              <a:t>úlveda</a:t>
            </a:r>
            <a:r>
              <a:rPr lang="fr-FR" dirty="0">
                <a:latin typeface="Verdana" panose="020B0604030504040204" pitchFamily="34" charset="0"/>
                <a:ea typeface="Verdana" panose="020B0604030504040204" pitchFamily="34" charset="0"/>
              </a:rPr>
              <a:t> </a:t>
            </a:r>
            <a:endParaRPr lang="fr-FR" dirty="0" smtClean="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Réunissait </a:t>
            </a:r>
            <a:r>
              <a:rPr lang="fr-FR" dirty="0">
                <a:latin typeface="Verdana" panose="020B0604030504040204" pitchFamily="34" charset="0"/>
                <a:ea typeface="Verdana" panose="020B0604030504040204" pitchFamily="34" charset="0"/>
              </a:rPr>
              <a:t>des théologiens, des juristes et des administrateurs du royaume, </a:t>
            </a:r>
            <a:r>
              <a:rPr lang="fr-FR" dirty="0" smtClean="0">
                <a:latin typeface="Verdana" panose="020B0604030504040204" pitchFamily="34" charset="0"/>
                <a:ea typeface="Verdana" panose="020B0604030504040204" pitchFamily="34" charset="0"/>
              </a:rPr>
              <a:t>Charles Quint voulait qu’ils «</a:t>
            </a:r>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traitent </a:t>
            </a:r>
            <a:r>
              <a:rPr lang="fr-FR" dirty="0">
                <a:latin typeface="Verdana" panose="020B0604030504040204" pitchFamily="34" charset="0"/>
                <a:ea typeface="Verdana" panose="020B0604030504040204" pitchFamily="34" charset="0"/>
              </a:rPr>
              <a:t>et </a:t>
            </a:r>
            <a:r>
              <a:rPr lang="fr-FR" dirty="0" smtClean="0">
                <a:latin typeface="Verdana" panose="020B0604030504040204" pitchFamily="34" charset="0"/>
                <a:ea typeface="Verdana" panose="020B0604030504040204" pitchFamily="34" charset="0"/>
              </a:rPr>
              <a:t>parlent </a:t>
            </a:r>
            <a:r>
              <a:rPr lang="fr-FR" dirty="0">
                <a:latin typeface="Verdana" panose="020B0604030504040204" pitchFamily="34" charset="0"/>
                <a:ea typeface="Verdana" panose="020B0604030504040204" pitchFamily="34" charset="0"/>
              </a:rPr>
              <a:t>de la manière dont devaient se faire les conquêtes dans le Nouveau </a:t>
            </a:r>
            <a:r>
              <a:rPr lang="fr-FR" dirty="0" smtClean="0">
                <a:latin typeface="Verdana" panose="020B0604030504040204" pitchFamily="34" charset="0"/>
                <a:ea typeface="Verdana" panose="020B0604030504040204" pitchFamily="34" charset="0"/>
              </a:rPr>
              <a:t>Monde</a:t>
            </a:r>
            <a:r>
              <a:rPr lang="fr-FR"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cs typeface="Calibri" panose="020F0502020204030204" pitchFamily="34" charset="0"/>
              </a:rPr>
              <a:t>[…]</a:t>
            </a:r>
            <a:r>
              <a:rPr lang="fr-FR" dirty="0" smtClean="0">
                <a:latin typeface="Verdana" panose="020B0604030504040204" pitchFamily="34" charset="0"/>
                <a:ea typeface="Verdana" panose="020B0604030504040204" pitchFamily="34" charset="0"/>
              </a:rPr>
              <a:t> </a:t>
            </a:r>
            <a:r>
              <a:rPr lang="fr-FR" dirty="0">
                <a:latin typeface="Verdana" panose="020B0604030504040204" pitchFamily="34" charset="0"/>
                <a:ea typeface="Verdana" panose="020B0604030504040204" pitchFamily="34" charset="0"/>
              </a:rPr>
              <a:t>pour qu'elles se fassent avec justice et en sécurité de </a:t>
            </a:r>
            <a:r>
              <a:rPr lang="fr-FR" dirty="0" smtClean="0">
                <a:latin typeface="Verdana" panose="020B0604030504040204" pitchFamily="34" charset="0"/>
                <a:ea typeface="Verdana" panose="020B0604030504040204" pitchFamily="34" charset="0"/>
              </a:rPr>
              <a:t>conscience</a:t>
            </a:r>
            <a:r>
              <a:rPr lang="fr-FR" baseline="30000" dirty="0">
                <a:latin typeface="Verdana" panose="020B0604030504040204" pitchFamily="34" charset="0"/>
                <a:ea typeface="Verdana" panose="020B0604030504040204" pitchFamily="34" charset="0"/>
              </a:rPr>
              <a:t> </a:t>
            </a:r>
            <a:r>
              <a:rPr lang="fr-FR" dirty="0" smtClean="0">
                <a:latin typeface="Verdana" panose="020B0604030504040204" pitchFamily="34" charset="0"/>
                <a:ea typeface="Verdana" panose="020B0604030504040204" pitchFamily="34" charset="0"/>
              </a:rPr>
              <a:t>».</a:t>
            </a:r>
          </a:p>
          <a:p>
            <a:pPr algn="just"/>
            <a:endParaRPr lang="fr-FR" dirty="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Les Amérindiens ont-ils une âme ? Est-on libre de les réduire à l’esclavage ? Doivent-ils au contraire obtenir un statut égal aux Européens?</a:t>
            </a:r>
          </a:p>
          <a:p>
            <a:pPr algn="just"/>
            <a:endParaRPr lang="fr-FR" dirty="0">
              <a:latin typeface="Verdana" panose="020B0604030504040204" pitchFamily="34" charset="0"/>
              <a:ea typeface="Verdana" panose="020B0604030504040204" pitchFamily="34" charset="0"/>
            </a:endParaRPr>
          </a:p>
          <a:p>
            <a:pPr algn="just"/>
            <a:r>
              <a:rPr lang="fr-FR" dirty="0" smtClean="0">
                <a:latin typeface="Verdana" panose="020B0604030504040204" pitchFamily="34" charset="0"/>
                <a:ea typeface="Verdana" panose="020B0604030504040204" pitchFamily="34" charset="0"/>
              </a:rPr>
              <a:t>Résultat : </a:t>
            </a:r>
            <a:r>
              <a:rPr lang="fr-FR" b="1" dirty="0" smtClean="0">
                <a:latin typeface="Verdana" panose="020B0604030504040204" pitchFamily="34" charset="0"/>
                <a:ea typeface="Verdana" panose="020B0604030504040204" pitchFamily="34" charset="0"/>
              </a:rPr>
              <a:t>les </a:t>
            </a:r>
            <a:r>
              <a:rPr lang="fr-FR" b="1" dirty="0">
                <a:latin typeface="Verdana" panose="020B0604030504040204" pitchFamily="34" charset="0"/>
                <a:ea typeface="Verdana" panose="020B0604030504040204" pitchFamily="34" charset="0"/>
              </a:rPr>
              <a:t>Amérindiens </a:t>
            </a:r>
            <a:r>
              <a:rPr lang="fr-FR" b="1" dirty="0" smtClean="0">
                <a:latin typeface="Verdana" panose="020B0604030504040204" pitchFamily="34" charset="0"/>
                <a:ea typeface="Verdana" panose="020B0604030504040204" pitchFamily="34" charset="0"/>
              </a:rPr>
              <a:t>obtiennent </a:t>
            </a:r>
            <a:r>
              <a:rPr lang="fr-FR" b="1" dirty="0">
                <a:latin typeface="Verdana" panose="020B0604030504040204" pitchFamily="34" charset="0"/>
                <a:ea typeface="Verdana" panose="020B0604030504040204" pitchFamily="34" charset="0"/>
              </a:rPr>
              <a:t>un statut égal à celui des </a:t>
            </a:r>
            <a:r>
              <a:rPr lang="fr-FR" b="1" dirty="0" smtClean="0">
                <a:latin typeface="Verdana" panose="020B0604030504040204" pitchFamily="34" charset="0"/>
                <a:ea typeface="Verdana" panose="020B0604030504040204" pitchFamily="34" charset="0"/>
              </a:rPr>
              <a:t>Blancs</a:t>
            </a:r>
          </a:p>
          <a:p>
            <a:pPr algn="just"/>
            <a:r>
              <a:rPr lang="fr-FR" dirty="0" smtClean="0">
                <a:latin typeface="Verdana" panose="020B0604030504040204" pitchFamily="34" charset="0"/>
                <a:ea typeface="Verdana" panose="020B0604030504040204" pitchFamily="34" charset="0"/>
              </a:rPr>
              <a:t>X</a:t>
            </a:r>
          </a:p>
          <a:p>
            <a:pPr algn="just"/>
            <a:r>
              <a:rPr lang="fr-FR" dirty="0" smtClean="0">
                <a:latin typeface="Verdana" panose="020B0604030504040204" pitchFamily="34" charset="0"/>
                <a:ea typeface="Verdana" panose="020B0604030504040204" pitchFamily="34" charset="0"/>
              </a:rPr>
              <a:t>Cette </a:t>
            </a:r>
            <a:r>
              <a:rPr lang="fr-FR" dirty="0">
                <a:latin typeface="Verdana" panose="020B0604030504040204" pitchFamily="34" charset="0"/>
                <a:ea typeface="Verdana" panose="020B0604030504040204" pitchFamily="34" charset="0"/>
              </a:rPr>
              <a:t>décision ne </a:t>
            </a:r>
            <a:r>
              <a:rPr lang="fr-FR" dirty="0" smtClean="0">
                <a:latin typeface="Verdana" panose="020B0604030504040204" pitchFamily="34" charset="0"/>
                <a:ea typeface="Verdana" panose="020B0604030504040204" pitchFamily="34" charset="0"/>
              </a:rPr>
              <a:t>s'applique </a:t>
            </a:r>
            <a:r>
              <a:rPr lang="fr-FR" dirty="0">
                <a:latin typeface="Verdana" panose="020B0604030504040204" pitchFamily="34" charset="0"/>
                <a:ea typeface="Verdana" panose="020B0604030504040204" pitchFamily="34" charset="0"/>
              </a:rPr>
              <a:t>pas aux Noirs </a:t>
            </a:r>
            <a:r>
              <a:rPr lang="fr-FR" dirty="0" smtClean="0">
                <a:latin typeface="Verdana" panose="020B0604030504040204" pitchFamily="34" charset="0"/>
                <a:ea typeface="Verdana" panose="020B0604030504040204" pitchFamily="34" charset="0"/>
              </a:rPr>
              <a:t>d’Afrique (les </a:t>
            </a:r>
            <a:r>
              <a:rPr lang="fr-FR" dirty="0">
                <a:latin typeface="Verdana" panose="020B0604030504040204" pitchFamily="34" charset="0"/>
                <a:ea typeface="Verdana" panose="020B0604030504040204" pitchFamily="34" charset="0"/>
              </a:rPr>
              <a:t>Européens vont généraliser la pratique de </a:t>
            </a:r>
            <a:r>
              <a:rPr lang="fr-FR" dirty="0" smtClean="0">
                <a:latin typeface="Verdana" panose="020B0604030504040204" pitchFamily="34" charset="0"/>
                <a:ea typeface="Verdana" panose="020B0604030504040204" pitchFamily="34" charset="0"/>
              </a:rPr>
              <a:t>la traite des Noirs</a:t>
            </a:r>
            <a:r>
              <a:rPr lang="fr-FR" dirty="0">
                <a:latin typeface="Verdana" panose="020B0604030504040204" pitchFamily="34" charset="0"/>
                <a:ea typeface="Verdana" panose="020B0604030504040204" pitchFamily="34" charset="0"/>
              </a:rPr>
              <a:t> pour alimenter le Nouveau-Monde en </a:t>
            </a:r>
            <a:r>
              <a:rPr lang="fr-FR" dirty="0" smtClean="0">
                <a:latin typeface="Verdana" panose="020B0604030504040204" pitchFamily="34" charset="0"/>
                <a:ea typeface="Verdana" panose="020B0604030504040204" pitchFamily="34" charset="0"/>
              </a:rPr>
              <a:t>esclaves).</a:t>
            </a:r>
            <a:endParaRPr lang="fr-FR" dirty="0">
              <a:latin typeface="Verdana" panose="020B0604030504040204" pitchFamily="34" charset="0"/>
              <a:ea typeface="Verdana" panose="020B0604030504040204" pitchFamily="34" charset="0"/>
            </a:endParaRPr>
          </a:p>
          <a:p>
            <a:endParaRPr lang="fr-FR" sz="2000" b="1" dirty="0" smtClean="0">
              <a:solidFill>
                <a:srgbClr val="FF0000"/>
              </a:solidFill>
            </a:endParaRPr>
          </a:p>
          <a:p>
            <a:endParaRPr lang="fr-FR" dirty="0"/>
          </a:p>
          <a:p>
            <a:endParaRPr lang="cs-CZ" dirty="0"/>
          </a:p>
        </p:txBody>
      </p:sp>
      <p:pic>
        <p:nvPicPr>
          <p:cNvPr id="3" name="Obrázek 2"/>
          <p:cNvPicPr>
            <a:picLocks noChangeAspect="1"/>
          </p:cNvPicPr>
          <p:nvPr/>
        </p:nvPicPr>
        <p:blipFill>
          <a:blip r:embed="rId2"/>
          <a:stretch>
            <a:fillRect/>
          </a:stretch>
        </p:blipFill>
        <p:spPr>
          <a:xfrm>
            <a:off x="8561823" y="4709201"/>
            <a:ext cx="3192192" cy="1947237"/>
          </a:xfrm>
          <a:prstGeom prst="rect">
            <a:avLst/>
          </a:prstGeom>
        </p:spPr>
      </p:pic>
      <p:sp>
        <p:nvSpPr>
          <p:cNvPr id="4" name="TextovéPole 3"/>
          <p:cNvSpPr txBox="1"/>
          <p:nvPr/>
        </p:nvSpPr>
        <p:spPr>
          <a:xfrm>
            <a:off x="2578298" y="5220929"/>
            <a:ext cx="5840362" cy="1077218"/>
          </a:xfrm>
          <a:prstGeom prst="rect">
            <a:avLst/>
          </a:prstGeom>
          <a:solidFill>
            <a:schemeClr val="accent1">
              <a:lumMod val="60000"/>
              <a:lumOff val="40000"/>
            </a:schemeClr>
          </a:solidFill>
        </p:spPr>
        <p:txBody>
          <a:bodyPr wrap="square" rtlCol="0">
            <a:spAutoFit/>
          </a:bodyPr>
          <a:lstStyle/>
          <a:p>
            <a:r>
              <a:rPr lang="cs-CZ" sz="1600" dirty="0" err="1">
                <a:latin typeface="Verdana" panose="020B0604030504040204" pitchFamily="34" charset="0"/>
                <a:ea typeface="Verdana" panose="020B0604030504040204" pitchFamily="34" charset="0"/>
              </a:rPr>
              <a:t>Bartolomé</a:t>
            </a:r>
            <a:r>
              <a:rPr lang="cs-CZ" sz="1600" dirty="0">
                <a:latin typeface="Verdana" panose="020B0604030504040204" pitchFamily="34" charset="0"/>
                <a:ea typeface="Verdana" panose="020B0604030504040204" pitchFamily="34" charset="0"/>
              </a:rPr>
              <a:t> de Las </a:t>
            </a:r>
            <a:r>
              <a:rPr lang="cs-CZ" sz="1600" dirty="0" err="1">
                <a:latin typeface="Verdana" panose="020B0604030504040204" pitchFamily="34" charset="0"/>
                <a:ea typeface="Verdana" panose="020B0604030504040204" pitchFamily="34" charset="0"/>
              </a:rPr>
              <a:t>Casas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est</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considéré</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comme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l’un</a:t>
            </a:r>
            <a:r>
              <a:rPr lang="cs-CZ" sz="1600" dirty="0">
                <a:latin typeface="Verdana" panose="020B0604030504040204" pitchFamily="34" charset="0"/>
                <a:ea typeface="Verdana" panose="020B0604030504040204" pitchFamily="34" charset="0"/>
              </a:rPr>
              <a:t> des </a:t>
            </a:r>
            <a:r>
              <a:rPr lang="cs-CZ" sz="1600" dirty="0" err="1">
                <a:latin typeface="Verdana" panose="020B0604030504040204" pitchFamily="34" charset="0"/>
                <a:ea typeface="Verdana" panose="020B0604030504040204" pitchFamily="34" charset="0"/>
              </a:rPr>
              <a:t>premiers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défenseurs</a:t>
            </a:r>
            <a:r>
              <a:rPr lang="cs-CZ" sz="1600" dirty="0">
                <a:latin typeface="Verdana" panose="020B0604030504040204" pitchFamily="34" charset="0"/>
                <a:ea typeface="Verdana" panose="020B0604030504040204" pitchFamily="34" charset="0"/>
              </a:rPr>
              <a:t> des </a:t>
            </a:r>
            <a:r>
              <a:rPr lang="cs-CZ" sz="1600" dirty="0" err="1">
                <a:latin typeface="Verdana" panose="020B0604030504040204" pitchFamily="34" charset="0"/>
                <a:ea typeface="Verdana" panose="020B0604030504040204" pitchFamily="34" charset="0"/>
              </a:rPr>
              <a:t>droits</a:t>
            </a:r>
            <a:r>
              <a:rPr lang="cs-CZ" sz="1600" dirty="0">
                <a:latin typeface="Verdana" panose="020B0604030504040204" pitchFamily="34" charset="0"/>
                <a:ea typeface="Verdana" panose="020B0604030504040204" pitchFamily="34" charset="0"/>
              </a:rPr>
              <a:t> des </a:t>
            </a:r>
            <a:r>
              <a:rPr lang="cs-CZ" sz="1600" dirty="0" err="1">
                <a:latin typeface="Verdana" panose="020B0604030504040204" pitchFamily="34" charset="0"/>
                <a:ea typeface="Verdana" panose="020B0604030504040204" pitchFamily="34" charset="0"/>
              </a:rPr>
              <a:t>peuples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originaires</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d’Amérique</a:t>
            </a:r>
            <a:r>
              <a:rPr lang="cs-CZ" sz="1600" dirty="0">
                <a:latin typeface="Verdana" panose="020B0604030504040204" pitchFamily="34" charset="0"/>
                <a:ea typeface="Verdana" panose="020B0604030504040204" pitchFamily="34" charset="0"/>
              </a:rPr>
              <a:t> et </a:t>
            </a:r>
            <a:r>
              <a:rPr lang="cs-CZ" sz="1600" dirty="0" err="1">
                <a:latin typeface="Verdana" panose="020B0604030504040204" pitchFamily="34" charset="0"/>
                <a:ea typeface="Verdana" panose="020B0604030504040204" pitchFamily="34" charset="0"/>
              </a:rPr>
              <a:t>une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figure</a:t>
            </a:r>
            <a:r>
              <a:rPr lang="cs-CZ" sz="1600" dirty="0">
                <a:latin typeface="Verdana" panose="020B0604030504040204" pitchFamily="34" charset="0"/>
                <a:ea typeface="Verdana" panose="020B0604030504040204" pitchFamily="34" charset="0"/>
              </a:rPr>
              <a:t> </a:t>
            </a:r>
            <a:r>
              <a:rPr lang="cs-CZ" sz="1600" dirty="0" err="1">
                <a:latin typeface="Verdana" panose="020B0604030504040204" pitchFamily="34" charset="0"/>
                <a:ea typeface="Verdana" panose="020B0604030504040204" pitchFamily="34" charset="0"/>
              </a:rPr>
              <a:t>historique</a:t>
            </a:r>
            <a:r>
              <a:rPr lang="cs-CZ" sz="1600" dirty="0">
                <a:latin typeface="Verdana" panose="020B0604030504040204" pitchFamily="34" charset="0"/>
                <a:ea typeface="Verdana" panose="020B0604030504040204" pitchFamily="34" charset="0"/>
              </a:rPr>
              <a:t> de la </a:t>
            </a:r>
            <a:r>
              <a:rPr lang="cs-CZ" sz="1600" dirty="0" err="1">
                <a:latin typeface="Verdana" panose="020B0604030504040204" pitchFamily="34" charset="0"/>
                <a:ea typeface="Verdana" panose="020B0604030504040204" pitchFamily="34" charset="0"/>
              </a:rPr>
              <a:t>lutte</a:t>
            </a:r>
            <a:r>
              <a:rPr lang="cs-CZ" sz="1600" dirty="0">
                <a:latin typeface="Verdana" panose="020B0604030504040204" pitchFamily="34" charset="0"/>
                <a:ea typeface="Verdana" panose="020B0604030504040204" pitchFamily="34" charset="0"/>
              </a:rPr>
              <a:t> pour les </a:t>
            </a:r>
            <a:r>
              <a:rPr lang="cs-CZ" sz="1600" dirty="0" err="1">
                <a:latin typeface="Verdana" panose="020B0604030504040204" pitchFamily="34" charset="0"/>
                <a:ea typeface="Verdana" panose="020B0604030504040204" pitchFamily="34" charset="0"/>
              </a:rPr>
              <a:t>droits</a:t>
            </a:r>
            <a:r>
              <a:rPr lang="cs-CZ" sz="1600" dirty="0">
                <a:latin typeface="Verdana" panose="020B0604030504040204" pitchFamily="34" charset="0"/>
                <a:ea typeface="Verdana" panose="020B0604030504040204" pitchFamily="34" charset="0"/>
              </a:rPr>
              <a:t> de </a:t>
            </a:r>
            <a:r>
              <a:rPr lang="cs-CZ" sz="1600" dirty="0" err="1">
                <a:latin typeface="Verdana" panose="020B0604030504040204" pitchFamily="34" charset="0"/>
                <a:ea typeface="Verdana" panose="020B0604030504040204" pitchFamily="34" charset="0"/>
              </a:rPr>
              <a:t>l’Homme</a:t>
            </a:r>
            <a:r>
              <a:rPr lang="cs-CZ" sz="1600" dirty="0" smtClean="0">
                <a:latin typeface="Verdana" panose="020B0604030504040204" pitchFamily="34" charset="0"/>
                <a:ea typeface="Verdana" panose="020B0604030504040204" pitchFamily="34" charset="0"/>
              </a:rPr>
              <a:t>.</a:t>
            </a:r>
            <a:endParaRPr lang="fr-FR" dirty="0"/>
          </a:p>
        </p:txBody>
      </p:sp>
    </p:spTree>
    <p:extLst>
      <p:ext uri="{BB962C8B-B14F-4D97-AF65-F5344CB8AC3E}">
        <p14:creationId xmlns:p14="http://schemas.microsoft.com/office/powerpoint/2010/main" val="1745721705"/>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délník 4"/>
          <p:cNvSpPr/>
          <p:nvPr/>
        </p:nvSpPr>
        <p:spPr>
          <a:xfrm>
            <a:off x="-1" y="-43202"/>
            <a:ext cx="12256655" cy="6901202"/>
          </a:xfrm>
          <a:prstGeom prst="rect">
            <a:avLst/>
          </a:prstGeom>
          <a:solidFill>
            <a:schemeClr val="accent1">
              <a:lumMod val="50000"/>
            </a:schemeClr>
          </a:solidFill>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a:p>
        </p:txBody>
      </p:sp>
      <p:sp>
        <p:nvSpPr>
          <p:cNvPr id="2" name="TextovéPole 1"/>
          <p:cNvSpPr txBox="1"/>
          <p:nvPr/>
        </p:nvSpPr>
        <p:spPr>
          <a:xfrm>
            <a:off x="394481" y="868242"/>
            <a:ext cx="11467689" cy="5355312"/>
          </a:xfrm>
          <a:prstGeom prst="rect">
            <a:avLst/>
          </a:prstGeom>
          <a:solidFill>
            <a:schemeClr val="bg1"/>
          </a:solidFill>
        </p:spPr>
        <p:txBody>
          <a:bodyPr wrap="square" rtlCol="0">
            <a:spAutoFit/>
          </a:bodyPr>
          <a:lstStyle/>
          <a:p>
            <a:pPr algn="just"/>
            <a:r>
              <a:rPr lang="cs-CZ" dirty="0" err="1"/>
              <a:t>Premièrement</a:t>
            </a:r>
            <a:r>
              <a:rPr lang="cs-CZ" dirty="0"/>
              <a:t>, je </a:t>
            </a:r>
            <a:r>
              <a:rPr lang="cs-CZ" dirty="0" err="1"/>
              <a:t>commencerai</a:t>
            </a:r>
            <a:r>
              <a:rPr lang="cs-CZ" dirty="0"/>
              <a:t> par </a:t>
            </a:r>
            <a:r>
              <a:rPr lang="cs-CZ" dirty="0" err="1"/>
              <a:t>l’oiseau</a:t>
            </a:r>
            <a:r>
              <a:rPr lang="cs-CZ" dirty="0"/>
              <a:t> </a:t>
            </a:r>
            <a:r>
              <a:rPr lang="cs-CZ" dirty="0" err="1"/>
              <a:t>le</a:t>
            </a:r>
            <a:r>
              <a:rPr lang="cs-CZ" dirty="0"/>
              <a:t> plus </a:t>
            </a:r>
            <a:r>
              <a:rPr lang="cs-CZ" dirty="0" err="1"/>
              <a:t>beau</a:t>
            </a:r>
            <a:r>
              <a:rPr lang="cs-CZ" dirty="0"/>
              <a:t>, </a:t>
            </a:r>
            <a:r>
              <a:rPr lang="cs-CZ" dirty="0" err="1"/>
              <a:t>le</a:t>
            </a:r>
            <a:r>
              <a:rPr lang="cs-CZ" dirty="0"/>
              <a:t> plus </a:t>
            </a:r>
            <a:r>
              <a:rPr lang="cs-CZ" dirty="0" err="1"/>
              <a:t>rare</a:t>
            </a:r>
            <a:r>
              <a:rPr lang="cs-CZ" dirty="0"/>
              <a:t> et </a:t>
            </a:r>
            <a:r>
              <a:rPr lang="cs-CZ" dirty="0" err="1"/>
              <a:t>le</a:t>
            </a:r>
            <a:r>
              <a:rPr lang="cs-CZ" dirty="0"/>
              <a:t> plus petit qui </a:t>
            </a:r>
            <a:r>
              <a:rPr lang="cs-CZ" dirty="0" err="1"/>
              <a:t>soit</a:t>
            </a:r>
            <a:r>
              <a:rPr lang="cs-CZ" dirty="0"/>
              <a:t>, </a:t>
            </a:r>
            <a:r>
              <a:rPr lang="cs-CZ" dirty="0" err="1"/>
              <a:t>peut-être</a:t>
            </a:r>
            <a:r>
              <a:rPr lang="cs-CZ" dirty="0"/>
              <a:t>, au monde, qui </a:t>
            </a:r>
            <a:r>
              <a:rPr lang="cs-CZ" dirty="0" err="1"/>
              <a:t>est</a:t>
            </a:r>
            <a:r>
              <a:rPr lang="cs-CZ" dirty="0"/>
              <a:t> </a:t>
            </a:r>
            <a:r>
              <a:rPr lang="cs-CZ" b="1" dirty="0" err="1"/>
              <a:t>le</a:t>
            </a:r>
            <a:r>
              <a:rPr lang="cs-CZ" b="1" dirty="0"/>
              <a:t> </a:t>
            </a:r>
            <a:r>
              <a:rPr lang="cs-CZ" b="1" dirty="0" err="1"/>
              <a:t>vicilin</a:t>
            </a:r>
            <a:r>
              <a:rPr lang="cs-CZ" b="1" dirty="0"/>
              <a:t> ou </a:t>
            </a:r>
            <a:r>
              <a:rPr lang="cs-CZ" b="1" dirty="0" err="1"/>
              <a:t>oiseau-mouche</a:t>
            </a:r>
            <a:r>
              <a:rPr lang="cs-CZ" dirty="0"/>
              <a:t>, </a:t>
            </a:r>
            <a:r>
              <a:rPr lang="cs-CZ" dirty="0" err="1"/>
              <a:t>que</a:t>
            </a:r>
            <a:r>
              <a:rPr lang="cs-CZ" dirty="0"/>
              <a:t> les </a:t>
            </a:r>
            <a:r>
              <a:rPr lang="cs-CZ" dirty="0" err="1"/>
              <a:t>Indiens</a:t>
            </a:r>
            <a:r>
              <a:rPr lang="cs-CZ" dirty="0"/>
              <a:t> </a:t>
            </a:r>
            <a:r>
              <a:rPr lang="cs-CZ" dirty="0" err="1"/>
              <a:t>appellent</a:t>
            </a:r>
            <a:r>
              <a:rPr lang="cs-CZ" dirty="0"/>
              <a:t> en </a:t>
            </a:r>
            <a:r>
              <a:rPr lang="cs-CZ" dirty="0" err="1"/>
              <a:t>leur</a:t>
            </a:r>
            <a:r>
              <a:rPr lang="cs-CZ" dirty="0"/>
              <a:t> </a:t>
            </a:r>
            <a:r>
              <a:rPr lang="cs-CZ" dirty="0" err="1"/>
              <a:t>langue</a:t>
            </a:r>
            <a:r>
              <a:rPr lang="cs-CZ" dirty="0"/>
              <a:t> </a:t>
            </a:r>
            <a:r>
              <a:rPr lang="cs-CZ" i="1" dirty="0" err="1"/>
              <a:t>ressuscité</a:t>
            </a:r>
            <a:r>
              <a:rPr lang="cs-CZ" dirty="0"/>
              <a:t>. </a:t>
            </a:r>
            <a:r>
              <a:rPr lang="cs-CZ" dirty="0" err="1"/>
              <a:t>Cet</a:t>
            </a:r>
            <a:r>
              <a:rPr lang="cs-CZ" dirty="0"/>
              <a:t> </a:t>
            </a:r>
            <a:r>
              <a:rPr lang="cs-CZ" dirty="0" err="1"/>
              <a:t>oiseau</a:t>
            </a:r>
            <a:r>
              <a:rPr lang="cs-CZ" dirty="0"/>
              <a:t>, en </a:t>
            </a:r>
            <a:r>
              <a:rPr lang="cs-CZ" dirty="0" err="1"/>
              <a:t>corps</a:t>
            </a:r>
            <a:r>
              <a:rPr lang="cs-CZ" dirty="0"/>
              <a:t>, </a:t>
            </a:r>
            <a:r>
              <a:rPr lang="cs-CZ" dirty="0" err="1"/>
              <a:t>n’est</a:t>
            </a:r>
            <a:r>
              <a:rPr lang="cs-CZ" dirty="0"/>
              <a:t> pas plus gros </a:t>
            </a:r>
            <a:r>
              <a:rPr lang="cs-CZ" dirty="0" err="1"/>
              <a:t>qu’un</a:t>
            </a:r>
            <a:r>
              <a:rPr lang="cs-CZ" dirty="0"/>
              <a:t> </a:t>
            </a:r>
            <a:r>
              <a:rPr lang="cs-CZ" dirty="0" err="1"/>
              <a:t>grillon</a:t>
            </a:r>
            <a:r>
              <a:rPr lang="cs-CZ" dirty="0"/>
              <a:t>, </a:t>
            </a:r>
            <a:r>
              <a:rPr lang="cs-CZ" dirty="0" err="1"/>
              <a:t>il</a:t>
            </a:r>
            <a:r>
              <a:rPr lang="cs-CZ" dirty="0"/>
              <a:t> a </a:t>
            </a:r>
            <a:r>
              <a:rPr lang="cs-CZ" dirty="0" err="1"/>
              <a:t>le</a:t>
            </a:r>
            <a:r>
              <a:rPr lang="cs-CZ" dirty="0"/>
              <a:t> </a:t>
            </a:r>
            <a:r>
              <a:rPr lang="cs-CZ" dirty="0" err="1"/>
              <a:t>bec</a:t>
            </a:r>
            <a:r>
              <a:rPr lang="cs-CZ" dirty="0"/>
              <a:t> long et </a:t>
            </a:r>
            <a:r>
              <a:rPr lang="cs-CZ" dirty="0" err="1"/>
              <a:t>très</a:t>
            </a:r>
            <a:r>
              <a:rPr lang="cs-CZ" dirty="0"/>
              <a:t> </a:t>
            </a:r>
            <a:r>
              <a:rPr lang="cs-CZ" dirty="0" err="1"/>
              <a:t>délié</a:t>
            </a:r>
            <a:r>
              <a:rPr lang="cs-CZ" dirty="0"/>
              <a:t>, de la </a:t>
            </a:r>
            <a:r>
              <a:rPr lang="cs-CZ" dirty="0" err="1"/>
              <a:t>grosseur</a:t>
            </a:r>
            <a:r>
              <a:rPr lang="cs-CZ" dirty="0"/>
              <a:t> de la pointe </a:t>
            </a:r>
            <a:r>
              <a:rPr lang="cs-CZ" dirty="0" err="1"/>
              <a:t>d’une</a:t>
            </a:r>
            <a:r>
              <a:rPr lang="cs-CZ" dirty="0"/>
              <a:t> </a:t>
            </a:r>
            <a:r>
              <a:rPr lang="cs-CZ" dirty="0" err="1"/>
              <a:t>aiguille</a:t>
            </a:r>
            <a:r>
              <a:rPr lang="cs-CZ" dirty="0"/>
              <a:t>, et ses </a:t>
            </a:r>
            <a:r>
              <a:rPr lang="cs-CZ" dirty="0" err="1"/>
              <a:t>cuisses</a:t>
            </a:r>
            <a:r>
              <a:rPr lang="cs-CZ" dirty="0"/>
              <a:t> et ses </a:t>
            </a:r>
            <a:r>
              <a:rPr lang="cs-CZ" dirty="0" err="1"/>
              <a:t>pieds</a:t>
            </a:r>
            <a:r>
              <a:rPr lang="cs-CZ" dirty="0"/>
              <a:t> </a:t>
            </a:r>
            <a:r>
              <a:rPr lang="cs-CZ" dirty="0" err="1"/>
              <a:t>aussi</a:t>
            </a:r>
            <a:r>
              <a:rPr lang="cs-CZ" dirty="0"/>
              <a:t> </a:t>
            </a:r>
            <a:r>
              <a:rPr lang="cs-CZ" dirty="0" err="1"/>
              <a:t>menus</a:t>
            </a:r>
            <a:r>
              <a:rPr lang="cs-CZ" dirty="0"/>
              <a:t> </a:t>
            </a:r>
            <a:r>
              <a:rPr lang="cs-CZ" dirty="0" err="1"/>
              <a:t>que</a:t>
            </a:r>
            <a:r>
              <a:rPr lang="cs-CZ" dirty="0"/>
              <a:t> la </a:t>
            </a:r>
            <a:r>
              <a:rPr lang="cs-CZ" dirty="0" err="1"/>
              <a:t>ligne</a:t>
            </a:r>
            <a:r>
              <a:rPr lang="cs-CZ" dirty="0"/>
              <a:t> </a:t>
            </a:r>
            <a:r>
              <a:rPr lang="cs-CZ" dirty="0" err="1"/>
              <a:t>d'une</a:t>
            </a:r>
            <a:r>
              <a:rPr lang="cs-CZ" dirty="0"/>
              <a:t> </a:t>
            </a:r>
            <a:r>
              <a:rPr lang="cs-CZ" dirty="0" err="1"/>
              <a:t>écriture</a:t>
            </a:r>
            <a:r>
              <a:rPr lang="cs-CZ" dirty="0"/>
              <a:t>; </a:t>
            </a:r>
            <a:r>
              <a:rPr lang="cs-CZ" dirty="0" err="1"/>
              <a:t>l’on</a:t>
            </a:r>
            <a:r>
              <a:rPr lang="cs-CZ" dirty="0"/>
              <a:t> a </a:t>
            </a:r>
            <a:r>
              <a:rPr lang="cs-CZ" dirty="0" err="1"/>
              <a:t>autrefois</a:t>
            </a:r>
            <a:r>
              <a:rPr lang="cs-CZ" dirty="0"/>
              <a:t> </a:t>
            </a:r>
            <a:r>
              <a:rPr lang="cs-CZ" dirty="0" err="1"/>
              <a:t>pesé</a:t>
            </a:r>
            <a:r>
              <a:rPr lang="cs-CZ" dirty="0"/>
              <a:t> son </a:t>
            </a:r>
            <a:r>
              <a:rPr lang="cs-CZ" dirty="0" err="1"/>
              <a:t>nid</a:t>
            </a:r>
            <a:r>
              <a:rPr lang="cs-CZ" dirty="0"/>
              <a:t> </a:t>
            </a:r>
            <a:r>
              <a:rPr lang="cs-CZ" dirty="0" err="1"/>
              <a:t>avec</a:t>
            </a:r>
            <a:r>
              <a:rPr lang="cs-CZ" dirty="0"/>
              <a:t> les </a:t>
            </a:r>
            <a:r>
              <a:rPr lang="cs-CZ" dirty="0" err="1"/>
              <a:t>oiseaux</a:t>
            </a:r>
            <a:r>
              <a:rPr lang="cs-CZ" dirty="0"/>
              <a:t> et </a:t>
            </a:r>
            <a:r>
              <a:rPr lang="cs-CZ" dirty="0" err="1"/>
              <a:t>trouvé</a:t>
            </a:r>
            <a:r>
              <a:rPr lang="cs-CZ" dirty="0"/>
              <a:t> </a:t>
            </a:r>
            <a:r>
              <a:rPr lang="cs-CZ" dirty="0" err="1"/>
              <a:t>qu’il</a:t>
            </a:r>
            <a:r>
              <a:rPr lang="cs-CZ" dirty="0"/>
              <a:t> ne </a:t>
            </a:r>
            <a:r>
              <a:rPr lang="cs-CZ" dirty="0" err="1"/>
              <a:t>pèse</a:t>
            </a:r>
            <a:r>
              <a:rPr lang="cs-CZ" dirty="0"/>
              <a:t> </a:t>
            </a:r>
            <a:r>
              <a:rPr lang="cs-CZ" dirty="0" err="1"/>
              <a:t>davantage</a:t>
            </a:r>
            <a:r>
              <a:rPr lang="cs-CZ" dirty="0"/>
              <a:t> </a:t>
            </a:r>
            <a:r>
              <a:rPr lang="cs-CZ" dirty="0" err="1"/>
              <a:t>que</a:t>
            </a:r>
            <a:r>
              <a:rPr lang="cs-CZ" dirty="0"/>
              <a:t> </a:t>
            </a:r>
            <a:r>
              <a:rPr lang="cs-CZ" dirty="0" err="1"/>
              <a:t>vingt-quatre</a:t>
            </a:r>
            <a:r>
              <a:rPr lang="cs-CZ" dirty="0"/>
              <a:t> </a:t>
            </a:r>
            <a:r>
              <a:rPr lang="cs-CZ" dirty="0" err="1"/>
              <a:t>grains</a:t>
            </a:r>
            <a:r>
              <a:rPr lang="cs-CZ" dirty="0"/>
              <a:t> ; </a:t>
            </a:r>
            <a:r>
              <a:rPr lang="cs-CZ" dirty="0" err="1"/>
              <a:t>il</a:t>
            </a:r>
            <a:r>
              <a:rPr lang="cs-CZ" dirty="0"/>
              <a:t> se </a:t>
            </a:r>
            <a:r>
              <a:rPr lang="cs-CZ" dirty="0" err="1"/>
              <a:t>nourrit</a:t>
            </a:r>
            <a:r>
              <a:rPr lang="cs-CZ" dirty="0"/>
              <a:t> de la </a:t>
            </a:r>
            <a:r>
              <a:rPr lang="cs-CZ" dirty="0" err="1"/>
              <a:t>rosée</a:t>
            </a:r>
            <a:r>
              <a:rPr lang="cs-CZ" dirty="0"/>
              <a:t> et de </a:t>
            </a:r>
            <a:r>
              <a:rPr lang="cs-CZ" dirty="0" err="1"/>
              <a:t>l’odeur</a:t>
            </a:r>
            <a:r>
              <a:rPr lang="cs-CZ" dirty="0"/>
              <a:t> des </a:t>
            </a:r>
            <a:r>
              <a:rPr lang="cs-CZ" dirty="0" err="1"/>
              <a:t>rieurs</a:t>
            </a:r>
            <a:r>
              <a:rPr lang="cs-CZ" dirty="0"/>
              <a:t> </a:t>
            </a:r>
            <a:r>
              <a:rPr lang="cs-CZ" dirty="0" err="1"/>
              <a:t>sans</a:t>
            </a:r>
            <a:r>
              <a:rPr lang="cs-CZ" dirty="0"/>
              <a:t> se poser </a:t>
            </a:r>
            <a:r>
              <a:rPr lang="cs-CZ" dirty="0" err="1"/>
              <a:t>sur</a:t>
            </a:r>
            <a:r>
              <a:rPr lang="cs-CZ" dirty="0"/>
              <a:t> </a:t>
            </a:r>
            <a:r>
              <a:rPr lang="cs-CZ" dirty="0" err="1"/>
              <a:t>celles-ci</a:t>
            </a:r>
            <a:r>
              <a:rPr lang="cs-CZ" dirty="0"/>
              <a:t>, </a:t>
            </a:r>
            <a:r>
              <a:rPr lang="cs-CZ" dirty="0" err="1"/>
              <a:t>mais</a:t>
            </a:r>
            <a:r>
              <a:rPr lang="cs-CZ" dirty="0"/>
              <a:t> </a:t>
            </a:r>
            <a:r>
              <a:rPr lang="cs-CZ" dirty="0" err="1"/>
              <a:t>seulement</a:t>
            </a:r>
            <a:r>
              <a:rPr lang="cs-CZ" dirty="0"/>
              <a:t> en </a:t>
            </a:r>
            <a:r>
              <a:rPr lang="cs-CZ" dirty="0" err="1"/>
              <a:t>voltigeant</a:t>
            </a:r>
            <a:r>
              <a:rPr lang="cs-CZ" dirty="0"/>
              <a:t> par-</a:t>
            </a:r>
            <a:r>
              <a:rPr lang="cs-CZ" dirty="0" err="1"/>
              <a:t>dessus</a:t>
            </a:r>
            <a:r>
              <a:rPr lang="cs-CZ" dirty="0"/>
              <a:t>. </a:t>
            </a:r>
            <a:r>
              <a:rPr lang="cs-CZ" dirty="0" err="1"/>
              <a:t>Sa</a:t>
            </a:r>
            <a:r>
              <a:rPr lang="cs-CZ" dirty="0"/>
              <a:t> </a:t>
            </a:r>
            <a:r>
              <a:rPr lang="cs-CZ" dirty="0" err="1"/>
              <a:t>plume</a:t>
            </a:r>
            <a:r>
              <a:rPr lang="cs-CZ" dirty="0"/>
              <a:t> </a:t>
            </a:r>
            <a:r>
              <a:rPr lang="cs-CZ" dirty="0" err="1"/>
              <a:t>est</a:t>
            </a:r>
            <a:r>
              <a:rPr lang="cs-CZ" dirty="0"/>
              <a:t> </a:t>
            </a:r>
            <a:r>
              <a:rPr lang="cs-CZ" dirty="0" err="1"/>
              <a:t>aussi</a:t>
            </a:r>
            <a:r>
              <a:rPr lang="cs-CZ" dirty="0"/>
              <a:t> </a:t>
            </a:r>
            <a:r>
              <a:rPr lang="cs-CZ" dirty="0" err="1"/>
              <a:t>déliée</a:t>
            </a:r>
            <a:r>
              <a:rPr lang="cs-CZ" dirty="0"/>
              <a:t> </a:t>
            </a:r>
            <a:r>
              <a:rPr lang="cs-CZ" dirty="0" err="1"/>
              <a:t>que</a:t>
            </a:r>
            <a:r>
              <a:rPr lang="cs-CZ" dirty="0"/>
              <a:t> </a:t>
            </a:r>
            <a:r>
              <a:rPr lang="cs-CZ" dirty="0" err="1"/>
              <a:t>duvet</a:t>
            </a:r>
            <a:r>
              <a:rPr lang="cs-CZ" dirty="0"/>
              <a:t> et </a:t>
            </a:r>
            <a:r>
              <a:rPr lang="cs-CZ" dirty="0" err="1"/>
              <a:t>est</a:t>
            </a:r>
            <a:r>
              <a:rPr lang="cs-CZ" dirty="0"/>
              <a:t> </a:t>
            </a:r>
            <a:r>
              <a:rPr lang="cs-CZ" dirty="0" err="1"/>
              <a:t>très</a:t>
            </a:r>
            <a:r>
              <a:rPr lang="cs-CZ" dirty="0"/>
              <a:t> </a:t>
            </a:r>
            <a:r>
              <a:rPr lang="cs-CZ" dirty="0" err="1"/>
              <a:t>plaisante</a:t>
            </a:r>
            <a:r>
              <a:rPr lang="cs-CZ" dirty="0"/>
              <a:t> et belle à </a:t>
            </a:r>
            <a:r>
              <a:rPr lang="cs-CZ" dirty="0" err="1"/>
              <a:t>voir</a:t>
            </a:r>
            <a:r>
              <a:rPr lang="cs-CZ" dirty="0"/>
              <a:t> pour la </a:t>
            </a:r>
            <a:r>
              <a:rPr lang="cs-CZ" dirty="0" err="1"/>
              <a:t>diversité</a:t>
            </a:r>
            <a:r>
              <a:rPr lang="cs-CZ" dirty="0"/>
              <a:t> de ses </a:t>
            </a:r>
            <a:r>
              <a:rPr lang="cs-CZ" dirty="0" err="1"/>
              <a:t>couleurs</a:t>
            </a:r>
            <a:r>
              <a:rPr lang="cs-CZ" dirty="0"/>
              <a:t>. </a:t>
            </a:r>
            <a:r>
              <a:rPr lang="cs-CZ" dirty="0" err="1"/>
              <a:t>Cet</a:t>
            </a:r>
            <a:r>
              <a:rPr lang="cs-CZ" dirty="0"/>
              <a:t> </a:t>
            </a:r>
            <a:r>
              <a:rPr lang="cs-CZ" dirty="0" err="1"/>
              <a:t>oiseau</a:t>
            </a:r>
            <a:r>
              <a:rPr lang="cs-CZ" dirty="0"/>
              <a:t> (à </a:t>
            </a:r>
            <a:r>
              <a:rPr lang="cs-CZ" dirty="0" err="1"/>
              <a:t>ce</a:t>
            </a:r>
            <a:r>
              <a:rPr lang="cs-CZ" dirty="0"/>
              <a:t> </a:t>
            </a:r>
            <a:r>
              <a:rPr lang="cs-CZ" dirty="0" err="1"/>
              <a:t>qu’on</a:t>
            </a:r>
            <a:r>
              <a:rPr lang="cs-CZ" dirty="0"/>
              <a:t> </a:t>
            </a:r>
            <a:r>
              <a:rPr lang="cs-CZ" dirty="0" err="1"/>
              <a:t>dit</a:t>
            </a:r>
            <a:r>
              <a:rPr lang="cs-CZ" dirty="0"/>
              <a:t>) se </a:t>
            </a:r>
            <a:r>
              <a:rPr lang="cs-CZ" dirty="0" err="1"/>
              <a:t>meurt</a:t>
            </a:r>
            <a:r>
              <a:rPr lang="cs-CZ" dirty="0"/>
              <a:t>, ou pour </a:t>
            </a:r>
            <a:r>
              <a:rPr lang="cs-CZ" dirty="0" err="1"/>
              <a:t>mieux</a:t>
            </a:r>
            <a:r>
              <a:rPr lang="cs-CZ" dirty="0"/>
              <a:t> </a:t>
            </a:r>
            <a:r>
              <a:rPr lang="cs-CZ" dirty="0" err="1"/>
              <a:t>dire</a:t>
            </a:r>
            <a:r>
              <a:rPr lang="cs-CZ" dirty="0"/>
              <a:t> </a:t>
            </a:r>
            <a:r>
              <a:rPr lang="cs-CZ" dirty="0" err="1"/>
              <a:t>s’endort</a:t>
            </a:r>
            <a:r>
              <a:rPr lang="cs-CZ" dirty="0"/>
              <a:t>, au </a:t>
            </a:r>
            <a:r>
              <a:rPr lang="cs-CZ" dirty="0" err="1"/>
              <a:t>mois</a:t>
            </a:r>
            <a:r>
              <a:rPr lang="cs-CZ" dirty="0"/>
              <a:t> </a:t>
            </a:r>
            <a:r>
              <a:rPr lang="cs-CZ" dirty="0" err="1"/>
              <a:t>d’octobre</a:t>
            </a:r>
            <a:r>
              <a:rPr lang="cs-CZ" dirty="0"/>
              <a:t>, </a:t>
            </a:r>
            <a:r>
              <a:rPr lang="cs-CZ" dirty="0" err="1"/>
              <a:t>demeurant</a:t>
            </a:r>
            <a:r>
              <a:rPr lang="cs-CZ" dirty="0"/>
              <a:t> </a:t>
            </a:r>
            <a:r>
              <a:rPr lang="cs-CZ" dirty="0" err="1"/>
              <a:t>attaché</a:t>
            </a:r>
            <a:r>
              <a:rPr lang="cs-CZ" dirty="0"/>
              <a:t> à </a:t>
            </a:r>
            <a:r>
              <a:rPr lang="cs-CZ" dirty="0" err="1"/>
              <a:t>quelque</a:t>
            </a:r>
            <a:r>
              <a:rPr lang="cs-CZ" dirty="0"/>
              <a:t> petite </a:t>
            </a:r>
            <a:r>
              <a:rPr lang="cs-CZ" dirty="0" err="1"/>
              <a:t>branchette</a:t>
            </a:r>
            <a:r>
              <a:rPr lang="cs-CZ" dirty="0"/>
              <a:t> </a:t>
            </a:r>
            <a:r>
              <a:rPr lang="cs-CZ" dirty="0" err="1"/>
              <a:t>d’arbre</a:t>
            </a:r>
            <a:r>
              <a:rPr lang="cs-CZ" dirty="0"/>
              <a:t> par les </a:t>
            </a:r>
            <a:r>
              <a:rPr lang="cs-CZ" dirty="0" err="1"/>
              <a:t>pieds</a:t>
            </a:r>
            <a:r>
              <a:rPr lang="cs-CZ" dirty="0"/>
              <a:t>, et </a:t>
            </a:r>
            <a:r>
              <a:rPr lang="cs-CZ" dirty="0" err="1"/>
              <a:t>il</a:t>
            </a:r>
            <a:r>
              <a:rPr lang="cs-CZ" dirty="0"/>
              <a:t> se </a:t>
            </a:r>
            <a:r>
              <a:rPr lang="cs-CZ" dirty="0" err="1"/>
              <a:t>réveille</a:t>
            </a:r>
            <a:r>
              <a:rPr lang="cs-CZ" dirty="0"/>
              <a:t> au </a:t>
            </a:r>
            <a:r>
              <a:rPr lang="cs-CZ" dirty="0" err="1"/>
              <a:t>mois</a:t>
            </a:r>
            <a:r>
              <a:rPr lang="cs-CZ" dirty="0"/>
              <a:t> </a:t>
            </a:r>
            <a:r>
              <a:rPr lang="cs-CZ" dirty="0" err="1"/>
              <a:t>d’avril</a:t>
            </a:r>
            <a:r>
              <a:rPr lang="cs-CZ" dirty="0"/>
              <a:t>, </a:t>
            </a:r>
            <a:r>
              <a:rPr lang="cs-CZ" dirty="0" err="1"/>
              <a:t>quand</a:t>
            </a:r>
            <a:r>
              <a:rPr lang="cs-CZ" dirty="0"/>
              <a:t> les </a:t>
            </a:r>
            <a:r>
              <a:rPr lang="cs-CZ" dirty="0" err="1"/>
              <a:t>fleurs</a:t>
            </a:r>
            <a:r>
              <a:rPr lang="cs-CZ" dirty="0"/>
              <a:t> </a:t>
            </a:r>
            <a:r>
              <a:rPr lang="cs-CZ" dirty="0" err="1"/>
              <a:t>sont</a:t>
            </a:r>
            <a:r>
              <a:rPr lang="cs-CZ" dirty="0"/>
              <a:t> en </a:t>
            </a:r>
            <a:r>
              <a:rPr lang="cs-CZ" dirty="0" err="1"/>
              <a:t>abondance</a:t>
            </a:r>
            <a:r>
              <a:rPr lang="cs-CZ" dirty="0"/>
              <a:t>, et </a:t>
            </a:r>
            <a:r>
              <a:rPr lang="cs-CZ" dirty="0" err="1"/>
              <a:t>quelquefois</a:t>
            </a:r>
            <a:r>
              <a:rPr lang="cs-CZ" dirty="0"/>
              <a:t> plus </a:t>
            </a:r>
            <a:r>
              <a:rPr lang="cs-CZ" dirty="0" err="1"/>
              <a:t>tard</a:t>
            </a:r>
            <a:r>
              <a:rPr lang="cs-CZ" dirty="0"/>
              <a:t>, et pour </a:t>
            </a:r>
            <a:r>
              <a:rPr lang="cs-CZ" dirty="0" err="1"/>
              <a:t>cette</a:t>
            </a:r>
            <a:r>
              <a:rPr lang="cs-CZ" dirty="0"/>
              <a:t> cause </a:t>
            </a:r>
            <a:r>
              <a:rPr lang="cs-CZ" dirty="0" err="1"/>
              <a:t>est</a:t>
            </a:r>
            <a:r>
              <a:rPr lang="cs-CZ" dirty="0"/>
              <a:t> </a:t>
            </a:r>
            <a:r>
              <a:rPr lang="cs-CZ" dirty="0" err="1"/>
              <a:t>appelé</a:t>
            </a:r>
            <a:r>
              <a:rPr lang="cs-CZ" dirty="0"/>
              <a:t>, en </a:t>
            </a:r>
            <a:r>
              <a:rPr lang="cs-CZ" dirty="0" err="1"/>
              <a:t>langue</a:t>
            </a:r>
            <a:r>
              <a:rPr lang="cs-CZ" dirty="0"/>
              <a:t> </a:t>
            </a:r>
            <a:r>
              <a:rPr lang="cs-CZ" dirty="0" err="1"/>
              <a:t>mexicaine</a:t>
            </a:r>
            <a:r>
              <a:rPr lang="cs-CZ" dirty="0"/>
              <a:t>, </a:t>
            </a:r>
            <a:r>
              <a:rPr lang="cs-CZ" dirty="0" err="1"/>
              <a:t>ressuscité</a:t>
            </a:r>
            <a:r>
              <a:rPr lang="cs-CZ" dirty="0"/>
              <a:t>. </a:t>
            </a:r>
            <a:r>
              <a:rPr lang="cs-CZ" dirty="0" err="1"/>
              <a:t>Il</a:t>
            </a:r>
            <a:r>
              <a:rPr lang="cs-CZ" dirty="0"/>
              <a:t> en vint </a:t>
            </a:r>
            <a:r>
              <a:rPr lang="cs-CZ" dirty="0" err="1"/>
              <a:t>quantité</a:t>
            </a:r>
            <a:r>
              <a:rPr lang="cs-CZ" dirty="0"/>
              <a:t> en </a:t>
            </a:r>
            <a:r>
              <a:rPr lang="cs-CZ" dirty="0" err="1"/>
              <a:t>notre</a:t>
            </a:r>
            <a:r>
              <a:rPr lang="cs-CZ" dirty="0"/>
              <a:t> </a:t>
            </a:r>
            <a:r>
              <a:rPr lang="cs-CZ" dirty="0" err="1"/>
              <a:t>jardin</a:t>
            </a:r>
            <a:r>
              <a:rPr lang="cs-CZ" dirty="0"/>
              <a:t> de </a:t>
            </a:r>
            <a:r>
              <a:rPr lang="cs-CZ" dirty="0" err="1"/>
              <a:t>Québec</a:t>
            </a:r>
            <a:r>
              <a:rPr lang="cs-CZ" dirty="0"/>
              <a:t> </a:t>
            </a:r>
            <a:r>
              <a:rPr lang="cs-CZ" dirty="0" err="1"/>
              <a:t>lorsque</a:t>
            </a:r>
            <a:r>
              <a:rPr lang="cs-CZ" dirty="0"/>
              <a:t> les </a:t>
            </a:r>
            <a:r>
              <a:rPr lang="cs-CZ" dirty="0" err="1"/>
              <a:t>fleurs</a:t>
            </a:r>
            <a:r>
              <a:rPr lang="cs-CZ" dirty="0"/>
              <a:t> et les </a:t>
            </a:r>
            <a:r>
              <a:rPr lang="cs-CZ" dirty="0" err="1"/>
              <a:t>pois</a:t>
            </a:r>
            <a:r>
              <a:rPr lang="cs-CZ" dirty="0"/>
              <a:t> y </a:t>
            </a:r>
            <a:r>
              <a:rPr lang="cs-CZ" dirty="0" err="1"/>
              <a:t>sont</a:t>
            </a:r>
            <a:r>
              <a:rPr lang="cs-CZ" dirty="0"/>
              <a:t> </a:t>
            </a:r>
            <a:r>
              <a:rPr lang="cs-CZ" dirty="0" err="1"/>
              <a:t>fleuris</a:t>
            </a:r>
            <a:r>
              <a:rPr lang="cs-CZ" dirty="0"/>
              <a:t>, et je </a:t>
            </a:r>
            <a:r>
              <a:rPr lang="cs-CZ" dirty="0" err="1"/>
              <a:t>prenais</a:t>
            </a:r>
            <a:r>
              <a:rPr lang="cs-CZ" dirty="0"/>
              <a:t> </a:t>
            </a:r>
            <a:r>
              <a:rPr lang="cs-CZ" dirty="0" err="1"/>
              <a:t>plaisir</a:t>
            </a:r>
            <a:r>
              <a:rPr lang="cs-CZ" dirty="0"/>
              <a:t> de les y </a:t>
            </a:r>
            <a:r>
              <a:rPr lang="cs-CZ" dirty="0" err="1"/>
              <a:t>voir</a:t>
            </a:r>
            <a:r>
              <a:rPr lang="cs-CZ" dirty="0"/>
              <a:t> ; </a:t>
            </a:r>
            <a:r>
              <a:rPr lang="cs-CZ" dirty="0" err="1"/>
              <a:t>mais</a:t>
            </a:r>
            <a:r>
              <a:rPr lang="cs-CZ" dirty="0"/>
              <a:t> </a:t>
            </a:r>
            <a:r>
              <a:rPr lang="cs-CZ" dirty="0" err="1"/>
              <a:t>ils</a:t>
            </a:r>
            <a:r>
              <a:rPr lang="cs-CZ" dirty="0"/>
              <a:t> </a:t>
            </a:r>
            <a:r>
              <a:rPr lang="cs-CZ" dirty="0" err="1"/>
              <a:t>vont</a:t>
            </a:r>
            <a:r>
              <a:rPr lang="cs-CZ" dirty="0"/>
              <a:t> si </a:t>
            </a:r>
            <a:r>
              <a:rPr lang="cs-CZ" dirty="0" err="1"/>
              <a:t>vite</a:t>
            </a:r>
            <a:r>
              <a:rPr lang="cs-CZ" dirty="0"/>
              <a:t> </a:t>
            </a:r>
            <a:r>
              <a:rPr lang="cs-CZ" dirty="0" err="1"/>
              <a:t>que</a:t>
            </a:r>
            <a:r>
              <a:rPr lang="cs-CZ" dirty="0"/>
              <a:t> </a:t>
            </a:r>
            <a:r>
              <a:rPr lang="cs-CZ" dirty="0" err="1"/>
              <a:t>n’était</a:t>
            </a:r>
            <a:r>
              <a:rPr lang="cs-CZ" dirty="0"/>
              <a:t> </a:t>
            </a:r>
            <a:r>
              <a:rPr lang="cs-CZ" dirty="0" err="1"/>
              <a:t>qu’on</a:t>
            </a:r>
            <a:r>
              <a:rPr lang="cs-CZ" dirty="0"/>
              <a:t> en </a:t>
            </a:r>
            <a:r>
              <a:rPr lang="cs-CZ" dirty="0" err="1"/>
              <a:t>peut</a:t>
            </a:r>
            <a:r>
              <a:rPr lang="cs-CZ" dirty="0"/>
              <a:t> </a:t>
            </a:r>
            <a:r>
              <a:rPr lang="cs-CZ" dirty="0" err="1"/>
              <a:t>parfois</a:t>
            </a:r>
            <a:r>
              <a:rPr lang="cs-CZ" dirty="0"/>
              <a:t> </a:t>
            </a:r>
            <a:r>
              <a:rPr lang="cs-CZ" dirty="0" err="1"/>
              <a:t>approcher</a:t>
            </a:r>
            <a:r>
              <a:rPr lang="cs-CZ" dirty="0"/>
              <a:t> de </a:t>
            </a:r>
            <a:r>
              <a:rPr lang="cs-CZ" dirty="0" err="1"/>
              <a:t>fort</a:t>
            </a:r>
            <a:r>
              <a:rPr lang="cs-CZ" dirty="0"/>
              <a:t> </a:t>
            </a:r>
            <a:r>
              <a:rPr lang="cs-CZ" dirty="0" err="1"/>
              <a:t>près</a:t>
            </a:r>
            <a:r>
              <a:rPr lang="cs-CZ" dirty="0"/>
              <a:t>, à </a:t>
            </a:r>
            <a:r>
              <a:rPr lang="cs-CZ" dirty="0" err="1"/>
              <a:t>peine</a:t>
            </a:r>
            <a:r>
              <a:rPr lang="cs-CZ" dirty="0"/>
              <a:t> les </a:t>
            </a:r>
            <a:r>
              <a:rPr lang="cs-CZ" dirty="0" err="1"/>
              <a:t>prendrait</a:t>
            </a:r>
            <a:r>
              <a:rPr lang="cs-CZ" dirty="0"/>
              <a:t>-on pour </a:t>
            </a:r>
            <a:r>
              <a:rPr lang="cs-CZ" dirty="0" err="1"/>
              <a:t>oiseaux</a:t>
            </a:r>
            <a:r>
              <a:rPr lang="cs-CZ" dirty="0"/>
              <a:t> </a:t>
            </a:r>
            <a:r>
              <a:rPr lang="cs-CZ" dirty="0" err="1"/>
              <a:t>mais</a:t>
            </a:r>
            <a:r>
              <a:rPr lang="cs-CZ" dirty="0"/>
              <a:t> pour </a:t>
            </a:r>
            <a:r>
              <a:rPr lang="cs-CZ" dirty="0" err="1" smtClean="0"/>
              <a:t>papillons</a:t>
            </a:r>
            <a:r>
              <a:rPr lang="fr-FR" dirty="0" smtClean="0"/>
              <a:t> </a:t>
            </a:r>
            <a:r>
              <a:rPr lang="cs-CZ" dirty="0" smtClean="0"/>
              <a:t>; </a:t>
            </a:r>
            <a:r>
              <a:rPr lang="cs-CZ" dirty="0" err="1"/>
              <a:t>mais</a:t>
            </a:r>
            <a:r>
              <a:rPr lang="cs-CZ" dirty="0"/>
              <a:t> y </a:t>
            </a:r>
            <a:r>
              <a:rPr lang="cs-CZ" dirty="0" err="1"/>
              <a:t>prenant</a:t>
            </a:r>
            <a:r>
              <a:rPr lang="cs-CZ" dirty="0"/>
              <a:t> garde de </a:t>
            </a:r>
            <a:r>
              <a:rPr lang="cs-CZ" dirty="0" err="1"/>
              <a:t>près</a:t>
            </a:r>
            <a:r>
              <a:rPr lang="cs-CZ" dirty="0"/>
              <a:t>, on les </a:t>
            </a:r>
            <a:r>
              <a:rPr lang="cs-CZ" dirty="0" err="1"/>
              <a:t>discerne</a:t>
            </a:r>
            <a:r>
              <a:rPr lang="cs-CZ" dirty="0"/>
              <a:t> et </a:t>
            </a:r>
            <a:r>
              <a:rPr lang="cs-CZ" dirty="0" err="1"/>
              <a:t>reconnaît</a:t>
            </a:r>
            <a:r>
              <a:rPr lang="cs-CZ" dirty="0"/>
              <a:t> à </a:t>
            </a:r>
            <a:r>
              <a:rPr lang="cs-CZ" dirty="0" err="1"/>
              <a:t>leur</a:t>
            </a:r>
            <a:r>
              <a:rPr lang="cs-CZ" dirty="0"/>
              <a:t> </a:t>
            </a:r>
            <a:r>
              <a:rPr lang="cs-CZ" dirty="0" err="1"/>
              <a:t>bec</a:t>
            </a:r>
            <a:r>
              <a:rPr lang="cs-CZ" dirty="0"/>
              <a:t>, à </a:t>
            </a:r>
            <a:r>
              <a:rPr lang="cs-CZ" dirty="0" err="1"/>
              <a:t>leurs</a:t>
            </a:r>
            <a:r>
              <a:rPr lang="cs-CZ" dirty="0"/>
              <a:t> </a:t>
            </a:r>
            <a:r>
              <a:rPr lang="cs-CZ" dirty="0" err="1"/>
              <a:t>ailes</a:t>
            </a:r>
            <a:r>
              <a:rPr lang="cs-CZ" dirty="0"/>
              <a:t>, </a:t>
            </a:r>
            <a:r>
              <a:rPr lang="cs-CZ" dirty="0" err="1"/>
              <a:t>plumes</a:t>
            </a:r>
            <a:r>
              <a:rPr lang="cs-CZ" dirty="0"/>
              <a:t> et à </a:t>
            </a:r>
            <a:r>
              <a:rPr lang="cs-CZ" dirty="0" err="1"/>
              <a:t>tout</a:t>
            </a:r>
            <a:r>
              <a:rPr lang="cs-CZ" dirty="0"/>
              <a:t> </a:t>
            </a:r>
            <a:r>
              <a:rPr lang="cs-CZ" dirty="0" err="1"/>
              <a:t>le</a:t>
            </a:r>
            <a:r>
              <a:rPr lang="cs-CZ" dirty="0"/>
              <a:t> reste de </a:t>
            </a:r>
            <a:r>
              <a:rPr lang="cs-CZ" dirty="0" err="1"/>
              <a:t>leur</a:t>
            </a:r>
            <a:r>
              <a:rPr lang="cs-CZ" dirty="0"/>
              <a:t> petit </a:t>
            </a:r>
            <a:r>
              <a:rPr lang="cs-CZ" dirty="0" err="1"/>
              <a:t>corps</a:t>
            </a:r>
            <a:r>
              <a:rPr lang="cs-CZ" dirty="0"/>
              <a:t> </a:t>
            </a:r>
            <a:r>
              <a:rPr lang="cs-CZ" dirty="0" err="1"/>
              <a:t>bien</a:t>
            </a:r>
            <a:r>
              <a:rPr lang="cs-CZ" dirty="0"/>
              <a:t> </a:t>
            </a:r>
            <a:r>
              <a:rPr lang="cs-CZ" dirty="0" err="1"/>
              <a:t>formé</a:t>
            </a:r>
            <a:r>
              <a:rPr lang="cs-CZ" dirty="0"/>
              <a:t>. </a:t>
            </a:r>
            <a:r>
              <a:rPr lang="cs-CZ" dirty="0" err="1"/>
              <a:t>Ils</a:t>
            </a:r>
            <a:r>
              <a:rPr lang="cs-CZ" dirty="0"/>
              <a:t> </a:t>
            </a:r>
            <a:r>
              <a:rPr lang="cs-CZ" dirty="0" err="1"/>
              <a:t>sont</a:t>
            </a:r>
            <a:r>
              <a:rPr lang="cs-CZ" dirty="0"/>
              <a:t> </a:t>
            </a:r>
            <a:r>
              <a:rPr lang="cs-CZ" dirty="0" err="1"/>
              <a:t>fort</a:t>
            </a:r>
            <a:r>
              <a:rPr lang="cs-CZ" dirty="0"/>
              <a:t> </a:t>
            </a:r>
            <a:r>
              <a:rPr lang="cs-CZ" dirty="0" err="1"/>
              <a:t>difficiles</a:t>
            </a:r>
            <a:r>
              <a:rPr lang="cs-CZ" dirty="0"/>
              <a:t> à </a:t>
            </a:r>
            <a:r>
              <a:rPr lang="cs-CZ" dirty="0" err="1"/>
              <a:t>prendre</a:t>
            </a:r>
            <a:r>
              <a:rPr lang="cs-CZ" dirty="0"/>
              <a:t>, à cause de </a:t>
            </a:r>
            <a:r>
              <a:rPr lang="cs-CZ" dirty="0" err="1"/>
              <a:t>leur</a:t>
            </a:r>
            <a:r>
              <a:rPr lang="cs-CZ" dirty="0"/>
              <a:t> </a:t>
            </a:r>
            <a:r>
              <a:rPr lang="cs-CZ" dirty="0" err="1"/>
              <a:t>petitesse</a:t>
            </a:r>
            <a:r>
              <a:rPr lang="cs-CZ" dirty="0"/>
              <a:t> et pour </a:t>
            </a:r>
            <a:r>
              <a:rPr lang="cs-CZ" dirty="0" err="1"/>
              <a:t>n’avoir</a:t>
            </a:r>
            <a:r>
              <a:rPr lang="cs-CZ" dirty="0"/>
              <a:t> </a:t>
            </a:r>
            <a:r>
              <a:rPr lang="cs-CZ" dirty="0" err="1"/>
              <a:t>aucun</a:t>
            </a:r>
            <a:r>
              <a:rPr lang="cs-CZ" dirty="0"/>
              <a:t> </a:t>
            </a:r>
            <a:r>
              <a:rPr lang="cs-CZ" dirty="0" err="1"/>
              <a:t>repos</a:t>
            </a:r>
            <a:r>
              <a:rPr lang="cs-CZ" dirty="0"/>
              <a:t> ; </a:t>
            </a:r>
            <a:r>
              <a:rPr lang="cs-CZ" dirty="0" err="1"/>
              <a:t>mais</a:t>
            </a:r>
            <a:r>
              <a:rPr lang="cs-CZ" dirty="0"/>
              <a:t> </a:t>
            </a:r>
            <a:r>
              <a:rPr lang="cs-CZ" dirty="0" err="1"/>
              <a:t>quand</a:t>
            </a:r>
            <a:r>
              <a:rPr lang="cs-CZ" dirty="0"/>
              <a:t> on les </a:t>
            </a:r>
            <a:r>
              <a:rPr lang="cs-CZ" dirty="0" err="1"/>
              <a:t>veut</a:t>
            </a:r>
            <a:r>
              <a:rPr lang="cs-CZ" dirty="0"/>
              <a:t> </a:t>
            </a:r>
            <a:r>
              <a:rPr lang="cs-CZ" dirty="0" err="1"/>
              <a:t>avoir</a:t>
            </a:r>
            <a:r>
              <a:rPr lang="cs-CZ" dirty="0"/>
              <a:t>, </a:t>
            </a:r>
            <a:r>
              <a:rPr lang="cs-CZ" dirty="0" err="1"/>
              <a:t>il</a:t>
            </a:r>
            <a:r>
              <a:rPr lang="cs-CZ" dirty="0"/>
              <a:t> se </a:t>
            </a:r>
            <a:r>
              <a:rPr lang="cs-CZ" dirty="0" err="1"/>
              <a:t>faut</a:t>
            </a:r>
            <a:r>
              <a:rPr lang="cs-CZ" dirty="0"/>
              <a:t> </a:t>
            </a:r>
            <a:r>
              <a:rPr lang="cs-CZ" dirty="0" err="1"/>
              <a:t>approcher</a:t>
            </a:r>
            <a:r>
              <a:rPr lang="cs-CZ" dirty="0"/>
              <a:t> des </a:t>
            </a:r>
            <a:r>
              <a:rPr lang="cs-CZ" dirty="0" err="1"/>
              <a:t>fleurs</a:t>
            </a:r>
            <a:r>
              <a:rPr lang="cs-CZ" dirty="0"/>
              <a:t> et se </a:t>
            </a:r>
            <a:r>
              <a:rPr lang="cs-CZ" dirty="0" err="1"/>
              <a:t>tenir</a:t>
            </a:r>
            <a:r>
              <a:rPr lang="cs-CZ" dirty="0"/>
              <a:t> </a:t>
            </a:r>
            <a:r>
              <a:rPr lang="cs-CZ" dirty="0" err="1"/>
              <a:t>coi</a:t>
            </a:r>
            <a:r>
              <a:rPr lang="cs-CZ" dirty="0"/>
              <a:t>, </a:t>
            </a:r>
            <a:r>
              <a:rPr lang="cs-CZ" dirty="0" err="1"/>
              <a:t>avec</a:t>
            </a:r>
            <a:r>
              <a:rPr lang="cs-CZ" dirty="0"/>
              <a:t> </a:t>
            </a:r>
            <a:r>
              <a:rPr lang="cs-CZ" dirty="0" err="1"/>
              <a:t>une</a:t>
            </a:r>
            <a:r>
              <a:rPr lang="cs-CZ" dirty="0"/>
              <a:t> </a:t>
            </a:r>
            <a:r>
              <a:rPr lang="cs-CZ" dirty="0" err="1"/>
              <a:t>longue</a:t>
            </a:r>
            <a:r>
              <a:rPr lang="cs-CZ" dirty="0"/>
              <a:t> </a:t>
            </a:r>
            <a:r>
              <a:rPr lang="cs-CZ" dirty="0" err="1"/>
              <a:t>poignée</a:t>
            </a:r>
            <a:r>
              <a:rPr lang="cs-CZ" dirty="0"/>
              <a:t> de </a:t>
            </a:r>
            <a:r>
              <a:rPr lang="cs-CZ" dirty="0" err="1"/>
              <a:t>verges</a:t>
            </a:r>
            <a:r>
              <a:rPr lang="cs-CZ" dirty="0"/>
              <a:t>, de </a:t>
            </a:r>
            <a:r>
              <a:rPr lang="cs-CZ" dirty="0" err="1"/>
              <a:t>laquelle</a:t>
            </a:r>
            <a:r>
              <a:rPr lang="cs-CZ" dirty="0"/>
              <a:t> </a:t>
            </a:r>
            <a:r>
              <a:rPr lang="cs-CZ" dirty="0" err="1"/>
              <a:t>il</a:t>
            </a:r>
            <a:r>
              <a:rPr lang="cs-CZ" dirty="0"/>
              <a:t> les </a:t>
            </a:r>
            <a:r>
              <a:rPr lang="cs-CZ" dirty="0" err="1"/>
              <a:t>faut</a:t>
            </a:r>
            <a:r>
              <a:rPr lang="cs-CZ" dirty="0"/>
              <a:t> </a:t>
            </a:r>
            <a:r>
              <a:rPr lang="cs-CZ" dirty="0" err="1"/>
              <a:t>frapper</a:t>
            </a:r>
            <a:r>
              <a:rPr lang="cs-CZ" dirty="0"/>
              <a:t> si on </a:t>
            </a:r>
            <a:r>
              <a:rPr lang="cs-CZ" dirty="0" err="1"/>
              <a:t>peut</a:t>
            </a:r>
            <a:r>
              <a:rPr lang="cs-CZ" dirty="0"/>
              <a:t>, et </a:t>
            </a:r>
            <a:r>
              <a:rPr lang="cs-CZ" dirty="0" err="1"/>
              <a:t>c’est</a:t>
            </a:r>
            <a:r>
              <a:rPr lang="cs-CZ" dirty="0"/>
              <a:t> </a:t>
            </a:r>
            <a:r>
              <a:rPr lang="cs-CZ" dirty="0" err="1"/>
              <a:t>l’invention</a:t>
            </a:r>
            <a:r>
              <a:rPr lang="cs-CZ" dirty="0"/>
              <a:t> et la </a:t>
            </a:r>
            <a:r>
              <a:rPr lang="cs-CZ" dirty="0" err="1"/>
              <a:t>manière</a:t>
            </a:r>
            <a:r>
              <a:rPr lang="cs-CZ" dirty="0"/>
              <a:t> la plus </a:t>
            </a:r>
            <a:r>
              <a:rPr lang="cs-CZ" dirty="0" err="1"/>
              <a:t>aisée</a:t>
            </a:r>
            <a:r>
              <a:rPr lang="cs-CZ" dirty="0"/>
              <a:t> pour les </a:t>
            </a:r>
            <a:r>
              <a:rPr lang="cs-CZ" dirty="0" err="1"/>
              <a:t>prendre</a:t>
            </a:r>
            <a:r>
              <a:rPr lang="cs-CZ" dirty="0"/>
              <a:t>. </a:t>
            </a:r>
            <a:r>
              <a:rPr lang="cs-CZ" b="1" dirty="0"/>
              <a:t>Nos </a:t>
            </a:r>
            <a:r>
              <a:rPr lang="cs-CZ" b="1" dirty="0" err="1"/>
              <a:t>religieux</a:t>
            </a:r>
            <a:r>
              <a:rPr lang="cs-CZ" b="1" dirty="0"/>
              <a:t> en </a:t>
            </a:r>
            <a:r>
              <a:rPr lang="cs-CZ" b="1" dirty="0" err="1"/>
              <a:t>avaient</a:t>
            </a:r>
            <a:r>
              <a:rPr lang="cs-CZ" b="1" dirty="0"/>
              <a:t> </a:t>
            </a:r>
            <a:r>
              <a:rPr lang="cs-CZ" b="1" dirty="0" err="1"/>
              <a:t>un</a:t>
            </a:r>
            <a:r>
              <a:rPr lang="cs-CZ" b="1" dirty="0"/>
              <a:t> en </a:t>
            </a:r>
            <a:r>
              <a:rPr lang="cs-CZ" b="1" dirty="0" err="1"/>
              <a:t>vie</a:t>
            </a:r>
            <a:r>
              <a:rPr lang="cs-CZ" b="1" dirty="0"/>
              <a:t>, </a:t>
            </a:r>
            <a:r>
              <a:rPr lang="cs-CZ" b="1" dirty="0" err="1"/>
              <a:t>enfermé</a:t>
            </a:r>
            <a:r>
              <a:rPr lang="cs-CZ" b="1" dirty="0"/>
              <a:t> </a:t>
            </a:r>
            <a:r>
              <a:rPr lang="cs-CZ" b="1" dirty="0" err="1"/>
              <a:t>dans</a:t>
            </a:r>
            <a:r>
              <a:rPr lang="cs-CZ" b="1" dirty="0"/>
              <a:t> </a:t>
            </a:r>
            <a:r>
              <a:rPr lang="cs-CZ" b="1" dirty="0" err="1"/>
              <a:t>un</a:t>
            </a:r>
            <a:r>
              <a:rPr lang="cs-CZ" b="1" dirty="0"/>
              <a:t> </a:t>
            </a:r>
            <a:r>
              <a:rPr lang="cs-CZ" b="1" dirty="0" err="1"/>
              <a:t>coffre</a:t>
            </a:r>
            <a:r>
              <a:rPr lang="cs-CZ" b="1" dirty="0"/>
              <a:t> ; </a:t>
            </a:r>
            <a:r>
              <a:rPr lang="cs-CZ" b="1" dirty="0" err="1"/>
              <a:t>mais</a:t>
            </a:r>
            <a:r>
              <a:rPr lang="cs-CZ" b="1" dirty="0"/>
              <a:t> </a:t>
            </a:r>
            <a:r>
              <a:rPr lang="cs-CZ" b="1" dirty="0" err="1"/>
              <a:t>il</a:t>
            </a:r>
            <a:r>
              <a:rPr lang="cs-CZ" b="1" dirty="0"/>
              <a:t> ne </a:t>
            </a:r>
            <a:r>
              <a:rPr lang="cs-CZ" b="1" dirty="0" err="1"/>
              <a:t>faisait</a:t>
            </a:r>
            <a:r>
              <a:rPr lang="cs-CZ" b="1" dirty="0"/>
              <a:t> </a:t>
            </a:r>
            <a:r>
              <a:rPr lang="cs-CZ" b="1" dirty="0" err="1"/>
              <a:t>que</a:t>
            </a:r>
            <a:r>
              <a:rPr lang="cs-CZ" b="1" dirty="0"/>
              <a:t> </a:t>
            </a:r>
            <a:r>
              <a:rPr lang="cs-CZ" b="1" dirty="0" err="1"/>
              <a:t>bourdonner</a:t>
            </a:r>
            <a:r>
              <a:rPr lang="cs-CZ" b="1" dirty="0"/>
              <a:t> </a:t>
            </a:r>
            <a:r>
              <a:rPr lang="cs-CZ" b="1" dirty="0" err="1"/>
              <a:t>là-dedans</a:t>
            </a:r>
            <a:r>
              <a:rPr lang="cs-CZ" b="1" dirty="0"/>
              <a:t> et </a:t>
            </a:r>
            <a:r>
              <a:rPr lang="cs-CZ" b="1" dirty="0" err="1"/>
              <a:t>quelques</a:t>
            </a:r>
            <a:r>
              <a:rPr lang="cs-CZ" b="1" dirty="0"/>
              <a:t> </a:t>
            </a:r>
            <a:r>
              <a:rPr lang="cs-CZ" b="1" dirty="0" err="1"/>
              <a:t>jours</a:t>
            </a:r>
            <a:r>
              <a:rPr lang="cs-CZ" b="1" dirty="0"/>
              <a:t> </a:t>
            </a:r>
            <a:r>
              <a:rPr lang="cs-CZ" b="1" dirty="0" err="1"/>
              <a:t>après</a:t>
            </a:r>
            <a:r>
              <a:rPr lang="cs-CZ" b="1" dirty="0"/>
              <a:t> </a:t>
            </a:r>
            <a:r>
              <a:rPr lang="cs-CZ" b="1" dirty="0" err="1"/>
              <a:t>il</a:t>
            </a:r>
            <a:r>
              <a:rPr lang="cs-CZ" b="1" dirty="0"/>
              <a:t> </a:t>
            </a:r>
            <a:r>
              <a:rPr lang="cs-CZ" b="1" dirty="0" err="1"/>
              <a:t>mourut</a:t>
            </a:r>
            <a:r>
              <a:rPr lang="cs-CZ" b="1" dirty="0"/>
              <a:t>, </a:t>
            </a:r>
            <a:r>
              <a:rPr lang="cs-CZ" b="1" dirty="0" err="1"/>
              <a:t>n’y</a:t>
            </a:r>
            <a:r>
              <a:rPr lang="cs-CZ" b="1" dirty="0"/>
              <a:t> </a:t>
            </a:r>
            <a:r>
              <a:rPr lang="cs-CZ" b="1" dirty="0" err="1"/>
              <a:t>ayant</a:t>
            </a:r>
            <a:r>
              <a:rPr lang="cs-CZ" b="1" dirty="0"/>
              <a:t> </a:t>
            </a:r>
            <a:r>
              <a:rPr lang="cs-CZ" b="1" dirty="0" err="1"/>
              <a:t>moyen</a:t>
            </a:r>
            <a:r>
              <a:rPr lang="cs-CZ" b="1" dirty="0"/>
              <a:t> </a:t>
            </a:r>
            <a:r>
              <a:rPr lang="cs-CZ" b="1" dirty="0" err="1"/>
              <a:t>aucun</a:t>
            </a:r>
            <a:r>
              <a:rPr lang="cs-CZ" b="1" dirty="0"/>
              <a:t> </a:t>
            </a:r>
            <a:r>
              <a:rPr lang="cs-CZ" b="1" dirty="0" err="1"/>
              <a:t>d’en</a:t>
            </a:r>
            <a:r>
              <a:rPr lang="cs-CZ" b="1" dirty="0"/>
              <a:t> </a:t>
            </a:r>
            <a:r>
              <a:rPr lang="cs-CZ" b="1" dirty="0" err="1"/>
              <a:t>pouvoir</a:t>
            </a:r>
            <a:r>
              <a:rPr lang="cs-CZ" b="1" dirty="0"/>
              <a:t> </a:t>
            </a:r>
            <a:r>
              <a:rPr lang="cs-CZ" b="1" dirty="0" err="1"/>
              <a:t>nourrir</a:t>
            </a:r>
            <a:r>
              <a:rPr lang="cs-CZ" b="1" dirty="0"/>
              <a:t> ni </a:t>
            </a:r>
            <a:r>
              <a:rPr lang="cs-CZ" b="1" dirty="0" err="1"/>
              <a:t>conserver</a:t>
            </a:r>
            <a:r>
              <a:rPr lang="cs-CZ" b="1" dirty="0"/>
              <a:t> </a:t>
            </a:r>
            <a:r>
              <a:rPr lang="cs-CZ" b="1" dirty="0" err="1"/>
              <a:t>longtemps</a:t>
            </a:r>
            <a:r>
              <a:rPr lang="cs-CZ" b="1" dirty="0"/>
              <a:t> en </a:t>
            </a:r>
            <a:r>
              <a:rPr lang="cs-CZ" b="1" dirty="0" err="1"/>
              <a:t>vie</a:t>
            </a:r>
            <a:r>
              <a:rPr lang="cs-CZ" b="1" dirty="0"/>
              <a:t>.</a:t>
            </a:r>
            <a:endParaRPr lang="fr-FR" b="1" dirty="0"/>
          </a:p>
          <a:p>
            <a:r>
              <a:rPr lang="cs-CZ" dirty="0"/>
              <a:t> </a:t>
            </a:r>
            <a:endParaRPr lang="fr-FR" dirty="0"/>
          </a:p>
          <a:p>
            <a:r>
              <a:rPr lang="cs-CZ" dirty="0"/>
              <a:t>(SAGARD, Gabriel, </a:t>
            </a:r>
            <a:r>
              <a:rPr lang="cs-CZ" i="1" dirty="0"/>
              <a:t>Le Grand </a:t>
            </a:r>
            <a:r>
              <a:rPr lang="cs-CZ" i="1" dirty="0" err="1"/>
              <a:t>Voyage</a:t>
            </a:r>
            <a:r>
              <a:rPr lang="cs-CZ" i="1" dirty="0"/>
              <a:t> </a:t>
            </a:r>
            <a:r>
              <a:rPr lang="cs-CZ" i="1" dirty="0" err="1"/>
              <a:t>du</a:t>
            </a:r>
            <a:r>
              <a:rPr lang="cs-CZ" i="1" dirty="0"/>
              <a:t> </a:t>
            </a:r>
            <a:r>
              <a:rPr lang="cs-CZ" i="1" dirty="0" err="1"/>
              <a:t>pays</a:t>
            </a:r>
            <a:r>
              <a:rPr lang="cs-CZ" i="1" dirty="0"/>
              <a:t> des </a:t>
            </a:r>
            <a:r>
              <a:rPr lang="cs-CZ" i="1" dirty="0" err="1"/>
              <a:t>Hurons</a:t>
            </a:r>
            <a:r>
              <a:rPr lang="cs-CZ" dirty="0"/>
              <a:t>, </a:t>
            </a:r>
            <a:r>
              <a:rPr lang="cs-CZ" dirty="0" err="1"/>
              <a:t>Montréal</a:t>
            </a:r>
            <a:r>
              <a:rPr lang="cs-CZ" dirty="0"/>
              <a:t>, </a:t>
            </a:r>
            <a:r>
              <a:rPr lang="cs-CZ" dirty="0" err="1"/>
              <a:t>Bibliothèque</a:t>
            </a:r>
            <a:r>
              <a:rPr lang="cs-CZ" dirty="0"/>
              <a:t> </a:t>
            </a:r>
            <a:r>
              <a:rPr lang="cs-CZ" dirty="0" err="1"/>
              <a:t>québécoise</a:t>
            </a:r>
            <a:r>
              <a:rPr lang="cs-CZ" dirty="0"/>
              <a:t>, 1990, pp. 301-302.)</a:t>
            </a:r>
            <a:endParaRPr lang="fr-FR" dirty="0"/>
          </a:p>
        </p:txBody>
      </p:sp>
    </p:spTree>
    <p:extLst>
      <p:ext uri="{BB962C8B-B14F-4D97-AF65-F5344CB8AC3E}">
        <p14:creationId xmlns:p14="http://schemas.microsoft.com/office/powerpoint/2010/main" val="809546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1050</TotalTime>
  <Words>2806</Words>
  <Application>Microsoft Office PowerPoint</Application>
  <PresentationFormat>Širokoúhlá obrazovka</PresentationFormat>
  <Paragraphs>141</Paragraphs>
  <Slides>15</Slides>
  <Notes>0</Notes>
  <HiddenSlides>0</HiddenSlides>
  <MMClips>0</MMClips>
  <ScaleCrop>false</ScaleCrop>
  <HeadingPairs>
    <vt:vector size="6" baseType="variant">
      <vt:variant>
        <vt:lpstr>Použitá písma</vt:lpstr>
      </vt:variant>
      <vt:variant>
        <vt:i4>6</vt:i4>
      </vt:variant>
      <vt:variant>
        <vt:lpstr>Motiv</vt:lpstr>
      </vt:variant>
      <vt:variant>
        <vt:i4>1</vt:i4>
      </vt:variant>
      <vt:variant>
        <vt:lpstr>Nadpisy snímků</vt:lpstr>
      </vt:variant>
      <vt:variant>
        <vt:i4>15</vt:i4>
      </vt:variant>
    </vt:vector>
  </HeadingPairs>
  <TitlesOfParts>
    <vt:vector size="22" baseType="lpstr">
      <vt:lpstr>Arial</vt:lpstr>
      <vt:lpstr>Calibri</vt:lpstr>
      <vt:lpstr>Calibri Light</vt:lpstr>
      <vt:lpstr>Sitka Heading</vt:lpstr>
      <vt:lpstr>Verdana</vt:lpstr>
      <vt:lpstr>Wingdings</vt:lpstr>
      <vt:lpstr>Motiv Office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Voldřichová - Beránková, Eva</dc:creator>
  <cp:lastModifiedBy>Eva Voldřichová Beránková</cp:lastModifiedBy>
  <cp:revision>230</cp:revision>
  <dcterms:created xsi:type="dcterms:W3CDTF">2018-08-16T16:53:23Z</dcterms:created>
  <dcterms:modified xsi:type="dcterms:W3CDTF">2020-10-12T18:51:29Z</dcterms:modified>
</cp:coreProperties>
</file>