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63" r:id="rId3"/>
    <p:sldId id="264" r:id="rId4"/>
    <p:sldId id="262" r:id="rId5"/>
    <p:sldId id="257" r:id="rId6"/>
    <p:sldId id="258" r:id="rId7"/>
    <p:sldId id="259" r:id="rId8"/>
    <p:sldId id="261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>
      <p:cViewPr varScale="1">
        <p:scale>
          <a:sx n="99" d="100"/>
          <a:sy n="99" d="100"/>
        </p:scale>
        <p:origin x="1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4CDEB-DE50-4C8F-A47A-7262B8358366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C5CAD-5E10-48D3-9286-9CF29E900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289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http://eds.b.ebscohost.com/eds/search/advanced?vid=1&amp;sid=24445154-b026-4160-8355-2f8d745ed5d7%40sessionmgr120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C5CAD-5E10-48D3-9286-9CF29E900EB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20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37BBB6A-2062-471B-B3CB-40DD03319B3A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7B09133-268D-4980-B547-D01A1548871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ODBORNÉ ZDROJE A JEJICH VYHLEDÁVÁNÍ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8003232" cy="914400"/>
          </a:xfrm>
        </p:spPr>
        <p:txBody>
          <a:bodyPr/>
          <a:lstStyle/>
          <a:p>
            <a:r>
              <a:rPr lang="cs-CZ" dirty="0"/>
              <a:t>PROSEMINÁŘ K AKADEMICKÝM DOVEDNOSTEM</a:t>
            </a:r>
          </a:p>
        </p:txBody>
      </p:sp>
    </p:spTree>
    <p:extLst>
      <p:ext uri="{BB962C8B-B14F-4D97-AF65-F5344CB8AC3E}">
        <p14:creationId xmlns:p14="http://schemas.microsoft.com/office/powerpoint/2010/main" val="344759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CD1FB-013B-B549-BD1D-66529FCB1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1371600"/>
          </a:xfrm>
        </p:spPr>
        <p:txBody>
          <a:bodyPr>
            <a:normAutofit/>
          </a:bodyPr>
          <a:lstStyle/>
          <a:p>
            <a:r>
              <a:rPr lang="cs-CZ" sz="3200" dirty="0"/>
              <a:t>KRITÉRIA ODBORNÉ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D44ACD-8F86-374F-B8BA-B2513E599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Kdo je autor? </a:t>
            </a:r>
          </a:p>
          <a:p>
            <a:pPr lvl="1" fontAlgn="base"/>
            <a:r>
              <a:rPr lang="cs-CZ" dirty="0"/>
              <a:t>Jaká je jeho kvalifikace? Patří publikace, kterou napsal, do rámce jeho odborné expertní zkušenosti? V případě vědecké nebo odborné publikace je dobré vědět, zda je citována v jiných zdrojích. </a:t>
            </a:r>
          </a:p>
          <a:p>
            <a:pPr lvl="1" fontAlgn="base"/>
            <a:r>
              <a:rPr lang="cs-CZ" dirty="0"/>
              <a:t>Kde autor pracuje, v jaké instituci? Jaké jsou její cíle a program? </a:t>
            </a:r>
          </a:p>
          <a:p>
            <a:pPr fontAlgn="base"/>
            <a:r>
              <a:rPr lang="cs-CZ" dirty="0"/>
              <a:t>Kdo knihu vydal?</a:t>
            </a:r>
            <a:r>
              <a:rPr lang="cs-CZ" sz="1800" dirty="0"/>
              <a:t> </a:t>
            </a:r>
            <a:endParaRPr lang="cs-CZ" dirty="0"/>
          </a:p>
          <a:p>
            <a:pPr lvl="1" fontAlgn="base"/>
            <a:r>
              <a:rPr lang="cs-CZ" dirty="0"/>
              <a:t>Jestliže ji vydalo univerzitní nebo odborné vydavatelství, bývá jistá záruka odborné kvality </a:t>
            </a:r>
          </a:p>
          <a:p>
            <a:pPr fontAlgn="base"/>
            <a:r>
              <a:rPr lang="cs-CZ" dirty="0"/>
              <a:t>Poznámkový aparát a seznam literatury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14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18BD6-51BD-3849-9B64-17141B95F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1371600"/>
          </a:xfrm>
        </p:spPr>
        <p:txBody>
          <a:bodyPr>
            <a:normAutofit/>
          </a:bodyPr>
          <a:lstStyle/>
          <a:p>
            <a:r>
              <a:rPr lang="cs-CZ" sz="3200" dirty="0"/>
              <a:t>JAK POZNAT RELEVANTNÍ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46DA7E-0CBE-AD49-B46C-3EA3E6224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cs-CZ" dirty="0"/>
          </a:p>
          <a:p>
            <a:pPr fontAlgn="base"/>
            <a:r>
              <a:rPr lang="cs-CZ" dirty="0"/>
              <a:t>Odborná literatura (viz výše)</a:t>
            </a:r>
          </a:p>
          <a:p>
            <a:pPr fontAlgn="base"/>
            <a:r>
              <a:rPr lang="cs-CZ" dirty="0"/>
              <a:t>Vztahující se k tématu</a:t>
            </a:r>
          </a:p>
          <a:p>
            <a:pPr fontAlgn="base"/>
            <a:r>
              <a:rPr lang="cs-CZ" dirty="0"/>
              <a:t>Odpovídající oborově</a:t>
            </a:r>
          </a:p>
          <a:p>
            <a:pPr fontAlgn="base"/>
            <a:r>
              <a:rPr lang="cs-CZ" dirty="0">
                <a:solidFill>
                  <a:srgbClr val="FF0000"/>
                </a:solidFill>
              </a:rPr>
              <a:t>------------------------------------------------------------------------</a:t>
            </a:r>
          </a:p>
          <a:p>
            <a:pPr fontAlgn="base"/>
            <a:r>
              <a:rPr lang="cs-CZ" dirty="0"/>
              <a:t>[aktuální – rok vydání významný dle kontextu]</a:t>
            </a:r>
          </a:p>
          <a:p>
            <a:pPr fontAlgn="base"/>
            <a:r>
              <a:rPr lang="cs-CZ" dirty="0"/>
              <a:t>[známost autora – dle kontextu, významnější je, zda se vztahuje k tématu]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77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752600"/>
            <a:ext cx="7620000" cy="4373563"/>
          </a:xfrm>
        </p:spPr>
        <p:txBody>
          <a:bodyPr/>
          <a:lstStyle/>
          <a:p>
            <a:r>
              <a:rPr lang="cs-CZ" dirty="0"/>
              <a:t>PRIMÁRNÍ ZDROJE</a:t>
            </a:r>
          </a:p>
          <a:p>
            <a:r>
              <a:rPr lang="cs-CZ" b="0" dirty="0"/>
              <a:t>Přinášejí nové, vlastní poznatky, originální informace</a:t>
            </a:r>
          </a:p>
          <a:p>
            <a:endParaRPr lang="cs-CZ" dirty="0"/>
          </a:p>
          <a:p>
            <a:r>
              <a:rPr lang="cs-CZ" dirty="0"/>
              <a:t>SEKUNDÁRNÍ ZDROJE</a:t>
            </a:r>
          </a:p>
          <a:p>
            <a:r>
              <a:rPr lang="cs-CZ" b="0" dirty="0"/>
              <a:t>Shrnuje stav poznání na základě studia primárních zdrojů</a:t>
            </a:r>
          </a:p>
          <a:p>
            <a:r>
              <a:rPr lang="cs-CZ" b="0" dirty="0"/>
              <a:t>Snaží se systematizovat tyto poznatky, slouží k rychlé orientaci čtenáře v dané problematice, ale není vhodný jako opora pro vlastní výzkum</a:t>
            </a:r>
          </a:p>
          <a:p>
            <a:r>
              <a:rPr lang="cs-CZ" b="0" dirty="0"/>
              <a:t>Učebnice, encyklopedie</a:t>
            </a:r>
          </a:p>
          <a:p>
            <a:r>
              <a:rPr lang="cs-CZ" b="0" dirty="0"/>
              <a:t>Bibliografické odkazy</a:t>
            </a: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53542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371600"/>
          </a:xfrm>
        </p:spPr>
        <p:txBody>
          <a:bodyPr/>
          <a:lstStyle/>
          <a:p>
            <a:r>
              <a:rPr lang="cs-CZ" dirty="0"/>
              <a:t>VYHLEDÁVÁNÍ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Knihovny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Bibliografické odkazy na původní odborné práce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Vlastní práce – originály či kopie vědeckých publikací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dirty="0"/>
              <a:t>Osobní stránky a profily autora</a:t>
            </a:r>
          </a:p>
          <a:p>
            <a:r>
              <a:rPr lang="cs-CZ" dirty="0"/>
              <a:t>Kontaktování autora (mail, </a:t>
            </a:r>
            <a:r>
              <a:rPr lang="cs-CZ" dirty="0" err="1"/>
              <a:t>ResearchGate</a:t>
            </a:r>
            <a:r>
              <a:rPr lang="cs-CZ" dirty="0"/>
              <a:t>…)</a:t>
            </a:r>
          </a:p>
          <a:p>
            <a:r>
              <a:rPr lang="cs-CZ" dirty="0"/>
              <a:t>Zažádání o titul v knihovně</a:t>
            </a:r>
          </a:p>
        </p:txBody>
      </p:sp>
    </p:spTree>
    <p:extLst>
      <p:ext uri="{BB962C8B-B14F-4D97-AF65-F5344CB8AC3E}">
        <p14:creationId xmlns:p14="http://schemas.microsoft.com/office/powerpoint/2010/main" val="11296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99176" cy="1371600"/>
          </a:xfrm>
        </p:spPr>
        <p:txBody>
          <a:bodyPr/>
          <a:lstStyle/>
          <a:p>
            <a:r>
              <a:rPr lang="cs-CZ" dirty="0"/>
              <a:t>VYHLEDÁVÁNÍ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elektronické databáze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Web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Knowledge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/ Web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Science –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časopisy zde mají tzv.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impact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factor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Scopus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/>
              <a:t>____________________________________________________</a:t>
            </a:r>
          </a:p>
          <a:p>
            <a:r>
              <a:rPr lang="cs-CZ" dirty="0"/>
              <a:t>Databáze výsledků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RIV</a:t>
            </a:r>
            <a:r>
              <a:rPr lang="cs-CZ" dirty="0"/>
              <a:t> (Rejstřík informací o výsledcích) – tuzemské práce vytvořené z grantových zdrojů</a:t>
            </a:r>
          </a:p>
          <a:p>
            <a:r>
              <a:rPr lang="cs-CZ" dirty="0"/>
              <a:t>____________________________________________________</a:t>
            </a:r>
          </a:p>
          <a:p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Google </a:t>
            </a:r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Scholar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altLang="cs-CZ" u="sng" dirty="0">
                <a:solidFill>
                  <a:schemeClr val="accent2">
                    <a:lumMod val="50000"/>
                  </a:schemeClr>
                </a:solidFill>
              </a:rPr>
              <a:t>https://</a:t>
            </a:r>
            <a:r>
              <a:rPr lang="cs-CZ" altLang="cs-CZ" u="sng" dirty="0" err="1">
                <a:solidFill>
                  <a:schemeClr val="accent2">
                    <a:lumMod val="50000"/>
                  </a:schemeClr>
                </a:solidFill>
              </a:rPr>
              <a:t>scihub.wikicn.top</a:t>
            </a:r>
            <a:r>
              <a:rPr lang="cs-CZ" altLang="cs-CZ" u="sng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92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28010"/>
          </a:xfrm>
        </p:spPr>
        <p:txBody>
          <a:bodyPr/>
          <a:lstStyle/>
          <a:p>
            <a:r>
              <a:rPr lang="cs-CZ" dirty="0"/>
              <a:t>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475252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altLang="cs-CZ" dirty="0"/>
              <a:t>Jméno autora, název, téma, klíčová slova, časopis</a:t>
            </a:r>
          </a:p>
          <a:p>
            <a:pPr lvl="1"/>
            <a:r>
              <a:rPr lang="cs-CZ" altLang="cs-CZ" dirty="0"/>
              <a:t>DOI (Digital </a:t>
            </a:r>
            <a:r>
              <a:rPr lang="cs-CZ" altLang="cs-CZ" dirty="0" err="1"/>
              <a:t>Object</a:t>
            </a:r>
            <a:r>
              <a:rPr lang="cs-CZ" altLang="cs-CZ" dirty="0"/>
              <a:t> </a:t>
            </a:r>
            <a:r>
              <a:rPr lang="cs-CZ" altLang="cs-CZ" dirty="0" err="1"/>
              <a:t>Identifier</a:t>
            </a:r>
            <a:r>
              <a:rPr lang="cs-CZ" altLang="cs-CZ" dirty="0"/>
              <a:t> je identifikátor děl přístupných v digitální podobě)</a:t>
            </a:r>
          </a:p>
          <a:p>
            <a:pPr lvl="1"/>
            <a:r>
              <a:rPr lang="cs-CZ" altLang="cs-CZ" dirty="0"/>
              <a:t>Případně také časové období, geografické upřesnění, typy zdrojů, kde chci hledat (monografie, články, sborníky…), jazyk</a:t>
            </a:r>
          </a:p>
          <a:p>
            <a:pPr lvl="1"/>
            <a:endParaRPr lang="cs-CZ" altLang="cs-CZ" dirty="0"/>
          </a:p>
          <a:p>
            <a:pPr marL="274320" lvl="1" indent="0">
              <a:buNone/>
            </a:pPr>
            <a:r>
              <a:rPr lang="cs-CZ" altLang="cs-CZ" dirty="0">
                <a:solidFill>
                  <a:schemeClr val="accent2">
                    <a:lumMod val="50000"/>
                  </a:schemeClr>
                </a:solidFill>
              </a:rPr>
              <a:t>REŠERŠNÍ (VYHLEDÁVACÍ) DOTAZ</a:t>
            </a:r>
          </a:p>
          <a:p>
            <a:pPr marL="274320" lvl="1" indent="0">
              <a:buNone/>
            </a:pPr>
            <a:r>
              <a:rPr lang="cs-CZ" altLang="cs-CZ" u="sng" dirty="0"/>
              <a:t>Operátory</a:t>
            </a:r>
            <a:r>
              <a:rPr lang="cs-CZ" altLang="cs-CZ" dirty="0"/>
              <a:t> – spojují klíčová slova</a:t>
            </a:r>
          </a:p>
          <a:p>
            <a:pPr lvl="2"/>
            <a:r>
              <a:rPr lang="cs-CZ" altLang="cs-CZ" b="1" dirty="0"/>
              <a:t>AND</a:t>
            </a:r>
            <a:r>
              <a:rPr lang="cs-CZ" altLang="cs-CZ" dirty="0"/>
              <a:t> – výsledek vyhledávání musí obsahovat všechna slova v řetězci</a:t>
            </a:r>
          </a:p>
          <a:p>
            <a:pPr lvl="2"/>
            <a:r>
              <a:rPr lang="cs-CZ" altLang="cs-CZ" b="1" dirty="0"/>
              <a:t>OR</a:t>
            </a:r>
            <a:r>
              <a:rPr lang="cs-CZ" altLang="cs-CZ" dirty="0"/>
              <a:t> – záznam obsahuje alespoň jedno slovo</a:t>
            </a:r>
          </a:p>
          <a:p>
            <a:pPr lvl="2"/>
            <a:r>
              <a:rPr lang="cs-CZ" altLang="cs-CZ" b="1" dirty="0"/>
              <a:t>NOT</a:t>
            </a:r>
            <a:r>
              <a:rPr lang="cs-CZ" altLang="cs-CZ" dirty="0"/>
              <a:t> – záznam nesmí obsahovat slovo uvedené za operátorem (</a:t>
            </a:r>
            <a:r>
              <a:rPr lang="cs-CZ" altLang="cs-CZ" i="1" dirty="0"/>
              <a:t>gramotnost NOT finanční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b="1" dirty="0"/>
              <a:t>Závorky, uvozovky </a:t>
            </a:r>
            <a:r>
              <a:rPr lang="cs-CZ" altLang="cs-CZ" dirty="0"/>
              <a:t>- fráze</a:t>
            </a:r>
          </a:p>
          <a:p>
            <a:pPr marL="228600" lvl="1" indent="0">
              <a:buNone/>
            </a:pPr>
            <a:r>
              <a:rPr lang="cs-CZ" altLang="cs-CZ" u="sng" dirty="0"/>
              <a:t>Různé varianty klíčového slova – zástupné znaky</a:t>
            </a:r>
          </a:p>
          <a:p>
            <a:pPr lvl="2"/>
            <a:r>
              <a:rPr lang="cs-CZ" altLang="cs-CZ" dirty="0"/>
              <a:t>?, *, aj. pro krácení podle kořene slova, nebo nahrazování části slov (čtenář? – čtenářství, čtenářský…/  </a:t>
            </a:r>
            <a:r>
              <a:rPr lang="cs-CZ" altLang="cs-CZ" dirty="0" err="1"/>
              <a:t>univer?ita</a:t>
            </a:r>
            <a:r>
              <a:rPr lang="cs-CZ" altLang="cs-CZ" dirty="0"/>
              <a:t> – univerzita, universita)</a:t>
            </a:r>
          </a:p>
          <a:p>
            <a:pPr indent="-182880"/>
            <a:endParaRPr lang="cs-CZ" alt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023029"/>
            <a:ext cx="604867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Každá databáze to má jinak! Je třeba sledovat Nápovědu</a:t>
            </a:r>
          </a:p>
        </p:txBody>
      </p:sp>
    </p:spTree>
    <p:extLst>
      <p:ext uri="{BB962C8B-B14F-4D97-AF65-F5344CB8AC3E}">
        <p14:creationId xmlns:p14="http://schemas.microsoft.com/office/powerpoint/2010/main" val="410809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CHCEME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VÍCE ZÁZNAMŮ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0" dirty="0"/>
              <a:t>Nezpřesňovat dotaz</a:t>
            </a:r>
          </a:p>
          <a:p>
            <a:r>
              <a:rPr lang="cs-CZ" b="0" dirty="0"/>
              <a:t>Použít jen nejdůležitější termíny</a:t>
            </a:r>
          </a:p>
          <a:p>
            <a:r>
              <a:rPr lang="cs-CZ" b="0" dirty="0"/>
              <a:t>Neomezovat záznamy (časově…)</a:t>
            </a:r>
          </a:p>
          <a:p>
            <a:r>
              <a:rPr lang="cs-CZ" b="0" dirty="0"/>
              <a:t>Použít zástupné znaky</a:t>
            </a:r>
          </a:p>
          <a:p>
            <a:r>
              <a:rPr lang="cs-CZ" b="0" dirty="0"/>
              <a:t>Nepoužívat operátor NOT</a:t>
            </a:r>
          </a:p>
          <a:p>
            <a:r>
              <a:rPr lang="cs-CZ" b="0" dirty="0"/>
              <a:t>Používat synonyma a příbuzná slova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ZPŘESNIT DOTAZ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0" dirty="0">
                <a:solidFill>
                  <a:schemeClr val="accent2">
                    <a:lumMod val="50000"/>
                  </a:schemeClr>
                </a:solidFill>
              </a:rPr>
              <a:t>Použít více slov pro dané téma spojené operátorem AND</a:t>
            </a:r>
          </a:p>
          <a:p>
            <a:r>
              <a:rPr lang="cs-CZ" b="0" dirty="0">
                <a:solidFill>
                  <a:schemeClr val="accent2">
                    <a:lumMod val="50000"/>
                  </a:schemeClr>
                </a:solidFill>
              </a:rPr>
              <a:t>Použít omezení vyhledávání</a:t>
            </a:r>
          </a:p>
          <a:p>
            <a:r>
              <a:rPr lang="cs-CZ" b="0" dirty="0">
                <a:solidFill>
                  <a:schemeClr val="accent2">
                    <a:lumMod val="50000"/>
                  </a:schemeClr>
                </a:solidFill>
              </a:rPr>
              <a:t>Používat jen významová slova</a:t>
            </a:r>
          </a:p>
        </p:txBody>
      </p:sp>
    </p:spTree>
    <p:extLst>
      <p:ext uri="{BB962C8B-B14F-4D97-AF65-F5344CB8AC3E}">
        <p14:creationId xmlns:p14="http://schemas.microsoft.com/office/powerpoint/2010/main" val="16229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/>
          <a:lstStyle/>
          <a:p>
            <a:r>
              <a:rPr lang="cs-CZ" dirty="0"/>
              <a:t>REŠERŠNÍ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5400600"/>
          </a:xfrm>
        </p:spPr>
        <p:txBody>
          <a:bodyPr>
            <a:normAutofit fontScale="85000" lnSpcReduction="20000"/>
          </a:bodyPr>
          <a:lstStyle/>
          <a:p>
            <a:r>
              <a:rPr lang="cs-CZ" u="sng" dirty="0">
                <a:solidFill>
                  <a:schemeClr val="accent2">
                    <a:lumMod val="50000"/>
                  </a:schemeClr>
                </a:solidFill>
              </a:rPr>
              <a:t>STRATEGIE STAVEBNÍCH KAMENŮ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Skládání dílčích vyhledávacích dotazů pomocí operátoru 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(„vývojová dysfázie“ OR „narušení jazyka“ OR „narušení vývoje řeči“) AND („rozvoj gramotnosti“ OR „osvojování gramotnosti“)</a:t>
            </a:r>
          </a:p>
          <a:p>
            <a:endParaRPr lang="cs-CZ" u="sng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u="sng" dirty="0">
                <a:solidFill>
                  <a:schemeClr val="accent2">
                    <a:lumMod val="50000"/>
                  </a:schemeClr>
                </a:solidFill>
              </a:rPr>
              <a:t>STRATEGIE ROSTOUCÍ PERLY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Postupné rozšiřování dotazu za účelem získání více výsledků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Začínám nejužším nejspecifičtějším termínem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Gramotností se zabývá M. </a:t>
            </a:r>
            <a:r>
              <a:rPr lang="cs-CZ" b="0" dirty="0" err="1"/>
              <a:t>Snowling</a:t>
            </a:r>
            <a:r>
              <a:rPr lang="cs-CZ" b="0" dirty="0"/>
              <a:t> – vyhledám její jméno a poté vybírám zdroje, které jsou relevantní (např. rizikové faktory rozvoje gramotnosti)</a:t>
            </a:r>
          </a:p>
          <a:p>
            <a:endParaRPr lang="cs-CZ" u="sng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u="sng" dirty="0">
                <a:solidFill>
                  <a:schemeClr val="accent2">
                    <a:lumMod val="50000"/>
                  </a:schemeClr>
                </a:solidFill>
              </a:rPr>
              <a:t>STRATEGIE  OSEKÁVÁNÍ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Opak předchozího – zpřesňování dotazu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Omezování vyhledávání, použití operátoru NOT, zpřesnění dotazu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Gramotnost – gramotnost u dětí s SLI – gramotnost u dětí s SLI monografie – gramotnost u dětí s SLI monografie NOT dyslexie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811062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368</TotalTime>
  <Words>585</Words>
  <Application>Microsoft Macintosh PowerPoint</Application>
  <PresentationFormat>Předvádění na obrazovce (4:3)</PresentationFormat>
  <Paragraphs>84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Základní</vt:lpstr>
      <vt:lpstr>ODBORNÉ ZDROJE A JEJICH VYHLEDÁVÁNÍ</vt:lpstr>
      <vt:lpstr>KRITÉRIA ODBORNÉ LITERATURY</vt:lpstr>
      <vt:lpstr>JAK POZNAT RELEVANTNÍ ZDROJE</vt:lpstr>
      <vt:lpstr>Prezentace aplikace PowerPoint</vt:lpstr>
      <vt:lpstr>VYHLEDÁVÁNÍ ZDROJŮ</vt:lpstr>
      <vt:lpstr>VYHLEDÁVÁNÍ ZDROJŮ</vt:lpstr>
      <vt:lpstr>VYHLEDÁVÁNÍ</vt:lpstr>
      <vt:lpstr>CHCEME</vt:lpstr>
      <vt:lpstr>REŠERŠNÍ STRATEGIE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 A  JEJÍ VYHLEDÁVÁNÍ</dc:title>
  <dc:creator>HP</dc:creator>
  <cp:lastModifiedBy>e r</cp:lastModifiedBy>
  <cp:revision>21</cp:revision>
  <dcterms:created xsi:type="dcterms:W3CDTF">2018-03-13T17:45:21Z</dcterms:created>
  <dcterms:modified xsi:type="dcterms:W3CDTF">2021-03-02T20:25:43Z</dcterms:modified>
</cp:coreProperties>
</file>