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6" r:id="rId1"/>
    <p:sldMasterId id="2147483737" r:id="rId2"/>
  </p:sldMasterIdLst>
  <p:notesMasterIdLst>
    <p:notesMasterId r:id="rId19"/>
  </p:notesMasterIdLst>
  <p:handoutMasterIdLst>
    <p:handoutMasterId r:id="rId20"/>
  </p:handoutMasterIdLst>
  <p:sldIdLst>
    <p:sldId id="324" r:id="rId3"/>
    <p:sldId id="269" r:id="rId4"/>
    <p:sldId id="680" r:id="rId5"/>
    <p:sldId id="675" r:id="rId6"/>
    <p:sldId id="671" r:id="rId7"/>
    <p:sldId id="677" r:id="rId8"/>
    <p:sldId id="685" r:id="rId9"/>
    <p:sldId id="674" r:id="rId10"/>
    <p:sldId id="686" r:id="rId11"/>
    <p:sldId id="681" r:id="rId12"/>
    <p:sldId id="682" r:id="rId13"/>
    <p:sldId id="683" r:id="rId14"/>
    <p:sldId id="687" r:id="rId15"/>
    <p:sldId id="684" r:id="rId16"/>
    <p:sldId id="663" r:id="rId17"/>
    <p:sldId id="679" r:id="rId18"/>
  </p:sldIdLst>
  <p:sldSz cx="18288000" cy="10287000"/>
  <p:notesSz cx="6797675" cy="9926638"/>
  <p:defaultTextStyle>
    <a:defPPr>
      <a:defRPr lang="uk-UA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 userDrawn="1">
          <p15:clr>
            <a:srgbClr val="A4A3A4"/>
          </p15:clr>
        </p15:guide>
        <p15:guide id="2" pos="580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Andrejsek" initials="JA" lastIdx="3" clrIdx="0">
    <p:extLst/>
  </p:cmAuthor>
  <p:cmAuthor id="2" name="Marie" initials="M" lastIdx="0" clrIdx="1"/>
  <p:cmAuthor id="3" name="Jitka Schormová" initials="JS" lastIdx="7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C3E1"/>
    <a:srgbClr val="4CCCE6"/>
    <a:srgbClr val="F2B800"/>
    <a:srgbClr val="4FA7EF"/>
    <a:srgbClr val="F250F2"/>
    <a:srgbClr val="45E33D"/>
    <a:srgbClr val="E642DE"/>
    <a:srgbClr val="64D4EA"/>
    <a:srgbClr val="6CD5EA"/>
    <a:srgbClr val="57C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6305" autoAdjust="0"/>
  </p:normalViewPr>
  <p:slideViewPr>
    <p:cSldViewPr>
      <p:cViewPr>
        <p:scale>
          <a:sx n="76" d="100"/>
          <a:sy n="76" d="100"/>
        </p:scale>
        <p:origin x="-224" y="-64"/>
      </p:cViewPr>
      <p:guideLst>
        <p:guide orient="horz" pos="3240"/>
        <p:guide pos="58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16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commentAuthors" Target="commentAuthors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A4D04-E6EB-4ED6-95F7-7B0E05948863}" type="datetimeFigureOut">
              <a:rPr lang="cs-CZ" smtClean="0"/>
              <a:t>23/11/20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D8DEF-B603-4881-88F7-3C5B2A5DA7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133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797675" cy="330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uk-U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9595750"/>
            <a:ext cx="6796102" cy="330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D9C3A12-1E0F-412B-B376-8089A55D946C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721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47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</a:t>
            </a:r>
            <a:r>
              <a:rPr lang="fr-FR" dirty="0" err="1" smtClean="0"/>
              <a:t>společného</a:t>
            </a:r>
            <a:r>
              <a:rPr lang="fr-FR" dirty="0" smtClean="0"/>
              <a:t>: </a:t>
            </a:r>
            <a:r>
              <a:rPr lang="fr-FR" dirty="0" err="1" smtClean="0"/>
              <a:t>Koho</a:t>
            </a:r>
            <a:r>
              <a:rPr lang="fr-FR" dirty="0" smtClean="0"/>
              <a:t> s </a:t>
            </a:r>
            <a:r>
              <a:rPr lang="fr-FR" dirty="0" err="1" smtClean="0"/>
              <a:t>kým</a:t>
            </a:r>
            <a:r>
              <a:rPr lang="fr-FR" dirty="0" smtClean="0"/>
              <a:t>/</a:t>
            </a:r>
            <a:r>
              <a:rPr lang="fr-FR" dirty="0" err="1" smtClean="0"/>
              <a:t>čím</a:t>
            </a:r>
            <a:r>
              <a:rPr lang="fr-FR" dirty="0" smtClean="0"/>
              <a:t>?</a:t>
            </a:r>
            <a:r>
              <a:rPr lang="fr-FR" baseline="0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6799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2772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záměr: veřejnou zakázku -&gt; problematické (náročnost na administraci zakázky, časová náročnost na lidské zdroje, náročnost organizační, právnická atd.).</a:t>
            </a:r>
            <a:endParaRPr lang="fr-FR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jiná varianta řešení -&gt; v potaz možnosti a hranice projektu a možnosti a hranice odborníků a expertů na ČZJ (např. čas, odbornosti, kapacita lidí, obsah a rozsah práce, finance atd.)</a:t>
            </a:r>
            <a:endParaRPr lang="fr-FR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1784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7926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Kompendium</a:t>
            </a:r>
            <a:r>
              <a:rPr lang="fr-FR" dirty="0" smtClean="0"/>
              <a:t> </a:t>
            </a:r>
            <a:r>
              <a:rPr lang="mr-IN" dirty="0" smtClean="0"/>
              <a:t>–</a:t>
            </a:r>
            <a:r>
              <a:rPr lang="fr-FR" dirty="0" smtClean="0"/>
              <a:t> </a:t>
            </a:r>
            <a:r>
              <a:rPr lang="fr-FR" dirty="0" err="1" smtClean="0"/>
              <a:t>teorie</a:t>
            </a:r>
            <a:r>
              <a:rPr lang="fr-FR" dirty="0" smtClean="0"/>
              <a:t> ZJ (</a:t>
            </a:r>
            <a:r>
              <a:rPr lang="fr-FR" dirty="0" err="1" smtClean="0"/>
              <a:t>cílová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skupina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uživatelů</a:t>
            </a:r>
            <a:r>
              <a:rPr lang="fr-FR" dirty="0" smtClean="0"/>
              <a:t>, </a:t>
            </a:r>
            <a:r>
              <a:rPr lang="fr-FR" dirty="0" err="1" smtClean="0"/>
              <a:t>zdroje</a:t>
            </a:r>
            <a:r>
              <a:rPr lang="fr-FR" dirty="0" smtClean="0"/>
              <a:t>, </a:t>
            </a:r>
            <a:r>
              <a:rPr lang="fr-FR" dirty="0" err="1" smtClean="0"/>
              <a:t>vysvětlení</a:t>
            </a:r>
            <a:r>
              <a:rPr lang="fr-FR" dirty="0" smtClean="0"/>
              <a:t> </a:t>
            </a:r>
            <a:r>
              <a:rPr lang="fr-FR" dirty="0" err="1" smtClean="0"/>
              <a:t>koncepce</a:t>
            </a:r>
            <a:r>
              <a:rPr lang="fr-FR" dirty="0" smtClean="0"/>
              <a:t>,</a:t>
            </a:r>
            <a:r>
              <a:rPr lang="fr-FR" baseline="0" dirty="0" smtClean="0"/>
              <a:t> </a:t>
            </a:r>
            <a:r>
              <a:rPr lang="fr-FR" baseline="0" dirty="0" err="1" smtClean="0"/>
              <a:t>řečové</a:t>
            </a:r>
            <a:r>
              <a:rPr lang="fr-FR" baseline="0" dirty="0" smtClean="0"/>
              <a:t> </a:t>
            </a:r>
            <a:r>
              <a:rPr lang="fr-FR" baseline="0" dirty="0" err="1" smtClean="0"/>
              <a:t>činnosti</a:t>
            </a:r>
            <a:r>
              <a:rPr lang="mr-IN" baseline="0" dirty="0" smtClean="0"/>
              <a:t>…</a:t>
            </a:r>
            <a:r>
              <a:rPr lang="fr-FR" baseline="0" dirty="0" smtClean="0"/>
              <a:t>)</a:t>
            </a:r>
            <a:r>
              <a:rPr lang="fr-FR" dirty="0" smtClean="0"/>
              <a:t>, </a:t>
            </a:r>
            <a:r>
              <a:rPr lang="fr-FR" dirty="0" err="1" smtClean="0"/>
              <a:t>zvlášť</a:t>
            </a:r>
            <a:r>
              <a:rPr lang="fr-FR" dirty="0" smtClean="0"/>
              <a:t> </a:t>
            </a:r>
            <a:r>
              <a:rPr lang="fr-FR" dirty="0" err="1" smtClean="0"/>
              <a:t>Sociokulturní</a:t>
            </a:r>
            <a:r>
              <a:rPr lang="fr-FR" dirty="0" smtClean="0"/>
              <a:t> </a:t>
            </a:r>
            <a:r>
              <a:rPr lang="fr-FR" dirty="0" err="1" smtClean="0"/>
              <a:t>znalost</a:t>
            </a:r>
            <a:r>
              <a:rPr lang="fr-FR" dirty="0" smtClean="0"/>
              <a:t>,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témata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gosář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00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pPr/>
              <a:t>11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4109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A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03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47700"/>
            <a:ext cx="0" cy="1028700"/>
          </a:xfrm>
          <a:prstGeom prst="line">
            <a:avLst/>
          </a:prstGeom>
          <a:ln w="63500">
            <a:solidFill>
              <a:srgbClr val="2BC3E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704850" y="9429750"/>
            <a:ext cx="0" cy="590550"/>
          </a:xfrm>
          <a:prstGeom prst="line">
            <a:avLst/>
          </a:prstGeom>
          <a:ln w="63500">
            <a:solidFill>
              <a:schemeClr val="bg2">
                <a:lumMod val="8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943122" y="804259"/>
            <a:ext cx="16506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000" b="1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uk-UA" dirty="0"/>
          </a:p>
        </p:txBody>
      </p:sp>
      <p:sp>
        <p:nvSpPr>
          <p:cNvPr id="10" name="Title 7"/>
          <p:cNvSpPr txBox="1">
            <a:spLocks/>
          </p:cNvSpPr>
          <p:nvPr userDrawn="1"/>
        </p:nvSpPr>
        <p:spPr>
          <a:xfrm>
            <a:off x="952500" y="9540169"/>
            <a:ext cx="164973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uk-UA" sz="4000" b="1" kern="1200">
                <a:solidFill>
                  <a:schemeClr val="tx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cs-CZ" sz="2800" dirty="0">
                <a:solidFill>
                  <a:schemeClr val="bg2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APIV-A</a:t>
            </a:r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3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704850" y="9429750"/>
            <a:ext cx="0" cy="590550"/>
          </a:xfrm>
          <a:prstGeom prst="line">
            <a:avLst/>
          </a:prstGeom>
          <a:ln w="63500">
            <a:solidFill>
              <a:schemeClr val="bg2">
                <a:lumMod val="8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7"/>
          <p:cNvSpPr txBox="1">
            <a:spLocks/>
          </p:cNvSpPr>
          <p:nvPr userDrawn="1"/>
        </p:nvSpPr>
        <p:spPr>
          <a:xfrm>
            <a:off x="952500" y="9540169"/>
            <a:ext cx="164973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uk-UA" sz="4000" b="1" kern="1200">
                <a:solidFill>
                  <a:schemeClr val="tx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cs-CZ" sz="2800" dirty="0">
                <a:solidFill>
                  <a:schemeClr val="bg2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APIV-A</a:t>
            </a:r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7620000" y="2476500"/>
            <a:ext cx="2743200" cy="27432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na ikonu přidáte obrázek.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44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-4763" y="0"/>
            <a:ext cx="18288000" cy="102870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264772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RAZDNA">
  <p:cSld name="PRAZDNA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34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UTOR">
  <p:cSld name="AUTO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7"/>
          <p:cNvCxnSpPr/>
          <p:nvPr/>
        </p:nvCxnSpPr>
        <p:spPr>
          <a:xfrm>
            <a:off x="704850" y="9429750"/>
            <a:ext cx="0" cy="590550"/>
          </a:xfrm>
          <a:prstGeom prst="straightConnector1">
            <a:avLst/>
          </a:prstGeom>
          <a:noFill/>
          <a:ln w="6350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" name="Google Shape;11;p27"/>
          <p:cNvSpPr txBox="1"/>
          <p:nvPr/>
        </p:nvSpPr>
        <p:spPr>
          <a:xfrm>
            <a:off x="952500" y="9540169"/>
            <a:ext cx="16497301" cy="867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None/>
            </a:pPr>
            <a:r>
              <a:rPr lang="cs-CZ" sz="2800" b="1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rPr>
              <a:t>APIV-A</a:t>
            </a:r>
            <a:endParaRPr sz="2800" b="1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</a:pPr>
            <a:endParaRPr sz="2800" b="1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7"/>
          <p:cNvSpPr>
            <a:spLocks noGrp="1"/>
          </p:cNvSpPr>
          <p:nvPr>
            <p:ph type="pic" idx="2"/>
          </p:nvPr>
        </p:nvSpPr>
        <p:spPr>
          <a:xfrm>
            <a:off x="7620000" y="2476500"/>
            <a:ext cx="2743200" cy="2743200"/>
          </a:xfrm>
          <a:prstGeom prst="ellipse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579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BRAZEK">
  <p:cSld name="OBRAZE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8"/>
          <p:cNvSpPr>
            <a:spLocks noGrp="1"/>
          </p:cNvSpPr>
          <p:nvPr>
            <p:ph type="pic" idx="2"/>
          </p:nvPr>
        </p:nvSpPr>
        <p:spPr>
          <a:xfrm>
            <a:off x="-4763" y="0"/>
            <a:ext cx="18288001" cy="102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20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ADPIS">
  <p:cSld name="NADPI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29"/>
          <p:cNvCxnSpPr/>
          <p:nvPr/>
        </p:nvCxnSpPr>
        <p:spPr>
          <a:xfrm>
            <a:off x="704850" y="647700"/>
            <a:ext cx="0" cy="1028700"/>
          </a:xfrm>
          <a:prstGeom prst="straightConnector1">
            <a:avLst/>
          </a:prstGeom>
          <a:noFill/>
          <a:ln w="63500" cap="flat" cmpd="sng">
            <a:solidFill>
              <a:srgbClr val="2BC3E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" name="Google Shape;17;p29"/>
          <p:cNvCxnSpPr/>
          <p:nvPr/>
        </p:nvCxnSpPr>
        <p:spPr>
          <a:xfrm>
            <a:off x="704850" y="9429750"/>
            <a:ext cx="0" cy="590550"/>
          </a:xfrm>
          <a:prstGeom prst="straightConnector1">
            <a:avLst/>
          </a:prstGeom>
          <a:noFill/>
          <a:ln w="6350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18;p29"/>
          <p:cNvSpPr txBox="1">
            <a:spLocks noGrp="1"/>
          </p:cNvSpPr>
          <p:nvPr>
            <p:ph type="title"/>
          </p:nvPr>
        </p:nvSpPr>
        <p:spPr>
          <a:xfrm>
            <a:off x="943122" y="804259"/>
            <a:ext cx="1650667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C3E1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2BC3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9"/>
          <p:cNvSpPr txBox="1"/>
          <p:nvPr/>
        </p:nvSpPr>
        <p:spPr>
          <a:xfrm>
            <a:off x="952500" y="9540169"/>
            <a:ext cx="16497301" cy="480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8D8D8"/>
              </a:buClr>
              <a:buSzPts val="2800"/>
              <a:buFont typeface="Arial"/>
              <a:buNone/>
            </a:pPr>
            <a:r>
              <a:rPr lang="cs-CZ" sz="2800" b="1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rPr>
              <a:t>APIV-A</a:t>
            </a:r>
            <a:endParaRPr sz="2800" b="1">
              <a:solidFill>
                <a:srgbClr val="D8D8D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180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387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34" r:id="rId2"/>
    <p:sldLayoutId id="2147483735" r:id="rId3"/>
    <p:sldLayoutId id="2147483736" r:id="rId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85265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hyperlink" Target="mailto:marie.kestrankova@npi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hyperlink" Target="http://www.apiva.cz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/>
          <p:cNvGrpSpPr>
            <a:grpSpLocks noChangeAspect="1"/>
          </p:cNvGrpSpPr>
          <p:nvPr/>
        </p:nvGrpSpPr>
        <p:grpSpPr bwMode="auto">
          <a:xfrm>
            <a:off x="2474243" y="4000500"/>
            <a:ext cx="13491914" cy="1804705"/>
            <a:chOff x="4205" y="3032"/>
            <a:chExt cx="3110" cy="416"/>
          </a:xfrm>
        </p:grpSpPr>
        <p:sp>
          <p:nvSpPr>
            <p:cNvPr id="1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6783" y="3049"/>
              <a:ext cx="366" cy="252"/>
            </a:xfrm>
            <a:custGeom>
              <a:avLst/>
              <a:gdLst>
                <a:gd name="T0" fmla="*/ 1108 w 1597"/>
                <a:gd name="T1" fmla="*/ 588 h 1077"/>
                <a:gd name="T2" fmla="*/ 1108 w 1597"/>
                <a:gd name="T3" fmla="*/ 479 h 1077"/>
                <a:gd name="T4" fmla="*/ 992 w 1597"/>
                <a:gd name="T5" fmla="*/ 479 h 1077"/>
                <a:gd name="T6" fmla="*/ 897 w 1597"/>
                <a:gd name="T7" fmla="*/ 603 h 1077"/>
                <a:gd name="T8" fmla="*/ 795 w 1597"/>
                <a:gd name="T9" fmla="*/ 548 h 1077"/>
                <a:gd name="T10" fmla="*/ 747 w 1597"/>
                <a:gd name="T11" fmla="*/ 566 h 1077"/>
                <a:gd name="T12" fmla="*/ 878 w 1597"/>
                <a:gd name="T13" fmla="*/ 626 h 1077"/>
                <a:gd name="T14" fmla="*/ 695 w 1597"/>
                <a:gd name="T15" fmla="*/ 864 h 1077"/>
                <a:gd name="T16" fmla="*/ 692 w 1597"/>
                <a:gd name="T17" fmla="*/ 864 h 1077"/>
                <a:gd name="T18" fmla="*/ 394 w 1597"/>
                <a:gd name="T19" fmla="*/ 484 h 1077"/>
                <a:gd name="T20" fmla="*/ 732 w 1597"/>
                <a:gd name="T21" fmla="*/ 54 h 1077"/>
                <a:gd name="T22" fmla="*/ 732 w 1597"/>
                <a:gd name="T23" fmla="*/ 471 h 1077"/>
                <a:gd name="T24" fmla="*/ 831 w 1597"/>
                <a:gd name="T25" fmla="*/ 471 h 1077"/>
                <a:gd name="T26" fmla="*/ 831 w 1597"/>
                <a:gd name="T27" fmla="*/ 357 h 1077"/>
                <a:gd name="T28" fmla="*/ 1029 w 1597"/>
                <a:gd name="T29" fmla="*/ 408 h 1077"/>
                <a:gd name="T30" fmla="*/ 1169 w 1597"/>
                <a:gd name="T31" fmla="*/ 512 h 1077"/>
                <a:gd name="T32" fmla="*/ 1108 w 1597"/>
                <a:gd name="T33" fmla="*/ 588 h 1077"/>
                <a:gd name="T34" fmla="*/ 1146 w 1597"/>
                <a:gd name="T35" fmla="*/ 615 h 1077"/>
                <a:gd name="T36" fmla="*/ 1277 w 1597"/>
                <a:gd name="T37" fmla="*/ 497 h 1077"/>
                <a:gd name="T38" fmla="*/ 1094 w 1597"/>
                <a:gd name="T39" fmla="*/ 368 h 1077"/>
                <a:gd name="T40" fmla="*/ 855 w 1597"/>
                <a:gd name="T41" fmla="*/ 263 h 1077"/>
                <a:gd name="T42" fmla="*/ 852 w 1597"/>
                <a:gd name="T43" fmla="*/ 245 h 1077"/>
                <a:gd name="T44" fmla="*/ 1020 w 1597"/>
                <a:gd name="T45" fmla="*/ 146 h 1077"/>
                <a:gd name="T46" fmla="*/ 1202 w 1597"/>
                <a:gd name="T47" fmla="*/ 204 h 1077"/>
                <a:gd name="T48" fmla="*/ 1246 w 1597"/>
                <a:gd name="T49" fmla="*/ 190 h 1077"/>
                <a:gd name="T50" fmla="*/ 1020 w 1597"/>
                <a:gd name="T51" fmla="*/ 126 h 1077"/>
                <a:gd name="T52" fmla="*/ 831 w 1597"/>
                <a:gd name="T53" fmla="*/ 162 h 1077"/>
                <a:gd name="T54" fmla="*/ 831 w 1597"/>
                <a:gd name="T55" fmla="*/ 0 h 1077"/>
                <a:gd name="T56" fmla="*/ 715 w 1597"/>
                <a:gd name="T57" fmla="*/ 0 h 1077"/>
                <a:gd name="T58" fmla="*/ 418 w 1597"/>
                <a:gd name="T59" fmla="*/ 385 h 1077"/>
                <a:gd name="T60" fmla="*/ 416 w 1597"/>
                <a:gd name="T61" fmla="*/ 385 h 1077"/>
                <a:gd name="T62" fmla="*/ 113 w 1597"/>
                <a:gd name="T63" fmla="*/ 0 h 1077"/>
                <a:gd name="T64" fmla="*/ 0 w 1597"/>
                <a:gd name="T65" fmla="*/ 0 h 1077"/>
                <a:gd name="T66" fmla="*/ 0 w 1597"/>
                <a:gd name="T67" fmla="*/ 471 h 1077"/>
                <a:gd name="T68" fmla="*/ 55 w 1597"/>
                <a:gd name="T69" fmla="*/ 471 h 1077"/>
                <a:gd name="T70" fmla="*/ 55 w 1597"/>
                <a:gd name="T71" fmla="*/ 60 h 1077"/>
                <a:gd name="T72" fmla="*/ 387 w 1597"/>
                <a:gd name="T73" fmla="*/ 479 h 1077"/>
                <a:gd name="T74" fmla="*/ 285 w 1597"/>
                <a:gd name="T75" fmla="*/ 479 h 1077"/>
                <a:gd name="T76" fmla="*/ 285 w 1597"/>
                <a:gd name="T77" fmla="*/ 951 h 1077"/>
                <a:gd name="T78" fmla="*/ 332 w 1597"/>
                <a:gd name="T79" fmla="*/ 951 h 1077"/>
                <a:gd name="T80" fmla="*/ 332 w 1597"/>
                <a:gd name="T81" fmla="*/ 539 h 1077"/>
                <a:gd name="T82" fmla="*/ 668 w 1597"/>
                <a:gd name="T83" fmla="*/ 964 h 1077"/>
                <a:gd name="T84" fmla="*/ 670 w 1597"/>
                <a:gd name="T85" fmla="*/ 964 h 1077"/>
                <a:gd name="T86" fmla="*/ 1009 w 1597"/>
                <a:gd name="T87" fmla="*/ 533 h 1077"/>
                <a:gd name="T88" fmla="*/ 1009 w 1597"/>
                <a:gd name="T89" fmla="*/ 951 h 1077"/>
                <a:gd name="T90" fmla="*/ 1108 w 1597"/>
                <a:gd name="T91" fmla="*/ 951 h 1077"/>
                <a:gd name="T92" fmla="*/ 1108 w 1597"/>
                <a:gd name="T93" fmla="*/ 637 h 1077"/>
                <a:gd name="T94" fmla="*/ 1284 w 1597"/>
                <a:gd name="T95" fmla="*/ 637 h 1077"/>
                <a:gd name="T96" fmla="*/ 1284 w 1597"/>
                <a:gd name="T97" fmla="*/ 1077 h 1077"/>
                <a:gd name="T98" fmla="*/ 1386 w 1597"/>
                <a:gd name="T99" fmla="*/ 1077 h 1077"/>
                <a:gd name="T100" fmla="*/ 1386 w 1597"/>
                <a:gd name="T101" fmla="*/ 637 h 1077"/>
                <a:gd name="T102" fmla="*/ 1597 w 1597"/>
                <a:gd name="T103" fmla="*/ 637 h 1077"/>
                <a:gd name="T104" fmla="*/ 1597 w 1597"/>
                <a:gd name="T105" fmla="*/ 615 h 1077"/>
                <a:gd name="T106" fmla="*/ 1146 w 1597"/>
                <a:gd name="T107" fmla="*/ 615 h 1077"/>
                <a:gd name="T108" fmla="*/ 1068 w 1597"/>
                <a:gd name="T109" fmla="*/ 96 h 1077"/>
                <a:gd name="T110" fmla="*/ 1229 w 1597"/>
                <a:gd name="T111" fmla="*/ 0 h 1077"/>
                <a:gd name="T112" fmla="*/ 1178 w 1597"/>
                <a:gd name="T113" fmla="*/ 0 h 1077"/>
                <a:gd name="T114" fmla="*/ 1030 w 1597"/>
                <a:gd name="T115" fmla="*/ 67 h 1077"/>
                <a:gd name="T116" fmla="*/ 879 w 1597"/>
                <a:gd name="T117" fmla="*/ 0 h 1077"/>
                <a:gd name="T118" fmla="*/ 831 w 1597"/>
                <a:gd name="T119" fmla="*/ 0 h 1077"/>
                <a:gd name="T120" fmla="*/ 994 w 1597"/>
                <a:gd name="T121" fmla="*/ 96 h 1077"/>
                <a:gd name="T122" fmla="*/ 1068 w 1597"/>
                <a:gd name="T123" fmla="*/ 96 h 1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97" h="1077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6588" y="3329"/>
              <a:ext cx="39" cy="35"/>
            </a:xfrm>
            <a:custGeom>
              <a:avLst/>
              <a:gdLst>
                <a:gd name="T0" fmla="*/ 0 w 172"/>
                <a:gd name="T1" fmla="*/ 0 h 149"/>
                <a:gd name="T2" fmla="*/ 23 w 172"/>
                <a:gd name="T3" fmla="*/ 0 h 149"/>
                <a:gd name="T4" fmla="*/ 86 w 172"/>
                <a:gd name="T5" fmla="*/ 135 h 149"/>
                <a:gd name="T6" fmla="*/ 150 w 172"/>
                <a:gd name="T7" fmla="*/ 0 h 149"/>
                <a:gd name="T8" fmla="*/ 172 w 172"/>
                <a:gd name="T9" fmla="*/ 0 h 149"/>
                <a:gd name="T10" fmla="*/ 172 w 172"/>
                <a:gd name="T11" fmla="*/ 149 h 149"/>
                <a:gd name="T12" fmla="*/ 157 w 172"/>
                <a:gd name="T13" fmla="*/ 149 h 149"/>
                <a:gd name="T14" fmla="*/ 158 w 172"/>
                <a:gd name="T15" fmla="*/ 13 h 149"/>
                <a:gd name="T16" fmla="*/ 95 w 172"/>
                <a:gd name="T17" fmla="*/ 149 h 149"/>
                <a:gd name="T18" fmla="*/ 78 w 172"/>
                <a:gd name="T19" fmla="*/ 149 h 149"/>
                <a:gd name="T20" fmla="*/ 13 w 172"/>
                <a:gd name="T21" fmla="*/ 13 h 149"/>
                <a:gd name="T22" fmla="*/ 14 w 172"/>
                <a:gd name="T23" fmla="*/ 149 h 149"/>
                <a:gd name="T24" fmla="*/ 0 w 172"/>
                <a:gd name="T25" fmla="*/ 149 h 149"/>
                <a:gd name="T26" fmla="*/ 0 w 172"/>
                <a:gd name="T2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2" h="149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6657" y="3329"/>
              <a:ext cx="31" cy="35"/>
            </a:xfrm>
            <a:custGeom>
              <a:avLst/>
              <a:gdLst>
                <a:gd name="T0" fmla="*/ 0 w 138"/>
                <a:gd name="T1" fmla="*/ 0 h 149"/>
                <a:gd name="T2" fmla="*/ 19 w 138"/>
                <a:gd name="T3" fmla="*/ 0 h 149"/>
                <a:gd name="T4" fmla="*/ 123 w 138"/>
                <a:gd name="T5" fmla="*/ 134 h 149"/>
                <a:gd name="T6" fmla="*/ 123 w 138"/>
                <a:gd name="T7" fmla="*/ 0 h 149"/>
                <a:gd name="T8" fmla="*/ 138 w 138"/>
                <a:gd name="T9" fmla="*/ 0 h 149"/>
                <a:gd name="T10" fmla="*/ 138 w 138"/>
                <a:gd name="T11" fmla="*/ 149 h 149"/>
                <a:gd name="T12" fmla="*/ 118 w 138"/>
                <a:gd name="T13" fmla="*/ 149 h 149"/>
                <a:gd name="T14" fmla="*/ 15 w 138"/>
                <a:gd name="T15" fmla="*/ 16 h 149"/>
                <a:gd name="T16" fmla="*/ 15 w 138"/>
                <a:gd name="T17" fmla="*/ 149 h 149"/>
                <a:gd name="T18" fmla="*/ 0 w 138"/>
                <a:gd name="T19" fmla="*/ 149 h 149"/>
                <a:gd name="T20" fmla="*/ 0 w 138"/>
                <a:gd name="T2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49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6716" y="3328"/>
              <a:ext cx="29" cy="37"/>
            </a:xfrm>
            <a:custGeom>
              <a:avLst/>
              <a:gdLst>
                <a:gd name="T0" fmla="*/ 16 w 125"/>
                <a:gd name="T1" fmla="*/ 103 h 156"/>
                <a:gd name="T2" fmla="*/ 16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2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6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6752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6791" y="3329"/>
              <a:ext cx="26" cy="35"/>
            </a:xfrm>
            <a:custGeom>
              <a:avLst/>
              <a:gdLst>
                <a:gd name="T0" fmla="*/ 0 w 115"/>
                <a:gd name="T1" fmla="*/ 0 h 149"/>
                <a:gd name="T2" fmla="*/ 115 w 115"/>
                <a:gd name="T3" fmla="*/ 0 h 149"/>
                <a:gd name="T4" fmla="*/ 115 w 115"/>
                <a:gd name="T5" fmla="*/ 14 h 149"/>
                <a:gd name="T6" fmla="*/ 15 w 115"/>
                <a:gd name="T7" fmla="*/ 14 h 149"/>
                <a:gd name="T8" fmla="*/ 15 w 115"/>
                <a:gd name="T9" fmla="*/ 66 h 149"/>
                <a:gd name="T10" fmla="*/ 107 w 115"/>
                <a:gd name="T11" fmla="*/ 66 h 149"/>
                <a:gd name="T12" fmla="*/ 107 w 115"/>
                <a:gd name="T13" fmla="*/ 80 h 149"/>
                <a:gd name="T14" fmla="*/ 15 w 115"/>
                <a:gd name="T15" fmla="*/ 80 h 149"/>
                <a:gd name="T16" fmla="*/ 15 w 115"/>
                <a:gd name="T17" fmla="*/ 135 h 149"/>
                <a:gd name="T18" fmla="*/ 115 w 115"/>
                <a:gd name="T19" fmla="*/ 135 h 149"/>
                <a:gd name="T20" fmla="*/ 115 w 115"/>
                <a:gd name="T21" fmla="*/ 149 h 149"/>
                <a:gd name="T22" fmla="*/ 0 w 115"/>
                <a:gd name="T23" fmla="*/ 149 h 149"/>
                <a:gd name="T24" fmla="*/ 0 w 115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49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3"/>
            <p:cNvSpPr>
              <a:spLocks noEditPoints="1"/>
            </p:cNvSpPr>
            <p:nvPr/>
          </p:nvSpPr>
          <p:spPr bwMode="auto">
            <a:xfrm>
              <a:off x="6828" y="3329"/>
              <a:ext cx="30" cy="35"/>
            </a:xfrm>
            <a:custGeom>
              <a:avLst/>
              <a:gdLst>
                <a:gd name="T0" fmla="*/ 15 w 129"/>
                <a:gd name="T1" fmla="*/ 14 h 149"/>
                <a:gd name="T2" fmla="*/ 15 w 129"/>
                <a:gd name="T3" fmla="*/ 71 h 149"/>
                <a:gd name="T4" fmla="*/ 70 w 129"/>
                <a:gd name="T5" fmla="*/ 71 h 149"/>
                <a:gd name="T6" fmla="*/ 110 w 129"/>
                <a:gd name="T7" fmla="*/ 43 h 149"/>
                <a:gd name="T8" fmla="*/ 68 w 129"/>
                <a:gd name="T9" fmla="*/ 14 h 149"/>
                <a:gd name="T10" fmla="*/ 15 w 129"/>
                <a:gd name="T11" fmla="*/ 14 h 149"/>
                <a:gd name="T12" fmla="*/ 0 w 129"/>
                <a:gd name="T13" fmla="*/ 0 h 149"/>
                <a:gd name="T14" fmla="*/ 72 w 129"/>
                <a:gd name="T15" fmla="*/ 0 h 149"/>
                <a:gd name="T16" fmla="*/ 125 w 129"/>
                <a:gd name="T17" fmla="*/ 40 h 149"/>
                <a:gd name="T18" fmla="*/ 99 w 129"/>
                <a:gd name="T19" fmla="*/ 78 h 149"/>
                <a:gd name="T20" fmla="*/ 122 w 129"/>
                <a:gd name="T21" fmla="*/ 106 h 149"/>
                <a:gd name="T22" fmla="*/ 129 w 129"/>
                <a:gd name="T23" fmla="*/ 149 h 149"/>
                <a:gd name="T24" fmla="*/ 112 w 129"/>
                <a:gd name="T25" fmla="*/ 149 h 149"/>
                <a:gd name="T26" fmla="*/ 107 w 129"/>
                <a:gd name="T27" fmla="*/ 106 h 149"/>
                <a:gd name="T28" fmla="*/ 78 w 129"/>
                <a:gd name="T29" fmla="*/ 85 h 149"/>
                <a:gd name="T30" fmla="*/ 15 w 129"/>
                <a:gd name="T31" fmla="*/ 85 h 149"/>
                <a:gd name="T32" fmla="*/ 15 w 129"/>
                <a:gd name="T33" fmla="*/ 149 h 149"/>
                <a:gd name="T34" fmla="*/ 0 w 129"/>
                <a:gd name="T35" fmla="*/ 149 h 149"/>
                <a:gd name="T36" fmla="*/ 0 w 129"/>
                <a:gd name="T3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" h="149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6867" y="3328"/>
              <a:ext cx="29" cy="37"/>
            </a:xfrm>
            <a:custGeom>
              <a:avLst/>
              <a:gdLst>
                <a:gd name="T0" fmla="*/ 15 w 125"/>
                <a:gd name="T1" fmla="*/ 103 h 156"/>
                <a:gd name="T2" fmla="*/ 15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1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5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15"/>
            <p:cNvSpPr>
              <a:spLocks/>
            </p:cNvSpPr>
            <p:nvPr/>
          </p:nvSpPr>
          <p:spPr bwMode="auto">
            <a:xfrm>
              <a:off x="6903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16"/>
            <p:cNvSpPr>
              <a:spLocks/>
            </p:cNvSpPr>
            <p:nvPr/>
          </p:nvSpPr>
          <p:spPr bwMode="auto">
            <a:xfrm>
              <a:off x="6938" y="3329"/>
              <a:ext cx="35" cy="35"/>
            </a:xfrm>
            <a:custGeom>
              <a:avLst/>
              <a:gdLst>
                <a:gd name="T0" fmla="*/ 0 w 152"/>
                <a:gd name="T1" fmla="*/ 0 h 149"/>
                <a:gd name="T2" fmla="*/ 16 w 152"/>
                <a:gd name="T3" fmla="*/ 0 h 149"/>
                <a:gd name="T4" fmla="*/ 76 w 152"/>
                <a:gd name="T5" fmla="*/ 136 h 149"/>
                <a:gd name="T6" fmla="*/ 135 w 152"/>
                <a:gd name="T7" fmla="*/ 0 h 149"/>
                <a:gd name="T8" fmla="*/ 152 w 152"/>
                <a:gd name="T9" fmla="*/ 0 h 149"/>
                <a:gd name="T10" fmla="*/ 85 w 152"/>
                <a:gd name="T11" fmla="*/ 149 h 149"/>
                <a:gd name="T12" fmla="*/ 66 w 152"/>
                <a:gd name="T13" fmla="*/ 149 h 149"/>
                <a:gd name="T14" fmla="*/ 0 w 152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49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17"/>
            <p:cNvSpPr>
              <a:spLocks noEditPoints="1"/>
            </p:cNvSpPr>
            <p:nvPr/>
          </p:nvSpPr>
          <p:spPr bwMode="auto">
            <a:xfrm>
              <a:off x="6979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18"/>
            <p:cNvSpPr>
              <a:spLocks noEditPoints="1"/>
            </p:cNvSpPr>
            <p:nvPr/>
          </p:nvSpPr>
          <p:spPr bwMode="auto">
            <a:xfrm>
              <a:off x="7045" y="3318"/>
              <a:ext cx="29" cy="47"/>
            </a:xfrm>
            <a:custGeom>
              <a:avLst/>
              <a:gdLst>
                <a:gd name="T0" fmla="*/ 83 w 125"/>
                <a:gd name="T1" fmla="*/ 0 h 198"/>
                <a:gd name="T2" fmla="*/ 99 w 125"/>
                <a:gd name="T3" fmla="*/ 0 h 198"/>
                <a:gd name="T4" fmla="*/ 70 w 125"/>
                <a:gd name="T5" fmla="*/ 30 h 198"/>
                <a:gd name="T6" fmla="*/ 53 w 125"/>
                <a:gd name="T7" fmla="*/ 30 h 198"/>
                <a:gd name="T8" fmla="*/ 25 w 125"/>
                <a:gd name="T9" fmla="*/ 0 h 198"/>
                <a:gd name="T10" fmla="*/ 40 w 125"/>
                <a:gd name="T11" fmla="*/ 0 h 198"/>
                <a:gd name="T12" fmla="*/ 62 w 125"/>
                <a:gd name="T13" fmla="*/ 22 h 198"/>
                <a:gd name="T14" fmla="*/ 83 w 125"/>
                <a:gd name="T15" fmla="*/ 0 h 198"/>
                <a:gd name="T16" fmla="*/ 16 w 125"/>
                <a:gd name="T17" fmla="*/ 145 h 198"/>
                <a:gd name="T18" fmla="*/ 16 w 125"/>
                <a:gd name="T19" fmla="*/ 146 h 198"/>
                <a:gd name="T20" fmla="*/ 63 w 125"/>
                <a:gd name="T21" fmla="*/ 184 h 198"/>
                <a:gd name="T22" fmla="*/ 109 w 125"/>
                <a:gd name="T23" fmla="*/ 153 h 198"/>
                <a:gd name="T24" fmla="*/ 72 w 125"/>
                <a:gd name="T25" fmla="*/ 127 h 198"/>
                <a:gd name="T26" fmla="*/ 40 w 125"/>
                <a:gd name="T27" fmla="*/ 122 h 198"/>
                <a:gd name="T28" fmla="*/ 5 w 125"/>
                <a:gd name="T29" fmla="*/ 85 h 198"/>
                <a:gd name="T30" fmla="*/ 61 w 125"/>
                <a:gd name="T31" fmla="*/ 42 h 198"/>
                <a:gd name="T32" fmla="*/ 120 w 125"/>
                <a:gd name="T33" fmla="*/ 87 h 198"/>
                <a:gd name="T34" fmla="*/ 105 w 125"/>
                <a:gd name="T35" fmla="*/ 87 h 198"/>
                <a:gd name="T36" fmla="*/ 62 w 125"/>
                <a:gd name="T37" fmla="*/ 55 h 198"/>
                <a:gd name="T38" fmla="*/ 20 w 125"/>
                <a:gd name="T39" fmla="*/ 84 h 198"/>
                <a:gd name="T40" fmla="*/ 57 w 125"/>
                <a:gd name="T41" fmla="*/ 109 h 198"/>
                <a:gd name="T42" fmla="*/ 85 w 125"/>
                <a:gd name="T43" fmla="*/ 114 h 198"/>
                <a:gd name="T44" fmla="*/ 125 w 125"/>
                <a:gd name="T45" fmla="*/ 152 h 198"/>
                <a:gd name="T46" fmla="*/ 64 w 125"/>
                <a:gd name="T47" fmla="*/ 198 h 198"/>
                <a:gd name="T48" fmla="*/ 0 w 125"/>
                <a:gd name="T49" fmla="*/ 147 h 198"/>
                <a:gd name="T50" fmla="*/ 0 w 125"/>
                <a:gd name="T51" fmla="*/ 145 h 198"/>
                <a:gd name="T52" fmla="*/ 16 w 125"/>
                <a:gd name="T53" fmla="*/ 14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98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19"/>
            <p:cNvSpPr>
              <a:spLocks/>
            </p:cNvSpPr>
            <p:nvPr/>
          </p:nvSpPr>
          <p:spPr bwMode="auto">
            <a:xfrm>
              <a:off x="7085" y="3329"/>
              <a:ext cx="29" cy="35"/>
            </a:xfrm>
            <a:custGeom>
              <a:avLst/>
              <a:gdLst>
                <a:gd name="T0" fmla="*/ 0 w 127"/>
                <a:gd name="T1" fmla="*/ 0 h 149"/>
                <a:gd name="T2" fmla="*/ 15 w 127"/>
                <a:gd name="T3" fmla="*/ 0 h 149"/>
                <a:gd name="T4" fmla="*/ 15 w 127"/>
                <a:gd name="T5" fmla="*/ 82 h 149"/>
                <a:gd name="T6" fmla="*/ 107 w 127"/>
                <a:gd name="T7" fmla="*/ 0 h 149"/>
                <a:gd name="T8" fmla="*/ 127 w 127"/>
                <a:gd name="T9" fmla="*/ 0 h 149"/>
                <a:gd name="T10" fmla="*/ 57 w 127"/>
                <a:gd name="T11" fmla="*/ 63 h 149"/>
                <a:gd name="T12" fmla="*/ 127 w 127"/>
                <a:gd name="T13" fmla="*/ 149 h 149"/>
                <a:gd name="T14" fmla="*/ 108 w 127"/>
                <a:gd name="T15" fmla="*/ 149 h 149"/>
                <a:gd name="T16" fmla="*/ 46 w 127"/>
                <a:gd name="T17" fmla="*/ 72 h 149"/>
                <a:gd name="T18" fmla="*/ 15 w 127"/>
                <a:gd name="T19" fmla="*/ 100 h 149"/>
                <a:gd name="T20" fmla="*/ 15 w 127"/>
                <a:gd name="T21" fmla="*/ 149 h 149"/>
                <a:gd name="T22" fmla="*/ 0 w 127"/>
                <a:gd name="T23" fmla="*/ 149 h 149"/>
                <a:gd name="T24" fmla="*/ 0 w 127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49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20"/>
            <p:cNvSpPr>
              <a:spLocks noEditPoints="1"/>
            </p:cNvSpPr>
            <p:nvPr/>
          </p:nvSpPr>
          <p:spPr bwMode="auto">
            <a:xfrm>
              <a:off x="7120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21"/>
            <p:cNvSpPr>
              <a:spLocks/>
            </p:cNvSpPr>
            <p:nvPr/>
          </p:nvSpPr>
          <p:spPr bwMode="auto">
            <a:xfrm>
              <a:off x="7167" y="3329"/>
              <a:ext cx="25" cy="35"/>
            </a:xfrm>
            <a:custGeom>
              <a:avLst/>
              <a:gdLst>
                <a:gd name="T0" fmla="*/ 0 w 109"/>
                <a:gd name="T1" fmla="*/ 0 h 149"/>
                <a:gd name="T2" fmla="*/ 15 w 109"/>
                <a:gd name="T3" fmla="*/ 0 h 149"/>
                <a:gd name="T4" fmla="*/ 15 w 109"/>
                <a:gd name="T5" fmla="*/ 135 h 149"/>
                <a:gd name="T6" fmla="*/ 109 w 109"/>
                <a:gd name="T7" fmla="*/ 135 h 149"/>
                <a:gd name="T8" fmla="*/ 109 w 109"/>
                <a:gd name="T9" fmla="*/ 149 h 149"/>
                <a:gd name="T10" fmla="*/ 0 w 109"/>
                <a:gd name="T11" fmla="*/ 149 h 149"/>
                <a:gd name="T12" fmla="*/ 0 w 109"/>
                <a:gd name="T13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49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7200" y="3328"/>
              <a:ext cx="29" cy="37"/>
            </a:xfrm>
            <a:custGeom>
              <a:avLst/>
              <a:gdLst>
                <a:gd name="T0" fmla="*/ 15 w 124"/>
                <a:gd name="T1" fmla="*/ 103 h 156"/>
                <a:gd name="T2" fmla="*/ 15 w 124"/>
                <a:gd name="T3" fmla="*/ 104 h 156"/>
                <a:gd name="T4" fmla="*/ 63 w 124"/>
                <a:gd name="T5" fmla="*/ 142 h 156"/>
                <a:gd name="T6" fmla="*/ 109 w 124"/>
                <a:gd name="T7" fmla="*/ 111 h 156"/>
                <a:gd name="T8" fmla="*/ 72 w 124"/>
                <a:gd name="T9" fmla="*/ 85 h 156"/>
                <a:gd name="T10" fmla="*/ 40 w 124"/>
                <a:gd name="T11" fmla="*/ 80 h 156"/>
                <a:gd name="T12" fmla="*/ 5 w 124"/>
                <a:gd name="T13" fmla="*/ 43 h 156"/>
                <a:gd name="T14" fmla="*/ 61 w 124"/>
                <a:gd name="T15" fmla="*/ 0 h 156"/>
                <a:gd name="T16" fmla="*/ 120 w 124"/>
                <a:gd name="T17" fmla="*/ 45 h 156"/>
                <a:gd name="T18" fmla="*/ 105 w 124"/>
                <a:gd name="T19" fmla="*/ 45 h 156"/>
                <a:gd name="T20" fmla="*/ 62 w 124"/>
                <a:gd name="T21" fmla="*/ 13 h 156"/>
                <a:gd name="T22" fmla="*/ 20 w 124"/>
                <a:gd name="T23" fmla="*/ 42 h 156"/>
                <a:gd name="T24" fmla="*/ 57 w 124"/>
                <a:gd name="T25" fmla="*/ 67 h 156"/>
                <a:gd name="T26" fmla="*/ 85 w 124"/>
                <a:gd name="T27" fmla="*/ 72 h 156"/>
                <a:gd name="T28" fmla="*/ 124 w 124"/>
                <a:gd name="T29" fmla="*/ 110 h 156"/>
                <a:gd name="T30" fmla="*/ 64 w 124"/>
                <a:gd name="T31" fmla="*/ 156 h 156"/>
                <a:gd name="T32" fmla="*/ 0 w 124"/>
                <a:gd name="T33" fmla="*/ 105 h 156"/>
                <a:gd name="T34" fmla="*/ 0 w 124"/>
                <a:gd name="T35" fmla="*/ 103 h 156"/>
                <a:gd name="T36" fmla="*/ 15 w 124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4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7237" y="3329"/>
              <a:ext cx="29" cy="35"/>
            </a:xfrm>
            <a:custGeom>
              <a:avLst/>
              <a:gdLst>
                <a:gd name="T0" fmla="*/ 57 w 129"/>
                <a:gd name="T1" fmla="*/ 14 h 149"/>
                <a:gd name="T2" fmla="*/ 0 w 129"/>
                <a:gd name="T3" fmla="*/ 14 h 149"/>
                <a:gd name="T4" fmla="*/ 0 w 129"/>
                <a:gd name="T5" fmla="*/ 0 h 149"/>
                <a:gd name="T6" fmla="*/ 129 w 129"/>
                <a:gd name="T7" fmla="*/ 0 h 149"/>
                <a:gd name="T8" fmla="*/ 129 w 129"/>
                <a:gd name="T9" fmla="*/ 14 h 149"/>
                <a:gd name="T10" fmla="*/ 72 w 129"/>
                <a:gd name="T11" fmla="*/ 14 h 149"/>
                <a:gd name="T12" fmla="*/ 72 w 129"/>
                <a:gd name="T13" fmla="*/ 149 h 149"/>
                <a:gd name="T14" fmla="*/ 57 w 129"/>
                <a:gd name="T15" fmla="*/ 149 h 149"/>
                <a:gd name="T16" fmla="*/ 57 w 129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7271" y="3329"/>
              <a:ext cx="35" cy="35"/>
            </a:xfrm>
            <a:custGeom>
              <a:avLst/>
              <a:gdLst>
                <a:gd name="T0" fmla="*/ 0 w 153"/>
                <a:gd name="T1" fmla="*/ 0 h 149"/>
                <a:gd name="T2" fmla="*/ 17 w 153"/>
                <a:gd name="T3" fmla="*/ 0 h 149"/>
                <a:gd name="T4" fmla="*/ 77 w 153"/>
                <a:gd name="T5" fmla="*/ 136 h 149"/>
                <a:gd name="T6" fmla="*/ 136 w 153"/>
                <a:gd name="T7" fmla="*/ 0 h 149"/>
                <a:gd name="T8" fmla="*/ 153 w 153"/>
                <a:gd name="T9" fmla="*/ 0 h 149"/>
                <a:gd name="T10" fmla="*/ 86 w 153"/>
                <a:gd name="T11" fmla="*/ 149 h 149"/>
                <a:gd name="T12" fmla="*/ 67 w 153"/>
                <a:gd name="T13" fmla="*/ 149 h 149"/>
                <a:gd name="T14" fmla="*/ 0 w 153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149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 25"/>
            <p:cNvSpPr>
              <a:spLocks noEditPoints="1"/>
            </p:cNvSpPr>
            <p:nvPr/>
          </p:nvSpPr>
          <p:spPr bwMode="auto">
            <a:xfrm>
              <a:off x="7315" y="3318"/>
              <a:ext cx="9" cy="46"/>
            </a:xfrm>
            <a:custGeom>
              <a:avLst/>
              <a:gdLst>
                <a:gd name="T0" fmla="*/ 19 w 38"/>
                <a:gd name="T1" fmla="*/ 0 h 194"/>
                <a:gd name="T2" fmla="*/ 38 w 38"/>
                <a:gd name="T3" fmla="*/ 0 h 194"/>
                <a:gd name="T4" fmla="*/ 14 w 38"/>
                <a:gd name="T5" fmla="*/ 30 h 194"/>
                <a:gd name="T6" fmla="*/ 1 w 38"/>
                <a:gd name="T7" fmla="*/ 30 h 194"/>
                <a:gd name="T8" fmla="*/ 19 w 38"/>
                <a:gd name="T9" fmla="*/ 0 h 194"/>
                <a:gd name="T10" fmla="*/ 0 w 38"/>
                <a:gd name="T11" fmla="*/ 45 h 194"/>
                <a:gd name="T12" fmla="*/ 15 w 38"/>
                <a:gd name="T13" fmla="*/ 45 h 194"/>
                <a:gd name="T14" fmla="*/ 15 w 38"/>
                <a:gd name="T15" fmla="*/ 194 h 194"/>
                <a:gd name="T16" fmla="*/ 0 w 38"/>
                <a:gd name="T17" fmla="*/ 194 h 194"/>
                <a:gd name="T18" fmla="*/ 0 w 38"/>
                <a:gd name="T19" fmla="*/ 45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194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7334" y="3359"/>
              <a:ext cx="3" cy="12"/>
            </a:xfrm>
            <a:custGeom>
              <a:avLst/>
              <a:gdLst>
                <a:gd name="T0" fmla="*/ 0 w 17"/>
                <a:gd name="T1" fmla="*/ 0 h 50"/>
                <a:gd name="T2" fmla="*/ 17 w 17"/>
                <a:gd name="T3" fmla="*/ 0 h 50"/>
                <a:gd name="T4" fmla="*/ 17 w 17"/>
                <a:gd name="T5" fmla="*/ 27 h 50"/>
                <a:gd name="T6" fmla="*/ 0 w 17"/>
                <a:gd name="T7" fmla="*/ 50 h 50"/>
                <a:gd name="T8" fmla="*/ 0 w 17"/>
                <a:gd name="T9" fmla="*/ 41 h 50"/>
                <a:gd name="T10" fmla="*/ 7 w 17"/>
                <a:gd name="T11" fmla="*/ 27 h 50"/>
                <a:gd name="T12" fmla="*/ 7 w 17"/>
                <a:gd name="T13" fmla="*/ 18 h 50"/>
                <a:gd name="T14" fmla="*/ 0 w 17"/>
                <a:gd name="T15" fmla="*/ 18 h 50"/>
                <a:gd name="T16" fmla="*/ 0 w 17"/>
                <a:gd name="T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50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6646" y="3383"/>
              <a:ext cx="32" cy="29"/>
            </a:xfrm>
            <a:custGeom>
              <a:avLst/>
              <a:gdLst>
                <a:gd name="T0" fmla="*/ 0 w 142"/>
                <a:gd name="T1" fmla="*/ 0 h 123"/>
                <a:gd name="T2" fmla="*/ 19 w 142"/>
                <a:gd name="T3" fmla="*/ 0 h 123"/>
                <a:gd name="T4" fmla="*/ 71 w 142"/>
                <a:gd name="T5" fmla="*/ 112 h 123"/>
                <a:gd name="T6" fmla="*/ 124 w 142"/>
                <a:gd name="T7" fmla="*/ 0 h 123"/>
                <a:gd name="T8" fmla="*/ 142 w 142"/>
                <a:gd name="T9" fmla="*/ 0 h 123"/>
                <a:gd name="T10" fmla="*/ 142 w 142"/>
                <a:gd name="T11" fmla="*/ 123 h 123"/>
                <a:gd name="T12" fmla="*/ 130 w 142"/>
                <a:gd name="T13" fmla="*/ 123 h 123"/>
                <a:gd name="T14" fmla="*/ 131 w 142"/>
                <a:gd name="T15" fmla="*/ 10 h 123"/>
                <a:gd name="T16" fmla="*/ 78 w 142"/>
                <a:gd name="T17" fmla="*/ 123 h 123"/>
                <a:gd name="T18" fmla="*/ 64 w 142"/>
                <a:gd name="T19" fmla="*/ 123 h 123"/>
                <a:gd name="T20" fmla="*/ 10 w 142"/>
                <a:gd name="T21" fmla="*/ 10 h 123"/>
                <a:gd name="T22" fmla="*/ 12 w 142"/>
                <a:gd name="T23" fmla="*/ 123 h 123"/>
                <a:gd name="T24" fmla="*/ 0 w 142"/>
                <a:gd name="T25" fmla="*/ 123 h 123"/>
                <a:gd name="T26" fmla="*/ 0 w 142"/>
                <a:gd name="T27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2" h="123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6688" y="3383"/>
              <a:ext cx="21" cy="29"/>
            </a:xfrm>
            <a:custGeom>
              <a:avLst/>
              <a:gdLst>
                <a:gd name="T0" fmla="*/ 0 w 90"/>
                <a:gd name="T1" fmla="*/ 0 h 123"/>
                <a:gd name="T2" fmla="*/ 13 w 90"/>
                <a:gd name="T3" fmla="*/ 0 h 123"/>
                <a:gd name="T4" fmla="*/ 13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8" name="Freeform 29"/>
            <p:cNvSpPr>
              <a:spLocks noEditPoints="1"/>
            </p:cNvSpPr>
            <p:nvPr/>
          </p:nvSpPr>
          <p:spPr bwMode="auto">
            <a:xfrm>
              <a:off x="6713" y="3374"/>
              <a:ext cx="30" cy="38"/>
            </a:xfrm>
            <a:custGeom>
              <a:avLst/>
              <a:gdLst>
                <a:gd name="T0" fmla="*/ 74 w 128"/>
                <a:gd name="T1" fmla="*/ 0 h 161"/>
                <a:gd name="T2" fmla="*/ 89 w 128"/>
                <a:gd name="T3" fmla="*/ 0 h 161"/>
                <a:gd name="T4" fmla="*/ 69 w 128"/>
                <a:gd name="T5" fmla="*/ 25 h 161"/>
                <a:gd name="T6" fmla="*/ 59 w 128"/>
                <a:gd name="T7" fmla="*/ 25 h 161"/>
                <a:gd name="T8" fmla="*/ 74 w 128"/>
                <a:gd name="T9" fmla="*/ 0 h 161"/>
                <a:gd name="T10" fmla="*/ 92 w 128"/>
                <a:gd name="T11" fmla="*/ 111 h 161"/>
                <a:gd name="T12" fmla="*/ 64 w 128"/>
                <a:gd name="T13" fmla="*/ 48 h 161"/>
                <a:gd name="T14" fmla="*/ 36 w 128"/>
                <a:gd name="T15" fmla="*/ 111 h 161"/>
                <a:gd name="T16" fmla="*/ 92 w 128"/>
                <a:gd name="T17" fmla="*/ 111 h 161"/>
                <a:gd name="T18" fmla="*/ 57 w 128"/>
                <a:gd name="T19" fmla="*/ 38 h 161"/>
                <a:gd name="T20" fmla="*/ 71 w 128"/>
                <a:gd name="T21" fmla="*/ 38 h 161"/>
                <a:gd name="T22" fmla="*/ 128 w 128"/>
                <a:gd name="T23" fmla="*/ 161 h 161"/>
                <a:gd name="T24" fmla="*/ 115 w 128"/>
                <a:gd name="T25" fmla="*/ 161 h 161"/>
                <a:gd name="T26" fmla="*/ 98 w 128"/>
                <a:gd name="T27" fmla="*/ 123 h 161"/>
                <a:gd name="T28" fmla="*/ 30 w 128"/>
                <a:gd name="T29" fmla="*/ 123 h 161"/>
                <a:gd name="T30" fmla="*/ 13 w 128"/>
                <a:gd name="T31" fmla="*/ 161 h 161"/>
                <a:gd name="T32" fmla="*/ 0 w 128"/>
                <a:gd name="T33" fmla="*/ 161 h 161"/>
                <a:gd name="T34" fmla="*/ 57 w 128"/>
                <a:gd name="T35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" h="161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6749" y="3383"/>
              <a:ext cx="27" cy="29"/>
            </a:xfrm>
            <a:custGeom>
              <a:avLst/>
              <a:gdLst>
                <a:gd name="T0" fmla="*/ 13 w 116"/>
                <a:gd name="T1" fmla="*/ 11 h 123"/>
                <a:gd name="T2" fmla="*/ 13 w 116"/>
                <a:gd name="T3" fmla="*/ 111 h 123"/>
                <a:gd name="T4" fmla="*/ 45 w 116"/>
                <a:gd name="T5" fmla="*/ 111 h 123"/>
                <a:gd name="T6" fmla="*/ 86 w 116"/>
                <a:gd name="T7" fmla="*/ 103 h 123"/>
                <a:gd name="T8" fmla="*/ 103 w 116"/>
                <a:gd name="T9" fmla="*/ 60 h 123"/>
                <a:gd name="T10" fmla="*/ 86 w 116"/>
                <a:gd name="T11" fmla="*/ 18 h 123"/>
                <a:gd name="T12" fmla="*/ 43 w 116"/>
                <a:gd name="T13" fmla="*/ 11 h 123"/>
                <a:gd name="T14" fmla="*/ 13 w 116"/>
                <a:gd name="T15" fmla="*/ 11 h 123"/>
                <a:gd name="T16" fmla="*/ 96 w 116"/>
                <a:gd name="T17" fmla="*/ 11 h 123"/>
                <a:gd name="T18" fmla="*/ 116 w 116"/>
                <a:gd name="T19" fmla="*/ 61 h 123"/>
                <a:gd name="T20" fmla="*/ 96 w 116"/>
                <a:gd name="T21" fmla="*/ 112 h 123"/>
                <a:gd name="T22" fmla="*/ 45 w 116"/>
                <a:gd name="T23" fmla="*/ 123 h 123"/>
                <a:gd name="T24" fmla="*/ 0 w 116"/>
                <a:gd name="T25" fmla="*/ 123 h 123"/>
                <a:gd name="T26" fmla="*/ 0 w 116"/>
                <a:gd name="T27" fmla="*/ 0 h 123"/>
                <a:gd name="T28" fmla="*/ 45 w 116"/>
                <a:gd name="T29" fmla="*/ 0 h 123"/>
                <a:gd name="T30" fmla="*/ 96 w 116"/>
                <a:gd name="T31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6" h="123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6784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1" name="Freeform 32"/>
            <p:cNvSpPr>
              <a:spLocks noEditPoints="1"/>
            </p:cNvSpPr>
            <p:nvPr/>
          </p:nvSpPr>
          <p:spPr bwMode="auto">
            <a:xfrm>
              <a:off x="6812" y="3374"/>
              <a:ext cx="25" cy="38"/>
            </a:xfrm>
            <a:custGeom>
              <a:avLst/>
              <a:gdLst>
                <a:gd name="T0" fmla="*/ 78 w 108"/>
                <a:gd name="T1" fmla="*/ 0 h 161"/>
                <a:gd name="T2" fmla="*/ 92 w 108"/>
                <a:gd name="T3" fmla="*/ 0 h 161"/>
                <a:gd name="T4" fmla="*/ 68 w 108"/>
                <a:gd name="T5" fmla="*/ 25 h 161"/>
                <a:gd name="T6" fmla="*/ 54 w 108"/>
                <a:gd name="T7" fmla="*/ 25 h 161"/>
                <a:gd name="T8" fmla="*/ 30 w 108"/>
                <a:gd name="T9" fmla="*/ 0 h 161"/>
                <a:gd name="T10" fmla="*/ 43 w 108"/>
                <a:gd name="T11" fmla="*/ 0 h 161"/>
                <a:gd name="T12" fmla="*/ 61 w 108"/>
                <a:gd name="T13" fmla="*/ 18 h 161"/>
                <a:gd name="T14" fmla="*/ 78 w 108"/>
                <a:gd name="T15" fmla="*/ 0 h 161"/>
                <a:gd name="T16" fmla="*/ 0 w 108"/>
                <a:gd name="T17" fmla="*/ 149 h 161"/>
                <a:gd name="T18" fmla="*/ 91 w 108"/>
                <a:gd name="T19" fmla="*/ 49 h 161"/>
                <a:gd name="T20" fmla="*/ 4 w 108"/>
                <a:gd name="T21" fmla="*/ 49 h 161"/>
                <a:gd name="T22" fmla="*/ 4 w 108"/>
                <a:gd name="T23" fmla="*/ 38 h 161"/>
                <a:gd name="T24" fmla="*/ 108 w 108"/>
                <a:gd name="T25" fmla="*/ 38 h 161"/>
                <a:gd name="T26" fmla="*/ 108 w 108"/>
                <a:gd name="T27" fmla="*/ 49 h 161"/>
                <a:gd name="T28" fmla="*/ 15 w 108"/>
                <a:gd name="T29" fmla="*/ 149 h 161"/>
                <a:gd name="T30" fmla="*/ 108 w 108"/>
                <a:gd name="T31" fmla="*/ 149 h 161"/>
                <a:gd name="T32" fmla="*/ 108 w 108"/>
                <a:gd name="T33" fmla="*/ 161 h 161"/>
                <a:gd name="T34" fmla="*/ 0 w 108"/>
                <a:gd name="T35" fmla="*/ 161 h 161"/>
                <a:gd name="T36" fmla="*/ 0 w 108"/>
                <a:gd name="T37" fmla="*/ 14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161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 33"/>
            <p:cNvSpPr>
              <a:spLocks/>
            </p:cNvSpPr>
            <p:nvPr/>
          </p:nvSpPr>
          <p:spPr bwMode="auto">
            <a:xfrm>
              <a:off x="6845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 34"/>
            <p:cNvSpPr>
              <a:spLocks noEditPoints="1"/>
            </p:cNvSpPr>
            <p:nvPr/>
          </p:nvSpPr>
          <p:spPr bwMode="auto">
            <a:xfrm>
              <a:off x="6888" y="3383"/>
              <a:ext cx="29" cy="29"/>
            </a:xfrm>
            <a:custGeom>
              <a:avLst/>
              <a:gdLst>
                <a:gd name="T0" fmla="*/ 92 w 127"/>
                <a:gd name="T1" fmla="*/ 73 h 123"/>
                <a:gd name="T2" fmla="*/ 64 w 127"/>
                <a:gd name="T3" fmla="*/ 10 h 123"/>
                <a:gd name="T4" fmla="*/ 35 w 127"/>
                <a:gd name="T5" fmla="*/ 73 h 123"/>
                <a:gd name="T6" fmla="*/ 92 w 127"/>
                <a:gd name="T7" fmla="*/ 73 h 123"/>
                <a:gd name="T8" fmla="*/ 57 w 127"/>
                <a:gd name="T9" fmla="*/ 0 h 123"/>
                <a:gd name="T10" fmla="*/ 71 w 127"/>
                <a:gd name="T11" fmla="*/ 0 h 123"/>
                <a:gd name="T12" fmla="*/ 127 w 127"/>
                <a:gd name="T13" fmla="*/ 123 h 123"/>
                <a:gd name="T14" fmla="*/ 115 w 127"/>
                <a:gd name="T15" fmla="*/ 123 h 123"/>
                <a:gd name="T16" fmla="*/ 98 w 127"/>
                <a:gd name="T17" fmla="*/ 85 h 123"/>
                <a:gd name="T18" fmla="*/ 30 w 127"/>
                <a:gd name="T19" fmla="*/ 85 h 123"/>
                <a:gd name="T20" fmla="*/ 13 w 127"/>
                <a:gd name="T21" fmla="*/ 123 h 123"/>
                <a:gd name="T22" fmla="*/ 0 w 127"/>
                <a:gd name="T23" fmla="*/ 123 h 123"/>
                <a:gd name="T24" fmla="*/ 57 w 127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23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6936" y="3383"/>
              <a:ext cx="25" cy="29"/>
            </a:xfrm>
            <a:custGeom>
              <a:avLst/>
              <a:gdLst>
                <a:gd name="T0" fmla="*/ 48 w 108"/>
                <a:gd name="T1" fmla="*/ 11 h 123"/>
                <a:gd name="T2" fmla="*/ 0 w 108"/>
                <a:gd name="T3" fmla="*/ 11 h 123"/>
                <a:gd name="T4" fmla="*/ 0 w 108"/>
                <a:gd name="T5" fmla="*/ 0 h 123"/>
                <a:gd name="T6" fmla="*/ 108 w 108"/>
                <a:gd name="T7" fmla="*/ 0 h 123"/>
                <a:gd name="T8" fmla="*/ 108 w 108"/>
                <a:gd name="T9" fmla="*/ 11 h 123"/>
                <a:gd name="T10" fmla="*/ 60 w 108"/>
                <a:gd name="T11" fmla="*/ 11 h 123"/>
                <a:gd name="T12" fmla="*/ 60 w 108"/>
                <a:gd name="T13" fmla="*/ 123 h 123"/>
                <a:gd name="T14" fmla="*/ 48 w 108"/>
                <a:gd name="T15" fmla="*/ 123 h 123"/>
                <a:gd name="T16" fmla="*/ 48 w 108"/>
                <a:gd name="T17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6967" y="3374"/>
              <a:ext cx="22" cy="38"/>
            </a:xfrm>
            <a:custGeom>
              <a:avLst/>
              <a:gdLst>
                <a:gd name="T0" fmla="*/ 66 w 95"/>
                <a:gd name="T1" fmla="*/ 0 h 161"/>
                <a:gd name="T2" fmla="*/ 80 w 95"/>
                <a:gd name="T3" fmla="*/ 0 h 161"/>
                <a:gd name="T4" fmla="*/ 56 w 95"/>
                <a:gd name="T5" fmla="*/ 25 h 161"/>
                <a:gd name="T6" fmla="*/ 42 w 95"/>
                <a:gd name="T7" fmla="*/ 25 h 161"/>
                <a:gd name="T8" fmla="*/ 18 w 95"/>
                <a:gd name="T9" fmla="*/ 0 h 161"/>
                <a:gd name="T10" fmla="*/ 31 w 95"/>
                <a:gd name="T11" fmla="*/ 0 h 161"/>
                <a:gd name="T12" fmla="*/ 49 w 95"/>
                <a:gd name="T13" fmla="*/ 18 h 161"/>
                <a:gd name="T14" fmla="*/ 66 w 95"/>
                <a:gd name="T15" fmla="*/ 0 h 161"/>
                <a:gd name="T16" fmla="*/ 0 w 95"/>
                <a:gd name="T17" fmla="*/ 38 h 161"/>
                <a:gd name="T18" fmla="*/ 95 w 95"/>
                <a:gd name="T19" fmla="*/ 38 h 161"/>
                <a:gd name="T20" fmla="*/ 95 w 95"/>
                <a:gd name="T21" fmla="*/ 49 h 161"/>
                <a:gd name="T22" fmla="*/ 13 w 95"/>
                <a:gd name="T23" fmla="*/ 49 h 161"/>
                <a:gd name="T24" fmla="*/ 13 w 95"/>
                <a:gd name="T25" fmla="*/ 92 h 161"/>
                <a:gd name="T26" fmla="*/ 89 w 95"/>
                <a:gd name="T27" fmla="*/ 92 h 161"/>
                <a:gd name="T28" fmla="*/ 89 w 95"/>
                <a:gd name="T29" fmla="*/ 104 h 161"/>
                <a:gd name="T30" fmla="*/ 13 w 95"/>
                <a:gd name="T31" fmla="*/ 104 h 161"/>
                <a:gd name="T32" fmla="*/ 13 w 95"/>
                <a:gd name="T33" fmla="*/ 149 h 161"/>
                <a:gd name="T34" fmla="*/ 95 w 95"/>
                <a:gd name="T35" fmla="*/ 149 h 161"/>
                <a:gd name="T36" fmla="*/ 95 w 95"/>
                <a:gd name="T37" fmla="*/ 161 h 161"/>
                <a:gd name="T38" fmla="*/ 0 w 95"/>
                <a:gd name="T39" fmla="*/ 161 h 161"/>
                <a:gd name="T40" fmla="*/ 0 w 95"/>
                <a:gd name="T41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61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6998" y="3383"/>
              <a:ext cx="20" cy="29"/>
            </a:xfrm>
            <a:custGeom>
              <a:avLst/>
              <a:gdLst>
                <a:gd name="T0" fmla="*/ 0 w 90"/>
                <a:gd name="T1" fmla="*/ 0 h 123"/>
                <a:gd name="T2" fmla="*/ 12 w 90"/>
                <a:gd name="T3" fmla="*/ 0 h 123"/>
                <a:gd name="T4" fmla="*/ 12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7" name="Freeform 38"/>
            <p:cNvSpPr>
              <a:spLocks noEditPoints="1"/>
            </p:cNvSpPr>
            <p:nvPr/>
          </p:nvSpPr>
          <p:spPr bwMode="auto">
            <a:xfrm>
              <a:off x="7021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7056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2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9" name="Freeform 40"/>
            <p:cNvSpPr>
              <a:spLocks noEditPoints="1"/>
            </p:cNvSpPr>
            <p:nvPr/>
          </p:nvSpPr>
          <p:spPr bwMode="auto">
            <a:xfrm>
              <a:off x="7088" y="3374"/>
              <a:ext cx="27" cy="38"/>
            </a:xfrm>
            <a:custGeom>
              <a:avLst/>
              <a:gdLst>
                <a:gd name="T0" fmla="*/ 71 w 118"/>
                <a:gd name="T1" fmla="*/ 0 h 161"/>
                <a:gd name="T2" fmla="*/ 86 w 118"/>
                <a:gd name="T3" fmla="*/ 0 h 161"/>
                <a:gd name="T4" fmla="*/ 66 w 118"/>
                <a:gd name="T5" fmla="*/ 25 h 161"/>
                <a:gd name="T6" fmla="*/ 56 w 118"/>
                <a:gd name="T7" fmla="*/ 25 h 161"/>
                <a:gd name="T8" fmla="*/ 71 w 118"/>
                <a:gd name="T9" fmla="*/ 0 h 161"/>
                <a:gd name="T10" fmla="*/ 53 w 118"/>
                <a:gd name="T11" fmla="*/ 108 h 161"/>
                <a:gd name="T12" fmla="*/ 0 w 118"/>
                <a:gd name="T13" fmla="*/ 38 h 161"/>
                <a:gd name="T14" fmla="*/ 15 w 118"/>
                <a:gd name="T15" fmla="*/ 38 h 161"/>
                <a:gd name="T16" fmla="*/ 59 w 118"/>
                <a:gd name="T17" fmla="*/ 98 h 161"/>
                <a:gd name="T18" fmla="*/ 103 w 118"/>
                <a:gd name="T19" fmla="*/ 38 h 161"/>
                <a:gd name="T20" fmla="*/ 118 w 118"/>
                <a:gd name="T21" fmla="*/ 38 h 161"/>
                <a:gd name="T22" fmla="*/ 65 w 118"/>
                <a:gd name="T23" fmla="*/ 108 h 161"/>
                <a:gd name="T24" fmla="*/ 65 w 118"/>
                <a:gd name="T25" fmla="*/ 161 h 161"/>
                <a:gd name="T26" fmla="*/ 53 w 118"/>
                <a:gd name="T27" fmla="*/ 161 h 161"/>
                <a:gd name="T28" fmla="*/ 53 w 118"/>
                <a:gd name="T29" fmla="*/ 10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8" h="161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7121" y="3382"/>
              <a:ext cx="29" cy="31"/>
            </a:xfrm>
            <a:custGeom>
              <a:avLst/>
              <a:gdLst>
                <a:gd name="T0" fmla="*/ 64 w 124"/>
                <a:gd name="T1" fmla="*/ 12 h 130"/>
                <a:gd name="T2" fmla="*/ 12 w 124"/>
                <a:gd name="T3" fmla="*/ 65 h 130"/>
                <a:gd name="T4" fmla="*/ 62 w 124"/>
                <a:gd name="T5" fmla="*/ 118 h 130"/>
                <a:gd name="T6" fmla="*/ 111 w 124"/>
                <a:gd name="T7" fmla="*/ 81 h 130"/>
                <a:gd name="T8" fmla="*/ 124 w 124"/>
                <a:gd name="T9" fmla="*/ 81 h 130"/>
                <a:gd name="T10" fmla="*/ 62 w 124"/>
                <a:gd name="T11" fmla="*/ 130 h 130"/>
                <a:gd name="T12" fmla="*/ 0 w 124"/>
                <a:gd name="T13" fmla="*/ 65 h 130"/>
                <a:gd name="T14" fmla="*/ 65 w 124"/>
                <a:gd name="T15" fmla="*/ 0 h 130"/>
                <a:gd name="T16" fmla="*/ 122 w 124"/>
                <a:gd name="T17" fmla="*/ 44 h 130"/>
                <a:gd name="T18" fmla="*/ 109 w 124"/>
                <a:gd name="T19" fmla="*/ 44 h 130"/>
                <a:gd name="T20" fmla="*/ 64 w 124"/>
                <a:gd name="T21" fmla="*/ 12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4" h="130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7157" y="3383"/>
              <a:ext cx="24" cy="29"/>
            </a:xfrm>
            <a:custGeom>
              <a:avLst/>
              <a:gdLst>
                <a:gd name="T0" fmla="*/ 0 w 105"/>
                <a:gd name="T1" fmla="*/ 0 h 123"/>
                <a:gd name="T2" fmla="*/ 12 w 105"/>
                <a:gd name="T3" fmla="*/ 0 h 123"/>
                <a:gd name="T4" fmla="*/ 12 w 105"/>
                <a:gd name="T5" fmla="*/ 51 h 123"/>
                <a:gd name="T6" fmla="*/ 93 w 105"/>
                <a:gd name="T7" fmla="*/ 51 h 123"/>
                <a:gd name="T8" fmla="*/ 93 w 105"/>
                <a:gd name="T9" fmla="*/ 0 h 123"/>
                <a:gd name="T10" fmla="*/ 105 w 105"/>
                <a:gd name="T11" fmla="*/ 0 h 123"/>
                <a:gd name="T12" fmla="*/ 105 w 105"/>
                <a:gd name="T13" fmla="*/ 123 h 123"/>
                <a:gd name="T14" fmla="*/ 93 w 105"/>
                <a:gd name="T15" fmla="*/ 123 h 123"/>
                <a:gd name="T16" fmla="*/ 93 w 105"/>
                <a:gd name="T17" fmla="*/ 63 h 123"/>
                <a:gd name="T18" fmla="*/ 12 w 105"/>
                <a:gd name="T19" fmla="*/ 63 h 123"/>
                <a:gd name="T20" fmla="*/ 12 w 105"/>
                <a:gd name="T21" fmla="*/ 123 h 123"/>
                <a:gd name="T22" fmla="*/ 0 w 105"/>
                <a:gd name="T23" fmla="*/ 123 h 123"/>
                <a:gd name="T24" fmla="*/ 0 w 10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23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 43"/>
            <p:cNvSpPr>
              <a:spLocks noEditPoints="1"/>
            </p:cNvSpPr>
            <p:nvPr/>
          </p:nvSpPr>
          <p:spPr bwMode="auto">
            <a:xfrm>
              <a:off x="7190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7224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3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7257" y="3383"/>
              <a:ext cx="27" cy="29"/>
            </a:xfrm>
            <a:custGeom>
              <a:avLst/>
              <a:gdLst>
                <a:gd name="T0" fmla="*/ 53 w 118"/>
                <a:gd name="T1" fmla="*/ 70 h 123"/>
                <a:gd name="T2" fmla="*/ 0 w 118"/>
                <a:gd name="T3" fmla="*/ 0 h 123"/>
                <a:gd name="T4" fmla="*/ 15 w 118"/>
                <a:gd name="T5" fmla="*/ 0 h 123"/>
                <a:gd name="T6" fmla="*/ 59 w 118"/>
                <a:gd name="T7" fmla="*/ 60 h 123"/>
                <a:gd name="T8" fmla="*/ 103 w 118"/>
                <a:gd name="T9" fmla="*/ 0 h 123"/>
                <a:gd name="T10" fmla="*/ 118 w 118"/>
                <a:gd name="T11" fmla="*/ 0 h 123"/>
                <a:gd name="T12" fmla="*/ 65 w 118"/>
                <a:gd name="T13" fmla="*/ 70 h 123"/>
                <a:gd name="T14" fmla="*/ 65 w 118"/>
                <a:gd name="T15" fmla="*/ 123 h 123"/>
                <a:gd name="T16" fmla="*/ 53 w 118"/>
                <a:gd name="T17" fmla="*/ 123 h 123"/>
                <a:gd name="T18" fmla="*/ 53 w 118"/>
                <a:gd name="T19" fmla="*/ 7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8" h="123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5" name="Rectangle 46"/>
            <p:cNvSpPr>
              <a:spLocks noChangeArrowheads="1"/>
            </p:cNvSpPr>
            <p:nvPr/>
          </p:nvSpPr>
          <p:spPr bwMode="auto"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6" name="Rectangle 47"/>
            <p:cNvSpPr>
              <a:spLocks noChangeArrowheads="1"/>
            </p:cNvSpPr>
            <p:nvPr/>
          </p:nvSpPr>
          <p:spPr bwMode="auto"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487" y="3091"/>
              <a:ext cx="40" cy="39"/>
            </a:xfrm>
            <a:custGeom>
              <a:avLst/>
              <a:gdLst>
                <a:gd name="T0" fmla="*/ 33 w 174"/>
                <a:gd name="T1" fmla="*/ 166 h 166"/>
                <a:gd name="T2" fmla="*/ 87 w 174"/>
                <a:gd name="T3" fmla="*/ 127 h 166"/>
                <a:gd name="T4" fmla="*/ 140 w 174"/>
                <a:gd name="T5" fmla="*/ 166 h 166"/>
                <a:gd name="T6" fmla="*/ 120 w 174"/>
                <a:gd name="T7" fmla="*/ 103 h 166"/>
                <a:gd name="T8" fmla="*/ 174 w 174"/>
                <a:gd name="T9" fmla="*/ 64 h 166"/>
                <a:gd name="T10" fmla="*/ 107 w 174"/>
                <a:gd name="T11" fmla="*/ 64 h 166"/>
                <a:gd name="T12" fmla="*/ 87 w 174"/>
                <a:gd name="T13" fmla="*/ 0 h 166"/>
                <a:gd name="T14" fmla="*/ 66 w 174"/>
                <a:gd name="T15" fmla="*/ 64 h 166"/>
                <a:gd name="T16" fmla="*/ 0 w 174"/>
                <a:gd name="T17" fmla="*/ 64 h 166"/>
                <a:gd name="T18" fmla="*/ 54 w 174"/>
                <a:gd name="T19" fmla="*/ 103 h 166"/>
                <a:gd name="T20" fmla="*/ 33 w 174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423" y="3108"/>
              <a:ext cx="40" cy="39"/>
            </a:xfrm>
            <a:custGeom>
              <a:avLst/>
              <a:gdLst>
                <a:gd name="T0" fmla="*/ 34 w 175"/>
                <a:gd name="T1" fmla="*/ 166 h 166"/>
                <a:gd name="T2" fmla="*/ 87 w 175"/>
                <a:gd name="T3" fmla="*/ 127 h 166"/>
                <a:gd name="T4" fmla="*/ 141 w 175"/>
                <a:gd name="T5" fmla="*/ 166 h 166"/>
                <a:gd name="T6" fmla="*/ 120 w 175"/>
                <a:gd name="T7" fmla="*/ 103 h 166"/>
                <a:gd name="T8" fmla="*/ 175 w 175"/>
                <a:gd name="T9" fmla="*/ 64 h 166"/>
                <a:gd name="T10" fmla="*/ 108 w 175"/>
                <a:gd name="T11" fmla="*/ 64 h 166"/>
                <a:gd name="T12" fmla="*/ 87 w 175"/>
                <a:gd name="T13" fmla="*/ 0 h 166"/>
                <a:gd name="T14" fmla="*/ 67 w 175"/>
                <a:gd name="T15" fmla="*/ 64 h 166"/>
                <a:gd name="T16" fmla="*/ 0 w 175"/>
                <a:gd name="T17" fmla="*/ 64 h 166"/>
                <a:gd name="T18" fmla="*/ 54 w 175"/>
                <a:gd name="T19" fmla="*/ 103 h 166"/>
                <a:gd name="T20" fmla="*/ 34 w 175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377" y="3156"/>
              <a:ext cx="40" cy="39"/>
            </a:xfrm>
            <a:custGeom>
              <a:avLst/>
              <a:gdLst>
                <a:gd name="T0" fmla="*/ 88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5 w 175"/>
                <a:gd name="T7" fmla="*/ 103 h 166"/>
                <a:gd name="T8" fmla="*/ 34 w 175"/>
                <a:gd name="T9" fmla="*/ 166 h 166"/>
                <a:gd name="T10" fmla="*/ 88 w 175"/>
                <a:gd name="T11" fmla="*/ 127 h 166"/>
                <a:gd name="T12" fmla="*/ 141 w 175"/>
                <a:gd name="T13" fmla="*/ 166 h 166"/>
                <a:gd name="T14" fmla="*/ 121 w 175"/>
                <a:gd name="T15" fmla="*/ 103 h 166"/>
                <a:gd name="T16" fmla="*/ 175 w 175"/>
                <a:gd name="T17" fmla="*/ 64 h 166"/>
                <a:gd name="T18" fmla="*/ 108 w 175"/>
                <a:gd name="T19" fmla="*/ 64 h 166"/>
                <a:gd name="T20" fmla="*/ 88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4360" y="3221"/>
              <a:ext cx="40" cy="38"/>
            </a:xfrm>
            <a:custGeom>
              <a:avLst/>
              <a:gdLst>
                <a:gd name="T0" fmla="*/ 88 w 175"/>
                <a:gd name="T1" fmla="*/ 127 h 166"/>
                <a:gd name="T2" fmla="*/ 141 w 175"/>
                <a:gd name="T3" fmla="*/ 166 h 166"/>
                <a:gd name="T4" fmla="*/ 121 w 175"/>
                <a:gd name="T5" fmla="*/ 102 h 166"/>
                <a:gd name="T6" fmla="*/ 175 w 175"/>
                <a:gd name="T7" fmla="*/ 63 h 166"/>
                <a:gd name="T8" fmla="*/ 108 w 175"/>
                <a:gd name="T9" fmla="*/ 63 h 166"/>
                <a:gd name="T10" fmla="*/ 88 w 175"/>
                <a:gd name="T11" fmla="*/ 0 h 166"/>
                <a:gd name="T12" fmla="*/ 67 w 175"/>
                <a:gd name="T13" fmla="*/ 64 h 166"/>
                <a:gd name="T14" fmla="*/ 0 w 175"/>
                <a:gd name="T15" fmla="*/ 63 h 166"/>
                <a:gd name="T16" fmla="*/ 54 w 175"/>
                <a:gd name="T17" fmla="*/ 102 h 166"/>
                <a:gd name="T18" fmla="*/ 34 w 175"/>
                <a:gd name="T19" fmla="*/ 166 h 166"/>
                <a:gd name="T20" fmla="*/ 88 w 175"/>
                <a:gd name="T21" fmla="*/ 12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4377" y="3285"/>
              <a:ext cx="40" cy="39"/>
            </a:xfrm>
            <a:custGeom>
              <a:avLst/>
              <a:gdLst>
                <a:gd name="T0" fmla="*/ 108 w 175"/>
                <a:gd name="T1" fmla="*/ 64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4 h 166"/>
                <a:gd name="T8" fmla="*/ 55 w 175"/>
                <a:gd name="T9" fmla="*/ 103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3 h 166"/>
                <a:gd name="T18" fmla="*/ 175 w 175"/>
                <a:gd name="T19" fmla="*/ 64 h 166"/>
                <a:gd name="T20" fmla="*/ 108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4423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5 w 175"/>
                <a:gd name="T9" fmla="*/ 102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487" y="3350"/>
              <a:ext cx="40" cy="39"/>
            </a:xfrm>
            <a:custGeom>
              <a:avLst/>
              <a:gdLst>
                <a:gd name="T0" fmla="*/ 107 w 174"/>
                <a:gd name="T1" fmla="*/ 64 h 166"/>
                <a:gd name="T2" fmla="*/ 87 w 174"/>
                <a:gd name="T3" fmla="*/ 0 h 166"/>
                <a:gd name="T4" fmla="*/ 66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0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7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550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7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4 w 175"/>
                <a:gd name="T9" fmla="*/ 102 h 166"/>
                <a:gd name="T10" fmla="*/ 34 w 175"/>
                <a:gd name="T11" fmla="*/ 166 h 166"/>
                <a:gd name="T12" fmla="*/ 87 w 175"/>
                <a:gd name="T13" fmla="*/ 127 h 166"/>
                <a:gd name="T14" fmla="*/ 141 w 175"/>
                <a:gd name="T15" fmla="*/ 166 h 166"/>
                <a:gd name="T16" fmla="*/ 120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4596" y="3285"/>
              <a:ext cx="40" cy="39"/>
            </a:xfrm>
            <a:custGeom>
              <a:avLst/>
              <a:gdLst>
                <a:gd name="T0" fmla="*/ 108 w 174"/>
                <a:gd name="T1" fmla="*/ 64 h 166"/>
                <a:gd name="T2" fmla="*/ 87 w 174"/>
                <a:gd name="T3" fmla="*/ 0 h 166"/>
                <a:gd name="T4" fmla="*/ 67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1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8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4613" y="3220"/>
              <a:ext cx="40" cy="39"/>
            </a:xfrm>
            <a:custGeom>
              <a:avLst/>
              <a:gdLst>
                <a:gd name="T0" fmla="*/ 175 w 175"/>
                <a:gd name="T1" fmla="*/ 64 h 166"/>
                <a:gd name="T2" fmla="*/ 108 w 175"/>
                <a:gd name="T3" fmla="*/ 64 h 166"/>
                <a:gd name="T4" fmla="*/ 88 w 175"/>
                <a:gd name="T5" fmla="*/ 0 h 166"/>
                <a:gd name="T6" fmla="*/ 67 w 175"/>
                <a:gd name="T7" fmla="*/ 64 h 166"/>
                <a:gd name="T8" fmla="*/ 0 w 175"/>
                <a:gd name="T9" fmla="*/ 64 h 166"/>
                <a:gd name="T10" fmla="*/ 54 w 175"/>
                <a:gd name="T11" fmla="*/ 103 h 166"/>
                <a:gd name="T12" fmla="*/ 34 w 175"/>
                <a:gd name="T13" fmla="*/ 166 h 166"/>
                <a:gd name="T14" fmla="*/ 88 w 175"/>
                <a:gd name="T15" fmla="*/ 127 h 166"/>
                <a:gd name="T16" fmla="*/ 141 w 175"/>
                <a:gd name="T17" fmla="*/ 166 h 166"/>
                <a:gd name="T18" fmla="*/ 121 w 175"/>
                <a:gd name="T19" fmla="*/ 103 h 166"/>
                <a:gd name="T20" fmla="*/ 175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4596" y="3156"/>
              <a:ext cx="40" cy="38"/>
            </a:xfrm>
            <a:custGeom>
              <a:avLst/>
              <a:gdLst>
                <a:gd name="T0" fmla="*/ 34 w 174"/>
                <a:gd name="T1" fmla="*/ 165 h 165"/>
                <a:gd name="T2" fmla="*/ 87 w 174"/>
                <a:gd name="T3" fmla="*/ 126 h 165"/>
                <a:gd name="T4" fmla="*/ 141 w 174"/>
                <a:gd name="T5" fmla="*/ 165 h 165"/>
                <a:gd name="T6" fmla="*/ 120 w 174"/>
                <a:gd name="T7" fmla="*/ 102 h 165"/>
                <a:gd name="T8" fmla="*/ 174 w 174"/>
                <a:gd name="T9" fmla="*/ 63 h 165"/>
                <a:gd name="T10" fmla="*/ 108 w 174"/>
                <a:gd name="T11" fmla="*/ 63 h 165"/>
                <a:gd name="T12" fmla="*/ 87 w 174"/>
                <a:gd name="T13" fmla="*/ 0 h 165"/>
                <a:gd name="T14" fmla="*/ 67 w 174"/>
                <a:gd name="T15" fmla="*/ 64 h 165"/>
                <a:gd name="T16" fmla="*/ 0 w 174"/>
                <a:gd name="T17" fmla="*/ 63 h 165"/>
                <a:gd name="T18" fmla="*/ 54 w 174"/>
                <a:gd name="T19" fmla="*/ 102 h 165"/>
                <a:gd name="T20" fmla="*/ 34 w 174"/>
                <a:gd name="T21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5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4550" y="3108"/>
              <a:ext cx="40" cy="39"/>
            </a:xfrm>
            <a:custGeom>
              <a:avLst/>
              <a:gdLst>
                <a:gd name="T0" fmla="*/ 87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4 w 175"/>
                <a:gd name="T7" fmla="*/ 103 h 166"/>
                <a:gd name="T8" fmla="*/ 34 w 175"/>
                <a:gd name="T9" fmla="*/ 166 h 166"/>
                <a:gd name="T10" fmla="*/ 87 w 175"/>
                <a:gd name="T11" fmla="*/ 127 h 166"/>
                <a:gd name="T12" fmla="*/ 141 w 175"/>
                <a:gd name="T13" fmla="*/ 166 h 166"/>
                <a:gd name="T14" fmla="*/ 120 w 175"/>
                <a:gd name="T15" fmla="*/ 103 h 166"/>
                <a:gd name="T16" fmla="*/ 175 w 175"/>
                <a:gd name="T17" fmla="*/ 64 h 166"/>
                <a:gd name="T18" fmla="*/ 107 w 175"/>
                <a:gd name="T19" fmla="*/ 64 h 166"/>
                <a:gd name="T20" fmla="*/ 87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4859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30 w 166"/>
                <a:gd name="T5" fmla="*/ 96 h 240"/>
                <a:gd name="T6" fmla="*/ 130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4901" y="3103"/>
              <a:ext cx="51" cy="57"/>
            </a:xfrm>
            <a:custGeom>
              <a:avLst/>
              <a:gdLst>
                <a:gd name="T0" fmla="*/ 123 w 223"/>
                <a:gd name="T1" fmla="*/ 244 h 244"/>
                <a:gd name="T2" fmla="*/ 104 w 223"/>
                <a:gd name="T3" fmla="*/ 244 h 244"/>
                <a:gd name="T4" fmla="*/ 0 w 223"/>
                <a:gd name="T5" fmla="*/ 0 h 244"/>
                <a:gd name="T6" fmla="*/ 42 w 223"/>
                <a:gd name="T7" fmla="*/ 0 h 244"/>
                <a:gd name="T8" fmla="*/ 114 w 223"/>
                <a:gd name="T9" fmla="*/ 177 h 244"/>
                <a:gd name="T10" fmla="*/ 183 w 223"/>
                <a:gd name="T11" fmla="*/ 0 h 244"/>
                <a:gd name="T12" fmla="*/ 223 w 223"/>
                <a:gd name="T13" fmla="*/ 0 h 244"/>
                <a:gd name="T14" fmla="*/ 123 w 22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3" h="244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1" name="Freeform 62"/>
            <p:cNvSpPr>
              <a:spLocks noEditPoints="1"/>
            </p:cNvSpPr>
            <p:nvPr/>
          </p:nvSpPr>
          <p:spPr bwMode="auto">
            <a:xfrm>
              <a:off x="4960" y="3102"/>
              <a:ext cx="45" cy="57"/>
            </a:xfrm>
            <a:custGeom>
              <a:avLst/>
              <a:gdLst>
                <a:gd name="T0" fmla="*/ 152 w 196"/>
                <a:gd name="T1" fmla="*/ 243 h 243"/>
                <a:gd name="T2" fmla="*/ 78 w 196"/>
                <a:gd name="T3" fmla="*/ 140 h 243"/>
                <a:gd name="T4" fmla="*/ 38 w 196"/>
                <a:gd name="T5" fmla="*/ 138 h 243"/>
                <a:gd name="T6" fmla="*/ 38 w 196"/>
                <a:gd name="T7" fmla="*/ 243 h 243"/>
                <a:gd name="T8" fmla="*/ 0 w 196"/>
                <a:gd name="T9" fmla="*/ 243 h 243"/>
                <a:gd name="T10" fmla="*/ 0 w 196"/>
                <a:gd name="T11" fmla="*/ 3 h 243"/>
                <a:gd name="T12" fmla="*/ 30 w 196"/>
                <a:gd name="T13" fmla="*/ 2 h 243"/>
                <a:gd name="T14" fmla="*/ 69 w 196"/>
                <a:gd name="T15" fmla="*/ 0 h 243"/>
                <a:gd name="T16" fmla="*/ 169 w 196"/>
                <a:gd name="T17" fmla="*/ 69 h 243"/>
                <a:gd name="T18" fmla="*/ 153 w 196"/>
                <a:gd name="T19" fmla="*/ 110 h 243"/>
                <a:gd name="T20" fmla="*/ 115 w 196"/>
                <a:gd name="T21" fmla="*/ 133 h 243"/>
                <a:gd name="T22" fmla="*/ 196 w 196"/>
                <a:gd name="T23" fmla="*/ 243 h 243"/>
                <a:gd name="T24" fmla="*/ 152 w 196"/>
                <a:gd name="T25" fmla="*/ 243 h 243"/>
                <a:gd name="T26" fmla="*/ 38 w 196"/>
                <a:gd name="T27" fmla="*/ 32 h 243"/>
                <a:gd name="T28" fmla="*/ 38 w 196"/>
                <a:gd name="T29" fmla="*/ 111 h 243"/>
                <a:gd name="T30" fmla="*/ 65 w 196"/>
                <a:gd name="T31" fmla="*/ 112 h 243"/>
                <a:gd name="T32" fmla="*/ 114 w 196"/>
                <a:gd name="T33" fmla="*/ 103 h 243"/>
                <a:gd name="T34" fmla="*/ 130 w 196"/>
                <a:gd name="T35" fmla="*/ 69 h 243"/>
                <a:gd name="T36" fmla="*/ 113 w 196"/>
                <a:gd name="T37" fmla="*/ 40 h 243"/>
                <a:gd name="T38" fmla="*/ 60 w 196"/>
                <a:gd name="T39" fmla="*/ 31 h 243"/>
                <a:gd name="T40" fmla="*/ 38 w 196"/>
                <a:gd name="T41" fmla="*/ 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6" h="243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2" name="Freeform 63"/>
            <p:cNvSpPr>
              <a:spLocks noEditPoints="1"/>
            </p:cNvSpPr>
            <p:nvPr/>
          </p:nvSpPr>
          <p:spPr bwMode="auto">
            <a:xfrm>
              <a:off x="5008" y="3102"/>
              <a:ext cx="53" cy="58"/>
            </a:xfrm>
            <a:custGeom>
              <a:avLst/>
              <a:gdLst>
                <a:gd name="T0" fmla="*/ 0 w 231"/>
                <a:gd name="T1" fmla="*/ 122 h 248"/>
                <a:gd name="T2" fmla="*/ 30 w 231"/>
                <a:gd name="T3" fmla="*/ 35 h 248"/>
                <a:gd name="T4" fmla="*/ 112 w 231"/>
                <a:gd name="T5" fmla="*/ 0 h 248"/>
                <a:gd name="T6" fmla="*/ 200 w 231"/>
                <a:gd name="T7" fmla="*/ 32 h 248"/>
                <a:gd name="T8" fmla="*/ 231 w 231"/>
                <a:gd name="T9" fmla="*/ 122 h 248"/>
                <a:gd name="T10" fmla="*/ 200 w 231"/>
                <a:gd name="T11" fmla="*/ 215 h 248"/>
                <a:gd name="T12" fmla="*/ 112 w 231"/>
                <a:gd name="T13" fmla="*/ 248 h 248"/>
                <a:gd name="T14" fmla="*/ 29 w 231"/>
                <a:gd name="T15" fmla="*/ 213 h 248"/>
                <a:gd name="T16" fmla="*/ 0 w 231"/>
                <a:gd name="T17" fmla="*/ 122 h 248"/>
                <a:gd name="T18" fmla="*/ 40 w 231"/>
                <a:gd name="T19" fmla="*/ 122 h 248"/>
                <a:gd name="T20" fmla="*/ 58 w 231"/>
                <a:gd name="T21" fmla="*/ 191 h 248"/>
                <a:gd name="T22" fmla="*/ 112 w 231"/>
                <a:gd name="T23" fmla="*/ 219 h 248"/>
                <a:gd name="T24" fmla="*/ 171 w 231"/>
                <a:gd name="T25" fmla="*/ 193 h 248"/>
                <a:gd name="T26" fmla="*/ 191 w 231"/>
                <a:gd name="T27" fmla="*/ 122 h 248"/>
                <a:gd name="T28" fmla="*/ 112 w 231"/>
                <a:gd name="T29" fmla="*/ 29 h 248"/>
                <a:gd name="T30" fmla="*/ 58 w 231"/>
                <a:gd name="T31" fmla="*/ 54 h 248"/>
                <a:gd name="T32" fmla="*/ 40 w 231"/>
                <a:gd name="T33" fmla="*/ 12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1" h="248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 64"/>
            <p:cNvSpPr>
              <a:spLocks noEditPoints="1"/>
            </p:cNvSpPr>
            <p:nvPr/>
          </p:nvSpPr>
          <p:spPr bwMode="auto">
            <a:xfrm>
              <a:off x="5071" y="3103"/>
              <a:ext cx="39" cy="56"/>
            </a:xfrm>
            <a:custGeom>
              <a:avLst/>
              <a:gdLst>
                <a:gd name="T0" fmla="*/ 38 w 173"/>
                <a:gd name="T1" fmla="*/ 150 h 242"/>
                <a:gd name="T2" fmla="*/ 38 w 173"/>
                <a:gd name="T3" fmla="*/ 242 h 242"/>
                <a:gd name="T4" fmla="*/ 0 w 173"/>
                <a:gd name="T5" fmla="*/ 242 h 242"/>
                <a:gd name="T6" fmla="*/ 0 w 173"/>
                <a:gd name="T7" fmla="*/ 2 h 242"/>
                <a:gd name="T8" fmla="*/ 52 w 173"/>
                <a:gd name="T9" fmla="*/ 0 h 242"/>
                <a:gd name="T10" fmla="*/ 173 w 173"/>
                <a:gd name="T11" fmla="*/ 70 h 242"/>
                <a:gd name="T12" fmla="*/ 66 w 173"/>
                <a:gd name="T13" fmla="*/ 151 h 242"/>
                <a:gd name="T14" fmla="*/ 38 w 173"/>
                <a:gd name="T15" fmla="*/ 150 h 242"/>
                <a:gd name="T16" fmla="*/ 38 w 173"/>
                <a:gd name="T17" fmla="*/ 31 h 242"/>
                <a:gd name="T18" fmla="*/ 38 w 173"/>
                <a:gd name="T19" fmla="*/ 120 h 242"/>
                <a:gd name="T20" fmla="*/ 64 w 173"/>
                <a:gd name="T21" fmla="*/ 122 h 242"/>
                <a:gd name="T22" fmla="*/ 134 w 173"/>
                <a:gd name="T23" fmla="*/ 74 h 242"/>
                <a:gd name="T24" fmla="*/ 59 w 173"/>
                <a:gd name="T25" fmla="*/ 30 h 242"/>
                <a:gd name="T26" fmla="*/ 38 w 173"/>
                <a:gd name="T27" fmla="*/ 31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242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 65"/>
            <p:cNvSpPr>
              <a:spLocks/>
            </p:cNvSpPr>
            <p:nvPr/>
          </p:nvSpPr>
          <p:spPr bwMode="auto">
            <a:xfrm>
              <a:off x="5118" y="3102"/>
              <a:ext cx="35" cy="58"/>
            </a:xfrm>
            <a:custGeom>
              <a:avLst/>
              <a:gdLst>
                <a:gd name="T0" fmla="*/ 0 w 156"/>
                <a:gd name="T1" fmla="*/ 233 h 248"/>
                <a:gd name="T2" fmla="*/ 14 w 156"/>
                <a:gd name="T3" fmla="*/ 203 h 248"/>
                <a:gd name="T4" fmla="*/ 41 w 156"/>
                <a:gd name="T5" fmla="*/ 214 h 248"/>
                <a:gd name="T6" fmla="*/ 69 w 156"/>
                <a:gd name="T7" fmla="*/ 219 h 248"/>
                <a:gd name="T8" fmla="*/ 105 w 156"/>
                <a:gd name="T9" fmla="*/ 208 h 248"/>
                <a:gd name="T10" fmla="*/ 118 w 156"/>
                <a:gd name="T11" fmla="*/ 182 h 248"/>
                <a:gd name="T12" fmla="*/ 111 w 156"/>
                <a:gd name="T13" fmla="*/ 159 h 248"/>
                <a:gd name="T14" fmla="*/ 73 w 156"/>
                <a:gd name="T15" fmla="*/ 136 h 248"/>
                <a:gd name="T16" fmla="*/ 51 w 156"/>
                <a:gd name="T17" fmla="*/ 127 h 248"/>
                <a:gd name="T18" fmla="*/ 11 w 156"/>
                <a:gd name="T19" fmla="*/ 100 h 248"/>
                <a:gd name="T20" fmla="*/ 0 w 156"/>
                <a:gd name="T21" fmla="*/ 62 h 248"/>
                <a:gd name="T22" fmla="*/ 22 w 156"/>
                <a:gd name="T23" fmla="*/ 17 h 248"/>
                <a:gd name="T24" fmla="*/ 78 w 156"/>
                <a:gd name="T25" fmla="*/ 0 h 248"/>
                <a:gd name="T26" fmla="*/ 142 w 156"/>
                <a:gd name="T27" fmla="*/ 13 h 248"/>
                <a:gd name="T28" fmla="*/ 131 w 156"/>
                <a:gd name="T29" fmla="*/ 41 h 248"/>
                <a:gd name="T30" fmla="*/ 108 w 156"/>
                <a:gd name="T31" fmla="*/ 32 h 248"/>
                <a:gd name="T32" fmla="*/ 79 w 156"/>
                <a:gd name="T33" fmla="*/ 28 h 248"/>
                <a:gd name="T34" fmla="*/ 49 w 156"/>
                <a:gd name="T35" fmla="*/ 37 h 248"/>
                <a:gd name="T36" fmla="*/ 37 w 156"/>
                <a:gd name="T37" fmla="*/ 62 h 248"/>
                <a:gd name="T38" fmla="*/ 41 w 156"/>
                <a:gd name="T39" fmla="*/ 78 h 248"/>
                <a:gd name="T40" fmla="*/ 53 w 156"/>
                <a:gd name="T41" fmla="*/ 91 h 248"/>
                <a:gd name="T42" fmla="*/ 82 w 156"/>
                <a:gd name="T43" fmla="*/ 105 h 248"/>
                <a:gd name="T44" fmla="*/ 104 w 156"/>
                <a:gd name="T45" fmla="*/ 115 h 248"/>
                <a:gd name="T46" fmla="*/ 144 w 156"/>
                <a:gd name="T47" fmla="*/ 142 h 248"/>
                <a:gd name="T48" fmla="*/ 156 w 156"/>
                <a:gd name="T49" fmla="*/ 184 h 248"/>
                <a:gd name="T50" fmla="*/ 131 w 156"/>
                <a:gd name="T51" fmla="*/ 230 h 248"/>
                <a:gd name="T52" fmla="*/ 63 w 156"/>
                <a:gd name="T53" fmla="*/ 248 h 248"/>
                <a:gd name="T54" fmla="*/ 0 w 156"/>
                <a:gd name="T55" fmla="*/ 23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6" h="248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 66"/>
            <p:cNvSpPr>
              <a:spLocks/>
            </p:cNvSpPr>
            <p:nvPr/>
          </p:nvSpPr>
          <p:spPr bwMode="auto">
            <a:xfrm>
              <a:off x="5163" y="3103"/>
              <a:ext cx="45" cy="56"/>
            </a:xfrm>
            <a:custGeom>
              <a:avLst/>
              <a:gdLst>
                <a:gd name="T0" fmla="*/ 154 w 195"/>
                <a:gd name="T1" fmla="*/ 240 h 240"/>
                <a:gd name="T2" fmla="*/ 75 w 195"/>
                <a:gd name="T3" fmla="*/ 130 h 240"/>
                <a:gd name="T4" fmla="*/ 38 w 195"/>
                <a:gd name="T5" fmla="*/ 175 h 240"/>
                <a:gd name="T6" fmla="*/ 38 w 195"/>
                <a:gd name="T7" fmla="*/ 240 h 240"/>
                <a:gd name="T8" fmla="*/ 0 w 195"/>
                <a:gd name="T9" fmla="*/ 240 h 240"/>
                <a:gd name="T10" fmla="*/ 0 w 195"/>
                <a:gd name="T11" fmla="*/ 0 h 240"/>
                <a:gd name="T12" fmla="*/ 38 w 195"/>
                <a:gd name="T13" fmla="*/ 0 h 240"/>
                <a:gd name="T14" fmla="*/ 38 w 195"/>
                <a:gd name="T15" fmla="*/ 131 h 240"/>
                <a:gd name="T16" fmla="*/ 141 w 195"/>
                <a:gd name="T17" fmla="*/ 0 h 240"/>
                <a:gd name="T18" fmla="*/ 184 w 195"/>
                <a:gd name="T19" fmla="*/ 0 h 240"/>
                <a:gd name="T20" fmla="*/ 101 w 195"/>
                <a:gd name="T21" fmla="*/ 104 h 240"/>
                <a:gd name="T22" fmla="*/ 195 w 195"/>
                <a:gd name="T23" fmla="*/ 240 h 240"/>
                <a:gd name="T24" fmla="*/ 154 w 195"/>
                <a:gd name="T2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5" h="240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6" name="Freeform 67"/>
            <p:cNvSpPr>
              <a:spLocks noEditPoints="1"/>
            </p:cNvSpPr>
            <p:nvPr/>
          </p:nvSpPr>
          <p:spPr bwMode="auto">
            <a:xfrm>
              <a:off x="5208" y="3086"/>
              <a:ext cx="52" cy="73"/>
            </a:xfrm>
            <a:custGeom>
              <a:avLst/>
              <a:gdLst>
                <a:gd name="T0" fmla="*/ 185 w 228"/>
                <a:gd name="T1" fmla="*/ 315 h 315"/>
                <a:gd name="T2" fmla="*/ 166 w 228"/>
                <a:gd name="T3" fmla="*/ 265 h 315"/>
                <a:gd name="T4" fmla="*/ 63 w 228"/>
                <a:gd name="T5" fmla="*/ 265 h 315"/>
                <a:gd name="T6" fmla="*/ 43 w 228"/>
                <a:gd name="T7" fmla="*/ 315 h 315"/>
                <a:gd name="T8" fmla="*/ 0 w 228"/>
                <a:gd name="T9" fmla="*/ 315 h 315"/>
                <a:gd name="T10" fmla="*/ 113 w 228"/>
                <a:gd name="T11" fmla="*/ 72 h 315"/>
                <a:gd name="T12" fmla="*/ 123 w 228"/>
                <a:gd name="T13" fmla="*/ 72 h 315"/>
                <a:gd name="T14" fmla="*/ 228 w 228"/>
                <a:gd name="T15" fmla="*/ 315 h 315"/>
                <a:gd name="T16" fmla="*/ 185 w 228"/>
                <a:gd name="T17" fmla="*/ 315 h 315"/>
                <a:gd name="T18" fmla="*/ 116 w 228"/>
                <a:gd name="T19" fmla="*/ 135 h 315"/>
                <a:gd name="T20" fmla="*/ 73 w 228"/>
                <a:gd name="T21" fmla="*/ 240 h 315"/>
                <a:gd name="T22" fmla="*/ 156 w 228"/>
                <a:gd name="T23" fmla="*/ 240 h 315"/>
                <a:gd name="T24" fmla="*/ 116 w 228"/>
                <a:gd name="T25" fmla="*/ 135 h 315"/>
                <a:gd name="T26" fmla="*/ 162 w 228"/>
                <a:gd name="T27" fmla="*/ 0 h 315"/>
                <a:gd name="T28" fmla="*/ 119 w 228"/>
                <a:gd name="T29" fmla="*/ 55 h 315"/>
                <a:gd name="T30" fmla="*/ 93 w 228"/>
                <a:gd name="T31" fmla="*/ 55 h 315"/>
                <a:gd name="T32" fmla="*/ 125 w 228"/>
                <a:gd name="T33" fmla="*/ 0 h 315"/>
                <a:gd name="T34" fmla="*/ 162 w 228"/>
                <a:gd name="T3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8" h="315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7" name="Freeform 68"/>
            <p:cNvSpPr>
              <a:spLocks/>
            </p:cNvSpPr>
            <p:nvPr/>
          </p:nvSpPr>
          <p:spPr bwMode="auto">
            <a:xfrm>
              <a:off x="5294" y="3103"/>
              <a:ext cx="44" cy="57"/>
            </a:xfrm>
            <a:custGeom>
              <a:avLst/>
              <a:gdLst>
                <a:gd name="T0" fmla="*/ 0 w 194"/>
                <a:gd name="T1" fmla="*/ 0 h 244"/>
                <a:gd name="T2" fmla="*/ 38 w 194"/>
                <a:gd name="T3" fmla="*/ 0 h 244"/>
                <a:gd name="T4" fmla="*/ 38 w 194"/>
                <a:gd name="T5" fmla="*/ 164 h 244"/>
                <a:gd name="T6" fmla="*/ 54 w 194"/>
                <a:gd name="T7" fmla="*/ 201 h 244"/>
                <a:gd name="T8" fmla="*/ 96 w 194"/>
                <a:gd name="T9" fmla="*/ 215 h 244"/>
                <a:gd name="T10" fmla="*/ 140 w 194"/>
                <a:gd name="T11" fmla="*/ 201 h 244"/>
                <a:gd name="T12" fmla="*/ 156 w 194"/>
                <a:gd name="T13" fmla="*/ 164 h 244"/>
                <a:gd name="T14" fmla="*/ 156 w 194"/>
                <a:gd name="T15" fmla="*/ 0 h 244"/>
                <a:gd name="T16" fmla="*/ 194 w 194"/>
                <a:gd name="T17" fmla="*/ 0 h 244"/>
                <a:gd name="T18" fmla="*/ 194 w 194"/>
                <a:gd name="T19" fmla="*/ 167 h 244"/>
                <a:gd name="T20" fmla="*/ 168 w 194"/>
                <a:gd name="T21" fmla="*/ 224 h 244"/>
                <a:gd name="T22" fmla="*/ 97 w 194"/>
                <a:gd name="T23" fmla="*/ 244 h 244"/>
                <a:gd name="T24" fmla="*/ 25 w 194"/>
                <a:gd name="T25" fmla="*/ 224 h 244"/>
                <a:gd name="T26" fmla="*/ 0 w 194"/>
                <a:gd name="T27" fmla="*/ 167 h 244"/>
                <a:gd name="T28" fmla="*/ 0 w 194"/>
                <a:gd name="T2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4" h="244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8" name="Freeform 69"/>
            <p:cNvSpPr>
              <a:spLocks/>
            </p:cNvSpPr>
            <p:nvPr/>
          </p:nvSpPr>
          <p:spPr bwMode="auto">
            <a:xfrm>
              <a:off x="5351" y="3103"/>
              <a:ext cx="44" cy="57"/>
            </a:xfrm>
            <a:custGeom>
              <a:avLst/>
              <a:gdLst>
                <a:gd name="T0" fmla="*/ 180 w 191"/>
                <a:gd name="T1" fmla="*/ 244 h 244"/>
                <a:gd name="T2" fmla="*/ 36 w 191"/>
                <a:gd name="T3" fmla="*/ 68 h 244"/>
                <a:gd name="T4" fmla="*/ 36 w 191"/>
                <a:gd name="T5" fmla="*/ 240 h 244"/>
                <a:gd name="T6" fmla="*/ 0 w 191"/>
                <a:gd name="T7" fmla="*/ 240 h 244"/>
                <a:gd name="T8" fmla="*/ 0 w 191"/>
                <a:gd name="T9" fmla="*/ 0 h 244"/>
                <a:gd name="T10" fmla="*/ 15 w 191"/>
                <a:gd name="T11" fmla="*/ 0 h 244"/>
                <a:gd name="T12" fmla="*/ 155 w 191"/>
                <a:gd name="T13" fmla="*/ 166 h 244"/>
                <a:gd name="T14" fmla="*/ 155 w 191"/>
                <a:gd name="T15" fmla="*/ 0 h 244"/>
                <a:gd name="T16" fmla="*/ 191 w 191"/>
                <a:gd name="T17" fmla="*/ 0 h 244"/>
                <a:gd name="T18" fmla="*/ 191 w 191"/>
                <a:gd name="T19" fmla="*/ 244 h 244"/>
                <a:gd name="T20" fmla="*/ 180 w 191"/>
                <a:gd name="T21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1" h="244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9" name="Rectangle 70"/>
            <p:cNvSpPr>
              <a:spLocks noChangeArrowheads="1"/>
            </p:cNvSpPr>
            <p:nvPr/>
          </p:nvSpPr>
          <p:spPr bwMode="auto"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0" name="Freeform 71"/>
            <p:cNvSpPr>
              <a:spLocks/>
            </p:cNvSpPr>
            <p:nvPr/>
          </p:nvSpPr>
          <p:spPr bwMode="auto">
            <a:xfrm>
              <a:off x="5433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29 w 166"/>
                <a:gd name="T5" fmla="*/ 96 h 240"/>
                <a:gd name="T6" fmla="*/ 129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1" name="Freeform 72"/>
            <p:cNvSpPr>
              <a:spLocks/>
            </p:cNvSpPr>
            <p:nvPr/>
          </p:nvSpPr>
          <p:spPr bwMode="auto">
            <a:xfrm>
              <a:off x="4859" y="3198"/>
              <a:ext cx="32" cy="56"/>
            </a:xfrm>
            <a:custGeom>
              <a:avLst/>
              <a:gdLst>
                <a:gd name="T0" fmla="*/ 33 w 143"/>
                <a:gd name="T1" fmla="*/ 29 h 240"/>
                <a:gd name="T2" fmla="*/ 33 w 143"/>
                <a:gd name="T3" fmla="*/ 96 h 240"/>
                <a:gd name="T4" fmla="*/ 112 w 143"/>
                <a:gd name="T5" fmla="*/ 96 h 240"/>
                <a:gd name="T6" fmla="*/ 112 w 143"/>
                <a:gd name="T7" fmla="*/ 124 h 240"/>
                <a:gd name="T8" fmla="*/ 33 w 143"/>
                <a:gd name="T9" fmla="*/ 124 h 240"/>
                <a:gd name="T10" fmla="*/ 33 w 143"/>
                <a:gd name="T11" fmla="*/ 211 h 240"/>
                <a:gd name="T12" fmla="*/ 142 w 143"/>
                <a:gd name="T13" fmla="*/ 211 h 240"/>
                <a:gd name="T14" fmla="*/ 142 w 143"/>
                <a:gd name="T15" fmla="*/ 240 h 240"/>
                <a:gd name="T16" fmla="*/ 0 w 143"/>
                <a:gd name="T17" fmla="*/ 240 h 240"/>
                <a:gd name="T18" fmla="*/ 0 w 143"/>
                <a:gd name="T19" fmla="*/ 0 h 240"/>
                <a:gd name="T20" fmla="*/ 143 w 143"/>
                <a:gd name="T21" fmla="*/ 0 h 240"/>
                <a:gd name="T22" fmla="*/ 143 w 143"/>
                <a:gd name="T23" fmla="*/ 29 h 240"/>
                <a:gd name="T24" fmla="*/ 33 w 143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3" h="240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2" name="Freeform 73"/>
            <p:cNvSpPr>
              <a:spLocks/>
            </p:cNvSpPr>
            <p:nvPr/>
          </p:nvSpPr>
          <p:spPr bwMode="auto">
            <a:xfrm>
              <a:off x="4894" y="3213"/>
              <a:ext cx="36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3" name="Freeform 74"/>
            <p:cNvSpPr>
              <a:spLocks/>
            </p:cNvSpPr>
            <p:nvPr/>
          </p:nvSpPr>
          <p:spPr bwMode="auto">
            <a:xfrm>
              <a:off x="4935" y="3212"/>
              <a:ext cx="24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2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4" name="Freeform 75"/>
            <p:cNvSpPr>
              <a:spLocks noEditPoints="1"/>
            </p:cNvSpPr>
            <p:nvPr/>
          </p:nvSpPr>
          <p:spPr bwMode="auto">
            <a:xfrm>
              <a:off x="4961" y="3212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6 w 159"/>
                <a:gd name="T25" fmla="*/ 91 h 183"/>
                <a:gd name="T26" fmla="*/ 80 w 159"/>
                <a:gd name="T27" fmla="*/ 26 h 183"/>
                <a:gd name="T28" fmla="*/ 45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5" name="Freeform 76"/>
            <p:cNvSpPr>
              <a:spLocks noEditPoints="1"/>
            </p:cNvSpPr>
            <p:nvPr/>
          </p:nvSpPr>
          <p:spPr bwMode="auto">
            <a:xfrm>
              <a:off x="5003" y="3212"/>
              <a:ext cx="36" cy="58"/>
            </a:xfrm>
            <a:custGeom>
              <a:avLst/>
              <a:gdLst>
                <a:gd name="T0" fmla="*/ 32 w 154"/>
                <a:gd name="T1" fmla="*/ 170 h 248"/>
                <a:gd name="T2" fmla="*/ 32 w 154"/>
                <a:gd name="T3" fmla="*/ 248 h 248"/>
                <a:gd name="T4" fmla="*/ 0 w 154"/>
                <a:gd name="T5" fmla="*/ 248 h 248"/>
                <a:gd name="T6" fmla="*/ 0 w 154"/>
                <a:gd name="T7" fmla="*/ 4 h 248"/>
                <a:gd name="T8" fmla="*/ 32 w 154"/>
                <a:gd name="T9" fmla="*/ 4 h 248"/>
                <a:gd name="T10" fmla="*/ 32 w 154"/>
                <a:gd name="T11" fmla="*/ 18 h 248"/>
                <a:gd name="T12" fmla="*/ 74 w 154"/>
                <a:gd name="T13" fmla="*/ 0 h 248"/>
                <a:gd name="T14" fmla="*/ 133 w 154"/>
                <a:gd name="T15" fmla="*/ 24 h 248"/>
                <a:gd name="T16" fmla="*/ 154 w 154"/>
                <a:gd name="T17" fmla="*/ 92 h 248"/>
                <a:gd name="T18" fmla="*/ 133 w 154"/>
                <a:gd name="T19" fmla="*/ 157 h 248"/>
                <a:gd name="T20" fmla="*/ 72 w 154"/>
                <a:gd name="T21" fmla="*/ 183 h 248"/>
                <a:gd name="T22" fmla="*/ 48 w 154"/>
                <a:gd name="T23" fmla="*/ 179 h 248"/>
                <a:gd name="T24" fmla="*/ 32 w 154"/>
                <a:gd name="T25" fmla="*/ 170 h 248"/>
                <a:gd name="T26" fmla="*/ 32 w 154"/>
                <a:gd name="T27" fmla="*/ 42 h 248"/>
                <a:gd name="T28" fmla="*/ 32 w 154"/>
                <a:gd name="T29" fmla="*/ 144 h 248"/>
                <a:gd name="T30" fmla="*/ 44 w 154"/>
                <a:gd name="T31" fmla="*/ 152 h 248"/>
                <a:gd name="T32" fmla="*/ 63 w 154"/>
                <a:gd name="T33" fmla="*/ 156 h 248"/>
                <a:gd name="T34" fmla="*/ 121 w 154"/>
                <a:gd name="T35" fmla="*/ 91 h 248"/>
                <a:gd name="T36" fmla="*/ 107 w 154"/>
                <a:gd name="T37" fmla="*/ 42 h 248"/>
                <a:gd name="T38" fmla="*/ 63 w 154"/>
                <a:gd name="T39" fmla="*/ 27 h 248"/>
                <a:gd name="T40" fmla="*/ 47 w 154"/>
                <a:gd name="T41" fmla="*/ 31 h 248"/>
                <a:gd name="T42" fmla="*/ 32 w 154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4" h="248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6" name="Freeform 77"/>
            <p:cNvSpPr>
              <a:spLocks/>
            </p:cNvSpPr>
            <p:nvPr/>
          </p:nvSpPr>
          <p:spPr bwMode="auto">
            <a:xfrm>
              <a:off x="5042" y="3212"/>
              <a:ext cx="27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6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1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5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7" name="Freeform 78"/>
            <p:cNvSpPr>
              <a:spLocks/>
            </p:cNvSpPr>
            <p:nvPr/>
          </p:nvSpPr>
          <p:spPr bwMode="auto">
            <a:xfrm>
              <a:off x="5075" y="3196"/>
              <a:ext cx="34" cy="58"/>
            </a:xfrm>
            <a:custGeom>
              <a:avLst/>
              <a:gdLst>
                <a:gd name="T0" fmla="*/ 114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9 w 147"/>
                <a:gd name="T17" fmla="*/ 73 h 248"/>
                <a:gd name="T18" fmla="*/ 135 w 147"/>
                <a:gd name="T19" fmla="*/ 73 h 248"/>
                <a:gd name="T20" fmla="*/ 79 w 147"/>
                <a:gd name="T21" fmla="*/ 139 h 248"/>
                <a:gd name="T22" fmla="*/ 147 w 147"/>
                <a:gd name="T23" fmla="*/ 248 h 248"/>
                <a:gd name="T24" fmla="*/ 114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8" name="Freeform 79"/>
            <p:cNvSpPr>
              <a:spLocks noEditPoints="1"/>
            </p:cNvSpPr>
            <p:nvPr/>
          </p:nvSpPr>
          <p:spPr bwMode="auto">
            <a:xfrm>
              <a:off x="5110" y="3192"/>
              <a:ext cx="37" cy="63"/>
            </a:xfrm>
            <a:custGeom>
              <a:avLst/>
              <a:gdLst>
                <a:gd name="T0" fmla="*/ 159 w 162"/>
                <a:gd name="T1" fmla="*/ 181 h 269"/>
                <a:gd name="T2" fmla="*/ 33 w 162"/>
                <a:gd name="T3" fmla="*/ 181 h 269"/>
                <a:gd name="T4" fmla="*/ 49 w 162"/>
                <a:gd name="T5" fmla="*/ 228 h 269"/>
                <a:gd name="T6" fmla="*/ 88 w 162"/>
                <a:gd name="T7" fmla="*/ 242 h 269"/>
                <a:gd name="T8" fmla="*/ 133 w 162"/>
                <a:gd name="T9" fmla="*/ 227 h 269"/>
                <a:gd name="T10" fmla="*/ 146 w 162"/>
                <a:gd name="T11" fmla="*/ 249 h 269"/>
                <a:gd name="T12" fmla="*/ 124 w 162"/>
                <a:gd name="T13" fmla="*/ 262 h 269"/>
                <a:gd name="T14" fmla="*/ 82 w 162"/>
                <a:gd name="T15" fmla="*/ 269 h 269"/>
                <a:gd name="T16" fmla="*/ 25 w 162"/>
                <a:gd name="T17" fmla="*/ 246 h 269"/>
                <a:gd name="T18" fmla="*/ 0 w 162"/>
                <a:gd name="T19" fmla="*/ 180 h 269"/>
                <a:gd name="T20" fmla="*/ 26 w 162"/>
                <a:gd name="T21" fmla="*/ 110 h 269"/>
                <a:gd name="T22" fmla="*/ 82 w 162"/>
                <a:gd name="T23" fmla="*/ 86 h 269"/>
                <a:gd name="T24" fmla="*/ 141 w 162"/>
                <a:gd name="T25" fmla="*/ 108 h 269"/>
                <a:gd name="T26" fmla="*/ 162 w 162"/>
                <a:gd name="T27" fmla="*/ 161 h 269"/>
                <a:gd name="T28" fmla="*/ 159 w 162"/>
                <a:gd name="T29" fmla="*/ 181 h 269"/>
                <a:gd name="T30" fmla="*/ 84 w 162"/>
                <a:gd name="T31" fmla="*/ 113 h 269"/>
                <a:gd name="T32" fmla="*/ 49 w 162"/>
                <a:gd name="T33" fmla="*/ 126 h 269"/>
                <a:gd name="T34" fmla="*/ 33 w 162"/>
                <a:gd name="T35" fmla="*/ 158 h 269"/>
                <a:gd name="T36" fmla="*/ 131 w 162"/>
                <a:gd name="T37" fmla="*/ 158 h 269"/>
                <a:gd name="T38" fmla="*/ 119 w 162"/>
                <a:gd name="T39" fmla="*/ 126 h 269"/>
                <a:gd name="T40" fmla="*/ 84 w 162"/>
                <a:gd name="T41" fmla="*/ 113 h 269"/>
                <a:gd name="T42" fmla="*/ 124 w 162"/>
                <a:gd name="T43" fmla="*/ 0 h 269"/>
                <a:gd name="T44" fmla="*/ 87 w 162"/>
                <a:gd name="T45" fmla="*/ 54 h 269"/>
                <a:gd name="T46" fmla="*/ 64 w 162"/>
                <a:gd name="T47" fmla="*/ 54 h 269"/>
                <a:gd name="T48" fmla="*/ 92 w 162"/>
                <a:gd name="T49" fmla="*/ 0 h 269"/>
                <a:gd name="T50" fmla="*/ 124 w 162"/>
                <a:gd name="T5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2" h="269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9" name="Freeform 80"/>
            <p:cNvSpPr>
              <a:spLocks/>
            </p:cNvSpPr>
            <p:nvPr/>
          </p:nvSpPr>
          <p:spPr bwMode="auto">
            <a:xfrm>
              <a:off x="5174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0" name="Freeform 81"/>
            <p:cNvSpPr>
              <a:spLocks/>
            </p:cNvSpPr>
            <p:nvPr/>
          </p:nvSpPr>
          <p:spPr bwMode="auto">
            <a:xfrm>
              <a:off x="5204" y="3202"/>
              <a:ext cx="26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2 w 112"/>
                <a:gd name="T11" fmla="*/ 0 h 228"/>
                <a:gd name="T12" fmla="*/ 52 w 112"/>
                <a:gd name="T13" fmla="*/ 49 h 228"/>
                <a:gd name="T14" fmla="*/ 100 w 112"/>
                <a:gd name="T15" fmla="*/ 49 h 228"/>
                <a:gd name="T16" fmla="*/ 100 w 112"/>
                <a:gd name="T17" fmla="*/ 73 h 228"/>
                <a:gd name="T18" fmla="*/ 52 w 112"/>
                <a:gd name="T19" fmla="*/ 73 h 228"/>
                <a:gd name="T20" fmla="*/ 52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8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5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1" name="Freeform 82"/>
            <p:cNvSpPr>
              <a:spLocks/>
            </p:cNvSpPr>
            <p:nvPr/>
          </p:nvSpPr>
          <p:spPr bwMode="auto">
            <a:xfrm>
              <a:off x="5236" y="3212"/>
              <a:ext cx="25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1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2" name="Freeform 83"/>
            <p:cNvSpPr>
              <a:spLocks/>
            </p:cNvSpPr>
            <p:nvPr/>
          </p:nvSpPr>
          <p:spPr bwMode="auto">
            <a:xfrm>
              <a:off x="5264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6 w 143"/>
                <a:gd name="T5" fmla="*/ 152 h 179"/>
                <a:gd name="T6" fmla="*/ 94 w 143"/>
                <a:gd name="T7" fmla="*/ 144 h 179"/>
                <a:gd name="T8" fmla="*/ 111 w 143"/>
                <a:gd name="T9" fmla="*/ 123 h 179"/>
                <a:gd name="T10" fmla="*/ 111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1 w 143"/>
                <a:gd name="T17" fmla="*/ 175 h 179"/>
                <a:gd name="T18" fmla="*/ 111 w 143"/>
                <a:gd name="T19" fmla="*/ 151 h 179"/>
                <a:gd name="T20" fmla="*/ 90 w 143"/>
                <a:gd name="T21" fmla="*/ 170 h 179"/>
                <a:gd name="T22" fmla="*/ 59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3" name="Freeform 84"/>
            <p:cNvSpPr>
              <a:spLocks/>
            </p:cNvSpPr>
            <p:nvPr/>
          </p:nvSpPr>
          <p:spPr bwMode="auto">
            <a:xfrm>
              <a:off x="5305" y="3196"/>
              <a:ext cx="34" cy="58"/>
            </a:xfrm>
            <a:custGeom>
              <a:avLst/>
              <a:gdLst>
                <a:gd name="T0" fmla="*/ 113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8 w 147"/>
                <a:gd name="T17" fmla="*/ 73 h 248"/>
                <a:gd name="T18" fmla="*/ 135 w 147"/>
                <a:gd name="T19" fmla="*/ 73 h 248"/>
                <a:gd name="T20" fmla="*/ 78 w 147"/>
                <a:gd name="T21" fmla="*/ 139 h 248"/>
                <a:gd name="T22" fmla="*/ 147 w 147"/>
                <a:gd name="T23" fmla="*/ 248 h 248"/>
                <a:gd name="T24" fmla="*/ 113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4" name="Freeform 85"/>
            <p:cNvSpPr>
              <a:spLocks/>
            </p:cNvSpPr>
            <p:nvPr/>
          </p:nvSpPr>
          <p:spPr bwMode="auto">
            <a:xfrm>
              <a:off x="5341" y="3202"/>
              <a:ext cx="25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1 w 112"/>
                <a:gd name="T11" fmla="*/ 0 h 228"/>
                <a:gd name="T12" fmla="*/ 51 w 112"/>
                <a:gd name="T13" fmla="*/ 49 h 228"/>
                <a:gd name="T14" fmla="*/ 99 w 112"/>
                <a:gd name="T15" fmla="*/ 49 h 228"/>
                <a:gd name="T16" fmla="*/ 99 w 112"/>
                <a:gd name="T17" fmla="*/ 73 h 228"/>
                <a:gd name="T18" fmla="*/ 51 w 112"/>
                <a:gd name="T19" fmla="*/ 73 h 228"/>
                <a:gd name="T20" fmla="*/ 51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7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4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5" name="Freeform 86"/>
            <p:cNvSpPr>
              <a:spLocks/>
            </p:cNvSpPr>
            <p:nvPr/>
          </p:nvSpPr>
          <p:spPr bwMode="auto">
            <a:xfrm>
              <a:off x="5372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2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2 w 143"/>
                <a:gd name="T17" fmla="*/ 175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6" name="Freeform 87"/>
            <p:cNvSpPr>
              <a:spLocks/>
            </p:cNvSpPr>
            <p:nvPr/>
          </p:nvSpPr>
          <p:spPr bwMode="auto">
            <a:xfrm>
              <a:off x="5413" y="3212"/>
              <a:ext cx="25" cy="42"/>
            </a:xfrm>
            <a:custGeom>
              <a:avLst/>
              <a:gdLst>
                <a:gd name="T0" fmla="*/ 94 w 107"/>
                <a:gd name="T1" fmla="*/ 34 h 179"/>
                <a:gd name="T2" fmla="*/ 73 w 107"/>
                <a:gd name="T3" fmla="*/ 27 h 179"/>
                <a:gd name="T4" fmla="*/ 44 w 107"/>
                <a:gd name="T5" fmla="*/ 42 h 179"/>
                <a:gd name="T6" fmla="*/ 32 w 107"/>
                <a:gd name="T7" fmla="*/ 79 h 179"/>
                <a:gd name="T8" fmla="*/ 32 w 107"/>
                <a:gd name="T9" fmla="*/ 179 h 179"/>
                <a:gd name="T10" fmla="*/ 0 w 107"/>
                <a:gd name="T11" fmla="*/ 179 h 179"/>
                <a:gd name="T12" fmla="*/ 0 w 107"/>
                <a:gd name="T13" fmla="*/ 4 h 179"/>
                <a:gd name="T14" fmla="*/ 32 w 107"/>
                <a:gd name="T15" fmla="*/ 4 h 179"/>
                <a:gd name="T16" fmla="*/ 32 w 107"/>
                <a:gd name="T17" fmla="*/ 32 h 179"/>
                <a:gd name="T18" fmla="*/ 82 w 107"/>
                <a:gd name="T19" fmla="*/ 0 h 179"/>
                <a:gd name="T20" fmla="*/ 107 w 107"/>
                <a:gd name="T21" fmla="*/ 3 h 179"/>
                <a:gd name="T22" fmla="*/ 94 w 107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179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7" name="Freeform 88"/>
            <p:cNvSpPr>
              <a:spLocks noEditPoints="1"/>
            </p:cNvSpPr>
            <p:nvPr/>
          </p:nvSpPr>
          <p:spPr bwMode="auto">
            <a:xfrm>
              <a:off x="5440" y="3192"/>
              <a:ext cx="34" cy="63"/>
            </a:xfrm>
            <a:custGeom>
              <a:avLst/>
              <a:gdLst>
                <a:gd name="T0" fmla="*/ 109 w 151"/>
                <a:gd name="T1" fmla="*/ 245 h 269"/>
                <a:gd name="T2" fmla="*/ 51 w 151"/>
                <a:gd name="T3" fmla="*/ 269 h 269"/>
                <a:gd name="T4" fmla="*/ 15 w 151"/>
                <a:gd name="T5" fmla="*/ 254 h 269"/>
                <a:gd name="T6" fmla="*/ 0 w 151"/>
                <a:gd name="T7" fmla="*/ 216 h 269"/>
                <a:gd name="T8" fmla="*/ 24 w 151"/>
                <a:gd name="T9" fmla="*/ 171 h 269"/>
                <a:gd name="T10" fmla="*/ 83 w 151"/>
                <a:gd name="T11" fmla="*/ 153 h 269"/>
                <a:gd name="T12" fmla="*/ 106 w 151"/>
                <a:gd name="T13" fmla="*/ 157 h 269"/>
                <a:gd name="T14" fmla="*/ 68 w 151"/>
                <a:gd name="T15" fmla="*/ 114 h 269"/>
                <a:gd name="T16" fmla="*/ 23 w 151"/>
                <a:gd name="T17" fmla="*/ 130 h 269"/>
                <a:gd name="T18" fmla="*/ 9 w 151"/>
                <a:gd name="T19" fmla="*/ 104 h 269"/>
                <a:gd name="T20" fmla="*/ 34 w 151"/>
                <a:gd name="T21" fmla="*/ 91 h 269"/>
                <a:gd name="T22" fmla="*/ 64 w 151"/>
                <a:gd name="T23" fmla="*/ 86 h 269"/>
                <a:gd name="T24" fmla="*/ 120 w 151"/>
                <a:gd name="T25" fmla="*/ 104 h 269"/>
                <a:gd name="T26" fmla="*/ 137 w 151"/>
                <a:gd name="T27" fmla="*/ 159 h 269"/>
                <a:gd name="T28" fmla="*/ 137 w 151"/>
                <a:gd name="T29" fmla="*/ 222 h 269"/>
                <a:gd name="T30" fmla="*/ 151 w 151"/>
                <a:gd name="T31" fmla="*/ 253 h 269"/>
                <a:gd name="T32" fmla="*/ 151 w 151"/>
                <a:gd name="T33" fmla="*/ 269 h 269"/>
                <a:gd name="T34" fmla="*/ 122 w 151"/>
                <a:gd name="T35" fmla="*/ 263 h 269"/>
                <a:gd name="T36" fmla="*/ 109 w 151"/>
                <a:gd name="T37" fmla="*/ 245 h 269"/>
                <a:gd name="T38" fmla="*/ 106 w 151"/>
                <a:gd name="T39" fmla="*/ 179 h 269"/>
                <a:gd name="T40" fmla="*/ 85 w 151"/>
                <a:gd name="T41" fmla="*/ 176 h 269"/>
                <a:gd name="T42" fmla="*/ 46 w 151"/>
                <a:gd name="T43" fmla="*/ 188 h 269"/>
                <a:gd name="T44" fmla="*/ 31 w 151"/>
                <a:gd name="T45" fmla="*/ 217 h 269"/>
                <a:gd name="T46" fmla="*/ 64 w 151"/>
                <a:gd name="T47" fmla="*/ 244 h 269"/>
                <a:gd name="T48" fmla="*/ 106 w 151"/>
                <a:gd name="T49" fmla="*/ 222 h 269"/>
                <a:gd name="T50" fmla="*/ 106 w 151"/>
                <a:gd name="T51" fmla="*/ 179 h 269"/>
                <a:gd name="T52" fmla="*/ 113 w 151"/>
                <a:gd name="T53" fmla="*/ 0 h 269"/>
                <a:gd name="T54" fmla="*/ 76 w 151"/>
                <a:gd name="T55" fmla="*/ 54 h 269"/>
                <a:gd name="T56" fmla="*/ 53 w 151"/>
                <a:gd name="T57" fmla="*/ 54 h 269"/>
                <a:gd name="T58" fmla="*/ 80 w 151"/>
                <a:gd name="T59" fmla="*/ 0 h 269"/>
                <a:gd name="T60" fmla="*/ 113 w 151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1" h="269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8" name="Freeform 89"/>
            <p:cNvSpPr>
              <a:spLocks/>
            </p:cNvSpPr>
            <p:nvPr/>
          </p:nvSpPr>
          <p:spPr bwMode="auto">
            <a:xfrm>
              <a:off x="5481" y="3196"/>
              <a:ext cx="14" cy="59"/>
            </a:xfrm>
            <a:custGeom>
              <a:avLst/>
              <a:gdLst>
                <a:gd name="T0" fmla="*/ 0 w 61"/>
                <a:gd name="T1" fmla="*/ 199 h 252"/>
                <a:gd name="T2" fmla="*/ 0 w 61"/>
                <a:gd name="T3" fmla="*/ 0 h 252"/>
                <a:gd name="T4" fmla="*/ 31 w 61"/>
                <a:gd name="T5" fmla="*/ 0 h 252"/>
                <a:gd name="T6" fmla="*/ 31 w 61"/>
                <a:gd name="T7" fmla="*/ 193 h 252"/>
                <a:gd name="T8" fmla="*/ 39 w 61"/>
                <a:gd name="T9" fmla="*/ 216 h 252"/>
                <a:gd name="T10" fmla="*/ 61 w 61"/>
                <a:gd name="T11" fmla="*/ 224 h 252"/>
                <a:gd name="T12" fmla="*/ 61 w 61"/>
                <a:gd name="T13" fmla="*/ 252 h 252"/>
                <a:gd name="T14" fmla="*/ 0 w 61"/>
                <a:gd name="T15" fmla="*/ 19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2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9" name="Freeform 90"/>
            <p:cNvSpPr>
              <a:spLocks/>
            </p:cNvSpPr>
            <p:nvPr/>
          </p:nvSpPr>
          <p:spPr bwMode="auto">
            <a:xfrm>
              <a:off x="5502" y="3212"/>
              <a:ext cx="32" cy="42"/>
            </a:xfrm>
            <a:custGeom>
              <a:avLst/>
              <a:gdLst>
                <a:gd name="T0" fmla="*/ 108 w 140"/>
                <a:gd name="T1" fmla="*/ 179 h 179"/>
                <a:gd name="T2" fmla="*/ 108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8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0" name="Freeform 91"/>
            <p:cNvSpPr>
              <a:spLocks noEditPoints="1"/>
            </p:cNvSpPr>
            <p:nvPr/>
          </p:nvSpPr>
          <p:spPr bwMode="auto">
            <a:xfrm>
              <a:off x="5541" y="3192"/>
              <a:ext cx="17" cy="62"/>
            </a:xfrm>
            <a:custGeom>
              <a:avLst/>
              <a:gdLst>
                <a:gd name="T0" fmla="*/ 25 w 76"/>
                <a:gd name="T1" fmla="*/ 265 h 265"/>
                <a:gd name="T2" fmla="*/ 25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5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4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1" name="Freeform 92"/>
            <p:cNvSpPr>
              <a:spLocks noEditPoints="1"/>
            </p:cNvSpPr>
            <p:nvPr/>
          </p:nvSpPr>
          <p:spPr bwMode="auto">
            <a:xfrm>
              <a:off x="5585" y="3212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5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2" name="Freeform 93"/>
            <p:cNvSpPr>
              <a:spLocks noEditPoints="1"/>
            </p:cNvSpPr>
            <p:nvPr/>
          </p:nvSpPr>
          <p:spPr bwMode="auto">
            <a:xfrm>
              <a:off x="5648" y="3198"/>
              <a:ext cx="13" cy="56"/>
            </a:xfrm>
            <a:custGeom>
              <a:avLst/>
              <a:gdLst>
                <a:gd name="T0" fmla="*/ 41 w 60"/>
                <a:gd name="T1" fmla="*/ 0 h 242"/>
                <a:gd name="T2" fmla="*/ 55 w 60"/>
                <a:gd name="T3" fmla="*/ 6 h 242"/>
                <a:gd name="T4" fmla="*/ 60 w 60"/>
                <a:gd name="T5" fmla="*/ 19 h 242"/>
                <a:gd name="T6" fmla="*/ 55 w 60"/>
                <a:gd name="T7" fmla="*/ 33 h 242"/>
                <a:gd name="T8" fmla="*/ 41 w 60"/>
                <a:gd name="T9" fmla="*/ 39 h 242"/>
                <a:gd name="T10" fmla="*/ 27 w 60"/>
                <a:gd name="T11" fmla="*/ 33 h 242"/>
                <a:gd name="T12" fmla="*/ 22 w 60"/>
                <a:gd name="T13" fmla="*/ 19 h 242"/>
                <a:gd name="T14" fmla="*/ 27 w 60"/>
                <a:gd name="T15" fmla="*/ 6 h 242"/>
                <a:gd name="T16" fmla="*/ 41 w 60"/>
                <a:gd name="T17" fmla="*/ 0 h 242"/>
                <a:gd name="T18" fmla="*/ 24 w 60"/>
                <a:gd name="T19" fmla="*/ 242 h 242"/>
                <a:gd name="T20" fmla="*/ 24 w 60"/>
                <a:gd name="T21" fmla="*/ 93 h 242"/>
                <a:gd name="T22" fmla="*/ 0 w 60"/>
                <a:gd name="T23" fmla="*/ 93 h 242"/>
                <a:gd name="T24" fmla="*/ 0 w 60"/>
                <a:gd name="T25" fmla="*/ 67 h 242"/>
                <a:gd name="T26" fmla="*/ 55 w 60"/>
                <a:gd name="T27" fmla="*/ 67 h 242"/>
                <a:gd name="T28" fmla="*/ 55 w 60"/>
                <a:gd name="T29" fmla="*/ 242 h 242"/>
                <a:gd name="T30" fmla="*/ 24 w 60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" h="242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94"/>
            <p:cNvSpPr>
              <a:spLocks/>
            </p:cNvSpPr>
            <p:nvPr/>
          </p:nvSpPr>
          <p:spPr bwMode="auto">
            <a:xfrm>
              <a:off x="5670" y="3212"/>
              <a:ext cx="32" cy="42"/>
            </a:xfrm>
            <a:custGeom>
              <a:avLst/>
              <a:gdLst>
                <a:gd name="T0" fmla="*/ 109 w 140"/>
                <a:gd name="T1" fmla="*/ 179 h 179"/>
                <a:gd name="T2" fmla="*/ 109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9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95"/>
            <p:cNvSpPr>
              <a:spLocks/>
            </p:cNvSpPr>
            <p:nvPr/>
          </p:nvSpPr>
          <p:spPr bwMode="auto">
            <a:xfrm>
              <a:off x="5706" y="3213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5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5" name="Freeform 96"/>
            <p:cNvSpPr>
              <a:spLocks noEditPoints="1"/>
            </p:cNvSpPr>
            <p:nvPr/>
          </p:nvSpPr>
          <p:spPr bwMode="auto">
            <a:xfrm>
              <a:off x="5745" y="3212"/>
              <a:ext cx="37" cy="43"/>
            </a:xfrm>
            <a:custGeom>
              <a:avLst/>
              <a:gdLst>
                <a:gd name="T0" fmla="*/ 160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6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7 w 162"/>
                <a:gd name="T21" fmla="*/ 24 h 183"/>
                <a:gd name="T22" fmla="*/ 83 w 162"/>
                <a:gd name="T23" fmla="*/ 0 h 183"/>
                <a:gd name="T24" fmla="*/ 142 w 162"/>
                <a:gd name="T25" fmla="*/ 22 h 183"/>
                <a:gd name="T26" fmla="*/ 162 w 162"/>
                <a:gd name="T27" fmla="*/ 75 h 183"/>
                <a:gd name="T28" fmla="*/ 160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4 w 162"/>
                <a:gd name="T35" fmla="*/ 72 h 183"/>
                <a:gd name="T36" fmla="*/ 131 w 162"/>
                <a:gd name="T37" fmla="*/ 72 h 183"/>
                <a:gd name="T38" fmla="*/ 120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97"/>
            <p:cNvSpPr>
              <a:spLocks/>
            </p:cNvSpPr>
            <p:nvPr/>
          </p:nvSpPr>
          <p:spPr bwMode="auto">
            <a:xfrm>
              <a:off x="5786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1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6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7" name="Freeform 98"/>
            <p:cNvSpPr>
              <a:spLocks/>
            </p:cNvSpPr>
            <p:nvPr/>
          </p:nvSpPr>
          <p:spPr bwMode="auto">
            <a:xfrm>
              <a:off x="5816" y="3202"/>
              <a:ext cx="26" cy="53"/>
            </a:xfrm>
            <a:custGeom>
              <a:avLst/>
              <a:gdLst>
                <a:gd name="T0" fmla="*/ 21 w 113"/>
                <a:gd name="T1" fmla="*/ 73 h 228"/>
                <a:gd name="T2" fmla="*/ 0 w 113"/>
                <a:gd name="T3" fmla="*/ 73 h 228"/>
                <a:gd name="T4" fmla="*/ 0 w 113"/>
                <a:gd name="T5" fmla="*/ 49 h 228"/>
                <a:gd name="T6" fmla="*/ 21 w 113"/>
                <a:gd name="T7" fmla="*/ 49 h 228"/>
                <a:gd name="T8" fmla="*/ 21 w 113"/>
                <a:gd name="T9" fmla="*/ 12 h 228"/>
                <a:gd name="T10" fmla="*/ 52 w 113"/>
                <a:gd name="T11" fmla="*/ 0 h 228"/>
                <a:gd name="T12" fmla="*/ 52 w 113"/>
                <a:gd name="T13" fmla="*/ 49 h 228"/>
                <a:gd name="T14" fmla="*/ 100 w 113"/>
                <a:gd name="T15" fmla="*/ 49 h 228"/>
                <a:gd name="T16" fmla="*/ 100 w 113"/>
                <a:gd name="T17" fmla="*/ 73 h 228"/>
                <a:gd name="T18" fmla="*/ 52 w 113"/>
                <a:gd name="T19" fmla="*/ 73 h 228"/>
                <a:gd name="T20" fmla="*/ 52 w 113"/>
                <a:gd name="T21" fmla="*/ 161 h 228"/>
                <a:gd name="T22" fmla="*/ 59 w 113"/>
                <a:gd name="T23" fmla="*/ 192 h 228"/>
                <a:gd name="T24" fmla="*/ 83 w 113"/>
                <a:gd name="T25" fmla="*/ 201 h 228"/>
                <a:gd name="T26" fmla="*/ 108 w 113"/>
                <a:gd name="T27" fmla="*/ 195 h 228"/>
                <a:gd name="T28" fmla="*/ 113 w 113"/>
                <a:gd name="T29" fmla="*/ 223 h 228"/>
                <a:gd name="T30" fmla="*/ 70 w 113"/>
                <a:gd name="T31" fmla="*/ 228 h 228"/>
                <a:gd name="T32" fmla="*/ 35 w 113"/>
                <a:gd name="T33" fmla="*/ 212 h 228"/>
                <a:gd name="T34" fmla="*/ 21 w 113"/>
                <a:gd name="T35" fmla="*/ 173 h 228"/>
                <a:gd name="T36" fmla="*/ 21 w 113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228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8" name="Freeform 99"/>
            <p:cNvSpPr>
              <a:spLocks noEditPoints="1"/>
            </p:cNvSpPr>
            <p:nvPr/>
          </p:nvSpPr>
          <p:spPr bwMode="auto">
            <a:xfrm>
              <a:off x="5845" y="3198"/>
              <a:ext cx="14" cy="56"/>
            </a:xfrm>
            <a:custGeom>
              <a:avLst/>
              <a:gdLst>
                <a:gd name="T0" fmla="*/ 42 w 61"/>
                <a:gd name="T1" fmla="*/ 0 h 242"/>
                <a:gd name="T2" fmla="*/ 55 w 61"/>
                <a:gd name="T3" fmla="*/ 6 h 242"/>
                <a:gd name="T4" fmla="*/ 61 w 61"/>
                <a:gd name="T5" fmla="*/ 19 h 242"/>
                <a:gd name="T6" fmla="*/ 55 w 61"/>
                <a:gd name="T7" fmla="*/ 33 h 242"/>
                <a:gd name="T8" fmla="*/ 42 w 61"/>
                <a:gd name="T9" fmla="*/ 39 h 242"/>
                <a:gd name="T10" fmla="*/ 28 w 61"/>
                <a:gd name="T11" fmla="*/ 33 h 242"/>
                <a:gd name="T12" fmla="*/ 22 w 61"/>
                <a:gd name="T13" fmla="*/ 19 h 242"/>
                <a:gd name="T14" fmla="*/ 28 w 61"/>
                <a:gd name="T15" fmla="*/ 6 h 242"/>
                <a:gd name="T16" fmla="*/ 42 w 61"/>
                <a:gd name="T17" fmla="*/ 0 h 242"/>
                <a:gd name="T18" fmla="*/ 24 w 61"/>
                <a:gd name="T19" fmla="*/ 242 h 242"/>
                <a:gd name="T20" fmla="*/ 24 w 61"/>
                <a:gd name="T21" fmla="*/ 93 h 242"/>
                <a:gd name="T22" fmla="*/ 0 w 61"/>
                <a:gd name="T23" fmla="*/ 93 h 242"/>
                <a:gd name="T24" fmla="*/ 0 w 61"/>
                <a:gd name="T25" fmla="*/ 67 h 242"/>
                <a:gd name="T26" fmla="*/ 56 w 61"/>
                <a:gd name="T27" fmla="*/ 67 h 242"/>
                <a:gd name="T28" fmla="*/ 56 w 61"/>
                <a:gd name="T29" fmla="*/ 242 h 242"/>
                <a:gd name="T30" fmla="*/ 24 w 61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242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9" name="Freeform 100"/>
            <p:cNvSpPr>
              <a:spLocks noEditPoints="1"/>
            </p:cNvSpPr>
            <p:nvPr/>
          </p:nvSpPr>
          <p:spPr bwMode="auto">
            <a:xfrm>
              <a:off x="5866" y="3192"/>
              <a:ext cx="33" cy="63"/>
            </a:xfrm>
            <a:custGeom>
              <a:avLst/>
              <a:gdLst>
                <a:gd name="T0" fmla="*/ 145 w 145"/>
                <a:gd name="T1" fmla="*/ 105 h 270"/>
                <a:gd name="T2" fmla="*/ 129 w 145"/>
                <a:gd name="T3" fmla="*/ 127 h 270"/>
                <a:gd name="T4" fmla="*/ 112 w 145"/>
                <a:gd name="T5" fmla="*/ 118 h 270"/>
                <a:gd name="T6" fmla="*/ 89 w 145"/>
                <a:gd name="T7" fmla="*/ 114 h 270"/>
                <a:gd name="T8" fmla="*/ 48 w 145"/>
                <a:gd name="T9" fmla="*/ 131 h 270"/>
                <a:gd name="T10" fmla="*/ 33 w 145"/>
                <a:gd name="T11" fmla="*/ 180 h 270"/>
                <a:gd name="T12" fmla="*/ 48 w 145"/>
                <a:gd name="T13" fmla="*/ 227 h 270"/>
                <a:gd name="T14" fmla="*/ 91 w 145"/>
                <a:gd name="T15" fmla="*/ 243 h 270"/>
                <a:gd name="T16" fmla="*/ 133 w 145"/>
                <a:gd name="T17" fmla="*/ 227 h 270"/>
                <a:gd name="T18" fmla="*/ 145 w 145"/>
                <a:gd name="T19" fmla="*/ 253 h 270"/>
                <a:gd name="T20" fmla="*/ 83 w 145"/>
                <a:gd name="T21" fmla="*/ 270 h 270"/>
                <a:gd name="T22" fmla="*/ 24 w 145"/>
                <a:gd name="T23" fmla="*/ 246 h 270"/>
                <a:gd name="T24" fmla="*/ 0 w 145"/>
                <a:gd name="T25" fmla="*/ 180 h 270"/>
                <a:gd name="T26" fmla="*/ 25 w 145"/>
                <a:gd name="T27" fmla="*/ 113 h 270"/>
                <a:gd name="T28" fmla="*/ 91 w 145"/>
                <a:gd name="T29" fmla="*/ 87 h 270"/>
                <a:gd name="T30" fmla="*/ 121 w 145"/>
                <a:gd name="T31" fmla="*/ 93 h 270"/>
                <a:gd name="T32" fmla="*/ 145 w 145"/>
                <a:gd name="T33" fmla="*/ 105 h 270"/>
                <a:gd name="T34" fmla="*/ 141 w 145"/>
                <a:gd name="T35" fmla="*/ 1 h 270"/>
                <a:gd name="T36" fmla="*/ 90 w 145"/>
                <a:gd name="T37" fmla="*/ 55 h 270"/>
                <a:gd name="T38" fmla="*/ 73 w 145"/>
                <a:gd name="T39" fmla="*/ 55 h 270"/>
                <a:gd name="T40" fmla="*/ 24 w 145"/>
                <a:gd name="T41" fmla="*/ 0 h 270"/>
                <a:gd name="T42" fmla="*/ 52 w 145"/>
                <a:gd name="T43" fmla="*/ 0 h 270"/>
                <a:gd name="T44" fmla="*/ 81 w 145"/>
                <a:gd name="T45" fmla="*/ 31 h 270"/>
                <a:gd name="T46" fmla="*/ 108 w 145"/>
                <a:gd name="T47" fmla="*/ 1 h 270"/>
                <a:gd name="T48" fmla="*/ 141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0" name="Freeform 101"/>
            <p:cNvSpPr>
              <a:spLocks/>
            </p:cNvSpPr>
            <p:nvPr/>
          </p:nvSpPr>
          <p:spPr bwMode="auto">
            <a:xfrm>
              <a:off x="5905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1" name="Freeform 102"/>
            <p:cNvSpPr>
              <a:spLocks noEditPoints="1"/>
            </p:cNvSpPr>
            <p:nvPr/>
          </p:nvSpPr>
          <p:spPr bwMode="auto">
            <a:xfrm>
              <a:off x="5944" y="3192"/>
              <a:ext cx="17" cy="62"/>
            </a:xfrm>
            <a:custGeom>
              <a:avLst/>
              <a:gdLst>
                <a:gd name="T0" fmla="*/ 24 w 76"/>
                <a:gd name="T1" fmla="*/ 265 h 265"/>
                <a:gd name="T2" fmla="*/ 24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4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3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2" name="Freeform 103"/>
            <p:cNvSpPr>
              <a:spLocks/>
            </p:cNvSpPr>
            <p:nvPr/>
          </p:nvSpPr>
          <p:spPr bwMode="auto">
            <a:xfrm>
              <a:off x="5987" y="3196"/>
              <a:ext cx="27" cy="58"/>
            </a:xfrm>
            <a:custGeom>
              <a:avLst/>
              <a:gdLst>
                <a:gd name="T0" fmla="*/ 107 w 116"/>
                <a:gd name="T1" fmla="*/ 28 h 248"/>
                <a:gd name="T2" fmla="*/ 89 w 116"/>
                <a:gd name="T3" fmla="*/ 25 h 248"/>
                <a:gd name="T4" fmla="*/ 66 w 116"/>
                <a:gd name="T5" fmla="*/ 36 h 248"/>
                <a:gd name="T6" fmla="*/ 56 w 116"/>
                <a:gd name="T7" fmla="*/ 63 h 248"/>
                <a:gd name="T8" fmla="*/ 57 w 116"/>
                <a:gd name="T9" fmla="*/ 73 h 248"/>
                <a:gd name="T10" fmla="*/ 93 w 116"/>
                <a:gd name="T11" fmla="*/ 73 h 248"/>
                <a:gd name="T12" fmla="*/ 93 w 116"/>
                <a:gd name="T13" fmla="*/ 99 h 248"/>
                <a:gd name="T14" fmla="*/ 57 w 116"/>
                <a:gd name="T15" fmla="*/ 99 h 248"/>
                <a:gd name="T16" fmla="*/ 57 w 116"/>
                <a:gd name="T17" fmla="*/ 248 h 248"/>
                <a:gd name="T18" fmla="*/ 26 w 116"/>
                <a:gd name="T19" fmla="*/ 248 h 248"/>
                <a:gd name="T20" fmla="*/ 26 w 116"/>
                <a:gd name="T21" fmla="*/ 99 h 248"/>
                <a:gd name="T22" fmla="*/ 0 w 116"/>
                <a:gd name="T23" fmla="*/ 99 h 248"/>
                <a:gd name="T24" fmla="*/ 0 w 116"/>
                <a:gd name="T25" fmla="*/ 73 h 248"/>
                <a:gd name="T26" fmla="*/ 26 w 116"/>
                <a:gd name="T27" fmla="*/ 73 h 248"/>
                <a:gd name="T28" fmla="*/ 43 w 116"/>
                <a:gd name="T29" fmla="*/ 20 h 248"/>
                <a:gd name="T30" fmla="*/ 87 w 116"/>
                <a:gd name="T31" fmla="*/ 0 h 248"/>
                <a:gd name="T32" fmla="*/ 116 w 116"/>
                <a:gd name="T33" fmla="*/ 5 h 248"/>
                <a:gd name="T34" fmla="*/ 107 w 116"/>
                <a:gd name="T35" fmla="*/ 2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6" h="248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3" name="Freeform 104"/>
            <p:cNvSpPr>
              <a:spLocks noEditPoints="1"/>
            </p:cNvSpPr>
            <p:nvPr/>
          </p:nvSpPr>
          <p:spPr bwMode="auto">
            <a:xfrm>
              <a:off x="6014" y="3212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4" name="Freeform 105"/>
            <p:cNvSpPr>
              <a:spLocks/>
            </p:cNvSpPr>
            <p:nvPr/>
          </p:nvSpPr>
          <p:spPr bwMode="auto">
            <a:xfrm>
              <a:off x="6057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5" name="Freeform 106"/>
            <p:cNvSpPr>
              <a:spLocks noEditPoints="1"/>
            </p:cNvSpPr>
            <p:nvPr/>
          </p:nvSpPr>
          <p:spPr bwMode="auto">
            <a:xfrm>
              <a:off x="6096" y="3196"/>
              <a:ext cx="35" cy="59"/>
            </a:xfrm>
            <a:custGeom>
              <a:avLst/>
              <a:gdLst>
                <a:gd name="T0" fmla="*/ 122 w 153"/>
                <a:gd name="T1" fmla="*/ 248 h 252"/>
                <a:gd name="T2" fmla="*/ 122 w 153"/>
                <a:gd name="T3" fmla="*/ 235 h 252"/>
                <a:gd name="T4" fmla="*/ 74 w 153"/>
                <a:gd name="T5" fmla="*/ 252 h 252"/>
                <a:gd name="T6" fmla="*/ 21 w 153"/>
                <a:gd name="T7" fmla="*/ 228 h 252"/>
                <a:gd name="T8" fmla="*/ 0 w 153"/>
                <a:gd name="T9" fmla="*/ 165 h 252"/>
                <a:gd name="T10" fmla="*/ 24 w 153"/>
                <a:gd name="T11" fmla="*/ 97 h 252"/>
                <a:gd name="T12" fmla="*/ 80 w 153"/>
                <a:gd name="T13" fmla="*/ 69 h 252"/>
                <a:gd name="T14" fmla="*/ 122 w 153"/>
                <a:gd name="T15" fmla="*/ 82 h 252"/>
                <a:gd name="T16" fmla="*/ 122 w 153"/>
                <a:gd name="T17" fmla="*/ 0 h 252"/>
                <a:gd name="T18" fmla="*/ 153 w 153"/>
                <a:gd name="T19" fmla="*/ 0 h 252"/>
                <a:gd name="T20" fmla="*/ 153 w 153"/>
                <a:gd name="T21" fmla="*/ 248 h 252"/>
                <a:gd name="T22" fmla="*/ 122 w 153"/>
                <a:gd name="T23" fmla="*/ 248 h 252"/>
                <a:gd name="T24" fmla="*/ 122 w 153"/>
                <a:gd name="T25" fmla="*/ 113 h 252"/>
                <a:gd name="T26" fmla="*/ 89 w 153"/>
                <a:gd name="T27" fmla="*/ 96 h 252"/>
                <a:gd name="T28" fmla="*/ 49 w 153"/>
                <a:gd name="T29" fmla="*/ 114 h 252"/>
                <a:gd name="T30" fmla="*/ 33 w 153"/>
                <a:gd name="T31" fmla="*/ 162 h 252"/>
                <a:gd name="T32" fmla="*/ 91 w 153"/>
                <a:gd name="T33" fmla="*/ 225 h 252"/>
                <a:gd name="T34" fmla="*/ 109 w 153"/>
                <a:gd name="T35" fmla="*/ 221 h 252"/>
                <a:gd name="T36" fmla="*/ 122 w 153"/>
                <a:gd name="T37" fmla="*/ 211 h 252"/>
                <a:gd name="T38" fmla="*/ 122 w 153"/>
                <a:gd name="T39" fmla="*/ 11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3" h="252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6" name="Freeform 107"/>
            <p:cNvSpPr>
              <a:spLocks/>
            </p:cNvSpPr>
            <p:nvPr/>
          </p:nvSpPr>
          <p:spPr bwMode="auto">
            <a:xfrm>
              <a:off x="6135" y="3213"/>
              <a:ext cx="37" cy="57"/>
            </a:xfrm>
            <a:custGeom>
              <a:avLst/>
              <a:gdLst>
                <a:gd name="T0" fmla="*/ 87 w 162"/>
                <a:gd name="T1" fmla="*/ 205 h 244"/>
                <a:gd name="T2" fmla="*/ 62 w 162"/>
                <a:gd name="T3" fmla="*/ 233 h 244"/>
                <a:gd name="T4" fmla="*/ 18 w 162"/>
                <a:gd name="T5" fmla="*/ 244 h 244"/>
                <a:gd name="T6" fmla="*/ 18 w 162"/>
                <a:gd name="T7" fmla="*/ 216 h 244"/>
                <a:gd name="T8" fmla="*/ 52 w 162"/>
                <a:gd name="T9" fmla="*/ 207 h 244"/>
                <a:gd name="T10" fmla="*/ 66 w 162"/>
                <a:gd name="T11" fmla="*/ 185 h 244"/>
                <a:gd name="T12" fmla="*/ 61 w 162"/>
                <a:gd name="T13" fmla="*/ 157 h 244"/>
                <a:gd name="T14" fmla="*/ 47 w 162"/>
                <a:gd name="T15" fmla="*/ 122 h 244"/>
                <a:gd name="T16" fmla="*/ 0 w 162"/>
                <a:gd name="T17" fmla="*/ 0 h 244"/>
                <a:gd name="T18" fmla="*/ 32 w 162"/>
                <a:gd name="T19" fmla="*/ 0 h 244"/>
                <a:gd name="T20" fmla="*/ 83 w 162"/>
                <a:gd name="T21" fmla="*/ 136 h 244"/>
                <a:gd name="T22" fmla="*/ 130 w 162"/>
                <a:gd name="T23" fmla="*/ 0 h 244"/>
                <a:gd name="T24" fmla="*/ 162 w 162"/>
                <a:gd name="T25" fmla="*/ 0 h 244"/>
                <a:gd name="T26" fmla="*/ 87 w 162"/>
                <a:gd name="T27" fmla="*/ 205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2" h="244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7" name="Freeform 108"/>
            <p:cNvSpPr>
              <a:spLocks noEditPoints="1"/>
            </p:cNvSpPr>
            <p:nvPr/>
          </p:nvSpPr>
          <p:spPr bwMode="auto">
            <a:xfrm>
              <a:off x="4856" y="3292"/>
              <a:ext cx="46" cy="58"/>
            </a:xfrm>
            <a:custGeom>
              <a:avLst/>
              <a:gdLst>
                <a:gd name="T0" fmla="*/ 0 w 201"/>
                <a:gd name="T1" fmla="*/ 122 h 249"/>
                <a:gd name="T2" fmla="*/ 26 w 201"/>
                <a:gd name="T3" fmla="*/ 35 h 249"/>
                <a:gd name="T4" fmla="*/ 97 w 201"/>
                <a:gd name="T5" fmla="*/ 0 h 249"/>
                <a:gd name="T6" fmla="*/ 174 w 201"/>
                <a:gd name="T7" fmla="*/ 32 h 249"/>
                <a:gd name="T8" fmla="*/ 201 w 201"/>
                <a:gd name="T9" fmla="*/ 122 h 249"/>
                <a:gd name="T10" fmla="*/ 174 w 201"/>
                <a:gd name="T11" fmla="*/ 215 h 249"/>
                <a:gd name="T12" fmla="*/ 97 w 201"/>
                <a:gd name="T13" fmla="*/ 249 h 249"/>
                <a:gd name="T14" fmla="*/ 26 w 201"/>
                <a:gd name="T15" fmla="*/ 213 h 249"/>
                <a:gd name="T16" fmla="*/ 0 w 201"/>
                <a:gd name="T17" fmla="*/ 122 h 249"/>
                <a:gd name="T18" fmla="*/ 35 w 201"/>
                <a:gd name="T19" fmla="*/ 122 h 249"/>
                <a:gd name="T20" fmla="*/ 51 w 201"/>
                <a:gd name="T21" fmla="*/ 191 h 249"/>
                <a:gd name="T22" fmla="*/ 97 w 201"/>
                <a:gd name="T23" fmla="*/ 219 h 249"/>
                <a:gd name="T24" fmla="*/ 148 w 201"/>
                <a:gd name="T25" fmla="*/ 194 h 249"/>
                <a:gd name="T26" fmla="*/ 166 w 201"/>
                <a:gd name="T27" fmla="*/ 122 h 249"/>
                <a:gd name="T28" fmla="*/ 97 w 201"/>
                <a:gd name="T29" fmla="*/ 29 h 249"/>
                <a:gd name="T30" fmla="*/ 51 w 201"/>
                <a:gd name="T31" fmla="*/ 54 h 249"/>
                <a:gd name="T32" fmla="*/ 35 w 201"/>
                <a:gd name="T33" fmla="*/ 122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1" h="249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8" name="Freeform 109"/>
            <p:cNvSpPr>
              <a:spLocks noEditPoints="1"/>
            </p:cNvSpPr>
            <p:nvPr/>
          </p:nvSpPr>
          <p:spPr bwMode="auto">
            <a:xfrm>
              <a:off x="4910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4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9" name="Freeform 110"/>
            <p:cNvSpPr>
              <a:spLocks noEditPoints="1"/>
            </p:cNvSpPr>
            <p:nvPr/>
          </p:nvSpPr>
          <p:spPr bwMode="auto">
            <a:xfrm>
              <a:off x="4949" y="3307"/>
              <a:ext cx="38" cy="43"/>
            </a:xfrm>
            <a:custGeom>
              <a:avLst/>
              <a:gdLst>
                <a:gd name="T0" fmla="*/ 159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7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6 w 162"/>
                <a:gd name="T21" fmla="*/ 24 h 183"/>
                <a:gd name="T22" fmla="*/ 82 w 162"/>
                <a:gd name="T23" fmla="*/ 0 h 183"/>
                <a:gd name="T24" fmla="*/ 141 w 162"/>
                <a:gd name="T25" fmla="*/ 22 h 183"/>
                <a:gd name="T26" fmla="*/ 162 w 162"/>
                <a:gd name="T27" fmla="*/ 76 h 183"/>
                <a:gd name="T28" fmla="*/ 159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3 w 162"/>
                <a:gd name="T35" fmla="*/ 72 h 183"/>
                <a:gd name="T36" fmla="*/ 131 w 162"/>
                <a:gd name="T37" fmla="*/ 72 h 183"/>
                <a:gd name="T38" fmla="*/ 119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0" name="Freeform 111"/>
            <p:cNvSpPr>
              <a:spLocks/>
            </p:cNvSpPr>
            <p:nvPr/>
          </p:nvSpPr>
          <p:spPr bwMode="auto">
            <a:xfrm>
              <a:off x="4994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3 w 106"/>
                <a:gd name="T3" fmla="*/ 27 h 180"/>
                <a:gd name="T4" fmla="*/ 44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1" name="Freeform 112"/>
            <p:cNvSpPr>
              <a:spLocks noEditPoints="1"/>
            </p:cNvSpPr>
            <p:nvPr/>
          </p:nvSpPr>
          <p:spPr bwMode="auto">
            <a:xfrm>
              <a:off x="5021" y="3307"/>
              <a:ext cx="34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6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10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7 w 151"/>
                <a:gd name="T43" fmla="*/ 102 h 183"/>
                <a:gd name="T44" fmla="*/ 32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2" name="Freeform 113"/>
            <p:cNvSpPr>
              <a:spLocks noEditPoints="1"/>
            </p:cNvSpPr>
            <p:nvPr/>
          </p:nvSpPr>
          <p:spPr bwMode="auto">
            <a:xfrm>
              <a:off x="5060" y="3287"/>
              <a:ext cx="34" cy="63"/>
            </a:xfrm>
            <a:custGeom>
              <a:avLst/>
              <a:gdLst>
                <a:gd name="T0" fmla="*/ 144 w 145"/>
                <a:gd name="T1" fmla="*/ 105 h 270"/>
                <a:gd name="T2" fmla="*/ 128 w 145"/>
                <a:gd name="T3" fmla="*/ 127 h 270"/>
                <a:gd name="T4" fmla="*/ 112 w 145"/>
                <a:gd name="T5" fmla="*/ 118 h 270"/>
                <a:gd name="T6" fmla="*/ 88 w 145"/>
                <a:gd name="T7" fmla="*/ 114 h 270"/>
                <a:gd name="T8" fmla="*/ 47 w 145"/>
                <a:gd name="T9" fmla="*/ 131 h 270"/>
                <a:gd name="T10" fmla="*/ 32 w 145"/>
                <a:gd name="T11" fmla="*/ 180 h 270"/>
                <a:gd name="T12" fmla="*/ 48 w 145"/>
                <a:gd name="T13" fmla="*/ 227 h 270"/>
                <a:gd name="T14" fmla="*/ 90 w 145"/>
                <a:gd name="T15" fmla="*/ 244 h 270"/>
                <a:gd name="T16" fmla="*/ 132 w 145"/>
                <a:gd name="T17" fmla="*/ 227 h 270"/>
                <a:gd name="T18" fmla="*/ 145 w 145"/>
                <a:gd name="T19" fmla="*/ 254 h 270"/>
                <a:gd name="T20" fmla="*/ 83 w 145"/>
                <a:gd name="T21" fmla="*/ 270 h 270"/>
                <a:gd name="T22" fmla="*/ 23 w 145"/>
                <a:gd name="T23" fmla="*/ 246 h 270"/>
                <a:gd name="T24" fmla="*/ 0 w 145"/>
                <a:gd name="T25" fmla="*/ 180 h 270"/>
                <a:gd name="T26" fmla="*/ 24 w 145"/>
                <a:gd name="T27" fmla="*/ 113 h 270"/>
                <a:gd name="T28" fmla="*/ 91 w 145"/>
                <a:gd name="T29" fmla="*/ 87 h 270"/>
                <a:gd name="T30" fmla="*/ 120 w 145"/>
                <a:gd name="T31" fmla="*/ 93 h 270"/>
                <a:gd name="T32" fmla="*/ 144 w 145"/>
                <a:gd name="T33" fmla="*/ 105 h 270"/>
                <a:gd name="T34" fmla="*/ 140 w 145"/>
                <a:gd name="T35" fmla="*/ 1 h 270"/>
                <a:gd name="T36" fmla="*/ 90 w 145"/>
                <a:gd name="T37" fmla="*/ 56 h 270"/>
                <a:gd name="T38" fmla="*/ 72 w 145"/>
                <a:gd name="T39" fmla="*/ 56 h 270"/>
                <a:gd name="T40" fmla="*/ 23 w 145"/>
                <a:gd name="T41" fmla="*/ 0 h 270"/>
                <a:gd name="T42" fmla="*/ 52 w 145"/>
                <a:gd name="T43" fmla="*/ 0 h 270"/>
                <a:gd name="T44" fmla="*/ 81 w 145"/>
                <a:gd name="T45" fmla="*/ 32 h 270"/>
                <a:gd name="T46" fmla="*/ 108 w 145"/>
                <a:gd name="T47" fmla="*/ 1 h 270"/>
                <a:gd name="T48" fmla="*/ 140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3" name="Freeform 114"/>
            <p:cNvSpPr>
              <a:spLocks/>
            </p:cNvSpPr>
            <p:nvPr/>
          </p:nvSpPr>
          <p:spPr bwMode="auto">
            <a:xfrm>
              <a:off x="5101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99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4" name="Freeform 115"/>
            <p:cNvSpPr>
              <a:spLocks noEditPoints="1"/>
            </p:cNvSpPr>
            <p:nvPr/>
          </p:nvSpPr>
          <p:spPr bwMode="auto">
            <a:xfrm>
              <a:off x="5140" y="3287"/>
              <a:ext cx="18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5" name="Freeform 116"/>
            <p:cNvSpPr>
              <a:spLocks noEditPoints="1"/>
            </p:cNvSpPr>
            <p:nvPr/>
          </p:nvSpPr>
          <p:spPr bwMode="auto">
            <a:xfrm>
              <a:off x="5187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3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6" name="Freeform 117"/>
            <p:cNvSpPr>
              <a:spLocks/>
            </p:cNvSpPr>
            <p:nvPr/>
          </p:nvSpPr>
          <p:spPr bwMode="auto">
            <a:xfrm>
              <a:off x="5230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1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7" name="Freeform 118"/>
            <p:cNvSpPr>
              <a:spLocks noEditPoints="1"/>
            </p:cNvSpPr>
            <p:nvPr/>
          </p:nvSpPr>
          <p:spPr bwMode="auto">
            <a:xfrm>
              <a:off x="5256" y="3307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8" name="Freeform 119"/>
            <p:cNvSpPr>
              <a:spLocks noEditPoints="1"/>
            </p:cNvSpPr>
            <p:nvPr/>
          </p:nvSpPr>
          <p:spPr bwMode="auto">
            <a:xfrm>
              <a:off x="5298" y="3305"/>
              <a:ext cx="33" cy="60"/>
            </a:xfrm>
            <a:custGeom>
              <a:avLst/>
              <a:gdLst>
                <a:gd name="T0" fmla="*/ 3 w 146"/>
                <a:gd name="T1" fmla="*/ 236 h 256"/>
                <a:gd name="T2" fmla="*/ 20 w 146"/>
                <a:gd name="T3" fmla="*/ 211 h 256"/>
                <a:gd name="T4" fmla="*/ 70 w 146"/>
                <a:gd name="T5" fmla="*/ 229 h 256"/>
                <a:gd name="T6" fmla="*/ 104 w 146"/>
                <a:gd name="T7" fmla="*/ 222 h 256"/>
                <a:gd name="T8" fmla="*/ 116 w 146"/>
                <a:gd name="T9" fmla="*/ 203 h 256"/>
                <a:gd name="T10" fmla="*/ 85 w 146"/>
                <a:gd name="T11" fmla="*/ 182 h 256"/>
                <a:gd name="T12" fmla="*/ 66 w 146"/>
                <a:gd name="T13" fmla="*/ 185 h 256"/>
                <a:gd name="T14" fmla="*/ 44 w 146"/>
                <a:gd name="T15" fmla="*/ 187 h 256"/>
                <a:gd name="T16" fmla="*/ 7 w 146"/>
                <a:gd name="T17" fmla="*/ 159 h 256"/>
                <a:gd name="T18" fmla="*/ 16 w 146"/>
                <a:gd name="T19" fmla="*/ 143 h 256"/>
                <a:gd name="T20" fmla="*/ 37 w 146"/>
                <a:gd name="T21" fmla="*/ 133 h 256"/>
                <a:gd name="T22" fmla="*/ 0 w 146"/>
                <a:gd name="T23" fmla="*/ 73 h 256"/>
                <a:gd name="T24" fmla="*/ 20 w 146"/>
                <a:gd name="T25" fmla="*/ 27 h 256"/>
                <a:gd name="T26" fmla="*/ 67 w 146"/>
                <a:gd name="T27" fmla="*/ 8 h 256"/>
                <a:gd name="T28" fmla="*/ 108 w 146"/>
                <a:gd name="T29" fmla="*/ 19 h 256"/>
                <a:gd name="T30" fmla="*/ 123 w 146"/>
                <a:gd name="T31" fmla="*/ 0 h 256"/>
                <a:gd name="T32" fmla="*/ 144 w 146"/>
                <a:gd name="T33" fmla="*/ 20 h 256"/>
                <a:gd name="T34" fmla="*/ 125 w 146"/>
                <a:gd name="T35" fmla="*/ 34 h 256"/>
                <a:gd name="T36" fmla="*/ 137 w 146"/>
                <a:gd name="T37" fmla="*/ 74 h 256"/>
                <a:gd name="T38" fmla="*/ 120 w 146"/>
                <a:gd name="T39" fmla="*/ 119 h 256"/>
                <a:gd name="T40" fmla="*/ 77 w 146"/>
                <a:gd name="T41" fmla="*/ 140 h 256"/>
                <a:gd name="T42" fmla="*/ 51 w 146"/>
                <a:gd name="T43" fmla="*/ 142 h 256"/>
                <a:gd name="T44" fmla="*/ 39 w 146"/>
                <a:gd name="T45" fmla="*/ 146 h 256"/>
                <a:gd name="T46" fmla="*/ 31 w 146"/>
                <a:gd name="T47" fmla="*/ 154 h 256"/>
                <a:gd name="T48" fmla="*/ 47 w 146"/>
                <a:gd name="T49" fmla="*/ 161 h 256"/>
                <a:gd name="T50" fmla="*/ 69 w 146"/>
                <a:gd name="T51" fmla="*/ 158 h 256"/>
                <a:gd name="T52" fmla="*/ 91 w 146"/>
                <a:gd name="T53" fmla="*/ 156 h 256"/>
                <a:gd name="T54" fmla="*/ 132 w 146"/>
                <a:gd name="T55" fmla="*/ 168 h 256"/>
                <a:gd name="T56" fmla="*/ 146 w 146"/>
                <a:gd name="T57" fmla="*/ 202 h 256"/>
                <a:gd name="T58" fmla="*/ 124 w 146"/>
                <a:gd name="T59" fmla="*/ 242 h 256"/>
                <a:gd name="T60" fmla="*/ 69 w 146"/>
                <a:gd name="T61" fmla="*/ 256 h 256"/>
                <a:gd name="T62" fmla="*/ 33 w 146"/>
                <a:gd name="T63" fmla="*/ 250 h 256"/>
                <a:gd name="T64" fmla="*/ 3 w 146"/>
                <a:gd name="T65" fmla="*/ 236 h 256"/>
                <a:gd name="T66" fmla="*/ 69 w 146"/>
                <a:gd name="T67" fmla="*/ 34 h 256"/>
                <a:gd name="T68" fmla="*/ 43 w 146"/>
                <a:gd name="T69" fmla="*/ 45 h 256"/>
                <a:gd name="T70" fmla="*/ 32 w 146"/>
                <a:gd name="T71" fmla="*/ 73 h 256"/>
                <a:gd name="T72" fmla="*/ 42 w 146"/>
                <a:gd name="T73" fmla="*/ 103 h 256"/>
                <a:gd name="T74" fmla="*/ 69 w 146"/>
                <a:gd name="T75" fmla="*/ 115 h 256"/>
                <a:gd name="T76" fmla="*/ 95 w 146"/>
                <a:gd name="T77" fmla="*/ 104 h 256"/>
                <a:gd name="T78" fmla="*/ 104 w 146"/>
                <a:gd name="T79" fmla="*/ 73 h 256"/>
                <a:gd name="T80" fmla="*/ 94 w 146"/>
                <a:gd name="T81" fmla="*/ 45 h 256"/>
                <a:gd name="T82" fmla="*/ 69 w 146"/>
                <a:gd name="T83" fmla="*/ 3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56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9" name="Freeform 120"/>
            <p:cNvSpPr>
              <a:spLocks/>
            </p:cNvSpPr>
            <p:nvPr/>
          </p:nvSpPr>
          <p:spPr bwMode="auto">
            <a:xfrm>
              <a:off x="5339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0" name="Freeform 121"/>
            <p:cNvSpPr>
              <a:spLocks noEditPoints="1"/>
            </p:cNvSpPr>
            <p:nvPr/>
          </p:nvSpPr>
          <p:spPr bwMode="auto">
            <a:xfrm>
              <a:off x="5366" y="3307"/>
              <a:ext cx="34" cy="43"/>
            </a:xfrm>
            <a:custGeom>
              <a:avLst/>
              <a:gdLst>
                <a:gd name="T0" fmla="*/ 108 w 150"/>
                <a:gd name="T1" fmla="*/ 159 h 183"/>
                <a:gd name="T2" fmla="*/ 51 w 150"/>
                <a:gd name="T3" fmla="*/ 183 h 183"/>
                <a:gd name="T4" fmla="*/ 15 w 150"/>
                <a:gd name="T5" fmla="*/ 168 h 183"/>
                <a:gd name="T6" fmla="*/ 0 w 150"/>
                <a:gd name="T7" fmla="*/ 130 h 183"/>
                <a:gd name="T8" fmla="*/ 23 w 150"/>
                <a:gd name="T9" fmla="*/ 85 h 183"/>
                <a:gd name="T10" fmla="*/ 83 w 150"/>
                <a:gd name="T11" fmla="*/ 67 h 183"/>
                <a:gd name="T12" fmla="*/ 105 w 150"/>
                <a:gd name="T13" fmla="*/ 71 h 183"/>
                <a:gd name="T14" fmla="*/ 67 w 150"/>
                <a:gd name="T15" fmla="*/ 28 h 183"/>
                <a:gd name="T16" fmla="*/ 22 w 150"/>
                <a:gd name="T17" fmla="*/ 44 h 183"/>
                <a:gd name="T18" fmla="*/ 9 w 150"/>
                <a:gd name="T19" fmla="*/ 18 h 183"/>
                <a:gd name="T20" fmla="*/ 34 w 150"/>
                <a:gd name="T21" fmla="*/ 6 h 183"/>
                <a:gd name="T22" fmla="*/ 64 w 150"/>
                <a:gd name="T23" fmla="*/ 0 h 183"/>
                <a:gd name="T24" fmla="*/ 119 w 150"/>
                <a:gd name="T25" fmla="*/ 18 h 183"/>
                <a:gd name="T26" fmla="*/ 137 w 150"/>
                <a:gd name="T27" fmla="*/ 73 h 183"/>
                <a:gd name="T28" fmla="*/ 137 w 150"/>
                <a:gd name="T29" fmla="*/ 136 h 183"/>
                <a:gd name="T30" fmla="*/ 150 w 150"/>
                <a:gd name="T31" fmla="*/ 167 h 183"/>
                <a:gd name="T32" fmla="*/ 150 w 150"/>
                <a:gd name="T33" fmla="*/ 183 h 183"/>
                <a:gd name="T34" fmla="*/ 122 w 150"/>
                <a:gd name="T35" fmla="*/ 177 h 183"/>
                <a:gd name="T36" fmla="*/ 108 w 150"/>
                <a:gd name="T37" fmla="*/ 159 h 183"/>
                <a:gd name="T38" fmla="*/ 105 w 150"/>
                <a:gd name="T39" fmla="*/ 93 h 183"/>
                <a:gd name="T40" fmla="*/ 85 w 150"/>
                <a:gd name="T41" fmla="*/ 90 h 183"/>
                <a:gd name="T42" fmla="*/ 46 w 150"/>
                <a:gd name="T43" fmla="*/ 102 h 183"/>
                <a:gd name="T44" fmla="*/ 31 w 150"/>
                <a:gd name="T45" fmla="*/ 131 h 183"/>
                <a:gd name="T46" fmla="*/ 63 w 150"/>
                <a:gd name="T47" fmla="*/ 158 h 183"/>
                <a:gd name="T48" fmla="*/ 105 w 150"/>
                <a:gd name="T49" fmla="*/ 136 h 183"/>
                <a:gd name="T50" fmla="*/ 105 w 150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83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1" name="Freeform 122"/>
            <p:cNvSpPr>
              <a:spLocks/>
            </p:cNvSpPr>
            <p:nvPr/>
          </p:nvSpPr>
          <p:spPr bwMode="auto">
            <a:xfrm>
              <a:off x="5408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6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2" name="Freeform 123"/>
            <p:cNvSpPr>
              <a:spLocks/>
            </p:cNvSpPr>
            <p:nvPr/>
          </p:nvSpPr>
          <p:spPr bwMode="auto">
            <a:xfrm>
              <a:off x="5490" y="3293"/>
              <a:ext cx="44" cy="57"/>
            </a:xfrm>
            <a:custGeom>
              <a:avLst/>
              <a:gdLst>
                <a:gd name="T0" fmla="*/ 106 w 193"/>
                <a:gd name="T1" fmla="*/ 244 h 244"/>
                <a:gd name="T2" fmla="*/ 90 w 193"/>
                <a:gd name="T3" fmla="*/ 244 h 244"/>
                <a:gd name="T4" fmla="*/ 0 w 193"/>
                <a:gd name="T5" fmla="*/ 0 h 244"/>
                <a:gd name="T6" fmla="*/ 37 w 193"/>
                <a:gd name="T7" fmla="*/ 0 h 244"/>
                <a:gd name="T8" fmla="*/ 98 w 193"/>
                <a:gd name="T9" fmla="*/ 177 h 244"/>
                <a:gd name="T10" fmla="*/ 158 w 193"/>
                <a:gd name="T11" fmla="*/ 0 h 244"/>
                <a:gd name="T12" fmla="*/ 193 w 193"/>
                <a:gd name="T13" fmla="*/ 0 h 244"/>
                <a:gd name="T14" fmla="*/ 106 w 19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244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3" name="Freeform 124"/>
            <p:cNvSpPr>
              <a:spLocks noEditPoints="1"/>
            </p:cNvSpPr>
            <p:nvPr/>
          </p:nvSpPr>
          <p:spPr bwMode="auto">
            <a:xfrm>
              <a:off x="5534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3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3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4" name="Freeform 125"/>
            <p:cNvSpPr>
              <a:spLocks/>
            </p:cNvSpPr>
            <p:nvPr/>
          </p:nvSpPr>
          <p:spPr bwMode="auto">
            <a:xfrm>
              <a:off x="5573" y="3308"/>
              <a:ext cx="34" cy="41"/>
            </a:xfrm>
            <a:custGeom>
              <a:avLst/>
              <a:gdLst>
                <a:gd name="T0" fmla="*/ 49 w 146"/>
                <a:gd name="T1" fmla="*/ 148 h 176"/>
                <a:gd name="T2" fmla="*/ 146 w 146"/>
                <a:gd name="T3" fmla="*/ 148 h 176"/>
                <a:gd name="T4" fmla="*/ 146 w 146"/>
                <a:gd name="T5" fmla="*/ 176 h 176"/>
                <a:gd name="T6" fmla="*/ 0 w 146"/>
                <a:gd name="T7" fmla="*/ 176 h 176"/>
                <a:gd name="T8" fmla="*/ 0 w 146"/>
                <a:gd name="T9" fmla="*/ 167 h 176"/>
                <a:gd name="T10" fmla="*/ 100 w 146"/>
                <a:gd name="T11" fmla="*/ 28 h 176"/>
                <a:gd name="T12" fmla="*/ 2 w 146"/>
                <a:gd name="T13" fmla="*/ 28 h 176"/>
                <a:gd name="T14" fmla="*/ 2 w 146"/>
                <a:gd name="T15" fmla="*/ 0 h 176"/>
                <a:gd name="T16" fmla="*/ 145 w 146"/>
                <a:gd name="T17" fmla="*/ 0 h 176"/>
                <a:gd name="T18" fmla="*/ 145 w 146"/>
                <a:gd name="T19" fmla="*/ 9 h 176"/>
                <a:gd name="T20" fmla="*/ 49 w 146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76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5" name="Freeform 126"/>
            <p:cNvSpPr>
              <a:spLocks/>
            </p:cNvSpPr>
            <p:nvPr/>
          </p:nvSpPr>
          <p:spPr bwMode="auto">
            <a:xfrm>
              <a:off x="5613" y="3291"/>
              <a:ext cx="34" cy="58"/>
            </a:xfrm>
            <a:custGeom>
              <a:avLst/>
              <a:gdLst>
                <a:gd name="T0" fmla="*/ 114 w 148"/>
                <a:gd name="T1" fmla="*/ 248 h 248"/>
                <a:gd name="T2" fmla="*/ 59 w 148"/>
                <a:gd name="T3" fmla="*/ 160 h 248"/>
                <a:gd name="T4" fmla="*/ 31 w 148"/>
                <a:gd name="T5" fmla="*/ 188 h 248"/>
                <a:gd name="T6" fmla="*/ 31 w 148"/>
                <a:gd name="T7" fmla="*/ 248 h 248"/>
                <a:gd name="T8" fmla="*/ 0 w 148"/>
                <a:gd name="T9" fmla="*/ 248 h 248"/>
                <a:gd name="T10" fmla="*/ 0 w 148"/>
                <a:gd name="T11" fmla="*/ 0 h 248"/>
                <a:gd name="T12" fmla="*/ 31 w 148"/>
                <a:gd name="T13" fmla="*/ 0 h 248"/>
                <a:gd name="T14" fmla="*/ 31 w 148"/>
                <a:gd name="T15" fmla="*/ 153 h 248"/>
                <a:gd name="T16" fmla="*/ 99 w 148"/>
                <a:gd name="T17" fmla="*/ 72 h 248"/>
                <a:gd name="T18" fmla="*/ 135 w 148"/>
                <a:gd name="T19" fmla="*/ 72 h 248"/>
                <a:gd name="T20" fmla="*/ 79 w 148"/>
                <a:gd name="T21" fmla="*/ 139 h 248"/>
                <a:gd name="T22" fmla="*/ 148 w 148"/>
                <a:gd name="T23" fmla="*/ 248 h 248"/>
                <a:gd name="T24" fmla="*/ 114 w 148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8" h="248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6" name="Freeform 127"/>
            <p:cNvSpPr>
              <a:spLocks/>
            </p:cNvSpPr>
            <p:nvPr/>
          </p:nvSpPr>
          <p:spPr bwMode="auto">
            <a:xfrm>
              <a:off x="5651" y="3308"/>
              <a:ext cx="32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3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6 h 179"/>
                <a:gd name="T16" fmla="*/ 112 w 143"/>
                <a:gd name="T17" fmla="*/ 176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6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7" name="Freeform 128"/>
            <p:cNvSpPr>
              <a:spLocks/>
            </p:cNvSpPr>
            <p:nvPr/>
          </p:nvSpPr>
          <p:spPr bwMode="auto">
            <a:xfrm>
              <a:off x="5693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5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8" name="Freeform 129"/>
            <p:cNvSpPr>
              <a:spLocks/>
            </p:cNvSpPr>
            <p:nvPr/>
          </p:nvSpPr>
          <p:spPr bwMode="auto">
            <a:xfrm>
              <a:off x="5758" y="3339"/>
              <a:ext cx="13" cy="24"/>
            </a:xfrm>
            <a:custGeom>
              <a:avLst/>
              <a:gdLst>
                <a:gd name="T0" fmla="*/ 8 w 56"/>
                <a:gd name="T1" fmla="*/ 105 h 105"/>
                <a:gd name="T2" fmla="*/ 0 w 56"/>
                <a:gd name="T3" fmla="*/ 93 h 105"/>
                <a:gd name="T4" fmla="*/ 28 w 56"/>
                <a:gd name="T5" fmla="*/ 54 h 105"/>
                <a:gd name="T6" fmla="*/ 23 w 56"/>
                <a:gd name="T7" fmla="*/ 39 h 105"/>
                <a:gd name="T8" fmla="*/ 9 w 56"/>
                <a:gd name="T9" fmla="*/ 20 h 105"/>
                <a:gd name="T10" fmla="*/ 16 w 56"/>
                <a:gd name="T11" fmla="*/ 6 h 105"/>
                <a:gd name="T12" fmla="*/ 33 w 56"/>
                <a:gd name="T13" fmla="*/ 0 h 105"/>
                <a:gd name="T14" fmla="*/ 49 w 56"/>
                <a:gd name="T15" fmla="*/ 8 h 105"/>
                <a:gd name="T16" fmla="*/ 56 w 56"/>
                <a:gd name="T17" fmla="*/ 26 h 105"/>
                <a:gd name="T18" fmla="*/ 47 w 56"/>
                <a:gd name="T19" fmla="*/ 66 h 105"/>
                <a:gd name="T20" fmla="*/ 8 w 56"/>
                <a:gd name="T21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5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9" name="Freeform 130"/>
            <p:cNvSpPr>
              <a:spLocks/>
            </p:cNvSpPr>
            <p:nvPr/>
          </p:nvSpPr>
          <p:spPr bwMode="auto">
            <a:xfrm>
              <a:off x="5790" y="3308"/>
              <a:ext cx="37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0" name="Freeform 131"/>
            <p:cNvSpPr>
              <a:spLocks noEditPoints="1"/>
            </p:cNvSpPr>
            <p:nvPr/>
          </p:nvSpPr>
          <p:spPr bwMode="auto">
            <a:xfrm>
              <a:off x="5828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2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2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1" name="Freeform 132"/>
            <p:cNvSpPr>
              <a:spLocks/>
            </p:cNvSpPr>
            <p:nvPr/>
          </p:nvSpPr>
          <p:spPr bwMode="auto">
            <a:xfrm>
              <a:off x="5865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2" name="Freeform 133"/>
            <p:cNvSpPr>
              <a:spLocks noEditPoints="1"/>
            </p:cNvSpPr>
            <p:nvPr/>
          </p:nvSpPr>
          <p:spPr bwMode="auto">
            <a:xfrm>
              <a:off x="5905" y="3307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79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7 w 159"/>
                <a:gd name="T11" fmla="*/ 158 h 183"/>
                <a:gd name="T12" fmla="*/ 79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2 w 159"/>
                <a:gd name="T19" fmla="*/ 91 h 183"/>
                <a:gd name="T20" fmla="*/ 79 w 159"/>
                <a:gd name="T21" fmla="*/ 157 h 183"/>
                <a:gd name="T22" fmla="*/ 113 w 159"/>
                <a:gd name="T23" fmla="*/ 140 h 183"/>
                <a:gd name="T24" fmla="*/ 126 w 159"/>
                <a:gd name="T25" fmla="*/ 91 h 183"/>
                <a:gd name="T26" fmla="*/ 79 w 159"/>
                <a:gd name="T27" fmla="*/ 26 h 183"/>
                <a:gd name="T28" fmla="*/ 45 w 159"/>
                <a:gd name="T29" fmla="*/ 43 h 183"/>
                <a:gd name="T30" fmla="*/ 32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3" name="Freeform 134"/>
            <p:cNvSpPr>
              <a:spLocks noEditPoints="1"/>
            </p:cNvSpPr>
            <p:nvPr/>
          </p:nvSpPr>
          <p:spPr bwMode="auto">
            <a:xfrm>
              <a:off x="5943" y="3292"/>
              <a:ext cx="21" cy="73"/>
            </a:xfrm>
            <a:custGeom>
              <a:avLst/>
              <a:gdLst>
                <a:gd name="T0" fmla="*/ 68 w 88"/>
                <a:gd name="T1" fmla="*/ 0 h 311"/>
                <a:gd name="T2" fmla="*/ 81 w 88"/>
                <a:gd name="T3" fmla="*/ 6 h 311"/>
                <a:gd name="T4" fmla="*/ 87 w 88"/>
                <a:gd name="T5" fmla="*/ 19 h 311"/>
                <a:gd name="T6" fmla="*/ 81 w 88"/>
                <a:gd name="T7" fmla="*/ 33 h 311"/>
                <a:gd name="T8" fmla="*/ 68 w 88"/>
                <a:gd name="T9" fmla="*/ 39 h 311"/>
                <a:gd name="T10" fmla="*/ 54 w 88"/>
                <a:gd name="T11" fmla="*/ 33 h 311"/>
                <a:gd name="T12" fmla="*/ 49 w 88"/>
                <a:gd name="T13" fmla="*/ 19 h 311"/>
                <a:gd name="T14" fmla="*/ 54 w 88"/>
                <a:gd name="T15" fmla="*/ 6 h 311"/>
                <a:gd name="T16" fmla="*/ 68 w 88"/>
                <a:gd name="T17" fmla="*/ 0 h 311"/>
                <a:gd name="T18" fmla="*/ 0 w 88"/>
                <a:gd name="T19" fmla="*/ 311 h 311"/>
                <a:gd name="T20" fmla="*/ 0 w 88"/>
                <a:gd name="T21" fmla="*/ 284 h 311"/>
                <a:gd name="T22" fmla="*/ 44 w 88"/>
                <a:gd name="T23" fmla="*/ 274 h 311"/>
                <a:gd name="T24" fmla="*/ 56 w 88"/>
                <a:gd name="T25" fmla="*/ 242 h 311"/>
                <a:gd name="T26" fmla="*/ 56 w 88"/>
                <a:gd name="T27" fmla="*/ 93 h 311"/>
                <a:gd name="T28" fmla="*/ 21 w 88"/>
                <a:gd name="T29" fmla="*/ 93 h 311"/>
                <a:gd name="T30" fmla="*/ 21 w 88"/>
                <a:gd name="T31" fmla="*/ 67 h 311"/>
                <a:gd name="T32" fmla="*/ 88 w 88"/>
                <a:gd name="T33" fmla="*/ 67 h 311"/>
                <a:gd name="T34" fmla="*/ 88 w 88"/>
                <a:gd name="T35" fmla="*/ 241 h 311"/>
                <a:gd name="T36" fmla="*/ 66 w 88"/>
                <a:gd name="T37" fmla="*/ 294 h 311"/>
                <a:gd name="T38" fmla="*/ 0 w 88"/>
                <a:gd name="T39" fmla="*/ 311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8" h="311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4" name="Freeform 135"/>
            <p:cNvSpPr>
              <a:spLocks noEditPoints="1"/>
            </p:cNvSpPr>
            <p:nvPr/>
          </p:nvSpPr>
          <p:spPr bwMode="auto">
            <a:xfrm>
              <a:off x="5986" y="3307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19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5" name="Freeform 136"/>
            <p:cNvSpPr>
              <a:spLocks/>
            </p:cNvSpPr>
            <p:nvPr/>
          </p:nvSpPr>
          <p:spPr bwMode="auto">
            <a:xfrm>
              <a:off x="6047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5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6" name="Freeform 137"/>
            <p:cNvSpPr>
              <a:spLocks/>
            </p:cNvSpPr>
            <p:nvPr/>
          </p:nvSpPr>
          <p:spPr bwMode="auto">
            <a:xfrm>
              <a:off x="6085" y="3308"/>
              <a:ext cx="34" cy="41"/>
            </a:xfrm>
            <a:custGeom>
              <a:avLst/>
              <a:gdLst>
                <a:gd name="T0" fmla="*/ 49 w 147"/>
                <a:gd name="T1" fmla="*/ 148 h 176"/>
                <a:gd name="T2" fmla="*/ 147 w 147"/>
                <a:gd name="T3" fmla="*/ 148 h 176"/>
                <a:gd name="T4" fmla="*/ 147 w 147"/>
                <a:gd name="T5" fmla="*/ 176 h 176"/>
                <a:gd name="T6" fmla="*/ 0 w 147"/>
                <a:gd name="T7" fmla="*/ 176 h 176"/>
                <a:gd name="T8" fmla="*/ 0 w 147"/>
                <a:gd name="T9" fmla="*/ 167 h 176"/>
                <a:gd name="T10" fmla="*/ 100 w 147"/>
                <a:gd name="T11" fmla="*/ 28 h 176"/>
                <a:gd name="T12" fmla="*/ 2 w 147"/>
                <a:gd name="T13" fmla="*/ 28 h 176"/>
                <a:gd name="T14" fmla="*/ 2 w 147"/>
                <a:gd name="T15" fmla="*/ 0 h 176"/>
                <a:gd name="T16" fmla="*/ 146 w 147"/>
                <a:gd name="T17" fmla="*/ 0 h 176"/>
                <a:gd name="T18" fmla="*/ 146 w 147"/>
                <a:gd name="T19" fmla="*/ 9 h 176"/>
                <a:gd name="T20" fmla="*/ 49 w 147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" h="176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7" name="Freeform 138"/>
            <p:cNvSpPr>
              <a:spLocks noEditPoints="1"/>
            </p:cNvSpPr>
            <p:nvPr/>
          </p:nvSpPr>
          <p:spPr bwMode="auto">
            <a:xfrm>
              <a:off x="6123" y="3291"/>
              <a:ext cx="34" cy="59"/>
            </a:xfrm>
            <a:custGeom>
              <a:avLst/>
              <a:gdLst>
                <a:gd name="T0" fmla="*/ 121 w 152"/>
                <a:gd name="T1" fmla="*/ 247 h 251"/>
                <a:gd name="T2" fmla="*/ 121 w 152"/>
                <a:gd name="T3" fmla="*/ 234 h 251"/>
                <a:gd name="T4" fmla="*/ 74 w 152"/>
                <a:gd name="T5" fmla="*/ 251 h 251"/>
                <a:gd name="T6" fmla="*/ 20 w 152"/>
                <a:gd name="T7" fmla="*/ 227 h 251"/>
                <a:gd name="T8" fmla="*/ 0 w 152"/>
                <a:gd name="T9" fmla="*/ 164 h 251"/>
                <a:gd name="T10" fmla="*/ 23 w 152"/>
                <a:gd name="T11" fmla="*/ 96 h 251"/>
                <a:gd name="T12" fmla="*/ 80 w 152"/>
                <a:gd name="T13" fmla="*/ 68 h 251"/>
                <a:gd name="T14" fmla="*/ 121 w 152"/>
                <a:gd name="T15" fmla="*/ 81 h 251"/>
                <a:gd name="T16" fmla="*/ 121 w 152"/>
                <a:gd name="T17" fmla="*/ 0 h 251"/>
                <a:gd name="T18" fmla="*/ 152 w 152"/>
                <a:gd name="T19" fmla="*/ 0 h 251"/>
                <a:gd name="T20" fmla="*/ 152 w 152"/>
                <a:gd name="T21" fmla="*/ 247 h 251"/>
                <a:gd name="T22" fmla="*/ 121 w 152"/>
                <a:gd name="T23" fmla="*/ 247 h 251"/>
                <a:gd name="T24" fmla="*/ 121 w 152"/>
                <a:gd name="T25" fmla="*/ 112 h 251"/>
                <a:gd name="T26" fmla="*/ 89 w 152"/>
                <a:gd name="T27" fmla="*/ 95 h 251"/>
                <a:gd name="T28" fmla="*/ 48 w 152"/>
                <a:gd name="T29" fmla="*/ 113 h 251"/>
                <a:gd name="T30" fmla="*/ 33 w 152"/>
                <a:gd name="T31" fmla="*/ 161 h 251"/>
                <a:gd name="T32" fmla="*/ 90 w 152"/>
                <a:gd name="T33" fmla="*/ 225 h 251"/>
                <a:gd name="T34" fmla="*/ 108 w 152"/>
                <a:gd name="T35" fmla="*/ 220 h 251"/>
                <a:gd name="T36" fmla="*/ 121 w 152"/>
                <a:gd name="T37" fmla="*/ 210 h 251"/>
                <a:gd name="T38" fmla="*/ 121 w 152"/>
                <a:gd name="T39" fmla="*/ 112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" h="251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8" name="Freeform 139"/>
            <p:cNvSpPr>
              <a:spLocks noEditPoints="1"/>
            </p:cNvSpPr>
            <p:nvPr/>
          </p:nvSpPr>
          <p:spPr bwMode="auto">
            <a:xfrm>
              <a:off x="6164" y="3287"/>
              <a:ext cx="38" cy="63"/>
            </a:xfrm>
            <a:custGeom>
              <a:avLst/>
              <a:gdLst>
                <a:gd name="T0" fmla="*/ 160 w 163"/>
                <a:gd name="T1" fmla="*/ 182 h 270"/>
                <a:gd name="T2" fmla="*/ 33 w 163"/>
                <a:gd name="T3" fmla="*/ 182 h 270"/>
                <a:gd name="T4" fmla="*/ 50 w 163"/>
                <a:gd name="T5" fmla="*/ 229 h 270"/>
                <a:gd name="T6" fmla="*/ 89 w 163"/>
                <a:gd name="T7" fmla="*/ 244 h 270"/>
                <a:gd name="T8" fmla="*/ 133 w 163"/>
                <a:gd name="T9" fmla="*/ 228 h 270"/>
                <a:gd name="T10" fmla="*/ 147 w 163"/>
                <a:gd name="T11" fmla="*/ 250 h 270"/>
                <a:gd name="T12" fmla="*/ 124 w 163"/>
                <a:gd name="T13" fmla="*/ 263 h 270"/>
                <a:gd name="T14" fmla="*/ 83 w 163"/>
                <a:gd name="T15" fmla="*/ 270 h 270"/>
                <a:gd name="T16" fmla="*/ 26 w 163"/>
                <a:gd name="T17" fmla="*/ 247 h 270"/>
                <a:gd name="T18" fmla="*/ 0 w 163"/>
                <a:gd name="T19" fmla="*/ 181 h 270"/>
                <a:gd name="T20" fmla="*/ 27 w 163"/>
                <a:gd name="T21" fmla="*/ 111 h 270"/>
                <a:gd name="T22" fmla="*/ 83 w 163"/>
                <a:gd name="T23" fmla="*/ 87 h 270"/>
                <a:gd name="T24" fmla="*/ 142 w 163"/>
                <a:gd name="T25" fmla="*/ 109 h 270"/>
                <a:gd name="T26" fmla="*/ 163 w 163"/>
                <a:gd name="T27" fmla="*/ 163 h 270"/>
                <a:gd name="T28" fmla="*/ 160 w 163"/>
                <a:gd name="T29" fmla="*/ 182 h 270"/>
                <a:gd name="T30" fmla="*/ 84 w 163"/>
                <a:gd name="T31" fmla="*/ 114 h 270"/>
                <a:gd name="T32" fmla="*/ 49 w 163"/>
                <a:gd name="T33" fmla="*/ 127 h 270"/>
                <a:gd name="T34" fmla="*/ 34 w 163"/>
                <a:gd name="T35" fmla="*/ 159 h 270"/>
                <a:gd name="T36" fmla="*/ 132 w 163"/>
                <a:gd name="T37" fmla="*/ 159 h 270"/>
                <a:gd name="T38" fmla="*/ 120 w 163"/>
                <a:gd name="T39" fmla="*/ 127 h 270"/>
                <a:gd name="T40" fmla="*/ 84 w 163"/>
                <a:gd name="T41" fmla="*/ 114 h 270"/>
                <a:gd name="T42" fmla="*/ 139 w 163"/>
                <a:gd name="T43" fmla="*/ 1 h 270"/>
                <a:gd name="T44" fmla="*/ 89 w 163"/>
                <a:gd name="T45" fmla="*/ 56 h 270"/>
                <a:gd name="T46" fmla="*/ 71 w 163"/>
                <a:gd name="T47" fmla="*/ 56 h 270"/>
                <a:gd name="T48" fmla="*/ 23 w 163"/>
                <a:gd name="T49" fmla="*/ 0 h 270"/>
                <a:gd name="T50" fmla="*/ 51 w 163"/>
                <a:gd name="T51" fmla="*/ 0 h 270"/>
                <a:gd name="T52" fmla="*/ 80 w 163"/>
                <a:gd name="T53" fmla="*/ 32 h 270"/>
                <a:gd name="T54" fmla="*/ 107 w 163"/>
                <a:gd name="T55" fmla="*/ 1 h 270"/>
                <a:gd name="T56" fmla="*/ 139 w 163"/>
                <a:gd name="T57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3" h="270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9" name="Freeform 140"/>
            <p:cNvSpPr>
              <a:spLocks/>
            </p:cNvSpPr>
            <p:nvPr/>
          </p:nvSpPr>
          <p:spPr bwMode="auto">
            <a:xfrm>
              <a:off x="6209" y="3291"/>
              <a:ext cx="14" cy="59"/>
            </a:xfrm>
            <a:custGeom>
              <a:avLst/>
              <a:gdLst>
                <a:gd name="T0" fmla="*/ 0 w 61"/>
                <a:gd name="T1" fmla="*/ 198 h 251"/>
                <a:gd name="T2" fmla="*/ 0 w 61"/>
                <a:gd name="T3" fmla="*/ 0 h 251"/>
                <a:gd name="T4" fmla="*/ 31 w 61"/>
                <a:gd name="T5" fmla="*/ 0 h 251"/>
                <a:gd name="T6" fmla="*/ 31 w 61"/>
                <a:gd name="T7" fmla="*/ 193 h 251"/>
                <a:gd name="T8" fmla="*/ 39 w 61"/>
                <a:gd name="T9" fmla="*/ 215 h 251"/>
                <a:gd name="T10" fmla="*/ 61 w 61"/>
                <a:gd name="T11" fmla="*/ 223 h 251"/>
                <a:gd name="T12" fmla="*/ 61 w 61"/>
                <a:gd name="T13" fmla="*/ 251 h 251"/>
                <a:gd name="T14" fmla="*/ 0 w 61"/>
                <a:gd name="T15" fmla="*/ 19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1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0" name="Freeform 141"/>
            <p:cNvSpPr>
              <a:spLocks noEditPoints="1"/>
            </p:cNvSpPr>
            <p:nvPr/>
          </p:nvSpPr>
          <p:spPr bwMode="auto">
            <a:xfrm>
              <a:off x="6229" y="3287"/>
              <a:ext cx="34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3 w 150"/>
                <a:gd name="T21" fmla="*/ 92 h 269"/>
                <a:gd name="T22" fmla="*/ 63 w 150"/>
                <a:gd name="T23" fmla="*/ 86 h 269"/>
                <a:gd name="T24" fmla="*/ 119 w 150"/>
                <a:gd name="T25" fmla="*/ 104 h 269"/>
                <a:gd name="T26" fmla="*/ 136 w 150"/>
                <a:gd name="T27" fmla="*/ 159 h 269"/>
                <a:gd name="T28" fmla="*/ 136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4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3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2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2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1" name="Freeform 142"/>
            <p:cNvSpPr>
              <a:spLocks/>
            </p:cNvSpPr>
            <p:nvPr/>
          </p:nvSpPr>
          <p:spPr bwMode="auto">
            <a:xfrm>
              <a:off x="6266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2" name="Freeform 143"/>
            <p:cNvSpPr>
              <a:spLocks noEditPoints="1"/>
            </p:cNvSpPr>
            <p:nvPr/>
          </p:nvSpPr>
          <p:spPr bwMode="auto">
            <a:xfrm>
              <a:off x="6306" y="3287"/>
              <a:ext cx="35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4 w 150"/>
                <a:gd name="T21" fmla="*/ 92 h 269"/>
                <a:gd name="T22" fmla="*/ 64 w 150"/>
                <a:gd name="T23" fmla="*/ 86 h 269"/>
                <a:gd name="T24" fmla="*/ 119 w 150"/>
                <a:gd name="T25" fmla="*/ 104 h 269"/>
                <a:gd name="T26" fmla="*/ 137 w 150"/>
                <a:gd name="T27" fmla="*/ 159 h 269"/>
                <a:gd name="T28" fmla="*/ 137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5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4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3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3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3" name="Freeform 144"/>
            <p:cNvSpPr>
              <a:spLocks/>
            </p:cNvSpPr>
            <p:nvPr/>
          </p:nvSpPr>
          <p:spPr bwMode="auto">
            <a:xfrm>
              <a:off x="6348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100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4" name="Freeform 145"/>
            <p:cNvSpPr>
              <a:spLocks noEditPoints="1"/>
            </p:cNvSpPr>
            <p:nvPr/>
          </p:nvSpPr>
          <p:spPr bwMode="auto">
            <a:xfrm>
              <a:off x="6388" y="3287"/>
              <a:ext cx="17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</p:grpSp>
      <p:sp>
        <p:nvSpPr>
          <p:cNvPr id="155" name="Google Shape;574;p24"/>
          <p:cNvSpPr/>
          <p:nvPr/>
        </p:nvSpPr>
        <p:spPr>
          <a:xfrm>
            <a:off x="2468022" y="8011061"/>
            <a:ext cx="13593575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cs-CZ" sz="2600" kern="0" dirty="0">
                <a:solidFill>
                  <a:srgbClr val="0A091B"/>
                </a:solidFill>
                <a:latin typeface="Arial"/>
                <a:cs typeface="Arial"/>
                <a:sym typeface="Arial"/>
              </a:rPr>
              <a:t>Projekt </a:t>
            </a:r>
            <a:r>
              <a:rPr lang="cs-CZ" sz="2600" i="1" kern="0" dirty="0">
                <a:solidFill>
                  <a:srgbClr val="0A091B"/>
                </a:solidFill>
                <a:latin typeface="Arial"/>
                <a:cs typeface="Arial"/>
                <a:sym typeface="Arial"/>
              </a:rPr>
              <a:t>Společné vzdělávání a podpora škol krok za krokem. Implementace Akčního plánu inkluzivního vzdělávání - metodická podpora (APIV-A) </a:t>
            </a:r>
            <a:r>
              <a:rPr lang="cs-CZ" sz="2600" kern="0" dirty="0">
                <a:solidFill>
                  <a:srgbClr val="0A091B"/>
                </a:solidFill>
                <a:latin typeface="Arial"/>
                <a:cs typeface="Arial"/>
                <a:sym typeface="Arial"/>
              </a:rPr>
              <a:t>je spolufinancován Evropskou unií</a:t>
            </a:r>
            <a:endParaRPr sz="2800" kern="0" dirty="0">
              <a:solidFill>
                <a:srgbClr val="62626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693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cs-CZ" dirty="0"/>
              <a:t>MODELOVÁNÍ DESKRIPTORŮ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85800" y="2324101"/>
            <a:ext cx="16506678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základní zdrojové dokumenty</a:t>
            </a:r>
          </a:p>
          <a:p>
            <a:pPr marL="514350" indent="-514350">
              <a:buAutoNum type="arabicParenR"/>
            </a:pPr>
            <a:endParaRPr lang="cs-CZ" sz="3200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u každé úrovně mezioborová spolupráce</a:t>
            </a:r>
          </a:p>
          <a:p>
            <a:r>
              <a:rPr lang="cs-CZ" sz="3200" dirty="0">
                <a:solidFill>
                  <a:srgbClr val="0A091B"/>
                </a:solidFill>
              </a:rPr>
              <a:t>	-&gt; úzká spolupráce zejména týmu lingvistického, CEFR a zpětnovazebního </a:t>
            </a:r>
          </a:p>
          <a:p>
            <a:endParaRPr lang="cs-CZ" sz="3200" dirty="0">
              <a:solidFill>
                <a:srgbClr val="0A091B"/>
              </a:solidFill>
            </a:endParaRPr>
          </a:p>
          <a:p>
            <a:r>
              <a:rPr lang="cs-CZ" sz="3200" dirty="0">
                <a:solidFill>
                  <a:srgbClr val="0A091B"/>
                </a:solidFill>
              </a:rPr>
              <a:t>3) moderace</a:t>
            </a:r>
          </a:p>
          <a:p>
            <a:endParaRPr lang="cs-CZ" sz="3200" dirty="0">
              <a:solidFill>
                <a:srgbClr val="0A091B"/>
              </a:solidFill>
            </a:endParaRPr>
          </a:p>
          <a:p>
            <a:r>
              <a:rPr lang="cs-CZ" sz="3200" dirty="0">
                <a:solidFill>
                  <a:srgbClr val="0A091B"/>
                </a:solidFill>
              </a:rPr>
              <a:t>4) vypořádání se s výsledky moderace</a:t>
            </a:r>
          </a:p>
          <a:p>
            <a:endParaRPr lang="cs-CZ" sz="3200" dirty="0">
              <a:solidFill>
                <a:srgbClr val="0A091B"/>
              </a:solidFill>
            </a:endParaRPr>
          </a:p>
          <a:p>
            <a:r>
              <a:rPr lang="cs-CZ" sz="3200" dirty="0">
                <a:solidFill>
                  <a:srgbClr val="0A091B"/>
                </a:solidFill>
              </a:rPr>
              <a:t>5) kontrola</a:t>
            </a:r>
          </a:p>
          <a:p>
            <a:r>
              <a:rPr lang="cs-CZ" sz="3200" dirty="0">
                <a:solidFill>
                  <a:srgbClr val="0A091B"/>
                </a:solidFill>
              </a:rPr>
              <a:t>	-&gt; předání k editorským úpravám, korektuře, překladu, práci webového týmu </a:t>
            </a:r>
          </a:p>
          <a:p>
            <a:endParaRPr lang="fr-FR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endParaRPr lang="fr-FR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endParaRPr lang="fr-FR" dirty="0">
              <a:solidFill>
                <a:srgbClr val="0A091B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276149" y="1178024"/>
            <a:ext cx="18466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9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/>
              <a:t>MODELOVÁNÍ DESKRIPTORŮ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81000" y="2171700"/>
            <a:ext cx="17068799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200" dirty="0" smtClean="0"/>
              <a:t>stupnice: globální, všeobecné, modelové</a:t>
            </a:r>
          </a:p>
          <a:p>
            <a:pPr marL="457200" indent="-457200">
              <a:buFontTx/>
              <a:buChar char="-"/>
            </a:pPr>
            <a:r>
              <a:rPr lang="cs-CZ" sz="3200" dirty="0"/>
              <a:t>u</a:t>
            </a:r>
            <a:r>
              <a:rPr lang="cs-CZ" sz="3200" dirty="0" smtClean="0"/>
              <a:t>kázka (pracovní verze), všeobecná stupnice produkce (B1)</a:t>
            </a:r>
            <a:endParaRPr lang="fr-FR" sz="3200" dirty="0"/>
          </a:p>
          <a:p>
            <a:pPr marL="457200" indent="-457200">
              <a:buFontTx/>
              <a:buChar char="-"/>
            </a:pPr>
            <a:endParaRPr lang="fr-FR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Image 4" descr="Snímek obrazovky 2020-11-08 v 15.08.3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43656"/>
            <a:ext cx="14935200" cy="64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5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/>
              <a:t>VZOREC (PŘÍKLAD)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09600" y="1866899"/>
            <a:ext cx="1737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2">
                    <a:lumMod val="75000"/>
                  </a:schemeClr>
                </a:solidFill>
              </a:rPr>
              <a:t>- </a:t>
            </a:r>
            <a:r>
              <a:rPr lang="cs-CZ" sz="2800" dirty="0">
                <a:solidFill>
                  <a:srgbClr val="0A091B"/>
                </a:solidFill>
              </a:rPr>
              <a:t>Vznik « vzorce » pro výstavbu deskriptorů + porovnávání se zdroji + neustálý dohled odborníka na ZJ</a:t>
            </a:r>
          </a:p>
        </p:txBody>
      </p:sp>
      <p:pic>
        <p:nvPicPr>
          <p:cNvPr id="4" name="Image 3" descr="Snímek obrazovky 2020-11-06 v 2.52.0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552700"/>
            <a:ext cx="14782800" cy="673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8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 smtClean="0"/>
              <a:t>SROVNÁNÍ S ÚROVNÍ A2 (CVIČENÍ, DISKUZE)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43000" y="2324100"/>
            <a:ext cx="1516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Řekněte, v čem se úrove</a:t>
            </a:r>
            <a:r>
              <a:rPr lang="cs-CZ" b="1" dirty="0" smtClean="0"/>
              <a:t>ň</a:t>
            </a:r>
            <a:r>
              <a:rPr lang="cs-CZ" b="1" dirty="0" smtClean="0"/>
              <a:t> A2 a B1 liší. Vyjádřete se ke 5 zmíněným parametrům, jimiž jsou: </a:t>
            </a:r>
          </a:p>
          <a:p>
            <a:r>
              <a:rPr lang="cs-CZ" b="1" dirty="0" smtClean="0">
                <a:solidFill>
                  <a:srgbClr val="00B0F0"/>
                </a:solidFill>
              </a:rPr>
              <a:t>charakteristika textů, </a:t>
            </a:r>
          </a:p>
          <a:p>
            <a:r>
              <a:rPr lang="cs-CZ" b="1" dirty="0" smtClean="0">
                <a:solidFill>
                  <a:schemeClr val="accent3"/>
                </a:solidFill>
              </a:rPr>
              <a:t>tematická oblast, </a:t>
            </a:r>
          </a:p>
          <a:p>
            <a:r>
              <a:rPr lang="cs-CZ" b="1" dirty="0" smtClean="0">
                <a:solidFill>
                  <a:schemeClr val="accent3"/>
                </a:solidFill>
              </a:rPr>
              <a:t>složitost vyjádření, </a:t>
            </a:r>
          </a:p>
          <a:p>
            <a:r>
              <a:rPr lang="cs-CZ" b="1" dirty="0" smtClean="0">
                <a:solidFill>
                  <a:schemeClr val="accent3"/>
                </a:solidFill>
              </a:rPr>
              <a:t>oblast pro užití ZJ, </a:t>
            </a:r>
          </a:p>
          <a:p>
            <a:r>
              <a:rPr lang="cs-CZ" b="1" dirty="0" smtClean="0">
                <a:solidFill>
                  <a:schemeClr val="accent3"/>
                </a:solidFill>
              </a:rPr>
              <a:t>obsah vyjádření.</a:t>
            </a:r>
          </a:p>
          <a:p>
            <a:r>
              <a:rPr lang="cs-CZ" b="1" dirty="0" smtClean="0"/>
              <a:t>Pracujte se slidy </a:t>
            </a:r>
            <a:r>
              <a:rPr lang="cs-CZ" b="1" dirty="0"/>
              <a:t>11, </a:t>
            </a:r>
            <a:r>
              <a:rPr lang="cs-CZ" b="1" dirty="0" smtClean="0"/>
              <a:t>12, 13. </a:t>
            </a:r>
          </a:p>
          <a:p>
            <a:endParaRPr lang="fr-FR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4" name="Image 3" descr="Snímek obrazovky 2020-11-23 v 10.10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390900"/>
            <a:ext cx="11811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1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/>
              <a:t>DISKUZE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43122" y="2781300"/>
            <a:ext cx="16764000" cy="4862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Budete Rámec a Popisy v praxi potřebovat? V čem vidíte jejich důležitost? </a:t>
            </a:r>
          </a:p>
          <a:p>
            <a:pPr marL="514350" indent="-514350">
              <a:buAutoNum type="arabicParenR"/>
            </a:pPr>
            <a:endParaRPr lang="cs-CZ" sz="3200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Jste obeznámeni se SERRJ? Do jaké hloubky?</a:t>
            </a:r>
          </a:p>
          <a:p>
            <a:pPr marL="514350" indent="-514350">
              <a:buAutoNum type="arabicParenR"/>
            </a:pPr>
            <a:endParaRPr lang="cs-CZ" sz="3200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Je prezentovaný deskriptor srozumitelný? Pokud ne, v čem vidíte nesrozumitelnost?</a:t>
            </a:r>
          </a:p>
          <a:p>
            <a:pPr marL="514350" indent="-514350">
              <a:buAutoNum type="arabicParenR"/>
            </a:pPr>
            <a:endParaRPr lang="cs-CZ" sz="3200" dirty="0">
              <a:solidFill>
                <a:srgbClr val="0A091B"/>
              </a:solidFill>
            </a:endParaRPr>
          </a:p>
          <a:p>
            <a:pPr marL="514350" indent="-514350">
              <a:buAutoNum type="arabicParenR"/>
            </a:pPr>
            <a:r>
              <a:rPr lang="cs-CZ" sz="3200" dirty="0">
                <a:solidFill>
                  <a:srgbClr val="0A091B"/>
                </a:solidFill>
              </a:rPr>
              <a:t>Co konkrétně lze z příkladového deskriptoru přenést do praxe</a:t>
            </a:r>
            <a:r>
              <a:rPr lang="cs-CZ" sz="3200" dirty="0" smtClean="0">
                <a:solidFill>
                  <a:srgbClr val="0A091B"/>
                </a:solidFill>
              </a:rPr>
              <a:t>? Jak byste v praxi mohli využít? </a:t>
            </a:r>
            <a:endParaRPr lang="cs-CZ" sz="3200" dirty="0">
              <a:solidFill>
                <a:srgbClr val="0A091B"/>
              </a:solidFill>
            </a:endParaRPr>
          </a:p>
          <a:p>
            <a:endParaRPr lang="fr-FR" dirty="0">
              <a:solidFill>
                <a:srgbClr val="0A091B"/>
              </a:solidFill>
            </a:endParaRPr>
          </a:p>
          <a:p>
            <a:endParaRPr lang="fr-FR" dirty="0">
              <a:solidFill>
                <a:srgbClr val="0A09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2558177"/>
            <a:ext cx="11887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6600" b="1" dirty="0">
              <a:solidFill>
                <a:srgbClr val="2BC3E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cs-CZ" sz="6600" b="1" dirty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Děkujeme za pozornost </a:t>
            </a:r>
          </a:p>
          <a:p>
            <a:pPr algn="ctr"/>
            <a:r>
              <a:rPr lang="cs-CZ" sz="6600" b="1" dirty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a za případnou zpětnou vazbu!</a:t>
            </a:r>
          </a:p>
          <a:p>
            <a:pPr algn="ctr"/>
            <a:endParaRPr lang="en-US" sz="6600" b="1" dirty="0">
              <a:solidFill>
                <a:srgbClr val="2BC3E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03588" y="2558177"/>
            <a:ext cx="685800" cy="685800"/>
            <a:chOff x="6324600" y="4114799"/>
            <a:chExt cx="685800" cy="6858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 rot="10800000">
            <a:off x="14325600" y="7043024"/>
            <a:ext cx="685800" cy="685800"/>
            <a:chOff x="6324600" y="4114799"/>
            <a:chExt cx="685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539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kupina 12"/>
          <p:cNvGrpSpPr/>
          <p:nvPr/>
        </p:nvGrpSpPr>
        <p:grpSpPr>
          <a:xfrm>
            <a:off x="1252572" y="7614474"/>
            <a:ext cx="7017367" cy="1200329"/>
            <a:chOff x="1252572" y="7614474"/>
            <a:chExt cx="7017367" cy="1200329"/>
          </a:xfrm>
        </p:grpSpPr>
        <p:pic>
          <p:nvPicPr>
            <p:cNvPr id="2" name="Obrázek 1" descr="C:\Users\martin.kafka\Desktop\Značka NPI-barevné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2572" y="7774429"/>
              <a:ext cx="1367837" cy="88042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ovéPole 4"/>
            <p:cNvSpPr txBox="1"/>
            <p:nvPr/>
          </p:nvSpPr>
          <p:spPr>
            <a:xfrm>
              <a:off x="2968954" y="7731520"/>
              <a:ext cx="530098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Národní pedagogický institut České republiky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Senovážné náměstí 872/15, 110 00 Praha 1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IČO: 45768455</a:t>
              </a:r>
            </a:p>
          </p:txBody>
        </p:sp>
        <p:cxnSp>
          <p:nvCxnSpPr>
            <p:cNvPr id="7" name="Přímá spojnice 6"/>
            <p:cNvCxnSpPr/>
            <p:nvPr/>
          </p:nvCxnSpPr>
          <p:spPr>
            <a:xfrm>
              <a:off x="2968954" y="7614474"/>
              <a:ext cx="0" cy="12003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ZoneTexte 3"/>
          <p:cNvSpPr txBox="1"/>
          <p:nvPr/>
        </p:nvSpPr>
        <p:spPr>
          <a:xfrm>
            <a:off x="304800" y="2476500"/>
            <a:ext cx="157734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4000" b="1" dirty="0">
              <a:solidFill>
                <a:srgbClr val="4CCCE6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algn="r"/>
            <a:r>
              <a:rPr lang="cs-CZ" sz="4000" b="1" dirty="0">
                <a:solidFill>
                  <a:srgbClr val="4CCCE6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Marie Boccou Kestřánková</a:t>
            </a:r>
            <a:endParaRPr lang="fr-FR" sz="4000" dirty="0">
              <a:hlinkClick r:id="rId3"/>
            </a:endParaRPr>
          </a:p>
          <a:p>
            <a:pPr algn="r"/>
            <a:r>
              <a:rPr lang="fr-FR" sz="4000" dirty="0">
                <a:hlinkClick r:id="rId3"/>
              </a:rPr>
              <a:t>marie.kestrankova@npi.cz</a:t>
            </a:r>
            <a:endParaRPr lang="cs-CZ" sz="4000" dirty="0"/>
          </a:p>
          <a:p>
            <a:pPr algn="r"/>
            <a:endParaRPr lang="cs-CZ" sz="4000" dirty="0"/>
          </a:p>
          <a:p>
            <a:pPr algn="r"/>
            <a:r>
              <a:rPr lang="cs-CZ" sz="4000" b="1" dirty="0">
                <a:solidFill>
                  <a:srgbClr val="4CCCE6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Jan Andrejsek</a:t>
            </a:r>
          </a:p>
          <a:p>
            <a:pPr algn="r"/>
            <a:r>
              <a:rPr lang="fr-FR" sz="4000" dirty="0">
                <a:hlinkClick r:id="rId3"/>
              </a:rPr>
              <a:t>jan.andrejsek@npi.cz</a:t>
            </a:r>
          </a:p>
          <a:p>
            <a:pPr algn="r"/>
            <a:endParaRPr lang="cs-CZ" sz="4000" dirty="0"/>
          </a:p>
          <a:p>
            <a:pPr algn="r"/>
            <a:endParaRPr lang="fr-FR" sz="4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23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0400" y="2255003"/>
            <a:ext cx="11887200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Projekt APIV A</a:t>
            </a:r>
          </a:p>
          <a:p>
            <a:pPr algn="ctr"/>
            <a:r>
              <a:rPr lang="cs-CZ" sz="5400" b="1" dirty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KA 05 – Vytvoření referenčního rámce pro český znakový </a:t>
            </a:r>
            <a:r>
              <a:rPr lang="cs-CZ" sz="5400" b="1" dirty="0" smtClean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jazyk</a:t>
            </a:r>
          </a:p>
          <a:p>
            <a:pPr algn="ctr"/>
            <a:r>
              <a:rPr lang="cs-CZ" sz="5400" b="1" dirty="0" smtClean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(FF UK, 19. 11. 2021)</a:t>
            </a:r>
            <a:endParaRPr lang="cs-CZ" sz="4400" b="1" dirty="0">
              <a:solidFill>
                <a:srgbClr val="2BC3E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algn="ctr"/>
            <a:endParaRPr lang="cs-CZ" sz="5400" b="1" dirty="0">
              <a:solidFill>
                <a:srgbClr val="4CCCE6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cs-CZ" sz="3600" b="1" dirty="0">
                <a:solidFill>
                  <a:srgbClr val="4CCCE6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Marie Boccou </a:t>
            </a:r>
            <a:r>
              <a:rPr lang="cs-CZ" sz="3600" b="1" dirty="0" smtClean="0">
                <a:solidFill>
                  <a:srgbClr val="4CCCE6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Kestřánková</a:t>
            </a:r>
          </a:p>
          <a:p>
            <a:pPr algn="ctr"/>
            <a:endParaRPr lang="cs-CZ" sz="3600" b="1" dirty="0">
              <a:solidFill>
                <a:srgbClr val="4CCCE6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4600" y="2255003"/>
            <a:ext cx="685800" cy="685800"/>
            <a:chOff x="6324600" y="4114799"/>
            <a:chExt cx="685800" cy="6858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 rot="10800000">
            <a:off x="15088848" y="6862961"/>
            <a:ext cx="685800" cy="685800"/>
            <a:chOff x="6324600" y="4114799"/>
            <a:chExt cx="685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0"/>
          <p:cNvGrpSpPr>
            <a:grpSpLocks noChangeAspect="1"/>
          </p:cNvGrpSpPr>
          <p:nvPr/>
        </p:nvGrpSpPr>
        <p:grpSpPr>
          <a:xfrm>
            <a:off x="4800600" y="7704433"/>
            <a:ext cx="8830356" cy="1195483"/>
            <a:chOff x="91945" y="-67311"/>
            <a:chExt cx="5655679" cy="733425"/>
          </a:xfrm>
        </p:grpSpPr>
        <p:pic>
          <p:nvPicPr>
            <p:cNvPr id="12" name="image2.jpg"/>
            <p:cNvPicPr/>
            <p:nvPr/>
          </p:nvPicPr>
          <p:blipFill rotWithShape="1">
            <a:blip r:embed="rId3"/>
            <a:srcRect l="1" r="84263" b="17276"/>
            <a:stretch/>
          </p:blipFill>
          <p:spPr bwMode="auto">
            <a:xfrm>
              <a:off x="91945" y="47623"/>
              <a:ext cx="539750" cy="50355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Textové pole 3"/>
            <p:cNvSpPr txBox="1"/>
            <p:nvPr/>
          </p:nvSpPr>
          <p:spPr>
            <a:xfrm>
              <a:off x="775574" y="-67311"/>
              <a:ext cx="4972050" cy="733425"/>
            </a:xfrm>
            <a:prstGeom prst="rect">
              <a:avLst/>
            </a:prstGeom>
            <a:solidFill>
              <a:srgbClr val="F2F2F5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rPr>
                <a:t>„Společné vzdělávání a podpora škol krok za krokem“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rPr>
                <a:t>Implementace Akčního plánu inkluzivního vzdělávání – metodická podpora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cs-CZ" sz="1800" b="0" i="0" u="sng" strike="noStrike" kern="0" cap="none" spc="0" normalizeH="0" baseline="0" noProof="0" dirty="0">
                  <a:ln>
                    <a:noFill/>
                  </a:ln>
                  <a:solidFill>
                    <a:srgbClr val="0563C1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  <a:hlinkClick r:id="rId4"/>
                </a:rPr>
                <a:t>www.apiva.cz</a:t>
              </a:r>
              <a:r>
                <a: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rPr>
                <a:t> </a:t>
              </a:r>
            </a:p>
          </p:txBody>
        </p:sp>
        <p:cxnSp>
          <p:nvCxnSpPr>
            <p:cNvPr id="14" name="Přímá spojnice 13"/>
            <p:cNvCxnSpPr/>
            <p:nvPr/>
          </p:nvCxnSpPr>
          <p:spPr>
            <a:xfrm>
              <a:off x="766961" y="-67311"/>
              <a:ext cx="8613" cy="733425"/>
            </a:xfrm>
            <a:prstGeom prst="line">
              <a:avLst/>
            </a:prstGeom>
            <a:noFill/>
            <a:ln w="9525" cap="flat" cmpd="sng" algn="ctr">
              <a:solidFill>
                <a:srgbClr val="0A091B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1885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/>
              <a:t>STRUKTURA PREZENTACE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43122" y="1792367"/>
            <a:ext cx="1684020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/>
              <a:t>Vybrané informace o projektu</a:t>
            </a:r>
          </a:p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/>
              <a:t>Pracovní týmy</a:t>
            </a:r>
          </a:p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/>
              <a:t>Tvorba deskriptorů</a:t>
            </a:r>
          </a:p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/>
              <a:t>Ukázka vytvářených deskriptorů</a:t>
            </a:r>
          </a:p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/>
              <a:t>Anabáze tvorby</a:t>
            </a:r>
          </a:p>
          <a:p>
            <a:pPr marL="514350" indent="-514350">
              <a:buAutoNum type="arabicParenR"/>
            </a:pPr>
            <a:endParaRPr lang="cs-CZ" sz="3200" dirty="0"/>
          </a:p>
          <a:p>
            <a:pPr marL="514350" indent="-514350">
              <a:buAutoNum type="arabicParenR"/>
            </a:pPr>
            <a:r>
              <a:rPr lang="cs-CZ" sz="3200" dirty="0" smtClean="0"/>
              <a:t>Diskuze</a:t>
            </a:r>
            <a:endParaRPr lang="cs-CZ" sz="3200" dirty="0"/>
          </a:p>
          <a:p>
            <a:endParaRPr lang="fr-FR" dirty="0"/>
          </a:p>
          <a:p>
            <a:pPr marL="514350" indent="-514350">
              <a:buAutoNum type="arabicParenR"/>
            </a:pPr>
            <a:endParaRPr lang="fr-FR" dirty="0"/>
          </a:p>
          <a:p>
            <a:pPr marL="514350" indent="-514350">
              <a:buAutoNum type="arabicParenR"/>
            </a:pPr>
            <a:endParaRPr lang="fr-FR" dirty="0"/>
          </a:p>
          <a:p>
            <a:pPr marL="514350" indent="-514350">
              <a:buAutoNum type="arabicParenR"/>
            </a:pPr>
            <a:endParaRPr lang="fr-FR" dirty="0"/>
          </a:p>
          <a:p>
            <a:pPr marL="514350" indent="-514350">
              <a:buAutoNum type="arabicParenR"/>
            </a:pPr>
            <a:endParaRPr lang="fr-FR" dirty="0"/>
          </a:p>
          <a:p>
            <a:pPr marL="514350" indent="-514350">
              <a:buAutoNum type="arabicParenR"/>
            </a:pPr>
            <a:endParaRPr lang="fr-FR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93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409700" y="1738372"/>
            <a:ext cx="15621000" cy="832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Cílem projektu je:</a:t>
            </a:r>
          </a:p>
          <a:p>
            <a:pPr marL="1143000" lvl="1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Podpořit zavádění a realizaci společného vzdělávání</a:t>
            </a:r>
          </a:p>
          <a:p>
            <a:pPr marL="1143000" lvl="1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Zajistit efektivní implementaci určených úkolů Akčního plánu inkluzivního vzdělávání</a:t>
            </a:r>
          </a:p>
          <a:p>
            <a:pPr lvl="1">
              <a:lnSpc>
                <a:spcPct val="114000"/>
              </a:lnSpc>
              <a:spcBef>
                <a:spcPts val="400"/>
              </a:spcBef>
            </a:pP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Projekt je zaměřen na tři oblasti:</a:t>
            </a:r>
          </a:p>
          <a:p>
            <a:pPr marL="1200150" lvl="1" indent="-514350">
              <a:lnSpc>
                <a:spcPct val="114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Monitorování postupu při zavádění a realizaci společného (inkluzivního) vzdělávání a navrhování a ověřování možností řešení</a:t>
            </a:r>
          </a:p>
          <a:p>
            <a:pPr marL="1200150" lvl="1" indent="-514350">
              <a:lnSpc>
                <a:spcPct val="114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Podpora pedagogických pracovníků při realizaci společného vzdělávání</a:t>
            </a:r>
          </a:p>
          <a:p>
            <a:pPr marL="1200150" lvl="1" indent="-514350">
              <a:lnSpc>
                <a:spcPct val="114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Specifická podpora společného vzdělávání dětí a žáků</a:t>
            </a:r>
          </a:p>
          <a:p>
            <a:pPr marL="1828800" lvl="2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cizinců s češtinou jako druhým jazykem</a:t>
            </a:r>
          </a:p>
          <a:p>
            <a:pPr marL="1828800" lvl="2" indent="-4572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používajících český znakový jazyk</a:t>
            </a:r>
          </a:p>
          <a:p>
            <a:pPr marL="1143000" lvl="1" indent="-4572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a zaměření projektu APIV A</a:t>
            </a:r>
          </a:p>
        </p:txBody>
      </p:sp>
    </p:spTree>
    <p:extLst>
      <p:ext uri="{BB962C8B-B14F-4D97-AF65-F5344CB8AC3E}">
        <p14:creationId xmlns:p14="http://schemas.microsoft.com/office/powerpoint/2010/main" val="412052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409700" y="1738372"/>
            <a:ext cx="15621000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altLang="cs-CZ" sz="3200" b="1" dirty="0"/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01 Řízení projektu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02 Sledování, plánování, hodnocení společného vzdělávání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03 Příprava programů DVPP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04 Výuka češtiny jako druhého jazyka pro žáky-cizince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KA 05 Vytvoření referenčního rámce pro český znakový jazyk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06 Evaluace</a:t>
            </a:r>
          </a:p>
          <a:p>
            <a:pPr marL="457200" indent="-4572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KA 07 Spolupráce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en-US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klíčových aktivit projektu</a:t>
            </a:r>
          </a:p>
        </p:txBody>
      </p:sp>
    </p:spTree>
    <p:extLst>
      <p:ext uri="{BB962C8B-B14F-4D97-AF65-F5344CB8AC3E}">
        <p14:creationId xmlns:p14="http://schemas.microsoft.com/office/powerpoint/2010/main" val="96637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943122" y="2265789"/>
            <a:ext cx="1461603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Cíl: podpořit </a:t>
            </a:r>
            <a:r>
              <a:rPr lang="cs-CZ" sz="3200" b="1" dirty="0"/>
              <a:t>pedagogické pracovníky při uskutečňování společného (inkluzivního) vzdělávání</a:t>
            </a:r>
          </a:p>
          <a:p>
            <a:endParaRPr lang="cs-CZ" sz="3200" b="1" dirty="0"/>
          </a:p>
          <a:p>
            <a:pPr>
              <a:lnSpc>
                <a:spcPct val="250000"/>
              </a:lnSpc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 procesu realizace: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2 na sebe navazující výcviky českého znakového jazyka pro asistenta pedagoga</a:t>
            </a:r>
          </a:p>
          <a:p>
            <a:pPr marL="1143000" lvl="2" indent="-457200">
              <a:buFont typeface="Wingdings" panose="05000000000000000000" pitchFamily="2" charset="2"/>
              <a:buChar char="Ø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v průměru 125 hodin/výcvik</a:t>
            </a:r>
          </a:p>
          <a:p>
            <a:pPr marL="1143000" lvl="2" indent="-457200">
              <a:buFont typeface="Wingdings" panose="05000000000000000000" pitchFamily="2" charset="2"/>
              <a:buChar char="Ø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max. 15 účastníků/výcvik</a:t>
            </a:r>
          </a:p>
          <a:p>
            <a:pPr marL="1143000" lvl="2" indent="-457200">
              <a:buFont typeface="Wingdings" panose="05000000000000000000" pitchFamily="2" charset="2"/>
              <a:buChar char="Ø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teorie, praktická cvičení i praxe</a:t>
            </a:r>
          </a:p>
          <a:p>
            <a:pPr marL="1143000" lvl="2" indent="-457200">
              <a:buFont typeface="Wingdings" panose="05000000000000000000" pitchFamily="2" charset="2"/>
              <a:buChar char="Ø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výstupem jsou pracovní a metodické listy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 03 Příprava programů DVPP</a:t>
            </a:r>
          </a:p>
        </p:txBody>
      </p:sp>
    </p:spTree>
    <p:extLst>
      <p:ext uri="{BB962C8B-B14F-4D97-AF65-F5344CB8AC3E}">
        <p14:creationId xmlns:p14="http://schemas.microsoft.com/office/powerpoint/2010/main" val="183734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943122" y="2552700"/>
            <a:ext cx="15621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 </a:t>
            </a:r>
            <a:r>
              <a:rPr lang="cs-CZ" sz="3200" b="1" dirty="0" smtClean="0"/>
              <a:t>       Vytvořit </a:t>
            </a:r>
            <a:r>
              <a:rPr lang="cs-CZ" sz="3200" b="1" dirty="0"/>
              <a:t>referenční rámec pro český znakový jazyk</a:t>
            </a:r>
          </a:p>
          <a:p>
            <a:endParaRPr lang="cs-CZ" sz="3200" dirty="0"/>
          </a:p>
          <a:p>
            <a:r>
              <a:rPr lang="cs-CZ" sz="3200" b="1" dirty="0"/>
              <a:t>Vývoj:</a:t>
            </a:r>
          </a:p>
          <a:p>
            <a:r>
              <a:rPr lang="cs-CZ" sz="3200" dirty="0" smtClean="0"/>
              <a:t>- Vyhlášení veřejné zakázky -&gt; v praxi problematické (náročné např. v administraci zakázky)</a:t>
            </a:r>
            <a:r>
              <a:rPr lang="cs-CZ" sz="3200" dirty="0"/>
              <a:t> -&gt; </a:t>
            </a:r>
            <a:r>
              <a:rPr lang="cs-CZ" sz="3200" dirty="0" smtClean="0"/>
              <a:t>nepodání </a:t>
            </a:r>
            <a:r>
              <a:rPr lang="cs-CZ" sz="3200" dirty="0"/>
              <a:t>žádné nabídky</a:t>
            </a:r>
          </a:p>
          <a:p>
            <a:r>
              <a:rPr lang="cs-CZ" sz="3200" dirty="0" smtClean="0"/>
              <a:t>- Komunikace </a:t>
            </a:r>
            <a:r>
              <a:rPr lang="cs-CZ" sz="3200" dirty="0"/>
              <a:t>s odborníky a zjišťování možných variant </a:t>
            </a:r>
            <a:r>
              <a:rPr lang="cs-CZ" sz="3200" dirty="0" smtClean="0"/>
              <a:t>řešení -</a:t>
            </a:r>
            <a:r>
              <a:rPr lang="cs-CZ" sz="3200" dirty="0"/>
              <a:t>&gt; Příprava podstatné změny (</a:t>
            </a:r>
            <a:r>
              <a:rPr lang="cs-CZ" sz="3200" dirty="0" smtClean="0"/>
              <a:t>restrukturalizace KA)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3200" dirty="0" smtClean="0"/>
              <a:t>Redukovaná doba realizace úkolu: 1. 10. 2019–30. 4. 2022</a:t>
            </a:r>
          </a:p>
          <a:p>
            <a:endParaRPr lang="cs-CZ" sz="3200" b="1" dirty="0"/>
          </a:p>
          <a:p>
            <a:r>
              <a:rPr lang="cs-CZ" sz="3200" b="1" dirty="0"/>
              <a:t>Výstupy: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3200" dirty="0"/>
              <a:t>Referenční rámec pro znakové jazyky (v ČJ i ČZJ)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3200" dirty="0"/>
              <a:t>Popisy ČZJ pro úrovně A1–B2 (v ČJ i ČZJ)</a:t>
            </a:r>
          </a:p>
          <a:p>
            <a:endParaRPr lang="cs-CZ" sz="32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 05 Vytvoření referenčního rámce pro český znakový jazyk</a:t>
            </a: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3587030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385961" y="1714500"/>
            <a:ext cx="15621000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3200" b="1" dirty="0"/>
          </a:p>
          <a:p>
            <a:pPr marL="457200" indent="-457200">
              <a:buFontTx/>
              <a:buChar char="-"/>
            </a:pPr>
            <a:r>
              <a:rPr lang="cs-CZ" sz="3200" b="1" dirty="0"/>
              <a:t>mezioborové nároky -&gt; nutnost několika odborných týmů a jejich těsné spolupráce</a:t>
            </a:r>
          </a:p>
          <a:p>
            <a:endParaRPr lang="cs-CZ" sz="3200" b="1" dirty="0"/>
          </a:p>
          <a:p>
            <a:pPr marL="457200" indent="-457200">
              <a:buFontTx/>
              <a:buChar char="-"/>
            </a:pPr>
            <a:r>
              <a:rPr lang="cs-CZ" sz="3200" dirty="0"/>
              <a:t>týmy: 	lingvistický</a:t>
            </a:r>
          </a:p>
          <a:p>
            <a:r>
              <a:rPr lang="cs-CZ" sz="3200" dirty="0"/>
              <a:t>		odborníci na SERRJ (tzv. „CEFR tým“)</a:t>
            </a:r>
          </a:p>
          <a:p>
            <a:r>
              <a:rPr lang="cs-CZ" sz="3200" dirty="0"/>
              <a:t>		zpětnovazební</a:t>
            </a:r>
          </a:p>
          <a:p>
            <a:r>
              <a:rPr lang="cs-CZ" sz="3200" dirty="0"/>
              <a:t>		tlumočnický </a:t>
            </a:r>
          </a:p>
          <a:p>
            <a:r>
              <a:rPr lang="cs-CZ" sz="3200" dirty="0"/>
              <a:t>		překladatelský </a:t>
            </a:r>
          </a:p>
          <a:p>
            <a:r>
              <a:rPr lang="cs-CZ" sz="3200" dirty="0"/>
              <a:t>		webový </a:t>
            </a:r>
          </a:p>
          <a:p>
            <a:r>
              <a:rPr lang="cs-CZ" sz="3200" dirty="0"/>
              <a:t>		editorsko-korektorský</a:t>
            </a:r>
          </a:p>
          <a:p>
            <a:endParaRPr lang="cs-CZ" sz="3200" dirty="0"/>
          </a:p>
          <a:p>
            <a:pPr marL="457200" indent="-457200">
              <a:buFontTx/>
              <a:buChar char="-"/>
            </a:pPr>
            <a:r>
              <a:rPr lang="cs-CZ" sz="3200" dirty="0"/>
              <a:t>odborný oponent – Mgr. Petr </a:t>
            </a:r>
            <a:r>
              <a:rPr lang="cs-CZ" sz="3200" dirty="0" err="1"/>
              <a:t>Vysuček</a:t>
            </a:r>
            <a:endParaRPr lang="cs-CZ" sz="3200" dirty="0"/>
          </a:p>
          <a:p>
            <a:pPr marL="457200" indent="-457200">
              <a:buFontTx/>
              <a:buChar char="-"/>
            </a:pPr>
            <a:r>
              <a:rPr lang="cs-CZ" sz="3200" dirty="0" smtClean="0"/>
              <a:t>odborní </a:t>
            </a:r>
            <a:r>
              <a:rPr lang="cs-CZ" sz="3200" dirty="0"/>
              <a:t>konzultanti – prof. </a:t>
            </a:r>
            <a:r>
              <a:rPr lang="cs-CZ" sz="3200" dirty="0" smtClean="0"/>
              <a:t>PhDr. Alena Macurová CSc., PhDr</a:t>
            </a:r>
            <a:r>
              <a:rPr lang="cs-CZ" sz="3200" dirty="0"/>
              <a:t>. Klára </a:t>
            </a:r>
            <a:r>
              <a:rPr lang="cs-CZ" sz="3200" dirty="0" smtClean="0"/>
              <a:t>Richterová, </a:t>
            </a:r>
            <a:r>
              <a:rPr lang="cs-CZ" sz="3200" dirty="0"/>
              <a:t>M</a:t>
            </a:r>
            <a:r>
              <a:rPr lang="cs-CZ" sz="3200" dirty="0" smtClean="0"/>
              <a:t>gr. R. Nováková, PhDr. R. Petráňová, Ph.D., Mgr. K. Pešková</a:t>
            </a:r>
          </a:p>
          <a:p>
            <a:pPr marL="457200" indent="-457200">
              <a:buFontTx/>
              <a:buChar char="-"/>
            </a:pPr>
            <a:endParaRPr lang="cs-CZ" sz="3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cs-CZ" dirty="0"/>
              <a:t>DÍLČÍ TÝMY</a:t>
            </a: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62786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3122" y="804259"/>
            <a:ext cx="16506678" cy="656590"/>
          </a:xfrm>
        </p:spPr>
        <p:txBody>
          <a:bodyPr/>
          <a:lstStyle/>
          <a:p>
            <a:r>
              <a:rPr lang="fr-FR" dirty="0" smtClean="0"/>
              <a:t>KOMPENDIUM (</a:t>
            </a:r>
            <a:r>
              <a:rPr lang="cs-CZ" dirty="0"/>
              <a:t>Referenční rámec pro znakové </a:t>
            </a:r>
            <a:r>
              <a:rPr lang="cs-CZ" dirty="0" smtClean="0"/>
              <a:t>jazyky)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09601" y="2476501"/>
            <a:ext cx="14096999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200" dirty="0" smtClean="0"/>
              <a:t>fáze vznikajícího Kompendia </a:t>
            </a:r>
          </a:p>
          <a:p>
            <a:pPr lvl="1"/>
            <a:r>
              <a:rPr lang="cs-CZ" sz="3200" dirty="0"/>
              <a:t>	</a:t>
            </a:r>
            <a:r>
              <a:rPr lang="cs-CZ" sz="3200" dirty="0" smtClean="0"/>
              <a:t>		(nyní RRZJ = Referenční rámec pro znakové jazyky)</a:t>
            </a:r>
          </a:p>
          <a:p>
            <a:pPr marL="457200" indent="-457200">
              <a:buFontTx/>
              <a:buChar char="-"/>
            </a:pPr>
            <a:endParaRPr lang="cs-CZ" sz="3200" dirty="0" smtClean="0"/>
          </a:p>
          <a:p>
            <a:pPr marL="457200" indent="-457200">
              <a:buFontTx/>
              <a:buChar char="-"/>
            </a:pPr>
            <a:r>
              <a:rPr lang="cs-CZ" sz="3200" dirty="0"/>
              <a:t>p</a:t>
            </a:r>
            <a:r>
              <a:rPr lang="cs-CZ" sz="3200" dirty="0" smtClean="0"/>
              <a:t>řipomínkování, hledání řešení </a:t>
            </a:r>
          </a:p>
          <a:p>
            <a:r>
              <a:rPr lang="cs-CZ" sz="3200" dirty="0"/>
              <a:t>	</a:t>
            </a:r>
            <a:r>
              <a:rPr lang="cs-CZ" sz="3200" dirty="0" smtClean="0"/>
              <a:t>	-&gt; ustálení konečné struktury (koncepční řešení, styl práce)</a:t>
            </a:r>
          </a:p>
          <a:p>
            <a:endParaRPr lang="cs-CZ" sz="3200" dirty="0" smtClean="0"/>
          </a:p>
          <a:p>
            <a:pPr marL="457200" indent="-457200">
              <a:buFontTx/>
              <a:buChar char="-"/>
            </a:pPr>
            <a:r>
              <a:rPr lang="cs-CZ" sz="3200" dirty="0"/>
              <a:t>v</a:t>
            </a:r>
            <a:r>
              <a:rPr lang="cs-CZ" sz="3200" dirty="0" smtClean="0"/>
              <a:t>znik Kompendia (RRZJ I-III)</a:t>
            </a:r>
          </a:p>
          <a:p>
            <a:endParaRPr lang="cs-CZ" sz="3200" dirty="0" smtClean="0"/>
          </a:p>
          <a:p>
            <a:pPr marL="457200" indent="-457200">
              <a:buFontTx/>
              <a:buChar char="-"/>
            </a:pPr>
            <a:r>
              <a:rPr lang="cs-CZ" sz="3200" dirty="0"/>
              <a:t>P</a:t>
            </a:r>
            <a:r>
              <a:rPr lang="cs-CZ" sz="3200" dirty="0" smtClean="0"/>
              <a:t>opisy A1–B2 </a:t>
            </a:r>
          </a:p>
          <a:p>
            <a:r>
              <a:rPr lang="cs-CZ" sz="3200" dirty="0"/>
              <a:t>	</a:t>
            </a:r>
            <a:r>
              <a:rPr lang="cs-CZ" sz="3200" dirty="0" smtClean="0"/>
              <a:t>	(struktura, obsah Popisů)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6880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GENARAL LAYOUTS">
  <a:themeElements>
    <a:clrScheme name="SIMPLICITY - Bright Blue">
      <a:dk1>
        <a:srgbClr val="0A091B"/>
      </a:dk1>
      <a:lt1>
        <a:srgbClr val="F2F2F5"/>
      </a:lt1>
      <a:dk2>
        <a:srgbClr val="858591"/>
      </a:dk2>
      <a:lt2>
        <a:srgbClr val="FFFFFF"/>
      </a:lt2>
      <a:accent1>
        <a:srgbClr val="00B0F0"/>
      </a:accent1>
      <a:accent2>
        <a:srgbClr val="C0C0C8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84B4"/>
      </a:hlink>
      <a:folHlink>
        <a:srgbClr val="5CD3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sq">
          <a:solidFill>
            <a:schemeClr val="accent2"/>
          </a:solidFill>
          <a:bevel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GENARAL LAYOUTS">
  <a:themeElements>
    <a:clrScheme name="SIMPLICITY - Bright Blue">
      <a:dk1>
        <a:srgbClr val="0A091B"/>
      </a:dk1>
      <a:lt1>
        <a:srgbClr val="F2F2F5"/>
      </a:lt1>
      <a:dk2>
        <a:srgbClr val="858591"/>
      </a:dk2>
      <a:lt2>
        <a:srgbClr val="FFFFFF"/>
      </a:lt2>
      <a:accent1>
        <a:srgbClr val="00B0F0"/>
      </a:accent1>
      <a:accent2>
        <a:srgbClr val="C0C0C8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84B4"/>
      </a:hlink>
      <a:folHlink>
        <a:srgbClr val="5CD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12518</TotalTime>
  <Words>688</Words>
  <Application>Microsoft Macintosh PowerPoint</Application>
  <PresentationFormat>Personnalisé</PresentationFormat>
  <Paragraphs>150</Paragraphs>
  <Slides>16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GENARAL LAYOUTS</vt:lpstr>
      <vt:lpstr>1_GENARAL LAYOUTS</vt:lpstr>
      <vt:lpstr>Présentation PowerPoint</vt:lpstr>
      <vt:lpstr>Présentation PowerPoint</vt:lpstr>
      <vt:lpstr>STRUKTURA PREZENTACE</vt:lpstr>
      <vt:lpstr>Cíl a zaměření projektu APIV A</vt:lpstr>
      <vt:lpstr>Přehled klíčových aktivit projektu</vt:lpstr>
      <vt:lpstr>KA 03 Příprava programů DVPP</vt:lpstr>
      <vt:lpstr>KA 05 Vytvoření referenčního rámce pro český znakový jazyk</vt:lpstr>
      <vt:lpstr>DÍLČÍ TÝMY</vt:lpstr>
      <vt:lpstr>KOMPENDIUM (Referenční rámec pro znakové jazyky)</vt:lpstr>
      <vt:lpstr>MODELOVÁNÍ DESKRIPTORŮ</vt:lpstr>
      <vt:lpstr>MODELOVÁNÍ DESKRIPTORŮ</vt:lpstr>
      <vt:lpstr>VZOREC (PŘÍKLAD)</vt:lpstr>
      <vt:lpstr>SROVNÁNÍ S ÚROVNÍ A2 (CVIČENÍ, DISKUZE)</vt:lpstr>
      <vt:lpstr>DISKUZE</vt:lpstr>
      <vt:lpstr>Présentation PowerPoint</vt:lpstr>
      <vt:lpstr>Présentation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Палотенце</dc:creator>
  <cp:lastModifiedBy>Marie</cp:lastModifiedBy>
  <cp:revision>1264</cp:revision>
  <cp:lastPrinted>2018-08-27T08:50:25Z</cp:lastPrinted>
  <dcterms:created xsi:type="dcterms:W3CDTF">2015-01-20T11:47:48Z</dcterms:created>
  <dcterms:modified xsi:type="dcterms:W3CDTF">2020-11-23T09:20:16Z</dcterms:modified>
</cp:coreProperties>
</file>