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5143500" cx="9144000"/>
  <p:notesSz cx="6858000" cy="9144000"/>
  <p:embeddedFontLst>
    <p:embeddedFont>
      <p:font typeface="Dosis"/>
      <p:regular r:id="rId50"/>
      <p:bold r:id="rId51"/>
    </p:embeddedFont>
    <p:embeddedFont>
      <p:font typeface="Source Sans Pro"/>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Dosis-bold.fntdata"/><Relationship Id="rId50" Type="http://schemas.openxmlformats.org/officeDocument/2006/relationships/font" Target="fonts/Dosis-regular.fntdata"/><Relationship Id="rId53" Type="http://schemas.openxmlformats.org/officeDocument/2006/relationships/font" Target="fonts/SourceSansPro-bold.fntdata"/><Relationship Id="rId52" Type="http://schemas.openxmlformats.org/officeDocument/2006/relationships/font" Target="fonts/SourceSansPro-regular.fntdata"/><Relationship Id="rId11" Type="http://schemas.openxmlformats.org/officeDocument/2006/relationships/slide" Target="slides/slide7.xml"/><Relationship Id="rId55" Type="http://schemas.openxmlformats.org/officeDocument/2006/relationships/font" Target="fonts/SourceSansPro-boldItalic.fntdata"/><Relationship Id="rId10" Type="http://schemas.openxmlformats.org/officeDocument/2006/relationships/slide" Target="slides/slide6.xml"/><Relationship Id="rId54" Type="http://schemas.openxmlformats.org/officeDocument/2006/relationships/font" Target="fonts/SourceSansPro-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avi.eu/beyond-fake-news-10-types-misleading-info" TargetMode="External"/><Relationship Id="rId3" Type="http://schemas.openxmlformats.org/officeDocument/2006/relationships/hyperlink" Target="https://www.jsns.cz/nove/projekty/medialni-vzdelavani/5-klicovych-otazek-tabulka.jpg" TargetMode="External"/><Relationship Id="rId4" Type="http://schemas.openxmlformats.org/officeDocument/2006/relationships/hyperlink" Target="http://repozitar.techlib.cz/record/1154/files/idr-1154_1.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direct.com/science/article/pii/S0022399913002766"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portal.gov.cz/app/zakony/zakonPar.jsp?idBiblio=49278&amp;nr=121~2F2000&amp;rpp=15#local-conten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kniha.citace.com/wp-content/uploads/2014/05/priteli.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kniha.citace.com/wp-content/uploads/2014/05/priteli.pd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knihovna.jinonice.cuni.cz/images/help/navod_citace_priklady.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direct.com/science/article/pii/S0149763416307138"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direct.com/science/article/pii/S1607551X16302704"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s.muni.cz/th/253523/ff_b/Citacni_analyza_zaverecnych_praci_na_KISK_FF_MU_Brno_-_do_ISu.pdf"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lideshare.net/XiangREN/open-access-and-researchers"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nihovna.lf2.cuni.cz/wp-content/upload/Priloha-c-1-Formalni-uprava-k-opatreni2010.pdf"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jsns.cz/nove/projekty/medialni-vzdelavani/5-klicovych-otazek-tabulka.jpg" TargetMode="External"/><Relationship Id="rId3" Type="http://schemas.openxmlformats.org/officeDocument/2006/relationships/hyperlink" Target="https://eavi.eu/beyond-fake-news-10-types-misleading-info"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avi.eu/beyond-fake-news-10-types-misleading-info" TargetMode="External"/><Relationship Id="rId3" Type="http://schemas.openxmlformats.org/officeDocument/2006/relationships/hyperlink" Target="https://www.jsns.cz/nove/projekty/medialni-vzdelavani/5-klicovych-otazek-tabulka.jpg" TargetMode="External"/><Relationship Id="rId4" Type="http://schemas.openxmlformats.org/officeDocument/2006/relationships/hyperlink" Target="http://repozitar.techlib.cz/record/1154/files/idr-1154_1.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47" name="Shape 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u="sng">
                <a:solidFill>
                  <a:schemeClr val="hlink"/>
                </a:solidFill>
                <a:hlinkClick r:id="rId2"/>
              </a:rPr>
              <a:t>https://eavi.eu/beyond-fake-news-10-types-misleading-info</a:t>
            </a:r>
            <a:r>
              <a:rPr lang="en"/>
              <a:t>; </a:t>
            </a:r>
            <a:r>
              <a:rPr lang="en" u="sng">
                <a:solidFill>
                  <a:schemeClr val="hlink"/>
                </a:solidFill>
                <a:hlinkClick r:id="rId3"/>
              </a:rPr>
              <a:t>https://www.jsns.cz/nove/projekty/medialni-vzdelavani/5-klicovych-otazek-tabulka.jpg</a:t>
            </a:r>
            <a:r>
              <a:rPr lang="en"/>
              <a:t>; </a:t>
            </a:r>
            <a:r>
              <a:rPr lang="en" u="sng">
                <a:solidFill>
                  <a:schemeClr val="hlink"/>
                </a:solidFill>
                <a:hlinkClick r:id="rId4"/>
              </a:rPr>
              <a:t>http://repozitar.techlib.cz/record/1154/files/idr-1154_1.pdf</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2"/>
              </a:rPr>
              <a:t>http://www.sciencedirect.com/science/article/pii/S0022399913002766</a:t>
            </a:r>
          </a:p>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0"/>
              </a:spcBef>
              <a:buClr>
                <a:schemeClr val="dk1"/>
              </a:buClr>
              <a:buSzPct val="100000"/>
              <a:buFont typeface="Arial"/>
              <a:buNone/>
            </a:pPr>
            <a:r>
              <a:rPr lang="en" u="sng">
                <a:solidFill>
                  <a:srgbClr val="0097A7"/>
                </a:solidFill>
                <a:hlinkClick r:id="rId2"/>
              </a:rPr>
              <a:t>Citace (&amp; 31)</a:t>
            </a:r>
            <a:r>
              <a:rPr lang="en">
                <a:solidFill>
                  <a:schemeClr val="dk1"/>
                </a:solidFill>
              </a:rPr>
              <a:t> - „Do práva autorského nezasahuje ten, kdo cituje ve svém díle v odůvodněné míře výňatky ze zveřejněných děl jiných autorů … Vždy je však nutno uvést jméno autora, nejde-li o dílo anonymní, nebo jméno osoby, pod jejímž jménem se dílo uvádí na veřejnost a dále název díla a pramen.“</a:t>
            </a:r>
          </a:p>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2"/>
              </a:rPr>
              <a:t>http://kniha.citace.com/wp-content/uploads/2014/05/priteli.pdf</a:t>
            </a:r>
          </a:p>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u="sng">
                <a:solidFill>
                  <a:schemeClr val="hlink"/>
                </a:solidFill>
                <a:hlinkClick r:id="rId2"/>
              </a:rPr>
              <a:t>http://kniha.citace.com/wp-content/uploads/2014/05/priteli.pdf</a:t>
            </a:r>
          </a:p>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Zdroj: </a:t>
            </a:r>
            <a:r>
              <a:rPr lang="en" u="sng">
                <a:solidFill>
                  <a:schemeClr val="hlink"/>
                </a:solidFill>
                <a:hlinkClick r:id="rId2"/>
              </a:rPr>
              <a:t>http://knihovna.jinonice.cuni.cz/images/help/navod_citace_priklady.pdf</a:t>
            </a:r>
          </a:p>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2100" lvl="0" marL="457200" rtl="0">
              <a:lnSpc>
                <a:spcPct val="115000"/>
              </a:lnSpc>
              <a:spcBef>
                <a:spcPts val="0"/>
              </a:spcBef>
              <a:spcAft>
                <a:spcPts val="800"/>
              </a:spcAft>
              <a:buClr>
                <a:srgbClr val="161616"/>
              </a:buClr>
              <a:buSzPct val="100000"/>
            </a:pPr>
            <a:r>
              <a:rPr lang="en" sz="1000">
                <a:solidFill>
                  <a:srgbClr val="161616"/>
                </a:solidFill>
              </a:rPr>
              <a:t>Všechny údaje, které byly převzaty odjinud než z původního dokumentu, by se měly označit - zpravidla se dávají do hranatých závorek.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Zdroj: </a:t>
            </a:r>
            <a:r>
              <a:rPr lang="en" u="sng">
                <a:solidFill>
                  <a:schemeClr val="hlink"/>
                </a:solidFill>
                <a:hlinkClick r:id="rId2"/>
              </a:rPr>
              <a:t>http://www.sciencedirect.com/science/article/pii/S0149763416307138</a:t>
            </a:r>
          </a:p>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Zdroj: </a:t>
            </a:r>
            <a:r>
              <a:rPr lang="en" u="sng">
                <a:solidFill>
                  <a:schemeClr val="hlink"/>
                </a:solidFill>
                <a:hlinkClick r:id="rId2"/>
              </a:rPr>
              <a:t>http://www.sciencedirect.com/science/article/pii/S1607551X16302704</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Zdroj: </a:t>
            </a:r>
            <a:r>
              <a:rPr lang="en" u="sng">
                <a:solidFill>
                  <a:schemeClr val="hlink"/>
                </a:solidFill>
                <a:hlinkClick r:id="rId2"/>
              </a:rPr>
              <a:t>https://is.muni.cz/th/253523/ff_b/Citacni_analyza_zaverecnych_praci_na_KISK_FF_MU_Brno_-_do_ISu.pdf</a:t>
            </a:r>
          </a:p>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42" name="Shape 3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ct val="100000"/>
              <a:buFont typeface="Arial"/>
              <a:buNone/>
            </a:pPr>
            <a:r>
              <a:rPr lang="en">
                <a:solidFill>
                  <a:schemeClr val="dk1"/>
                </a:solidFill>
              </a:rPr>
              <a:t>Právo na informace je spojeno s požadavkem pravdivé informace. Zvlášť silné je nebezpečí polopravd (212, Obecná ekonomická a informační etika, Jiří Vaněk, 2010</a:t>
            </a:r>
          </a:p>
          <a:p>
            <a:pPr lvl="0">
              <a:spcBef>
                <a:spcPts val="0"/>
              </a:spcBef>
              <a:buClr>
                <a:schemeClr val="dk1"/>
              </a:buClr>
              <a:buSzPct val="100000"/>
              <a:buFont typeface="Arial"/>
              <a:buNone/>
            </a:pPr>
            <a:r>
              <a:rPr lang="en">
                <a:solidFill>
                  <a:schemeClr val="dk1"/>
                </a:solidFill>
              </a:rPr>
              <a:t>Syndrom gýgova prstenu. Když bájný gýgos našel prsten, který jej činil neviditelným, začal si počínat nepěkně, protože jej nikdo nemohl kontrolovat (s. 234, tamtéž)</a:t>
            </a:r>
          </a:p>
          <a:p>
            <a:pPr lvl="0">
              <a:spcBef>
                <a:spcPts val="0"/>
              </a:spcBef>
              <a:buClr>
                <a:schemeClr val="dk1"/>
              </a:buClr>
              <a:buSzPct val="100000"/>
              <a:buFont typeface="Arial"/>
              <a:buNone/>
            </a:pPr>
            <a:r>
              <a:t/>
            </a:r>
            <a:endParaRPr>
              <a:solidFill>
                <a:schemeClr val="dk1"/>
              </a:solidFill>
            </a:endParaRPr>
          </a:p>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Zdroj obrázku: </a:t>
            </a:r>
            <a:r>
              <a:rPr lang="en" u="sng">
                <a:solidFill>
                  <a:schemeClr val="hlink"/>
                </a:solidFill>
                <a:hlinkClick r:id="rId2"/>
              </a:rPr>
              <a:t>https://www.slideshare.net/XiangREN/open-access-and-researchers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64" name="Shape 3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70" name="Shape 3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76" name="Shape 3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0"/>
              </a:spcBef>
              <a:buClr>
                <a:schemeClr val="dk1"/>
              </a:buClr>
              <a:buSzPct val="91666"/>
              <a:buFont typeface="Arial"/>
              <a:buNone/>
            </a:pPr>
            <a:r>
              <a:rPr lang="en" sz="1200" u="sng">
                <a:solidFill>
                  <a:srgbClr val="0097A7"/>
                </a:solidFill>
                <a:hlinkClick r:id="rId2"/>
              </a:rPr>
              <a:t>Požadavky na formální úpravu bakalářských a diplomových prací na 2. LF UK v Praze</a:t>
            </a:r>
            <a:r>
              <a:rPr lang="en" sz="1200">
                <a:solidFill>
                  <a:schemeClr val="dk1"/>
                </a:solidFill>
              </a:rPr>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Neznalost zákona neomlouvá.</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2"/>
              </a:rPr>
              <a:t>https://www.jsns.cz/nove/projekty/medialni-vzdelavani/5-klicovych-otazek-tabulka.jpg</a:t>
            </a:r>
            <a:r>
              <a:rPr lang="en"/>
              <a:t>; </a:t>
            </a:r>
            <a:r>
              <a:rPr lang="en" u="sng">
                <a:solidFill>
                  <a:schemeClr val="hlink"/>
                </a:solidFill>
                <a:hlinkClick r:id="rId3"/>
              </a:rPr>
              <a:t>https://eavi.eu/beyond-fake-news-10-types-misleading-info</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2"/>
              </a:rPr>
              <a:t>https://eavi.eu/beyond-fake-news-10-types-misleading-info</a:t>
            </a:r>
            <a:r>
              <a:rPr lang="en"/>
              <a:t>; </a:t>
            </a:r>
            <a:r>
              <a:rPr lang="en" u="sng">
                <a:solidFill>
                  <a:schemeClr val="hlink"/>
                </a:solidFill>
                <a:hlinkClick r:id="rId3"/>
              </a:rPr>
              <a:t>https://www.jsns.cz/nove/projekty/medialni-vzdelavani/5-klicovych-otazek-tabulka.jpg</a:t>
            </a:r>
            <a:r>
              <a:rPr lang="en"/>
              <a:t>; </a:t>
            </a:r>
            <a:r>
              <a:rPr lang="en" u="sng">
                <a:solidFill>
                  <a:schemeClr val="hlink"/>
                </a:solidFill>
                <a:hlinkClick r:id="rId4"/>
              </a:rPr>
              <a:t>http://repozitar.techlib.cz/record/1154/files/idr-1154_1.pdf</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spTree>
      <p:nvGrpSpPr>
        <p:cNvPr id="8" name="Shape 8"/>
        <p:cNvGrpSpPr/>
        <p:nvPr/>
      </p:nvGrpSpPr>
      <p:grpSpPr>
        <a:xfrm>
          <a:off x="0" y="0"/>
          <a:ext cx="0" cy="0"/>
          <a:chOff x="0" y="0"/>
          <a:chExt cx="0" cy="0"/>
        </a:xfrm>
      </p:grpSpPr>
      <p:sp>
        <p:nvSpPr>
          <p:cNvPr id="9" name="Shape 9"/>
          <p:cNvSpPr/>
          <p:nvPr/>
        </p:nvSpPr>
        <p:spPr>
          <a:xfrm flipH="1">
            <a:off x="-150" y="0"/>
            <a:ext cx="9144000" cy="4156800"/>
          </a:xfrm>
          <a:prstGeom prst="rect">
            <a:avLst/>
          </a:prstGeom>
          <a:solidFill>
            <a:srgbClr val="9900FF"/>
          </a:solidFill>
          <a:ln>
            <a:noFill/>
          </a:ln>
        </p:spPr>
        <p:txBody>
          <a:bodyPr anchorCtr="0" anchor="ctr" bIns="91425" lIns="91425" rIns="91425" wrap="square" tIns="91425">
            <a:noAutofit/>
          </a:bodyPr>
          <a:lstStyle/>
          <a:p>
            <a:pPr lvl="0">
              <a:spcBef>
                <a:spcPts val="0"/>
              </a:spcBef>
              <a:buNone/>
            </a:pPr>
            <a:r>
              <a:t/>
            </a:r>
            <a:endParaRPr/>
          </a:p>
        </p:txBody>
      </p:sp>
      <p:sp>
        <p:nvSpPr>
          <p:cNvPr id="10" name="Shape 10"/>
          <p:cNvSpPr txBox="1"/>
          <p:nvPr>
            <p:ph type="ctrTitle"/>
          </p:nvPr>
        </p:nvSpPr>
        <p:spPr>
          <a:xfrm>
            <a:off x="685800" y="2525225"/>
            <a:ext cx="5309700" cy="1159800"/>
          </a:xfrm>
          <a:prstGeom prst="rect">
            <a:avLst/>
          </a:prstGeom>
        </p:spPr>
        <p:txBody>
          <a:bodyPr anchorCtr="0" anchor="b" bIns="91425" lIns="91425" rIns="91425" wrap="square" tIns="91425"/>
          <a:lstStyle>
            <a:lvl1pPr lvl="0">
              <a:spcBef>
                <a:spcPts val="0"/>
              </a:spcBef>
              <a:buClr>
                <a:srgbClr val="FFFFFF"/>
              </a:buClr>
              <a:buSzPct val="100000"/>
              <a:defRPr sz="6000">
                <a:solidFill>
                  <a:srgbClr val="FFFFFF"/>
                </a:solidFill>
              </a:defRPr>
            </a:lvl1pPr>
            <a:lvl2pPr lvl="1">
              <a:spcBef>
                <a:spcPts val="0"/>
              </a:spcBef>
              <a:buClr>
                <a:srgbClr val="FFFFFF"/>
              </a:buClr>
              <a:buSzPct val="100000"/>
              <a:defRPr sz="6000">
                <a:solidFill>
                  <a:srgbClr val="FFFFFF"/>
                </a:solidFill>
              </a:defRPr>
            </a:lvl2pPr>
            <a:lvl3pPr lvl="2">
              <a:spcBef>
                <a:spcPts val="0"/>
              </a:spcBef>
              <a:buClr>
                <a:srgbClr val="FFFFFF"/>
              </a:buClr>
              <a:buSzPct val="100000"/>
              <a:defRPr sz="6000">
                <a:solidFill>
                  <a:srgbClr val="FFFFFF"/>
                </a:solidFill>
              </a:defRPr>
            </a:lvl3pPr>
            <a:lvl4pPr lvl="3">
              <a:spcBef>
                <a:spcPts val="0"/>
              </a:spcBef>
              <a:buClr>
                <a:srgbClr val="FFFFFF"/>
              </a:buClr>
              <a:buSzPct val="100000"/>
              <a:defRPr sz="6000">
                <a:solidFill>
                  <a:srgbClr val="FFFFFF"/>
                </a:solidFill>
              </a:defRPr>
            </a:lvl4pPr>
            <a:lvl5pPr lvl="4">
              <a:spcBef>
                <a:spcPts val="0"/>
              </a:spcBef>
              <a:buClr>
                <a:srgbClr val="FFFFFF"/>
              </a:buClr>
              <a:buSzPct val="100000"/>
              <a:defRPr sz="6000">
                <a:solidFill>
                  <a:srgbClr val="FFFFFF"/>
                </a:solidFill>
              </a:defRPr>
            </a:lvl5pPr>
            <a:lvl6pPr lvl="5">
              <a:spcBef>
                <a:spcPts val="0"/>
              </a:spcBef>
              <a:buClr>
                <a:srgbClr val="FFFFFF"/>
              </a:buClr>
              <a:buSzPct val="100000"/>
              <a:defRPr sz="6000">
                <a:solidFill>
                  <a:srgbClr val="FFFFFF"/>
                </a:solidFill>
              </a:defRPr>
            </a:lvl6pPr>
            <a:lvl7pPr lvl="6">
              <a:spcBef>
                <a:spcPts val="0"/>
              </a:spcBef>
              <a:buClr>
                <a:srgbClr val="FFFFFF"/>
              </a:buClr>
              <a:buSzPct val="100000"/>
              <a:defRPr sz="6000">
                <a:solidFill>
                  <a:srgbClr val="FFFFFF"/>
                </a:solidFill>
              </a:defRPr>
            </a:lvl7pPr>
            <a:lvl8pPr lvl="7">
              <a:spcBef>
                <a:spcPts val="0"/>
              </a:spcBef>
              <a:buClr>
                <a:srgbClr val="FFFFFF"/>
              </a:buClr>
              <a:buSzPct val="100000"/>
              <a:defRPr sz="6000">
                <a:solidFill>
                  <a:srgbClr val="FFFFFF"/>
                </a:solidFill>
              </a:defRPr>
            </a:lvl8pPr>
            <a:lvl9pPr lvl="8">
              <a:spcBef>
                <a:spcPts val="0"/>
              </a:spcBef>
              <a:buClr>
                <a:srgbClr val="FFFFFF"/>
              </a:buClr>
              <a:buSzPct val="100000"/>
              <a:defRPr sz="60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3" name="Shape 43"/>
        <p:cNvGrpSpPr/>
        <p:nvPr/>
      </p:nvGrpSpPr>
      <p:grpSpPr>
        <a:xfrm>
          <a:off x="0" y="0"/>
          <a:ext cx="0" cy="0"/>
          <a:chOff x="0" y="0"/>
          <a:chExt cx="0" cy="0"/>
        </a:xfrm>
      </p:grpSpPr>
      <p:sp>
        <p:nvSpPr>
          <p:cNvPr id="44" name="Shape 44"/>
          <p:cNvSpPr/>
          <p:nvPr/>
        </p:nvSpPr>
        <p:spPr>
          <a:xfrm flipH="1">
            <a:off x="-75" y="0"/>
            <a:ext cx="669600" cy="1140000"/>
          </a:xfrm>
          <a:prstGeom prst="rect">
            <a:avLst/>
          </a:prstGeom>
          <a:solidFill>
            <a:srgbClr val="0DB7C4"/>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ubtitle">
    <p:spTree>
      <p:nvGrpSpPr>
        <p:cNvPr id="11" name="Shape 11"/>
        <p:cNvGrpSpPr/>
        <p:nvPr/>
      </p:nvGrpSpPr>
      <p:grpSpPr>
        <a:xfrm>
          <a:off x="0" y="0"/>
          <a:ext cx="0" cy="0"/>
          <a:chOff x="0" y="0"/>
          <a:chExt cx="0" cy="0"/>
        </a:xfrm>
      </p:grpSpPr>
      <p:sp>
        <p:nvSpPr>
          <p:cNvPr id="12" name="Shape 12"/>
          <p:cNvSpPr/>
          <p:nvPr/>
        </p:nvSpPr>
        <p:spPr>
          <a:xfrm flipH="1">
            <a:off x="-150" y="0"/>
            <a:ext cx="9144000" cy="3082200"/>
          </a:xfrm>
          <a:prstGeom prst="rect">
            <a:avLst/>
          </a:prstGeom>
          <a:solidFill>
            <a:srgbClr val="9900FF"/>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txBox="1"/>
          <p:nvPr>
            <p:ph type="ctrTitle"/>
          </p:nvPr>
        </p:nvSpPr>
        <p:spPr>
          <a:xfrm>
            <a:off x="685800" y="1907659"/>
            <a:ext cx="5008200" cy="1045200"/>
          </a:xfrm>
          <a:prstGeom prst="rect">
            <a:avLst/>
          </a:prstGeom>
        </p:spPr>
        <p:txBody>
          <a:bodyPr anchorCtr="0" anchor="b" bIns="91425" lIns="91425" rIns="91425" wrap="square" tIns="91425"/>
          <a:lstStyle>
            <a:lvl1pPr lvl="0" rtl="0">
              <a:spcBef>
                <a:spcPts val="0"/>
              </a:spcBef>
              <a:buClr>
                <a:srgbClr val="FFFFFF"/>
              </a:buClr>
              <a:buSzPct val="100000"/>
              <a:defRPr sz="4800">
                <a:solidFill>
                  <a:srgbClr val="FFFFFF"/>
                </a:solidFill>
              </a:defRPr>
            </a:lvl1pPr>
            <a:lvl2pPr lvl="1" rtl="0">
              <a:spcBef>
                <a:spcPts val="0"/>
              </a:spcBef>
              <a:buClr>
                <a:srgbClr val="FFFFFF"/>
              </a:buClr>
              <a:buSzPct val="100000"/>
              <a:defRPr sz="4800">
                <a:solidFill>
                  <a:srgbClr val="FFFFFF"/>
                </a:solidFill>
              </a:defRPr>
            </a:lvl2pPr>
            <a:lvl3pPr lvl="2" rtl="0">
              <a:spcBef>
                <a:spcPts val="0"/>
              </a:spcBef>
              <a:buClr>
                <a:srgbClr val="FFFFFF"/>
              </a:buClr>
              <a:buSzPct val="100000"/>
              <a:defRPr sz="4800">
                <a:solidFill>
                  <a:srgbClr val="FFFFFF"/>
                </a:solidFill>
              </a:defRPr>
            </a:lvl3pPr>
            <a:lvl4pPr lvl="3" rtl="0">
              <a:spcBef>
                <a:spcPts val="0"/>
              </a:spcBef>
              <a:buClr>
                <a:srgbClr val="FFFFFF"/>
              </a:buClr>
              <a:buSzPct val="100000"/>
              <a:defRPr sz="4800">
                <a:solidFill>
                  <a:srgbClr val="FFFFFF"/>
                </a:solidFill>
              </a:defRPr>
            </a:lvl4pPr>
            <a:lvl5pPr lvl="4" rtl="0">
              <a:spcBef>
                <a:spcPts val="0"/>
              </a:spcBef>
              <a:buClr>
                <a:srgbClr val="FFFFFF"/>
              </a:buClr>
              <a:buSzPct val="100000"/>
              <a:defRPr sz="4800">
                <a:solidFill>
                  <a:srgbClr val="FFFFFF"/>
                </a:solidFill>
              </a:defRPr>
            </a:lvl5pPr>
            <a:lvl6pPr lvl="5" rtl="0">
              <a:spcBef>
                <a:spcPts val="0"/>
              </a:spcBef>
              <a:buClr>
                <a:srgbClr val="FFFFFF"/>
              </a:buClr>
              <a:buSzPct val="100000"/>
              <a:defRPr sz="4800">
                <a:solidFill>
                  <a:srgbClr val="FFFFFF"/>
                </a:solidFill>
              </a:defRPr>
            </a:lvl6pPr>
            <a:lvl7pPr lvl="6" rtl="0">
              <a:spcBef>
                <a:spcPts val="0"/>
              </a:spcBef>
              <a:buClr>
                <a:srgbClr val="FFFFFF"/>
              </a:buClr>
              <a:buSzPct val="100000"/>
              <a:defRPr sz="4800">
                <a:solidFill>
                  <a:srgbClr val="FFFFFF"/>
                </a:solidFill>
              </a:defRPr>
            </a:lvl7pPr>
            <a:lvl8pPr lvl="7" rtl="0">
              <a:spcBef>
                <a:spcPts val="0"/>
              </a:spcBef>
              <a:buClr>
                <a:srgbClr val="FFFFFF"/>
              </a:buClr>
              <a:buSzPct val="100000"/>
              <a:defRPr sz="4800">
                <a:solidFill>
                  <a:srgbClr val="FFFFFF"/>
                </a:solidFill>
              </a:defRPr>
            </a:lvl8pPr>
            <a:lvl9pPr lvl="8" rtl="0">
              <a:spcBef>
                <a:spcPts val="0"/>
              </a:spcBef>
              <a:buClr>
                <a:srgbClr val="FFFFFF"/>
              </a:buClr>
              <a:buSzPct val="100000"/>
              <a:defRPr sz="4800">
                <a:solidFill>
                  <a:srgbClr val="FFFFFF"/>
                </a:solidFill>
              </a:defRPr>
            </a:lvl9pPr>
          </a:lstStyle>
          <a:p/>
        </p:txBody>
      </p:sp>
      <p:sp>
        <p:nvSpPr>
          <p:cNvPr id="14" name="Shape 14"/>
          <p:cNvSpPr txBox="1"/>
          <p:nvPr>
            <p:ph idx="1" type="subTitle"/>
          </p:nvPr>
        </p:nvSpPr>
        <p:spPr>
          <a:xfrm>
            <a:off x="685800" y="3082250"/>
            <a:ext cx="5008200" cy="687600"/>
          </a:xfrm>
          <a:prstGeom prst="rect">
            <a:avLst/>
          </a:prstGeom>
        </p:spPr>
        <p:txBody>
          <a:bodyPr anchorCtr="0" anchor="ctr" bIns="91425" lIns="91425" rIns="91425" wrap="square" tIns="91425"/>
          <a:lstStyle>
            <a:lvl1pPr lvl="0" rtl="0">
              <a:spcBef>
                <a:spcPts val="0"/>
              </a:spcBef>
              <a:buClr>
                <a:srgbClr val="415665"/>
              </a:buClr>
              <a:buSzPct val="100000"/>
              <a:buNone/>
              <a:defRPr sz="1800"/>
            </a:lvl1pPr>
            <a:lvl2pPr lvl="1" rtl="0">
              <a:spcBef>
                <a:spcPts val="0"/>
              </a:spcBef>
              <a:buClr>
                <a:srgbClr val="415665"/>
              </a:buClr>
              <a:buSzPct val="100000"/>
              <a:buNone/>
              <a:defRPr sz="1800"/>
            </a:lvl2pPr>
            <a:lvl3pPr lvl="2" rtl="0">
              <a:spcBef>
                <a:spcPts val="0"/>
              </a:spcBef>
              <a:buClr>
                <a:srgbClr val="415665"/>
              </a:buClr>
              <a:buSzPct val="100000"/>
              <a:buNone/>
              <a:defRPr sz="1800"/>
            </a:lvl3pPr>
            <a:lvl4pPr lvl="3" rtl="0">
              <a:spcBef>
                <a:spcPts val="0"/>
              </a:spcBef>
              <a:buClr>
                <a:srgbClr val="415665"/>
              </a:buClr>
              <a:buNone/>
              <a:defRPr/>
            </a:lvl4pPr>
            <a:lvl5pPr lvl="4" rtl="0">
              <a:spcBef>
                <a:spcPts val="0"/>
              </a:spcBef>
              <a:buClr>
                <a:srgbClr val="415665"/>
              </a:buClr>
              <a:buNone/>
              <a:defRPr/>
            </a:lvl5pPr>
            <a:lvl6pPr lvl="5" rtl="0">
              <a:spcBef>
                <a:spcPts val="0"/>
              </a:spcBef>
              <a:buClr>
                <a:srgbClr val="415665"/>
              </a:buClr>
              <a:buNone/>
              <a:defRPr/>
            </a:lvl6pPr>
            <a:lvl7pPr lvl="6" rtl="0">
              <a:spcBef>
                <a:spcPts val="0"/>
              </a:spcBef>
              <a:buClr>
                <a:srgbClr val="415665"/>
              </a:buClr>
              <a:buNone/>
              <a:defRPr/>
            </a:lvl7pPr>
            <a:lvl8pPr lvl="7" rtl="0">
              <a:spcBef>
                <a:spcPts val="0"/>
              </a:spcBef>
              <a:buClr>
                <a:srgbClr val="415665"/>
              </a:buClr>
              <a:buNone/>
              <a:defRPr/>
            </a:lvl8pPr>
            <a:lvl9pPr lvl="8" rtl="0">
              <a:spcBef>
                <a:spcPts val="0"/>
              </a:spcBef>
              <a:buClr>
                <a:srgbClr val="415665"/>
              </a:buClr>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p:spTree>
      <p:nvGrpSpPr>
        <p:cNvPr id="15" name="Shape 15"/>
        <p:cNvGrpSpPr/>
        <p:nvPr/>
      </p:nvGrpSpPr>
      <p:grpSpPr>
        <a:xfrm>
          <a:off x="0" y="0"/>
          <a:ext cx="0" cy="0"/>
          <a:chOff x="0" y="0"/>
          <a:chExt cx="0" cy="0"/>
        </a:xfrm>
      </p:grpSpPr>
      <p:sp>
        <p:nvSpPr>
          <p:cNvPr id="16" name="Shape 16"/>
          <p:cNvSpPr/>
          <p:nvPr/>
        </p:nvSpPr>
        <p:spPr>
          <a:xfrm flipH="1">
            <a:off x="-150" y="0"/>
            <a:ext cx="9144000" cy="3769800"/>
          </a:xfrm>
          <a:prstGeom prst="rect">
            <a:avLst/>
          </a:prstGeom>
          <a:solidFill>
            <a:srgbClr val="9900FF"/>
          </a:solidFill>
          <a:ln>
            <a:noFill/>
          </a:ln>
        </p:spPr>
        <p:txBody>
          <a:bodyPr anchorCtr="0" anchor="ctr" bIns="91425" lIns="91425" rIns="91425" wrap="square" tIns="91425">
            <a:noAutofit/>
          </a:bodyPr>
          <a:lstStyle/>
          <a:p>
            <a:pPr lvl="0">
              <a:spcBef>
                <a:spcPts val="0"/>
              </a:spcBef>
              <a:buNone/>
            </a:pPr>
            <a:r>
              <a:t/>
            </a:r>
            <a:endParaRPr/>
          </a:p>
        </p:txBody>
      </p:sp>
      <p:sp>
        <p:nvSpPr>
          <p:cNvPr id="17" name="Shape 17"/>
          <p:cNvSpPr txBox="1"/>
          <p:nvPr>
            <p:ph idx="1" type="body"/>
          </p:nvPr>
        </p:nvSpPr>
        <p:spPr>
          <a:xfrm>
            <a:off x="1616475" y="0"/>
            <a:ext cx="5910900" cy="3769800"/>
          </a:xfrm>
          <a:prstGeom prst="rect">
            <a:avLst/>
          </a:prstGeom>
        </p:spPr>
        <p:txBody>
          <a:bodyPr anchorCtr="0" anchor="ctr" bIns="91425" lIns="91425" rIns="91425" wrap="square" tIns="91425"/>
          <a:lstStyle>
            <a:lvl1pPr lvl="0" rtl="0" algn="ctr">
              <a:spcBef>
                <a:spcPts val="0"/>
              </a:spcBef>
              <a:buClr>
                <a:srgbClr val="FFFFFF"/>
              </a:buClr>
              <a:defRPr i="1">
                <a:solidFill>
                  <a:srgbClr val="FFFFFF"/>
                </a:solidFill>
              </a:defRPr>
            </a:lvl1pPr>
            <a:lvl2pPr lvl="1" rtl="0" algn="ctr">
              <a:spcBef>
                <a:spcPts val="0"/>
              </a:spcBef>
              <a:buClr>
                <a:srgbClr val="FFFFFF"/>
              </a:buClr>
              <a:defRPr i="1">
                <a:solidFill>
                  <a:srgbClr val="FFFFFF"/>
                </a:solidFill>
              </a:defRPr>
            </a:lvl2pPr>
            <a:lvl3pPr lvl="2" rtl="0" algn="ctr">
              <a:spcBef>
                <a:spcPts val="0"/>
              </a:spcBef>
              <a:buClr>
                <a:srgbClr val="FFFFFF"/>
              </a:buClr>
              <a:defRPr i="1">
                <a:solidFill>
                  <a:srgbClr val="FFFFFF"/>
                </a:solidFill>
              </a:defRPr>
            </a:lvl3pPr>
            <a:lvl4pPr lvl="3" rtl="0" algn="ctr">
              <a:spcBef>
                <a:spcPts val="0"/>
              </a:spcBef>
              <a:buClr>
                <a:srgbClr val="FFFFFF"/>
              </a:buClr>
              <a:defRPr i="1">
                <a:solidFill>
                  <a:srgbClr val="FFFFFF"/>
                </a:solidFill>
              </a:defRPr>
            </a:lvl4pPr>
            <a:lvl5pPr lvl="4" rtl="0" algn="ctr">
              <a:spcBef>
                <a:spcPts val="0"/>
              </a:spcBef>
              <a:buClr>
                <a:srgbClr val="FFFFFF"/>
              </a:buClr>
              <a:defRPr i="1">
                <a:solidFill>
                  <a:srgbClr val="FFFFFF"/>
                </a:solidFill>
              </a:defRPr>
            </a:lvl5pPr>
            <a:lvl6pPr lvl="5" rtl="0" algn="ctr">
              <a:spcBef>
                <a:spcPts val="0"/>
              </a:spcBef>
              <a:buClr>
                <a:srgbClr val="FFFFFF"/>
              </a:buClr>
              <a:defRPr i="1">
                <a:solidFill>
                  <a:srgbClr val="FFFFFF"/>
                </a:solidFill>
              </a:defRPr>
            </a:lvl6pPr>
            <a:lvl7pPr lvl="6" rtl="0" algn="ctr">
              <a:spcBef>
                <a:spcPts val="0"/>
              </a:spcBef>
              <a:buClr>
                <a:srgbClr val="FFFFFF"/>
              </a:buClr>
              <a:defRPr i="1">
                <a:solidFill>
                  <a:srgbClr val="FFFFFF"/>
                </a:solidFill>
              </a:defRPr>
            </a:lvl7pPr>
            <a:lvl8pPr lvl="7" rtl="0" algn="ctr">
              <a:spcBef>
                <a:spcPts val="0"/>
              </a:spcBef>
              <a:buClr>
                <a:srgbClr val="FFFFFF"/>
              </a:buClr>
              <a:defRPr i="1">
                <a:solidFill>
                  <a:srgbClr val="FFFFFF"/>
                </a:solidFill>
              </a:defRPr>
            </a:lvl8pPr>
            <a:lvl9pPr lvl="8" algn="ctr">
              <a:spcBef>
                <a:spcPts val="0"/>
              </a:spcBef>
              <a:buClr>
                <a:srgbClr val="FFFFFF"/>
              </a:buClr>
              <a:defRPr i="1">
                <a:solidFill>
                  <a:srgbClr val="FFFFFF"/>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 1 column">
    <p:spTree>
      <p:nvGrpSpPr>
        <p:cNvPr id="18" name="Shape 18"/>
        <p:cNvGrpSpPr/>
        <p:nvPr/>
      </p:nvGrpSpPr>
      <p:grpSpPr>
        <a:xfrm>
          <a:off x="0" y="0"/>
          <a:ext cx="0" cy="0"/>
          <a:chOff x="0" y="0"/>
          <a:chExt cx="0" cy="0"/>
        </a:xfrm>
      </p:grpSpPr>
      <p:sp>
        <p:nvSpPr>
          <p:cNvPr id="19" name="Shape 19"/>
          <p:cNvSpPr/>
          <p:nvPr/>
        </p:nvSpPr>
        <p:spPr>
          <a:xfrm flipH="1">
            <a:off x="-75" y="0"/>
            <a:ext cx="669600" cy="1140000"/>
          </a:xfrm>
          <a:prstGeom prst="rect">
            <a:avLst/>
          </a:prstGeom>
          <a:solidFill>
            <a:srgbClr val="9900FF"/>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txBox="1"/>
          <p:nvPr>
            <p:ph type="title"/>
          </p:nvPr>
        </p:nvSpPr>
        <p:spPr>
          <a:xfrm>
            <a:off x="844425" y="5598"/>
            <a:ext cx="3552600" cy="11400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844425" y="1538075"/>
            <a:ext cx="5169000" cy="3387900"/>
          </a:xfrm>
          <a:prstGeom prst="rect">
            <a:avLst/>
          </a:prstGeom>
        </p:spPr>
        <p:txBody>
          <a:bodyPr anchorCtr="0" anchor="t" bIns="91425" lIns="91425" rIns="91425" wrap="square" tIns="91425"/>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 2 columns">
    <p:spTree>
      <p:nvGrpSpPr>
        <p:cNvPr id="22" name="Shape 22"/>
        <p:cNvGrpSpPr/>
        <p:nvPr/>
      </p:nvGrpSpPr>
      <p:grpSpPr>
        <a:xfrm>
          <a:off x="0" y="0"/>
          <a:ext cx="0" cy="0"/>
          <a:chOff x="0" y="0"/>
          <a:chExt cx="0" cy="0"/>
        </a:xfrm>
      </p:grpSpPr>
      <p:sp>
        <p:nvSpPr>
          <p:cNvPr id="23" name="Shape 23"/>
          <p:cNvSpPr/>
          <p:nvPr/>
        </p:nvSpPr>
        <p:spPr>
          <a:xfrm flipH="1">
            <a:off x="-75" y="0"/>
            <a:ext cx="669600" cy="1140000"/>
          </a:xfrm>
          <a:prstGeom prst="rect">
            <a:avLst/>
          </a:prstGeom>
          <a:solidFill>
            <a:srgbClr val="9900FF"/>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txBox="1"/>
          <p:nvPr>
            <p:ph type="title"/>
          </p:nvPr>
        </p:nvSpPr>
        <p:spPr>
          <a:xfrm>
            <a:off x="844425" y="5598"/>
            <a:ext cx="3552600" cy="11400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844425" y="1534257"/>
            <a:ext cx="2804700" cy="3321600"/>
          </a:xfrm>
          <a:prstGeom prst="rect">
            <a:avLst/>
          </a:prstGeom>
        </p:spPr>
        <p:txBody>
          <a:bodyPr anchorCtr="0" anchor="t" bIns="91425" lIns="91425" rIns="91425" wrap="square" tIns="91425"/>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p:txBody>
      </p:sp>
      <p:sp>
        <p:nvSpPr>
          <p:cNvPr id="26" name="Shape 26"/>
          <p:cNvSpPr txBox="1"/>
          <p:nvPr>
            <p:ph idx="2" type="body"/>
          </p:nvPr>
        </p:nvSpPr>
        <p:spPr>
          <a:xfrm>
            <a:off x="3818123" y="1534257"/>
            <a:ext cx="2804700" cy="3321600"/>
          </a:xfrm>
          <a:prstGeom prst="rect">
            <a:avLst/>
          </a:prstGeom>
        </p:spPr>
        <p:txBody>
          <a:bodyPr anchorCtr="0" anchor="t" bIns="91425" lIns="91425" rIns="91425" wrap="square" tIns="91425"/>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3 columns">
    <p:spTree>
      <p:nvGrpSpPr>
        <p:cNvPr id="27" name="Shape 27"/>
        <p:cNvGrpSpPr/>
        <p:nvPr/>
      </p:nvGrpSpPr>
      <p:grpSpPr>
        <a:xfrm>
          <a:off x="0" y="0"/>
          <a:ext cx="0" cy="0"/>
          <a:chOff x="0" y="0"/>
          <a:chExt cx="0" cy="0"/>
        </a:xfrm>
      </p:grpSpPr>
      <p:sp>
        <p:nvSpPr>
          <p:cNvPr id="28" name="Shape 28"/>
          <p:cNvSpPr/>
          <p:nvPr/>
        </p:nvSpPr>
        <p:spPr>
          <a:xfrm flipH="1">
            <a:off x="-75" y="0"/>
            <a:ext cx="669600" cy="1140000"/>
          </a:xfrm>
          <a:prstGeom prst="rect">
            <a:avLst/>
          </a:prstGeom>
          <a:solidFill>
            <a:srgbClr val="9900FF"/>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txBox="1"/>
          <p:nvPr>
            <p:ph type="title"/>
          </p:nvPr>
        </p:nvSpPr>
        <p:spPr>
          <a:xfrm>
            <a:off x="844425" y="5598"/>
            <a:ext cx="3552600" cy="1140000"/>
          </a:xfrm>
          <a:prstGeom prst="rect">
            <a:avLst/>
          </a:prstGeom>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 name="Shape 30"/>
          <p:cNvSpPr txBox="1"/>
          <p:nvPr>
            <p:ph idx="1" type="body"/>
          </p:nvPr>
        </p:nvSpPr>
        <p:spPr>
          <a:xfrm>
            <a:off x="844425" y="1548525"/>
            <a:ext cx="1918800" cy="3225000"/>
          </a:xfrm>
          <a:prstGeom prst="rect">
            <a:avLst/>
          </a:prstGeom>
        </p:spPr>
        <p:txBody>
          <a:bodyPr anchorCtr="0" anchor="t" bIns="91425" lIns="91425" rIns="91425" wrap="square"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1" name="Shape 31"/>
          <p:cNvSpPr txBox="1"/>
          <p:nvPr>
            <p:ph idx="2" type="body"/>
          </p:nvPr>
        </p:nvSpPr>
        <p:spPr>
          <a:xfrm>
            <a:off x="2861613" y="1548525"/>
            <a:ext cx="1918800" cy="3225000"/>
          </a:xfrm>
          <a:prstGeom prst="rect">
            <a:avLst/>
          </a:prstGeom>
        </p:spPr>
        <p:txBody>
          <a:bodyPr anchorCtr="0" anchor="t" bIns="91425" lIns="91425" rIns="91425" wrap="square"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 name="Shape 32"/>
          <p:cNvSpPr txBox="1"/>
          <p:nvPr>
            <p:ph idx="3" type="body"/>
          </p:nvPr>
        </p:nvSpPr>
        <p:spPr>
          <a:xfrm>
            <a:off x="4878801" y="1548525"/>
            <a:ext cx="1918800" cy="3225000"/>
          </a:xfrm>
          <a:prstGeom prst="rect">
            <a:avLst/>
          </a:prstGeom>
        </p:spPr>
        <p:txBody>
          <a:bodyPr anchorCtr="0" anchor="t" bIns="91425" lIns="91425" rIns="91425" wrap="square"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3" name="Shape 33"/>
        <p:cNvGrpSpPr/>
        <p:nvPr/>
      </p:nvGrpSpPr>
      <p:grpSpPr>
        <a:xfrm>
          <a:off x="0" y="0"/>
          <a:ext cx="0" cy="0"/>
          <a:chOff x="0" y="0"/>
          <a:chExt cx="0" cy="0"/>
        </a:xfrm>
      </p:grpSpPr>
      <p:sp>
        <p:nvSpPr>
          <p:cNvPr id="34" name="Shape 34"/>
          <p:cNvSpPr/>
          <p:nvPr/>
        </p:nvSpPr>
        <p:spPr>
          <a:xfrm flipH="1">
            <a:off x="-75" y="0"/>
            <a:ext cx="669600" cy="1140000"/>
          </a:xfrm>
          <a:prstGeom prst="rect">
            <a:avLst/>
          </a:prstGeom>
          <a:solidFill>
            <a:srgbClr val="9900FF"/>
          </a:solidFill>
          <a:ln>
            <a:noFill/>
          </a:ln>
        </p:spPr>
        <p:txBody>
          <a:bodyPr anchorCtr="0" anchor="ctr" bIns="91425" lIns="91425" rIns="91425" wrap="square" tIns="91425">
            <a:noAutofit/>
          </a:bodyPr>
          <a:lstStyle/>
          <a:p>
            <a:pPr lvl="0">
              <a:spcBef>
                <a:spcPts val="0"/>
              </a:spcBef>
              <a:buNone/>
            </a:pPr>
            <a:r>
              <a:t/>
            </a:r>
            <a:endParaRPr/>
          </a:p>
        </p:txBody>
      </p:sp>
      <p:sp>
        <p:nvSpPr>
          <p:cNvPr id="35" name="Shape 35"/>
          <p:cNvSpPr txBox="1"/>
          <p:nvPr>
            <p:ph type="title"/>
          </p:nvPr>
        </p:nvSpPr>
        <p:spPr>
          <a:xfrm>
            <a:off x="844425" y="5598"/>
            <a:ext cx="3552600" cy="11400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image background">
    <p:spTree>
      <p:nvGrpSpPr>
        <p:cNvPr id="36" name="Shape 36"/>
        <p:cNvGrpSpPr/>
        <p:nvPr/>
      </p:nvGrpSpPr>
      <p:grpSpPr>
        <a:xfrm>
          <a:off x="0" y="0"/>
          <a:ext cx="0" cy="0"/>
          <a:chOff x="0" y="0"/>
          <a:chExt cx="0" cy="0"/>
        </a:xfrm>
      </p:grpSpPr>
      <p:sp>
        <p:nvSpPr>
          <p:cNvPr id="37" name="Shape 37"/>
          <p:cNvSpPr/>
          <p:nvPr/>
        </p:nvSpPr>
        <p:spPr>
          <a:xfrm flipH="1">
            <a:off x="-75" y="0"/>
            <a:ext cx="1851600" cy="5143500"/>
          </a:xfrm>
          <a:prstGeom prst="rect">
            <a:avLst/>
          </a:prstGeom>
          <a:solidFill>
            <a:srgbClr val="0DB7C4">
              <a:alpha val="36540"/>
            </a:srgbClr>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p:nvPr/>
        </p:nvSpPr>
        <p:spPr>
          <a:xfrm flipH="1">
            <a:off x="-75" y="0"/>
            <a:ext cx="1851600" cy="1140000"/>
          </a:xfrm>
          <a:prstGeom prst="rect">
            <a:avLst/>
          </a:prstGeom>
          <a:solidFill>
            <a:srgbClr val="0DB7C4"/>
          </a:solidFill>
          <a:ln>
            <a:noFill/>
          </a:ln>
        </p:spPr>
        <p:txBody>
          <a:bodyPr anchorCtr="0" anchor="ctr" bIns="91425" lIns="91425" rIns="91425" wrap="square" tIns="91425">
            <a:noAutofit/>
          </a:bodyPr>
          <a:lstStyle/>
          <a:p>
            <a:pPr lvl="0">
              <a:spcBef>
                <a:spcPts val="0"/>
              </a:spcBef>
              <a:buNone/>
            </a:pPr>
            <a:r>
              <a:t/>
            </a:r>
            <a:endParaRPr/>
          </a:p>
        </p:txBody>
      </p:sp>
      <p:sp>
        <p:nvSpPr>
          <p:cNvPr id="39" name="Shape 39"/>
          <p:cNvSpPr txBox="1"/>
          <p:nvPr>
            <p:ph type="title"/>
          </p:nvPr>
        </p:nvSpPr>
        <p:spPr>
          <a:xfrm>
            <a:off x="235225" y="1292400"/>
            <a:ext cx="1381200" cy="1140000"/>
          </a:xfrm>
          <a:prstGeom prst="rect">
            <a:avLst/>
          </a:prstGeom>
        </p:spPr>
        <p:txBody>
          <a:bodyPr anchorCtr="0" anchor="t" bIns="91425" lIns="91425" rIns="91425" wrap="square" tIns="91425"/>
          <a:lstStyle>
            <a:lvl1pPr lvl="0" rtl="0">
              <a:spcBef>
                <a:spcPts val="0"/>
              </a:spcBef>
              <a:buClr>
                <a:srgbClr val="FFFFFF"/>
              </a:buClr>
              <a:buSzPct val="100000"/>
              <a:defRPr sz="1800">
                <a:solidFill>
                  <a:srgbClr val="FFFFFF"/>
                </a:solidFill>
              </a:defRPr>
            </a:lvl1pPr>
            <a:lvl2pPr lvl="1" rtl="0">
              <a:spcBef>
                <a:spcPts val="0"/>
              </a:spcBef>
              <a:buClr>
                <a:srgbClr val="FFFFFF"/>
              </a:buClr>
              <a:buSzPct val="100000"/>
              <a:defRPr sz="1800">
                <a:solidFill>
                  <a:srgbClr val="FFFFFF"/>
                </a:solidFill>
              </a:defRPr>
            </a:lvl2pPr>
            <a:lvl3pPr lvl="2" rtl="0">
              <a:spcBef>
                <a:spcPts val="0"/>
              </a:spcBef>
              <a:buClr>
                <a:srgbClr val="FFFFFF"/>
              </a:buClr>
              <a:buSzPct val="100000"/>
              <a:defRPr sz="1800">
                <a:solidFill>
                  <a:srgbClr val="FFFFFF"/>
                </a:solidFill>
              </a:defRPr>
            </a:lvl3pPr>
            <a:lvl4pPr lvl="3" rtl="0">
              <a:spcBef>
                <a:spcPts val="0"/>
              </a:spcBef>
              <a:buClr>
                <a:srgbClr val="FFFFFF"/>
              </a:buClr>
              <a:buSzPct val="100000"/>
              <a:defRPr sz="1800">
                <a:solidFill>
                  <a:srgbClr val="FFFFFF"/>
                </a:solidFill>
              </a:defRPr>
            </a:lvl4pPr>
            <a:lvl5pPr lvl="4" rtl="0">
              <a:spcBef>
                <a:spcPts val="0"/>
              </a:spcBef>
              <a:buClr>
                <a:srgbClr val="FFFFFF"/>
              </a:buClr>
              <a:buSzPct val="100000"/>
              <a:defRPr sz="1800">
                <a:solidFill>
                  <a:srgbClr val="FFFFFF"/>
                </a:solidFill>
              </a:defRPr>
            </a:lvl5pPr>
            <a:lvl6pPr lvl="5" rtl="0">
              <a:spcBef>
                <a:spcPts val="0"/>
              </a:spcBef>
              <a:buClr>
                <a:srgbClr val="FFFFFF"/>
              </a:buClr>
              <a:buSzPct val="100000"/>
              <a:defRPr sz="1800">
                <a:solidFill>
                  <a:srgbClr val="FFFFFF"/>
                </a:solidFill>
              </a:defRPr>
            </a:lvl6pPr>
            <a:lvl7pPr lvl="6" rtl="0">
              <a:spcBef>
                <a:spcPts val="0"/>
              </a:spcBef>
              <a:buClr>
                <a:srgbClr val="FFFFFF"/>
              </a:buClr>
              <a:buSzPct val="100000"/>
              <a:defRPr sz="1800">
                <a:solidFill>
                  <a:srgbClr val="FFFFFF"/>
                </a:solidFill>
              </a:defRPr>
            </a:lvl7pPr>
            <a:lvl8pPr lvl="7" rtl="0">
              <a:spcBef>
                <a:spcPts val="0"/>
              </a:spcBef>
              <a:buClr>
                <a:srgbClr val="FFFFFF"/>
              </a:buClr>
              <a:buSzPct val="100000"/>
              <a:defRPr sz="1800">
                <a:solidFill>
                  <a:srgbClr val="FFFFFF"/>
                </a:solidFill>
              </a:defRPr>
            </a:lvl8pPr>
            <a:lvl9pPr lvl="8" rtl="0">
              <a:spcBef>
                <a:spcPts val="0"/>
              </a:spcBef>
              <a:buClr>
                <a:srgbClr val="FFFFFF"/>
              </a:buClr>
              <a:buSzPct val="100000"/>
              <a:defRPr sz="1800">
                <a:solidFill>
                  <a:srgbClr val="FFFFFF"/>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0" name="Shape 40"/>
        <p:cNvGrpSpPr/>
        <p:nvPr/>
      </p:nvGrpSpPr>
      <p:grpSpPr>
        <a:xfrm>
          <a:off x="0" y="0"/>
          <a:ext cx="0" cy="0"/>
          <a:chOff x="0" y="0"/>
          <a:chExt cx="0" cy="0"/>
        </a:xfrm>
      </p:grpSpPr>
      <p:sp>
        <p:nvSpPr>
          <p:cNvPr id="41" name="Shape 41"/>
          <p:cNvSpPr/>
          <p:nvPr/>
        </p:nvSpPr>
        <p:spPr>
          <a:xfrm flipH="1">
            <a:off x="-75" y="0"/>
            <a:ext cx="1851600" cy="1140000"/>
          </a:xfrm>
          <a:prstGeom prst="rect">
            <a:avLst/>
          </a:prstGeom>
          <a:solidFill>
            <a:srgbClr val="0DB7C4"/>
          </a:solidFill>
          <a:ln>
            <a:noFill/>
          </a:ln>
        </p:spPr>
        <p:txBody>
          <a:bodyPr anchorCtr="0" anchor="ctr" bIns="91425" lIns="91425" rIns="91425" wrap="square" tIns="91425">
            <a:noAutofit/>
          </a:bodyPr>
          <a:lstStyle/>
          <a:p>
            <a:pPr lvl="0">
              <a:spcBef>
                <a:spcPts val="0"/>
              </a:spcBef>
              <a:buNone/>
            </a:pPr>
            <a:r>
              <a:t/>
            </a:r>
            <a:endParaRPr/>
          </a:p>
        </p:txBody>
      </p:sp>
      <p:sp>
        <p:nvSpPr>
          <p:cNvPr id="42" name="Shape 42"/>
          <p:cNvSpPr txBox="1"/>
          <p:nvPr>
            <p:ph idx="1" type="body"/>
          </p:nvPr>
        </p:nvSpPr>
        <p:spPr>
          <a:xfrm>
            <a:off x="223150" y="1284100"/>
            <a:ext cx="1393200" cy="1932900"/>
          </a:xfrm>
          <a:prstGeom prst="rect">
            <a:avLst/>
          </a:prstGeom>
        </p:spPr>
        <p:txBody>
          <a:bodyPr anchorCtr="0" anchor="t" bIns="91425" lIns="91425" rIns="91425" wrap="square" tIns="91425"/>
          <a:lstStyle>
            <a:lvl1pPr lvl="0">
              <a:spcBef>
                <a:spcPts val="360"/>
              </a:spcBef>
              <a:buClr>
                <a:srgbClr val="415665"/>
              </a:buClr>
              <a:buSzPct val="100000"/>
              <a:buNone/>
              <a:defRPr sz="12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44425" y="5598"/>
            <a:ext cx="3552600" cy="1140000"/>
          </a:xfrm>
          <a:prstGeom prst="rect">
            <a:avLst/>
          </a:prstGeom>
          <a:noFill/>
          <a:ln>
            <a:noFill/>
          </a:ln>
        </p:spPr>
        <p:txBody>
          <a:bodyPr anchorCtr="0" anchor="b" bIns="91425" lIns="91425" rIns="91425" wrap="square" tIns="91425"/>
          <a:lstStyle>
            <a:lvl1pPr lvl="0">
              <a:spcBef>
                <a:spcPts val="0"/>
              </a:spcBef>
              <a:buClr>
                <a:srgbClr val="0DB7C4"/>
              </a:buClr>
              <a:buSzPct val="100000"/>
              <a:buFont typeface="Dosis"/>
              <a:buNone/>
              <a:defRPr sz="2400">
                <a:solidFill>
                  <a:srgbClr val="0DB7C4"/>
                </a:solidFill>
                <a:latin typeface="Dosis"/>
                <a:ea typeface="Dosis"/>
                <a:cs typeface="Dosis"/>
                <a:sym typeface="Dosis"/>
              </a:defRPr>
            </a:lvl1pPr>
            <a:lvl2pPr lvl="1">
              <a:spcBef>
                <a:spcPts val="0"/>
              </a:spcBef>
              <a:buClr>
                <a:srgbClr val="0DB7C4"/>
              </a:buClr>
              <a:buSzPct val="100000"/>
              <a:buFont typeface="Dosis"/>
              <a:buNone/>
              <a:defRPr sz="2400">
                <a:solidFill>
                  <a:srgbClr val="0DB7C4"/>
                </a:solidFill>
                <a:latin typeface="Dosis"/>
                <a:ea typeface="Dosis"/>
                <a:cs typeface="Dosis"/>
                <a:sym typeface="Dosis"/>
              </a:defRPr>
            </a:lvl2pPr>
            <a:lvl3pPr lvl="2">
              <a:spcBef>
                <a:spcPts val="0"/>
              </a:spcBef>
              <a:buClr>
                <a:srgbClr val="0DB7C4"/>
              </a:buClr>
              <a:buSzPct val="100000"/>
              <a:buFont typeface="Dosis"/>
              <a:buNone/>
              <a:defRPr sz="2400">
                <a:solidFill>
                  <a:srgbClr val="0DB7C4"/>
                </a:solidFill>
                <a:latin typeface="Dosis"/>
                <a:ea typeface="Dosis"/>
                <a:cs typeface="Dosis"/>
                <a:sym typeface="Dosis"/>
              </a:defRPr>
            </a:lvl3pPr>
            <a:lvl4pPr lvl="3">
              <a:spcBef>
                <a:spcPts val="0"/>
              </a:spcBef>
              <a:buClr>
                <a:srgbClr val="0DB7C4"/>
              </a:buClr>
              <a:buSzPct val="100000"/>
              <a:buFont typeface="Dosis"/>
              <a:buNone/>
              <a:defRPr sz="2400">
                <a:solidFill>
                  <a:srgbClr val="0DB7C4"/>
                </a:solidFill>
                <a:latin typeface="Dosis"/>
                <a:ea typeface="Dosis"/>
                <a:cs typeface="Dosis"/>
                <a:sym typeface="Dosis"/>
              </a:defRPr>
            </a:lvl4pPr>
            <a:lvl5pPr lvl="4">
              <a:spcBef>
                <a:spcPts val="0"/>
              </a:spcBef>
              <a:buClr>
                <a:srgbClr val="0DB7C4"/>
              </a:buClr>
              <a:buSzPct val="100000"/>
              <a:buFont typeface="Dosis"/>
              <a:buNone/>
              <a:defRPr sz="2400">
                <a:solidFill>
                  <a:srgbClr val="0DB7C4"/>
                </a:solidFill>
                <a:latin typeface="Dosis"/>
                <a:ea typeface="Dosis"/>
                <a:cs typeface="Dosis"/>
                <a:sym typeface="Dosis"/>
              </a:defRPr>
            </a:lvl5pPr>
            <a:lvl6pPr lvl="5">
              <a:spcBef>
                <a:spcPts val="0"/>
              </a:spcBef>
              <a:buClr>
                <a:srgbClr val="0DB7C4"/>
              </a:buClr>
              <a:buSzPct val="100000"/>
              <a:buFont typeface="Dosis"/>
              <a:buNone/>
              <a:defRPr sz="2400">
                <a:solidFill>
                  <a:srgbClr val="0DB7C4"/>
                </a:solidFill>
                <a:latin typeface="Dosis"/>
                <a:ea typeface="Dosis"/>
                <a:cs typeface="Dosis"/>
                <a:sym typeface="Dosis"/>
              </a:defRPr>
            </a:lvl6pPr>
            <a:lvl7pPr lvl="6">
              <a:spcBef>
                <a:spcPts val="0"/>
              </a:spcBef>
              <a:buClr>
                <a:srgbClr val="0DB7C4"/>
              </a:buClr>
              <a:buSzPct val="100000"/>
              <a:buFont typeface="Dosis"/>
              <a:buNone/>
              <a:defRPr sz="2400">
                <a:solidFill>
                  <a:srgbClr val="0DB7C4"/>
                </a:solidFill>
                <a:latin typeface="Dosis"/>
                <a:ea typeface="Dosis"/>
                <a:cs typeface="Dosis"/>
                <a:sym typeface="Dosis"/>
              </a:defRPr>
            </a:lvl7pPr>
            <a:lvl8pPr lvl="7">
              <a:spcBef>
                <a:spcPts val="0"/>
              </a:spcBef>
              <a:buClr>
                <a:srgbClr val="0DB7C4"/>
              </a:buClr>
              <a:buSzPct val="100000"/>
              <a:buFont typeface="Dosis"/>
              <a:buNone/>
              <a:defRPr sz="2400">
                <a:solidFill>
                  <a:srgbClr val="0DB7C4"/>
                </a:solidFill>
                <a:latin typeface="Dosis"/>
                <a:ea typeface="Dosis"/>
                <a:cs typeface="Dosis"/>
                <a:sym typeface="Dosis"/>
              </a:defRPr>
            </a:lvl8pPr>
            <a:lvl9pPr lvl="8">
              <a:spcBef>
                <a:spcPts val="0"/>
              </a:spcBef>
              <a:buClr>
                <a:srgbClr val="0DB7C4"/>
              </a:buClr>
              <a:buSzPct val="100000"/>
              <a:buFont typeface="Dosis"/>
              <a:buNone/>
              <a:defRPr sz="2400">
                <a:solidFill>
                  <a:srgbClr val="0DB7C4"/>
                </a:solidFill>
                <a:latin typeface="Dosis"/>
                <a:ea typeface="Dosis"/>
                <a:cs typeface="Dosis"/>
                <a:sym typeface="Dosis"/>
              </a:defRPr>
            </a:lvl9pPr>
          </a:lstStyle>
          <a:p/>
        </p:txBody>
      </p:sp>
      <p:sp>
        <p:nvSpPr>
          <p:cNvPr id="7" name="Shape 7"/>
          <p:cNvSpPr txBox="1"/>
          <p:nvPr>
            <p:ph idx="1" type="body"/>
          </p:nvPr>
        </p:nvSpPr>
        <p:spPr>
          <a:xfrm>
            <a:off x="844425" y="1538075"/>
            <a:ext cx="5169000" cy="3387900"/>
          </a:xfrm>
          <a:prstGeom prst="rect">
            <a:avLst/>
          </a:prstGeom>
          <a:noFill/>
          <a:ln>
            <a:noFill/>
          </a:ln>
        </p:spPr>
        <p:txBody>
          <a:bodyPr anchorCtr="0" anchor="t" bIns="91425" lIns="91425" rIns="91425" wrap="square" tIns="91425"/>
          <a:lstStyle>
            <a:lvl1pPr lvl="0">
              <a:spcBef>
                <a:spcPts val="600"/>
              </a:spcBef>
              <a:buClr>
                <a:srgbClr val="0DB7C4"/>
              </a:buClr>
              <a:buSzPct val="100000"/>
              <a:buFont typeface="Source Sans Pro"/>
              <a:buChar char="▹"/>
              <a:defRPr sz="3000">
                <a:solidFill>
                  <a:srgbClr val="415665"/>
                </a:solidFill>
                <a:latin typeface="Source Sans Pro"/>
                <a:ea typeface="Source Sans Pro"/>
                <a:cs typeface="Source Sans Pro"/>
                <a:sym typeface="Source Sans Pro"/>
              </a:defRPr>
            </a:lvl1pPr>
            <a:lvl2pPr lvl="1">
              <a:spcBef>
                <a:spcPts val="480"/>
              </a:spcBef>
              <a:buClr>
                <a:srgbClr val="0DB7C4"/>
              </a:buClr>
              <a:buSzPct val="100000"/>
              <a:buFont typeface="Source Sans Pro"/>
              <a:buChar char="▸"/>
              <a:defRPr sz="2400">
                <a:solidFill>
                  <a:srgbClr val="415665"/>
                </a:solidFill>
                <a:latin typeface="Source Sans Pro"/>
                <a:ea typeface="Source Sans Pro"/>
                <a:cs typeface="Source Sans Pro"/>
                <a:sym typeface="Source Sans Pro"/>
              </a:defRPr>
            </a:lvl2pPr>
            <a:lvl3pPr lvl="2">
              <a:spcBef>
                <a:spcPts val="480"/>
              </a:spcBef>
              <a:buClr>
                <a:srgbClr val="0DB7C4"/>
              </a:buClr>
              <a:buSzPct val="100000"/>
              <a:buFont typeface="Source Sans Pro"/>
              <a:buChar char="⬩"/>
              <a:defRPr sz="2400">
                <a:solidFill>
                  <a:srgbClr val="415665"/>
                </a:solidFill>
                <a:latin typeface="Source Sans Pro"/>
                <a:ea typeface="Source Sans Pro"/>
                <a:cs typeface="Source Sans Pro"/>
                <a:sym typeface="Source Sans Pro"/>
              </a:defRPr>
            </a:lvl3pPr>
            <a:lvl4pPr lvl="3">
              <a:spcBef>
                <a:spcPts val="360"/>
              </a:spcBef>
              <a:buClr>
                <a:srgbClr val="0DB7C4"/>
              </a:buClr>
              <a:buSzPct val="100000"/>
              <a:buFont typeface="Source Sans Pro"/>
              <a:buChar char="⬞"/>
              <a:defRPr sz="1800">
                <a:solidFill>
                  <a:srgbClr val="415665"/>
                </a:solidFill>
                <a:latin typeface="Source Sans Pro"/>
                <a:ea typeface="Source Sans Pro"/>
                <a:cs typeface="Source Sans Pro"/>
                <a:sym typeface="Source Sans Pro"/>
              </a:defRPr>
            </a:lvl4pPr>
            <a:lvl5pPr lvl="4">
              <a:spcBef>
                <a:spcPts val="360"/>
              </a:spcBef>
              <a:buClr>
                <a:srgbClr val="0DB7C4"/>
              </a:buClr>
              <a:buSzPct val="100000"/>
              <a:buFont typeface="Source Sans Pro"/>
              <a:buChar char="○"/>
              <a:defRPr sz="1800">
                <a:solidFill>
                  <a:srgbClr val="415665"/>
                </a:solidFill>
                <a:latin typeface="Source Sans Pro"/>
                <a:ea typeface="Source Sans Pro"/>
                <a:cs typeface="Source Sans Pro"/>
                <a:sym typeface="Source Sans Pro"/>
              </a:defRPr>
            </a:lvl5pPr>
            <a:lvl6pPr lvl="5">
              <a:spcBef>
                <a:spcPts val="360"/>
              </a:spcBef>
              <a:buClr>
                <a:srgbClr val="0DB7C4"/>
              </a:buClr>
              <a:buSzPct val="100000"/>
              <a:buFont typeface="Source Sans Pro"/>
              <a:buChar char="■"/>
              <a:defRPr sz="1800">
                <a:solidFill>
                  <a:srgbClr val="415665"/>
                </a:solidFill>
                <a:latin typeface="Source Sans Pro"/>
                <a:ea typeface="Source Sans Pro"/>
                <a:cs typeface="Source Sans Pro"/>
                <a:sym typeface="Source Sans Pro"/>
              </a:defRPr>
            </a:lvl6pPr>
            <a:lvl7pPr lvl="6">
              <a:spcBef>
                <a:spcPts val="360"/>
              </a:spcBef>
              <a:buClr>
                <a:srgbClr val="0DB7C4"/>
              </a:buClr>
              <a:buSzPct val="100000"/>
              <a:buFont typeface="Source Sans Pro"/>
              <a:buChar char="●"/>
              <a:defRPr sz="1800">
                <a:solidFill>
                  <a:srgbClr val="415665"/>
                </a:solidFill>
                <a:latin typeface="Source Sans Pro"/>
                <a:ea typeface="Source Sans Pro"/>
                <a:cs typeface="Source Sans Pro"/>
                <a:sym typeface="Source Sans Pro"/>
              </a:defRPr>
            </a:lvl7pPr>
            <a:lvl8pPr lvl="7">
              <a:spcBef>
                <a:spcPts val="360"/>
              </a:spcBef>
              <a:buClr>
                <a:srgbClr val="0DB7C4"/>
              </a:buClr>
              <a:buSzPct val="100000"/>
              <a:buFont typeface="Source Sans Pro"/>
              <a:buChar char="○"/>
              <a:defRPr sz="1800">
                <a:solidFill>
                  <a:srgbClr val="415665"/>
                </a:solidFill>
                <a:latin typeface="Source Sans Pro"/>
                <a:ea typeface="Source Sans Pro"/>
                <a:cs typeface="Source Sans Pro"/>
                <a:sym typeface="Source Sans Pro"/>
              </a:defRPr>
            </a:lvl8pPr>
            <a:lvl9pPr lvl="8">
              <a:spcBef>
                <a:spcPts val="360"/>
              </a:spcBef>
              <a:buClr>
                <a:srgbClr val="0DB7C4"/>
              </a:buClr>
              <a:buSzPct val="100000"/>
              <a:buFont typeface="Source Sans Pro"/>
              <a:buChar char="■"/>
              <a:defRPr sz="1800">
                <a:solidFill>
                  <a:srgbClr val="415665"/>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diy.library.oregonstate.edu/" TargetMode="External"/><Relationship Id="rId4" Type="http://schemas.openxmlformats.org/officeDocument/2006/relationships/image" Target="../media/image11.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8.png"/><Relationship Id="rId11" Type="http://schemas.openxmlformats.org/officeDocument/2006/relationships/hyperlink" Target="https://creativecommons.org/choose/?lang=cs" TargetMode="External"/><Relationship Id="rId10" Type="http://schemas.openxmlformats.org/officeDocument/2006/relationships/image" Target="../media/image13.png"/><Relationship Id="rId12" Type="http://schemas.openxmlformats.org/officeDocument/2006/relationships/hyperlink" Target="https://creativecommons.org/choose/?lang=cs" TargetMode="External"/><Relationship Id="rId9"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5.png"/><Relationship Id="rId8" Type="http://schemas.openxmlformats.org/officeDocument/2006/relationships/image" Target="../media/image17.png"/></Relationships>
</file>

<file path=ppt/slides/_rels/slide13.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9.png"/><Relationship Id="rId13" Type="http://schemas.openxmlformats.org/officeDocument/2006/relationships/image" Target="../media/image33.png"/><Relationship Id="rId12"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www.sciencedirect.com/science/article/pii/S0022399913002766" TargetMode="External"/><Relationship Id="rId4" Type="http://schemas.openxmlformats.org/officeDocument/2006/relationships/hyperlink" Target="https://nlk.cz/" TargetMode="External"/><Relationship Id="rId9" Type="http://schemas.openxmlformats.org/officeDocument/2006/relationships/hyperlink" Target="http://blogs.lse.ac.uk/impactofsocialsciences/2015/07/07/how-can-your-research-have-more-impact-5-key-principles-tips/?platform=hootsuite" TargetMode="External"/><Relationship Id="rId15" Type="http://schemas.openxmlformats.org/officeDocument/2006/relationships/hyperlink" Target="https://www.flickr.com/photos/sixteenmilesofstring/8256206923/in/set-72157632200936657" TargetMode="External"/><Relationship Id="rId14" Type="http://schemas.openxmlformats.org/officeDocument/2006/relationships/hyperlink" Target="https://www.flickr.com/photos/sixteenmilesofstring/8256206923/in/set-72157632200936657" TargetMode="External"/><Relationship Id="rId17" Type="http://schemas.openxmlformats.org/officeDocument/2006/relationships/image" Target="../media/image20.png"/><Relationship Id="rId16" Type="http://schemas.openxmlformats.org/officeDocument/2006/relationships/hyperlink" Target="https://creativecommons.org/licenses/by/2.0/" TargetMode="External"/><Relationship Id="rId5" Type="http://schemas.openxmlformats.org/officeDocument/2006/relationships/hyperlink" Target="https://uwaterloo.ca/centre-for-teaching-excellence/teaching-tips/by-category/114" TargetMode="External"/><Relationship Id="rId19" Type="http://schemas.openxmlformats.org/officeDocument/2006/relationships/image" Target="../media/image23.png"/><Relationship Id="rId6" Type="http://schemas.openxmlformats.org/officeDocument/2006/relationships/hyperlink" Target="https://elenikyritsis.com/2017/04/30/5-ps-for-a-positive-digital-footprint-board-game/?utm_content=bufferb78b0&amp;utm_medium=social&amp;utm_source=plus.google.com&amp;utm_campaign=buffer" TargetMode="External"/><Relationship Id="rId18" Type="http://schemas.openxmlformats.org/officeDocument/2006/relationships/image" Target="../media/image18.png"/><Relationship Id="rId7" Type="http://schemas.openxmlformats.org/officeDocument/2006/relationships/hyperlink" Target="http://diy.library.oregonstate.edu/" TargetMode="External"/><Relationship Id="rId8" Type="http://schemas.openxmlformats.org/officeDocument/2006/relationships/hyperlink" Target="https://sites.google.com/view/welcometogsuitehyperdoc/start-her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hyperlink" Target="https://goo.gl/forms/DI4wRf8SJbEHuUQy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slide=id.g237de772aa_0_130" TargetMode="External"/><Relationship Id="rId4" Type="http://schemas.openxmlformats.org/officeDocument/2006/relationships/hyperlink" Target="https://creativecommons.org/choose/?lang=c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hyperlink" Target="http://knihovna.jinonice.cuni.cz/images/help/navod_citace_priklady.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hyperlink" Target="http://www.ikaros.cz/americka-knihovnicka-asociace-a-informacni-gramotnost" TargetMode="External"/><Relationship Id="rId5" Type="http://schemas.openxmlformats.org/officeDocument/2006/relationships/image" Target="../media/image21.png"/><Relationship Id="rId6" Type="http://schemas.openxmlformats.org/officeDocument/2006/relationships/hyperlink" Target="http://www.techlib.cz/c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0" Type="http://schemas.openxmlformats.org/officeDocument/2006/relationships/hyperlink" Target="https://sites.google.com/site/novaiso690/schema-a-priklady/elektronick-zdroje" TargetMode="External"/><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knihovna.jinonice.cuni.cz/images/help/navod_citace_priklady.pdf" TargetMode="External"/><Relationship Id="rId4" Type="http://schemas.openxmlformats.org/officeDocument/2006/relationships/hyperlink" Target="http://texty.jinonice.cuni.cz/novinky/2011/novy-text-citovani-od-evy-bratkove" TargetMode="External"/><Relationship Id="rId9" Type="http://schemas.openxmlformats.org/officeDocument/2006/relationships/hyperlink" Target="http://www.citace.com/CSN-ISO-690" TargetMode="External"/><Relationship Id="rId5" Type="http://schemas.openxmlformats.org/officeDocument/2006/relationships/hyperlink" Target="http://www1.cuni.cz/~brt/bibref/bibref.html" TargetMode="External"/><Relationship Id="rId6" Type="http://schemas.openxmlformats.org/officeDocument/2006/relationships/hyperlink" Target="http://knihovna.fsv.cuni.cz/jak-citovat" TargetMode="External"/><Relationship Id="rId7" Type="http://schemas.openxmlformats.org/officeDocument/2006/relationships/hyperlink" Target="https://kuk.muni.cz/animace/eiz/pdf.php?file=publikacni_etika/citace.pdf" TargetMode="External"/><Relationship Id="rId8" Type="http://schemas.openxmlformats.org/officeDocument/2006/relationships/hyperlink" Target="http://is.muni.cz/do/rect/el/estud/prif/ps11/metodika/web/ebook_citace_2011.html#iso_690.zasady_tvorb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www.visualthesaurus.com/app/view" TargetMode="Externa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docs.google.com/document/d/1VptMhXSfoXVLbJF7MNoyk7ziIm5XH1n5h3eDpxC6uAI/edit" TargetMode="Externa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s://docs.google.com/document/d/15D7fN4c5za91su5FeW4C7jzn88fFSk5DxVwwPWg8p5A/edit" TargetMode="Externa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0.png"/><Relationship Id="rId4" Type="http://schemas.openxmlformats.org/officeDocument/2006/relationships/image" Target="../media/image32.png"/><Relationship Id="rId5" Type="http://schemas.openxmlformats.org/officeDocument/2006/relationships/hyperlink" Target="http://www.sciencedirect.com/science/article/pii/S014976341630713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0.png"/><Relationship Id="rId4" Type="http://schemas.openxmlformats.org/officeDocument/2006/relationships/image" Target="../media/image34.png"/><Relationship Id="rId5" Type="http://schemas.openxmlformats.org/officeDocument/2006/relationships/hyperlink" Target="http://www.sciencedirect.com/science/article/pii/S1607551X1630270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is.muni.cz/th/253523/ff_b/Citacni_analyza_zaverecnych_praci_na_KISK_FF_MU_Brno_-_do_ISu.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2.png"/><Relationship Id="rId4" Type="http://schemas.openxmlformats.org/officeDocument/2006/relationships/image" Target="../media/image37.png"/><Relationship Id="rId5"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s://knihovna.lf2.cuni.cz/wp-content/upload/2013/11/citace_pro1.pdf" TargetMode="External"/><Relationship Id="rId4" Type="http://schemas.openxmlformats.org/officeDocument/2006/relationships/hyperlink" Target="https://www.youtube.com/channel/UC-M6_aWgiIMdoXi7QLqa3lw" TargetMode="External"/><Relationship Id="rId5" Type="http://schemas.openxmlformats.org/officeDocument/2006/relationships/hyperlink" Target="https://www.citacepro.com" TargetMode="External"/><Relationship Id="rId6" Type="http://schemas.openxmlformats.org/officeDocument/2006/relationships/image" Target="../media/image35.png"/><Relationship Id="rId7"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odevzdej.cz" TargetMode="External"/><Relationship Id="rId4" Type="http://schemas.openxmlformats.org/officeDocument/2006/relationships/hyperlink" Target="http://theses.cz" TargetMode="External"/><Relationship Id="rId5" Type="http://schemas.openxmlformats.org/officeDocument/2006/relationships/hyperlink" Target="http://www.youtube.com/watch?v=C6-OXKKngNo" TargetMode="External"/><Relationship Id="rId6" Type="http://schemas.openxmlformats.org/officeDocument/2006/relationships/image" Target="../media/image4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www.ithenticate.com/resources/infographics/types-of-plagiarism-research" TargetMode="External"/><Relationship Id="rId4" Type="http://schemas.openxmlformats.org/officeDocument/2006/relationships/hyperlink" Target="https://hub.wiley.com/community/exchanges/discover/blog/2016/02/02/10-types-of-plagiarism-in-research" TargetMode="External"/><Relationship Id="rId5" Type="http://schemas.openxmlformats.org/officeDocument/2006/relationships/hyperlink" Target="https://knihovna.cvut.cz/images/Redakce/jak_psat_publikaci.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theconversation.com/predicting-who-will-publish-or-perish-as-career-academics-18473" TargetMode="Externa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s://goo.gl/xQc11o" TargetMode="External"/><Relationship Id="rId4" Type="http://schemas.openxmlformats.org/officeDocument/2006/relationships/hyperlink" Target="https://www.slideshare.net/XiangREN/open-access-and-researchers" TargetMode="External"/><Relationship Id="rId5"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1" Type="http://schemas.openxmlformats.org/officeDocument/2006/relationships/image" Target="../media/image41.jpg"/><Relationship Id="rId10" Type="http://schemas.openxmlformats.org/officeDocument/2006/relationships/hyperlink" Target="http://prirucka.ujc.cas.cz/" TargetMode="External"/><Relationship Id="rId12" Type="http://schemas.openxmlformats.org/officeDocument/2006/relationships/hyperlink" Target="https://www.flickr.com/photos/ryanlintelman/3462830260/" TargetMode="External"/><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hyperlink" Target="https://knihovna.lf2.cuni.cz/studium/vysokoskolskekvalifikacni-prace/bakalarske-a-diplomove-prace" TargetMode="External"/><Relationship Id="rId4" Type="http://schemas.openxmlformats.org/officeDocument/2006/relationships/hyperlink" Target="https://knihovna.lf2.cuni.cz/studium/vysokoskolskekvalifikacni-prace/bakalarske-a-diplomove-prace" TargetMode="External"/><Relationship Id="rId9" Type="http://schemas.openxmlformats.org/officeDocument/2006/relationships/hyperlink" Target="https://is.cuni.cz/webapps/zzp/search/?tab_searchas=basic&amp;lang=cs" TargetMode="External"/><Relationship Id="rId5" Type="http://schemas.openxmlformats.org/officeDocument/2006/relationships/hyperlink" Target="http://www.lf2.cuni.cz/predpisy-a-navody/opatreni-dekana/opatreni-dekana-c-122010" TargetMode="External"/><Relationship Id="rId6" Type="http://schemas.openxmlformats.org/officeDocument/2006/relationships/hyperlink" Target="https://knihovna.lf2.cuni.cz/studium/vysokoskolskekvalifikacni-prace" TargetMode="External"/><Relationship Id="rId7" Type="http://schemas.openxmlformats.org/officeDocument/2006/relationships/hyperlink" Target="https://knihovna.lf2.cuni.cz/wp-content/upload/Priloha-c-1-Formalni-uprava-k-opatreni2010.pdf" TargetMode="External"/><Relationship Id="rId8" Type="http://schemas.openxmlformats.org/officeDocument/2006/relationships/hyperlink" Target="http://digitool.is.cuni.cz/R/JFF85QDG3MG93TYVFU8JFMVTEFUPJY7JQPYL9AU2HBAY3ACRVX-00612?RN=692181387&amp;pds_handle=GUEST" TargetMode="External"/></Relationships>
</file>

<file path=ppt/slides/_rels/slide44.xml.rels><?xml version="1.0" encoding="UTF-8" standalone="yes"?><Relationships xmlns="http://schemas.openxmlformats.org/package/2006/relationships"><Relationship Id="rId11" Type="http://schemas.openxmlformats.org/officeDocument/2006/relationships/hyperlink" Target="https://dl1.cuni.cz/course/view.php?id=5377" TargetMode="External"/><Relationship Id="rId10" Type="http://schemas.openxmlformats.org/officeDocument/2006/relationships/hyperlink" Target="http://deathtothestockphoto.com/wp-content/uploads/DeathtotheStockPhoto-License.pdf" TargetMode="External"/><Relationship Id="rId12" Type="http://schemas.openxmlformats.org/officeDocument/2006/relationships/hyperlink" Target="https://creativecommons.org/choose/?lang=cs" TargetMode="External"/><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hyperlink" Target="https://www.slideshare.net/josefslerka/informan-etika" TargetMode="External"/><Relationship Id="rId4" Type="http://schemas.openxmlformats.org/officeDocument/2006/relationships/hyperlink" Target="https://creativecommons.org/choose/?lang=cs" TargetMode="External"/><Relationship Id="rId9" Type="http://schemas.openxmlformats.org/officeDocument/2006/relationships/hyperlink" Target="http://deathtothestockphoto.com/" TargetMode="External"/><Relationship Id="rId5" Type="http://schemas.openxmlformats.org/officeDocument/2006/relationships/hyperlink" Target="http://www.creativecommons.cz/" TargetMode="External"/><Relationship Id="rId6" Type="http://schemas.openxmlformats.org/officeDocument/2006/relationships/hyperlink" Target="http://www.plagiarism.org/" TargetMode="External"/><Relationship Id="rId7" Type="http://schemas.openxmlformats.org/officeDocument/2006/relationships/hyperlink" Target="https://dl1.cuni.cz/pluginfile.php/406902/mod_resource/content/1/%C4%8Cin%C4%8Dera%20-%20informa%C4%8Dn%C3%AD%20etika.pdf" TargetMode="External"/><Relationship Id="rId8" Type="http://schemas.openxmlformats.org/officeDocument/2006/relationships/hyperlink" Target="http://www.slidescarnival.co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hyperlink" Target="https://knihovna.lf2.cuni.cz/vzdelavan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psp.cz/docs/laws/listina.html" TargetMode="External"/><Relationship Id="rId4" Type="http://schemas.openxmlformats.org/officeDocument/2006/relationships/hyperlink" Target="#slide=nex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portal.gov.cz/app/zakony/zakonPar.jsp?idBiblio=49278&amp;nr=121~2F2000&amp;rpp=15#local-conten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hyperlink" Target="https://eavi.eu/wp-content/uploads/2017/07/beyond-fake-news_COLOUR_WEB.pdf" TargetMode="External"/><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zvolsi.info/" TargetMode="External"/><Relationship Id="rId4" Type="http://schemas.openxmlformats.org/officeDocument/2006/relationships/hyperlink" Target="http://demagog.cz/" TargetMode="External"/><Relationship Id="rId9" Type="http://schemas.openxmlformats.org/officeDocument/2006/relationships/image" Target="../media/image6.png"/><Relationship Id="rId5" Type="http://schemas.openxmlformats.org/officeDocument/2006/relationships/hyperlink" Target="http://www.hoax.cz/cze/" TargetMode="External"/><Relationship Id="rId6" Type="http://schemas.openxmlformats.org/officeDocument/2006/relationships/hyperlink" Target="https://www.nic.cz/" TargetMode="External"/><Relationship Id="rId7" Type="http://schemas.openxmlformats.org/officeDocument/2006/relationships/hyperlink" Target="http://factcheck.org/" TargetMode="External"/><Relationship Id="rId8" Type="http://schemas.openxmlformats.org/officeDocument/2006/relationships/hyperlink" Target="http://www.politifact.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 name="Shape 48"/>
        <p:cNvGrpSpPr/>
        <p:nvPr/>
      </p:nvGrpSpPr>
      <p:grpSpPr>
        <a:xfrm>
          <a:off x="0" y="0"/>
          <a:ext cx="0" cy="0"/>
          <a:chOff x="0" y="0"/>
          <a:chExt cx="0" cy="0"/>
        </a:xfrm>
      </p:grpSpPr>
      <p:sp>
        <p:nvSpPr>
          <p:cNvPr id="49" name="Shape 49"/>
          <p:cNvSpPr txBox="1"/>
          <p:nvPr>
            <p:ph type="ctrTitle"/>
          </p:nvPr>
        </p:nvSpPr>
        <p:spPr>
          <a:xfrm>
            <a:off x="704025" y="928550"/>
            <a:ext cx="5883900" cy="2201100"/>
          </a:xfrm>
          <a:prstGeom prst="rect">
            <a:avLst/>
          </a:prstGeom>
        </p:spPr>
        <p:txBody>
          <a:bodyPr anchorCtr="0" anchor="b" bIns="91425" lIns="91425" rIns="91425" wrap="square" tIns="91425">
            <a:noAutofit/>
          </a:bodyPr>
          <a:lstStyle/>
          <a:p>
            <a:pPr lvl="0">
              <a:spcBef>
                <a:spcPts val="0"/>
              </a:spcBef>
              <a:buNone/>
            </a:pPr>
            <a:r>
              <a:rPr lang="en" sz="4000">
                <a:latin typeface="Arial"/>
                <a:ea typeface="Arial"/>
                <a:cs typeface="Arial"/>
                <a:sym typeface="Arial"/>
              </a:rPr>
              <a:t>Informační, citační a publikační etika</a:t>
            </a:r>
            <a:r>
              <a:rPr lang="en" sz="4000">
                <a:latin typeface="Arial"/>
                <a:ea typeface="Arial"/>
                <a:cs typeface="Arial"/>
                <a:sym typeface="Arial"/>
              </a:rPr>
              <a:t>. Citace. Citace Pro Plus.</a:t>
            </a:r>
          </a:p>
        </p:txBody>
      </p:sp>
      <p:sp>
        <p:nvSpPr>
          <p:cNvPr id="50" name="Shape 50"/>
          <p:cNvSpPr txBox="1"/>
          <p:nvPr/>
        </p:nvSpPr>
        <p:spPr>
          <a:xfrm>
            <a:off x="0" y="4296875"/>
            <a:ext cx="4402200" cy="891600"/>
          </a:xfrm>
          <a:prstGeom prst="rect">
            <a:avLst/>
          </a:prstGeom>
          <a:noFill/>
          <a:ln>
            <a:noFill/>
          </a:ln>
        </p:spPr>
        <p:txBody>
          <a:bodyPr anchorCtr="0" anchor="t" bIns="91425" lIns="91425" rIns="91425" wrap="square" tIns="91425">
            <a:noAutofit/>
          </a:bodyPr>
          <a:lstStyle/>
          <a:p>
            <a:pPr indent="-69850" lvl="0" marL="0" marR="0" rtl="0" algn="l">
              <a:lnSpc>
                <a:spcPct val="100000"/>
              </a:lnSpc>
              <a:spcBef>
                <a:spcPts val="0"/>
              </a:spcBef>
              <a:spcAft>
                <a:spcPts val="0"/>
              </a:spcAft>
              <a:buClr>
                <a:schemeClr val="dk1"/>
              </a:buClr>
              <a:buSzPct val="91666"/>
              <a:buFont typeface="Arial"/>
              <a:buNone/>
            </a:pPr>
            <a:r>
              <a:rPr lang="en" sz="1200"/>
              <a:t>Mgr</a:t>
            </a:r>
            <a:r>
              <a:rPr lang="en" sz="1200"/>
              <a:t>. </a:t>
            </a:r>
            <a:r>
              <a:rPr lang="en" sz="1200"/>
              <a:t>Drahomíra</a:t>
            </a:r>
            <a:r>
              <a:rPr lang="en" sz="1200"/>
              <a:t> </a:t>
            </a:r>
            <a:r>
              <a:rPr lang="en" sz="1200"/>
              <a:t>Dvořáková</a:t>
            </a:r>
          </a:p>
          <a:p>
            <a:pPr indent="-69850" lvl="0" marL="0" marR="0" rtl="0" algn="l">
              <a:lnSpc>
                <a:spcPct val="100000"/>
              </a:lnSpc>
              <a:spcBef>
                <a:spcPts val="0"/>
              </a:spcBef>
              <a:spcAft>
                <a:spcPts val="0"/>
              </a:spcAft>
              <a:buClr>
                <a:schemeClr val="dk1"/>
              </a:buClr>
              <a:buSzPct val="91666"/>
              <a:buFont typeface="Arial"/>
              <a:buNone/>
            </a:pPr>
            <a:r>
              <a:rPr lang="en" sz="1200"/>
              <a:t>drahomira.dvorakova@lfmotol.cuni.cz;</a:t>
            </a:r>
          </a:p>
          <a:p>
            <a:pPr indent="-69850" lvl="0" marL="0" marR="0" rtl="0" algn="l">
              <a:lnSpc>
                <a:spcPct val="100000"/>
              </a:lnSpc>
              <a:spcBef>
                <a:spcPts val="0"/>
              </a:spcBef>
              <a:spcAft>
                <a:spcPts val="0"/>
              </a:spcAft>
              <a:buClr>
                <a:schemeClr val="dk1"/>
              </a:buClr>
              <a:buSzPct val="91666"/>
              <a:buFont typeface="Arial"/>
              <a:buNone/>
            </a:pPr>
            <a:r>
              <a:rPr lang="en" sz="1200"/>
              <a:t>Ústav vědeckých informací; 2. lékařská fakulta UK;</a:t>
            </a:r>
          </a:p>
          <a:p>
            <a:pPr indent="-69850" lvl="0" marL="0" marR="0" rtl="0" algn="l">
              <a:lnSpc>
                <a:spcPct val="100000"/>
              </a:lnSpc>
              <a:spcBef>
                <a:spcPts val="0"/>
              </a:spcBef>
              <a:spcAft>
                <a:spcPts val="0"/>
              </a:spcAft>
              <a:buClr>
                <a:schemeClr val="dk1"/>
              </a:buClr>
              <a:buSzPct val="91666"/>
              <a:buFont typeface="Arial"/>
              <a:buNone/>
            </a:pPr>
            <a:r>
              <a:rPr lang="en" sz="1200"/>
              <a:t>21.11.2017;</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idx="4294967295" type="ctrTitle"/>
          </p:nvPr>
        </p:nvSpPr>
        <p:spPr>
          <a:xfrm>
            <a:off x="1071800" y="1058600"/>
            <a:ext cx="5178600" cy="1140000"/>
          </a:xfrm>
          <a:prstGeom prst="rect">
            <a:avLst/>
          </a:prstGeom>
          <a:ln cap="flat" cmpd="sng" w="76200">
            <a:solidFill>
              <a:srgbClr val="9900FF"/>
            </a:solidFill>
            <a:prstDash val="solid"/>
            <a:round/>
            <a:headEnd len="med" w="med" type="none"/>
            <a:tailEnd len="med" w="med" type="none"/>
          </a:ln>
        </p:spPr>
        <p:txBody>
          <a:bodyPr anchorCtr="0" anchor="b" bIns="91425" lIns="91425" rIns="91425" wrap="square" tIns="91425">
            <a:noAutofit/>
          </a:bodyPr>
          <a:lstStyle/>
          <a:p>
            <a:pPr lvl="0" rtl="0">
              <a:spcBef>
                <a:spcPts val="0"/>
              </a:spcBef>
              <a:buNone/>
            </a:pPr>
            <a:r>
              <a:rPr lang="en" sz="3000">
                <a:solidFill>
                  <a:srgbClr val="9900FF"/>
                </a:solidFill>
                <a:latin typeface="Arial"/>
                <a:ea typeface="Arial"/>
                <a:cs typeface="Arial"/>
                <a:sym typeface="Arial"/>
              </a:rPr>
              <a:t>Creative Commons</a:t>
            </a:r>
          </a:p>
        </p:txBody>
      </p:sp>
      <p:sp>
        <p:nvSpPr>
          <p:cNvPr id="108" name="Shape 108"/>
          <p:cNvSpPr txBox="1"/>
          <p:nvPr>
            <p:ph idx="4294967295" type="subTitle"/>
          </p:nvPr>
        </p:nvSpPr>
        <p:spPr>
          <a:xfrm>
            <a:off x="807000" y="2729637"/>
            <a:ext cx="5178600" cy="1224600"/>
          </a:xfrm>
          <a:prstGeom prst="rect">
            <a:avLst/>
          </a:prstGeom>
        </p:spPr>
        <p:txBody>
          <a:bodyPr anchorCtr="0" anchor="t" bIns="91425" lIns="91425" rIns="91425" wrap="square" tIns="91425">
            <a:noAutofit/>
          </a:bodyPr>
          <a:lstStyle/>
          <a:p>
            <a:pPr lvl="0" rtl="0" algn="l">
              <a:lnSpc>
                <a:spcPct val="115000"/>
              </a:lnSpc>
              <a:spcBef>
                <a:spcPts val="0"/>
              </a:spcBef>
              <a:buClr>
                <a:schemeClr val="dk1"/>
              </a:buClr>
              <a:buSzPct val="61111"/>
              <a:buFont typeface="Arial"/>
              <a:buNone/>
            </a:pPr>
            <a:r>
              <a:rPr b="1" lang="en" sz="1800">
                <a:solidFill>
                  <a:schemeClr val="dk1"/>
                </a:solidFill>
                <a:latin typeface="Arial"/>
                <a:ea typeface="Arial"/>
                <a:cs typeface="Arial"/>
                <a:sym typeface="Arial"/>
              </a:rPr>
              <a:t>neboli CC jsou souborem veřejných licencí. Autoři tak mají legální možnost otevřeného publikování a zpřístupnění jejich autorského díla přímo uživatelům. </a:t>
            </a:r>
          </a:p>
          <a:p>
            <a:pPr lvl="0" rtl="0">
              <a:lnSpc>
                <a:spcPct val="115000"/>
              </a:lnSpc>
              <a:spcBef>
                <a:spcPts val="0"/>
              </a:spcBef>
              <a:buClr>
                <a:schemeClr val="dk1"/>
              </a:buClr>
              <a:buSzPct val="91666"/>
              <a:buFont typeface="Arial"/>
              <a:buNone/>
            </a:pPr>
            <a:r>
              <a:t/>
            </a:r>
            <a:endParaRPr sz="1200">
              <a:solidFill>
                <a:schemeClr val="dk1"/>
              </a:solidFill>
              <a:latin typeface="Arial"/>
              <a:ea typeface="Arial"/>
              <a:cs typeface="Arial"/>
              <a:sym typeface="Arial"/>
            </a:endParaRPr>
          </a:p>
          <a:p>
            <a:pPr lvl="0" rtl="0">
              <a:lnSpc>
                <a:spcPct val="115000"/>
              </a:lnSpc>
              <a:spcBef>
                <a:spcPts val="0"/>
              </a:spcBef>
              <a:buClr>
                <a:schemeClr val="dk1"/>
              </a:buClr>
              <a:buSzPct val="91666"/>
              <a:buFont typeface="Arial"/>
              <a:buNone/>
            </a:pPr>
            <a:r>
              <a:t/>
            </a:r>
            <a:endParaRPr sz="1200">
              <a:solidFill>
                <a:schemeClr val="dk1"/>
              </a:solidFill>
              <a:latin typeface="Arial"/>
              <a:ea typeface="Arial"/>
              <a:cs typeface="Arial"/>
              <a:sym typeface="Arial"/>
            </a:endParaRPr>
          </a:p>
          <a:p>
            <a:pPr lvl="0" rtl="0">
              <a:spcBef>
                <a:spcPts val="0"/>
              </a:spcBef>
              <a:buNone/>
            </a:pPr>
            <a:r>
              <a:t/>
            </a:r>
            <a:endParaRPr/>
          </a:p>
        </p:txBody>
      </p:sp>
      <p:pic>
        <p:nvPicPr>
          <p:cNvPr id="109" name="Shape 109"/>
          <p:cNvPicPr preferRelativeResize="0"/>
          <p:nvPr/>
        </p:nvPicPr>
        <p:blipFill>
          <a:blip r:embed="rId3">
            <a:alphaModFix/>
          </a:blip>
          <a:stretch>
            <a:fillRect/>
          </a:stretch>
        </p:blipFill>
        <p:spPr>
          <a:xfrm>
            <a:off x="5985599" y="4049425"/>
            <a:ext cx="2951763" cy="7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769550" y="197099"/>
            <a:ext cx="3552600" cy="745800"/>
          </a:xfrm>
          <a:prstGeom prst="rect">
            <a:avLst/>
          </a:prstGeom>
        </p:spPr>
        <p:txBody>
          <a:bodyPr anchorCtr="0" anchor="b" bIns="91425" lIns="91425" rIns="91425" wrap="square" tIns="91425">
            <a:noAutofit/>
          </a:bodyPr>
          <a:lstStyle/>
          <a:p>
            <a:pPr lvl="0" rtl="0">
              <a:spcBef>
                <a:spcPts val="0"/>
              </a:spcBef>
              <a:buNone/>
            </a:pPr>
            <a:r>
              <a:rPr lang="en">
                <a:solidFill>
                  <a:srgbClr val="9900FF"/>
                </a:solidFill>
                <a:latin typeface="Arial"/>
                <a:ea typeface="Arial"/>
                <a:cs typeface="Arial"/>
                <a:sym typeface="Arial"/>
              </a:rPr>
              <a:t>Creative Commons</a:t>
            </a:r>
          </a:p>
        </p:txBody>
      </p:sp>
      <p:sp>
        <p:nvSpPr>
          <p:cNvPr id="115" name="Shape 115"/>
          <p:cNvSpPr txBox="1"/>
          <p:nvPr>
            <p:ph idx="1" type="body"/>
          </p:nvPr>
        </p:nvSpPr>
        <p:spPr>
          <a:xfrm>
            <a:off x="836975" y="1055750"/>
            <a:ext cx="4216800" cy="2515200"/>
          </a:xfrm>
          <a:prstGeom prst="rect">
            <a:avLst/>
          </a:prstGeom>
        </p:spPr>
        <p:txBody>
          <a:bodyPr anchorCtr="0" anchor="t" bIns="91425" lIns="91425" rIns="91425" wrap="square" tIns="91425">
            <a:noAutofit/>
          </a:bodyPr>
          <a:lstStyle/>
          <a:p>
            <a:pPr lvl="0" rtl="0" algn="ctr">
              <a:spcBef>
                <a:spcPts val="0"/>
              </a:spcBef>
              <a:buClr>
                <a:schemeClr val="dk1"/>
              </a:buClr>
              <a:buSzPct val="78571"/>
              <a:buFont typeface="Arial"/>
              <a:buNone/>
            </a:pPr>
            <a:r>
              <a:rPr b="1" lang="en" sz="1400">
                <a:solidFill>
                  <a:srgbClr val="0097A7"/>
                </a:solidFill>
                <a:latin typeface="Arial"/>
                <a:ea typeface="Arial"/>
                <a:cs typeface="Arial"/>
                <a:sym typeface="Arial"/>
              </a:rPr>
              <a:t>Jak to funguje?</a:t>
            </a:r>
          </a:p>
          <a:p>
            <a:pPr lvl="0" rtl="0">
              <a:spcBef>
                <a:spcPts val="0"/>
              </a:spcBef>
              <a:buClr>
                <a:schemeClr val="dk1"/>
              </a:buClr>
              <a:buSzPct val="78571"/>
              <a:buFont typeface="Arial"/>
              <a:buNone/>
            </a:pPr>
            <a:r>
              <a:t/>
            </a:r>
            <a:endParaRPr sz="1400">
              <a:solidFill>
                <a:schemeClr val="dk1"/>
              </a:solidFill>
              <a:latin typeface="Arial"/>
              <a:ea typeface="Arial"/>
              <a:cs typeface="Arial"/>
              <a:sym typeface="Arial"/>
            </a:endParaRPr>
          </a:p>
          <a:p>
            <a:pPr lvl="0" rtl="0" algn="ctr">
              <a:spcBef>
                <a:spcPts val="0"/>
              </a:spcBef>
              <a:buClr>
                <a:schemeClr val="dk1"/>
              </a:buClr>
              <a:buSzPct val="61111"/>
              <a:buFont typeface="Arial"/>
              <a:buNone/>
            </a:pPr>
            <a:r>
              <a:rPr lang="en" sz="1800">
                <a:solidFill>
                  <a:schemeClr val="dk1"/>
                </a:solidFill>
                <a:latin typeface="Arial"/>
                <a:ea typeface="Arial"/>
                <a:cs typeface="Arial"/>
                <a:sym typeface="Arial"/>
              </a:rPr>
              <a:t>Licenční podmínky, neboli práva a povinnosti uživatele k dílu, jsou graficky vyjádřeny pomocí jednoduchých piktogramů (např. </a:t>
            </a:r>
            <a:r>
              <a:rPr lang="en" sz="1800" u="sng">
                <a:solidFill>
                  <a:srgbClr val="0097A7"/>
                </a:solidFill>
                <a:latin typeface="Arial"/>
                <a:ea typeface="Arial"/>
                <a:cs typeface="Arial"/>
                <a:sym typeface="Arial"/>
                <a:hlinkClick r:id="rId3"/>
              </a:rPr>
              <a:t>Library DIY).</a:t>
            </a:r>
          </a:p>
          <a:p>
            <a:pPr lvl="0" rtl="0">
              <a:spcBef>
                <a:spcPts val="0"/>
              </a:spcBef>
              <a:buClr>
                <a:schemeClr val="dk1"/>
              </a:buClr>
              <a:buSzPct val="78571"/>
              <a:buFont typeface="Arial"/>
              <a:buNone/>
            </a:pPr>
            <a:r>
              <a:t/>
            </a:r>
            <a:endParaRPr sz="1400">
              <a:solidFill>
                <a:schemeClr val="dk1"/>
              </a:solidFill>
              <a:latin typeface="Arial"/>
              <a:ea typeface="Arial"/>
              <a:cs typeface="Arial"/>
              <a:sym typeface="Arial"/>
            </a:endParaRPr>
          </a:p>
          <a:p>
            <a:pPr lvl="0" rtl="0">
              <a:spcBef>
                <a:spcPts val="0"/>
              </a:spcBef>
              <a:buClr>
                <a:schemeClr val="dk1"/>
              </a:buClr>
              <a:buSzPct val="78571"/>
              <a:buFont typeface="Arial"/>
              <a:buNone/>
            </a:pPr>
            <a:r>
              <a:t/>
            </a:r>
            <a:endParaRPr sz="1400">
              <a:solidFill>
                <a:schemeClr val="dk1"/>
              </a:solidFill>
              <a:latin typeface="Arial"/>
              <a:ea typeface="Arial"/>
              <a:cs typeface="Arial"/>
              <a:sym typeface="Arial"/>
            </a:endParaRPr>
          </a:p>
          <a:p>
            <a:pPr lvl="0" rtl="0">
              <a:spcBef>
                <a:spcPts val="0"/>
              </a:spcBef>
              <a:buClr>
                <a:schemeClr val="dk1"/>
              </a:buClr>
              <a:buSzPct val="78571"/>
              <a:buFont typeface="Arial"/>
              <a:buNone/>
            </a:pPr>
            <a:r>
              <a:t/>
            </a:r>
            <a:endParaRPr sz="1400">
              <a:solidFill>
                <a:schemeClr val="dk1"/>
              </a:solidFill>
              <a:latin typeface="Arial"/>
              <a:ea typeface="Arial"/>
              <a:cs typeface="Arial"/>
              <a:sym typeface="Arial"/>
            </a:endParaRPr>
          </a:p>
          <a:p>
            <a:pPr lvl="0" rtl="0">
              <a:spcBef>
                <a:spcPts val="0"/>
              </a:spcBef>
              <a:buClr>
                <a:schemeClr val="dk1"/>
              </a:buClr>
              <a:buSzPct val="78571"/>
              <a:buFont typeface="Arial"/>
              <a:buNone/>
            </a:pPr>
            <a:r>
              <a:t/>
            </a:r>
            <a:endParaRPr sz="1400">
              <a:solidFill>
                <a:schemeClr val="dk1"/>
              </a:solidFill>
              <a:latin typeface="Arial"/>
              <a:ea typeface="Arial"/>
              <a:cs typeface="Arial"/>
              <a:sym typeface="Arial"/>
            </a:endParaRPr>
          </a:p>
          <a:p>
            <a:pPr lvl="0" rtl="0">
              <a:spcBef>
                <a:spcPts val="0"/>
              </a:spcBef>
              <a:buNone/>
            </a:pPr>
            <a:r>
              <a:t/>
            </a:r>
            <a:endParaRPr b="1" sz="1400">
              <a:solidFill>
                <a:srgbClr val="000000"/>
              </a:solidFill>
              <a:latin typeface="Arial"/>
              <a:ea typeface="Arial"/>
              <a:cs typeface="Arial"/>
              <a:sym typeface="Arial"/>
            </a:endParaRPr>
          </a:p>
        </p:txBody>
      </p:sp>
      <p:pic>
        <p:nvPicPr>
          <p:cNvPr id="116" name="Shape 116"/>
          <p:cNvPicPr preferRelativeResize="0"/>
          <p:nvPr/>
        </p:nvPicPr>
        <p:blipFill>
          <a:blip r:embed="rId4">
            <a:alphaModFix/>
          </a:blip>
          <a:stretch>
            <a:fillRect/>
          </a:stretch>
        </p:blipFill>
        <p:spPr>
          <a:xfrm>
            <a:off x="5884775" y="1265900"/>
            <a:ext cx="2806200" cy="1871700"/>
          </a:xfrm>
          <a:prstGeom prst="rect">
            <a:avLst/>
          </a:prstGeom>
          <a:noFill/>
          <a:ln>
            <a:noFill/>
          </a:ln>
        </p:spPr>
      </p:pic>
      <p:pic>
        <p:nvPicPr>
          <p:cNvPr id="117" name="Shape 117"/>
          <p:cNvPicPr preferRelativeResize="0"/>
          <p:nvPr/>
        </p:nvPicPr>
        <p:blipFill>
          <a:blip r:embed="rId5">
            <a:alphaModFix/>
          </a:blip>
          <a:stretch>
            <a:fillRect/>
          </a:stretch>
        </p:blipFill>
        <p:spPr>
          <a:xfrm>
            <a:off x="2218075" y="2969424"/>
            <a:ext cx="838200" cy="295275"/>
          </a:xfrm>
          <a:prstGeom prst="rect">
            <a:avLst/>
          </a:prstGeom>
          <a:noFill/>
          <a:ln>
            <a:noFill/>
          </a:ln>
        </p:spPr>
      </p:pic>
      <p:sp>
        <p:nvSpPr>
          <p:cNvPr id="118" name="Shape 118"/>
          <p:cNvSpPr txBox="1"/>
          <p:nvPr/>
        </p:nvSpPr>
        <p:spPr>
          <a:xfrm>
            <a:off x="769550" y="3687150"/>
            <a:ext cx="4591800" cy="1410000"/>
          </a:xfrm>
          <a:prstGeom prst="rect">
            <a:avLst/>
          </a:prstGeom>
          <a:noFill/>
          <a:ln>
            <a:noFill/>
          </a:ln>
        </p:spPr>
        <p:txBody>
          <a:bodyPr anchorCtr="0" anchor="ctr" bIns="91425" lIns="91425" rIns="91425" wrap="square" tIns="91425">
            <a:noAutofit/>
          </a:bodyPr>
          <a:lstStyle/>
          <a:p>
            <a:pPr lvl="0" rtl="0" algn="ctr">
              <a:lnSpc>
                <a:spcPct val="115000"/>
              </a:lnSpc>
              <a:spcBef>
                <a:spcPts val="0"/>
              </a:spcBef>
              <a:buNone/>
            </a:pPr>
            <a:r>
              <a:t/>
            </a:r>
            <a:endParaRPr sz="1800">
              <a:solidFill>
                <a:schemeClr val="dk1"/>
              </a:solidFill>
            </a:endParaRPr>
          </a:p>
          <a:p>
            <a:pPr lvl="0" rtl="0" algn="ctr">
              <a:lnSpc>
                <a:spcPct val="115000"/>
              </a:lnSpc>
              <a:spcBef>
                <a:spcPts val="0"/>
              </a:spcBef>
              <a:buNone/>
            </a:pPr>
            <a:r>
              <a:t/>
            </a:r>
            <a:endParaRPr sz="1800">
              <a:solidFill>
                <a:schemeClr val="dk1"/>
              </a:solidFill>
            </a:endParaRPr>
          </a:p>
          <a:p>
            <a:pPr lvl="0" rtl="0" algn="ctr">
              <a:lnSpc>
                <a:spcPct val="115000"/>
              </a:lnSpc>
              <a:spcBef>
                <a:spcPts val="0"/>
              </a:spcBef>
              <a:buNone/>
            </a:pPr>
            <a:r>
              <a:rPr lang="en" sz="1800">
                <a:solidFill>
                  <a:schemeClr val="dk1"/>
                </a:solidFill>
              </a:rPr>
              <a:t>Autor jejich prostřednictvím nabízí uživatelům licenční smlouvu, která jim poskytuje některá svá práva k dílu a jiná si vyhrazuje. </a:t>
            </a:r>
          </a:p>
          <a:p>
            <a:pPr lvl="0" rtl="0">
              <a:lnSpc>
                <a:spcPct val="115000"/>
              </a:lnSpc>
              <a:spcBef>
                <a:spcPts val="0"/>
              </a:spcBef>
              <a:buNone/>
            </a:pPr>
            <a:r>
              <a:t/>
            </a:r>
            <a:endParaRPr sz="1800">
              <a:solidFill>
                <a:schemeClr val="dk1"/>
              </a:solidFill>
            </a:endParaRPr>
          </a:p>
          <a:p>
            <a:pPr lvl="0" rtl="0">
              <a:lnSpc>
                <a:spcPct val="115000"/>
              </a:lnSpc>
              <a:spcBef>
                <a:spcPts val="0"/>
              </a:spcBef>
              <a:buNone/>
            </a:pPr>
            <a:r>
              <a:t/>
            </a:r>
            <a:endParaRPr sz="1800">
              <a:solidFill>
                <a:schemeClr val="dk1"/>
              </a:solidFill>
            </a:endParaRPr>
          </a:p>
          <a:p>
            <a:pPr lvl="0" rtl="0">
              <a:lnSpc>
                <a:spcPct val="115000"/>
              </a:lnSpc>
              <a:spcBef>
                <a:spcPts val="0"/>
              </a:spcBef>
              <a:buNone/>
            </a:pPr>
            <a:r>
              <a:t/>
            </a:r>
            <a:endParaRPr sz="1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769550" y="197099"/>
            <a:ext cx="3552600" cy="745800"/>
          </a:xfrm>
          <a:prstGeom prst="rect">
            <a:avLst/>
          </a:prstGeom>
        </p:spPr>
        <p:txBody>
          <a:bodyPr anchorCtr="0" anchor="b" bIns="91425" lIns="91425" rIns="91425" wrap="square" tIns="91425">
            <a:noAutofit/>
          </a:bodyPr>
          <a:lstStyle/>
          <a:p>
            <a:pPr lvl="0">
              <a:spcBef>
                <a:spcPts val="0"/>
              </a:spcBef>
              <a:buClr>
                <a:schemeClr val="dk1"/>
              </a:buClr>
              <a:buSzPct val="61111"/>
              <a:buFont typeface="Arial"/>
              <a:buNone/>
            </a:pPr>
            <a:r>
              <a:rPr lang="en" sz="1800">
                <a:solidFill>
                  <a:srgbClr val="9900FF"/>
                </a:solidFill>
                <a:latin typeface="Arial"/>
                <a:ea typeface="Arial"/>
                <a:cs typeface="Arial"/>
                <a:sym typeface="Arial"/>
              </a:rPr>
              <a:t>Creative Commons</a:t>
            </a:r>
          </a:p>
          <a:p>
            <a:pPr indent="-69850" lvl="0" marL="0" marR="0" rtl="0" algn="l">
              <a:lnSpc>
                <a:spcPct val="100000"/>
              </a:lnSpc>
              <a:spcBef>
                <a:spcPts val="0"/>
              </a:spcBef>
              <a:spcAft>
                <a:spcPts val="0"/>
              </a:spcAft>
              <a:buClr>
                <a:srgbClr val="000000"/>
              </a:buClr>
              <a:buSzPct val="61111"/>
              <a:buFont typeface="Arial"/>
              <a:buNone/>
            </a:pPr>
            <a:r>
              <a:rPr lang="en" sz="1800">
                <a:solidFill>
                  <a:srgbClr val="9900FF"/>
                </a:solidFill>
                <a:latin typeface="Arial"/>
                <a:ea typeface="Arial"/>
                <a:cs typeface="Arial"/>
                <a:sym typeface="Arial"/>
              </a:rPr>
              <a:t>jsou souborem veřejných licencí</a:t>
            </a:r>
          </a:p>
        </p:txBody>
      </p:sp>
      <p:sp>
        <p:nvSpPr>
          <p:cNvPr id="124" name="Shape 124"/>
          <p:cNvSpPr txBox="1"/>
          <p:nvPr>
            <p:ph idx="1" type="body"/>
          </p:nvPr>
        </p:nvSpPr>
        <p:spPr>
          <a:xfrm>
            <a:off x="836975" y="1055750"/>
            <a:ext cx="4216800" cy="1410000"/>
          </a:xfrm>
          <a:prstGeom prst="rect">
            <a:avLst/>
          </a:prstGeom>
        </p:spPr>
        <p:txBody>
          <a:bodyPr anchorCtr="0" anchor="t" bIns="91425" lIns="91425" rIns="91425" wrap="square" tIns="91425">
            <a:noAutofit/>
          </a:bodyPr>
          <a:lstStyle/>
          <a:p>
            <a:pPr lvl="0" rtl="0" algn="ctr">
              <a:lnSpc>
                <a:spcPct val="115000"/>
              </a:lnSpc>
              <a:spcBef>
                <a:spcPts val="0"/>
              </a:spcBef>
              <a:buNone/>
            </a:pPr>
            <a:r>
              <a:rPr b="1" lang="en" sz="1200">
                <a:solidFill>
                  <a:schemeClr val="dk1"/>
                </a:solidFill>
                <a:latin typeface="Arial"/>
                <a:ea typeface="Arial"/>
                <a:cs typeface="Arial"/>
                <a:sym typeface="Arial"/>
              </a:rPr>
              <a:t>Kombinací licenčních prvků CC vzniká 6 variant licencí od těch nejliberálnějších až po velmi restriktivní.</a:t>
            </a:r>
          </a:p>
          <a:p>
            <a:pPr lvl="0" rtl="0" algn="ctr">
              <a:spcBef>
                <a:spcPts val="0"/>
              </a:spcBef>
              <a:buNone/>
            </a:pPr>
            <a:r>
              <a:t/>
            </a:r>
            <a:endParaRPr b="1" sz="1400">
              <a:solidFill>
                <a:srgbClr val="0097A7"/>
              </a:solidFill>
              <a:latin typeface="Arial"/>
              <a:ea typeface="Arial"/>
              <a:cs typeface="Arial"/>
              <a:sym typeface="Arial"/>
            </a:endParaRPr>
          </a:p>
          <a:p>
            <a:pPr lvl="0" rtl="0">
              <a:spcBef>
                <a:spcPts val="0"/>
              </a:spcBef>
              <a:buNone/>
            </a:pPr>
            <a:r>
              <a:t/>
            </a:r>
            <a:endParaRPr sz="1400">
              <a:solidFill>
                <a:schemeClr val="dk1"/>
              </a:solidFill>
              <a:latin typeface="Arial"/>
              <a:ea typeface="Arial"/>
              <a:cs typeface="Arial"/>
              <a:sym typeface="Arial"/>
            </a:endParaRPr>
          </a:p>
          <a:p>
            <a:pPr lvl="0" rtl="0">
              <a:spcBef>
                <a:spcPts val="0"/>
              </a:spcBef>
              <a:buNone/>
            </a:pPr>
            <a:r>
              <a:t/>
            </a:r>
            <a:endParaRPr sz="1200">
              <a:solidFill>
                <a:schemeClr val="dk1"/>
              </a:solidFill>
              <a:latin typeface="Arial"/>
              <a:ea typeface="Arial"/>
              <a:cs typeface="Arial"/>
              <a:sym typeface="Arial"/>
            </a:endParaRPr>
          </a:p>
          <a:p>
            <a:pPr lvl="0" rtl="0">
              <a:spcBef>
                <a:spcPts val="0"/>
              </a:spcBef>
              <a:buNone/>
            </a:pPr>
            <a:r>
              <a:t/>
            </a:r>
            <a:endParaRPr b="1" sz="1800">
              <a:solidFill>
                <a:srgbClr val="000000"/>
              </a:solidFill>
              <a:latin typeface="Arial"/>
              <a:ea typeface="Arial"/>
              <a:cs typeface="Arial"/>
              <a:sym typeface="Arial"/>
            </a:endParaRPr>
          </a:p>
        </p:txBody>
      </p:sp>
      <p:pic>
        <p:nvPicPr>
          <p:cNvPr id="125" name="Shape 125"/>
          <p:cNvPicPr preferRelativeResize="0"/>
          <p:nvPr/>
        </p:nvPicPr>
        <p:blipFill>
          <a:blip r:embed="rId3">
            <a:alphaModFix/>
          </a:blip>
          <a:stretch>
            <a:fillRect/>
          </a:stretch>
        </p:blipFill>
        <p:spPr>
          <a:xfrm>
            <a:off x="56750" y="1827224"/>
            <a:ext cx="838200" cy="295275"/>
          </a:xfrm>
          <a:prstGeom prst="rect">
            <a:avLst/>
          </a:prstGeom>
          <a:noFill/>
          <a:ln>
            <a:noFill/>
          </a:ln>
        </p:spPr>
      </p:pic>
      <p:pic>
        <p:nvPicPr>
          <p:cNvPr id="126" name="Shape 126"/>
          <p:cNvPicPr preferRelativeResize="0"/>
          <p:nvPr/>
        </p:nvPicPr>
        <p:blipFill>
          <a:blip r:embed="rId4">
            <a:alphaModFix/>
          </a:blip>
          <a:stretch>
            <a:fillRect/>
          </a:stretch>
        </p:blipFill>
        <p:spPr>
          <a:xfrm>
            <a:off x="56750" y="2321299"/>
            <a:ext cx="838200" cy="295275"/>
          </a:xfrm>
          <a:prstGeom prst="rect">
            <a:avLst/>
          </a:prstGeom>
          <a:noFill/>
          <a:ln>
            <a:noFill/>
          </a:ln>
        </p:spPr>
      </p:pic>
      <p:pic>
        <p:nvPicPr>
          <p:cNvPr id="127" name="Shape 127"/>
          <p:cNvPicPr preferRelativeResize="0"/>
          <p:nvPr/>
        </p:nvPicPr>
        <p:blipFill>
          <a:blip r:embed="rId5">
            <a:alphaModFix/>
          </a:blip>
          <a:stretch>
            <a:fillRect/>
          </a:stretch>
        </p:blipFill>
        <p:spPr>
          <a:xfrm>
            <a:off x="56750" y="4106224"/>
            <a:ext cx="838200" cy="295275"/>
          </a:xfrm>
          <a:prstGeom prst="rect">
            <a:avLst/>
          </a:prstGeom>
          <a:noFill/>
          <a:ln>
            <a:noFill/>
          </a:ln>
        </p:spPr>
      </p:pic>
      <p:pic>
        <p:nvPicPr>
          <p:cNvPr id="128" name="Shape 128"/>
          <p:cNvPicPr preferRelativeResize="0"/>
          <p:nvPr/>
        </p:nvPicPr>
        <p:blipFill>
          <a:blip r:embed="rId6">
            <a:alphaModFix/>
          </a:blip>
          <a:stretch>
            <a:fillRect/>
          </a:stretch>
        </p:blipFill>
        <p:spPr>
          <a:xfrm>
            <a:off x="56750" y="2931837"/>
            <a:ext cx="838200" cy="295275"/>
          </a:xfrm>
          <a:prstGeom prst="rect">
            <a:avLst/>
          </a:prstGeom>
          <a:noFill/>
          <a:ln>
            <a:noFill/>
          </a:ln>
        </p:spPr>
      </p:pic>
      <p:pic>
        <p:nvPicPr>
          <p:cNvPr id="129" name="Shape 129"/>
          <p:cNvPicPr preferRelativeResize="0"/>
          <p:nvPr/>
        </p:nvPicPr>
        <p:blipFill>
          <a:blip r:embed="rId7">
            <a:alphaModFix/>
          </a:blip>
          <a:stretch>
            <a:fillRect/>
          </a:stretch>
        </p:blipFill>
        <p:spPr>
          <a:xfrm>
            <a:off x="56750" y="3511250"/>
            <a:ext cx="838200" cy="295275"/>
          </a:xfrm>
          <a:prstGeom prst="rect">
            <a:avLst/>
          </a:prstGeom>
          <a:noFill/>
          <a:ln>
            <a:noFill/>
          </a:ln>
        </p:spPr>
      </p:pic>
      <p:pic>
        <p:nvPicPr>
          <p:cNvPr id="130" name="Shape 130"/>
          <p:cNvPicPr preferRelativeResize="0"/>
          <p:nvPr/>
        </p:nvPicPr>
        <p:blipFill>
          <a:blip r:embed="rId8">
            <a:alphaModFix/>
          </a:blip>
          <a:stretch>
            <a:fillRect/>
          </a:stretch>
        </p:blipFill>
        <p:spPr>
          <a:xfrm>
            <a:off x="56750" y="4701200"/>
            <a:ext cx="838200" cy="295275"/>
          </a:xfrm>
          <a:prstGeom prst="rect">
            <a:avLst/>
          </a:prstGeom>
          <a:noFill/>
          <a:ln>
            <a:noFill/>
          </a:ln>
        </p:spPr>
      </p:pic>
      <p:sp>
        <p:nvSpPr>
          <p:cNvPr id="131" name="Shape 131"/>
          <p:cNvSpPr txBox="1"/>
          <p:nvPr/>
        </p:nvSpPr>
        <p:spPr>
          <a:xfrm>
            <a:off x="1368925" y="1710738"/>
            <a:ext cx="1456800" cy="345900"/>
          </a:xfrm>
          <a:prstGeom prst="rect">
            <a:avLst/>
          </a:prstGeom>
          <a:noFill/>
          <a:ln>
            <a:noFill/>
          </a:ln>
        </p:spPr>
        <p:txBody>
          <a:bodyPr anchorCtr="0" anchor="t" bIns="91425" lIns="91425" rIns="91425" wrap="square" tIns="91425">
            <a:noAutofit/>
          </a:bodyPr>
          <a:lstStyle/>
          <a:p>
            <a:pPr lvl="0" rtl="0">
              <a:spcBef>
                <a:spcPts val="0"/>
              </a:spcBef>
              <a:buNone/>
            </a:pPr>
            <a:r>
              <a:rPr lang="en"/>
              <a:t>Uveďte původ.</a:t>
            </a:r>
          </a:p>
        </p:txBody>
      </p:sp>
      <p:sp>
        <p:nvSpPr>
          <p:cNvPr id="132" name="Shape 132"/>
          <p:cNvSpPr txBox="1"/>
          <p:nvPr/>
        </p:nvSpPr>
        <p:spPr>
          <a:xfrm>
            <a:off x="1368925" y="2029263"/>
            <a:ext cx="1883700" cy="559200"/>
          </a:xfrm>
          <a:prstGeom prst="rect">
            <a:avLst/>
          </a:prstGeom>
          <a:noFill/>
          <a:ln>
            <a:noFill/>
          </a:ln>
        </p:spPr>
        <p:txBody>
          <a:bodyPr anchorCtr="0" anchor="t" bIns="91425" lIns="91425" rIns="91425" wrap="square" tIns="91425">
            <a:noAutofit/>
          </a:bodyPr>
          <a:lstStyle/>
          <a:p>
            <a:pPr lvl="0" rtl="0">
              <a:spcBef>
                <a:spcPts val="0"/>
              </a:spcBef>
              <a:buNone/>
            </a:pPr>
            <a:r>
              <a:rPr lang="en"/>
              <a:t>Uveďte původ. Zachovejte licenci.</a:t>
            </a:r>
          </a:p>
        </p:txBody>
      </p:sp>
      <p:sp>
        <p:nvSpPr>
          <p:cNvPr id="133" name="Shape 133"/>
          <p:cNvSpPr txBox="1"/>
          <p:nvPr/>
        </p:nvSpPr>
        <p:spPr>
          <a:xfrm>
            <a:off x="1430000" y="3927538"/>
            <a:ext cx="1883700" cy="559200"/>
          </a:xfrm>
          <a:prstGeom prst="rect">
            <a:avLst/>
          </a:prstGeom>
          <a:noFill/>
          <a:ln>
            <a:noFill/>
          </a:ln>
        </p:spPr>
        <p:txBody>
          <a:bodyPr anchorCtr="0" anchor="t" bIns="91425" lIns="91425" rIns="91425" wrap="square" tIns="91425">
            <a:noAutofit/>
          </a:bodyPr>
          <a:lstStyle/>
          <a:p>
            <a:pPr lvl="0" rtl="0">
              <a:spcBef>
                <a:spcPts val="0"/>
              </a:spcBef>
              <a:buNone/>
            </a:pPr>
            <a:r>
              <a:rPr lang="en"/>
              <a:t>Uveďte původ. Nezpracovávejte.</a:t>
            </a:r>
          </a:p>
        </p:txBody>
      </p:sp>
      <p:sp>
        <p:nvSpPr>
          <p:cNvPr id="134" name="Shape 134"/>
          <p:cNvSpPr txBox="1"/>
          <p:nvPr/>
        </p:nvSpPr>
        <p:spPr>
          <a:xfrm>
            <a:off x="1430000" y="2685250"/>
            <a:ext cx="2083500" cy="559200"/>
          </a:xfrm>
          <a:prstGeom prst="rect">
            <a:avLst/>
          </a:prstGeom>
          <a:noFill/>
          <a:ln>
            <a:noFill/>
          </a:ln>
        </p:spPr>
        <p:txBody>
          <a:bodyPr anchorCtr="0" anchor="t" bIns="91425" lIns="91425" rIns="91425" wrap="square" tIns="91425">
            <a:noAutofit/>
          </a:bodyPr>
          <a:lstStyle/>
          <a:p>
            <a:pPr lvl="0" rtl="0">
              <a:spcBef>
                <a:spcPts val="0"/>
              </a:spcBef>
              <a:buNone/>
            </a:pPr>
            <a:r>
              <a:rPr lang="en"/>
              <a:t>Uveďte původ. </a:t>
            </a:r>
          </a:p>
          <a:p>
            <a:pPr lvl="0" rtl="0">
              <a:spcBef>
                <a:spcPts val="0"/>
              </a:spcBef>
              <a:buNone/>
            </a:pPr>
            <a:r>
              <a:rPr lang="en"/>
              <a:t>Nevyužívejte komerčně.</a:t>
            </a:r>
          </a:p>
        </p:txBody>
      </p:sp>
      <p:sp>
        <p:nvSpPr>
          <p:cNvPr id="135" name="Shape 135"/>
          <p:cNvSpPr txBox="1"/>
          <p:nvPr/>
        </p:nvSpPr>
        <p:spPr>
          <a:xfrm>
            <a:off x="1450975" y="3327775"/>
            <a:ext cx="2574900" cy="554100"/>
          </a:xfrm>
          <a:prstGeom prst="rect">
            <a:avLst/>
          </a:prstGeom>
          <a:noFill/>
          <a:ln>
            <a:noFill/>
          </a:ln>
        </p:spPr>
        <p:txBody>
          <a:bodyPr anchorCtr="0" anchor="t" bIns="91425" lIns="91425" rIns="91425" wrap="square" tIns="91425">
            <a:noAutofit/>
          </a:bodyPr>
          <a:lstStyle/>
          <a:p>
            <a:pPr lvl="0" rtl="0">
              <a:spcBef>
                <a:spcPts val="0"/>
              </a:spcBef>
              <a:buNone/>
            </a:pPr>
            <a:r>
              <a:rPr lang="en"/>
              <a:t>Uveďte původ. Nevyužívejte komerčně. Zachovejte licenci.</a:t>
            </a:r>
          </a:p>
        </p:txBody>
      </p:sp>
      <p:sp>
        <p:nvSpPr>
          <p:cNvPr id="136" name="Shape 136"/>
          <p:cNvSpPr txBox="1"/>
          <p:nvPr/>
        </p:nvSpPr>
        <p:spPr>
          <a:xfrm>
            <a:off x="1471075" y="4486750"/>
            <a:ext cx="2534700" cy="554100"/>
          </a:xfrm>
          <a:prstGeom prst="rect">
            <a:avLst/>
          </a:prstGeom>
          <a:noFill/>
          <a:ln>
            <a:noFill/>
          </a:ln>
        </p:spPr>
        <p:txBody>
          <a:bodyPr anchorCtr="0" anchor="t" bIns="91425" lIns="91425" rIns="91425" wrap="square" tIns="91425">
            <a:noAutofit/>
          </a:bodyPr>
          <a:lstStyle/>
          <a:p>
            <a:pPr lvl="0" rtl="0">
              <a:spcBef>
                <a:spcPts val="0"/>
              </a:spcBef>
              <a:buNone/>
            </a:pPr>
            <a:r>
              <a:rPr lang="en"/>
              <a:t>Uveďte původ. Nevyužívejte komerčně. Nezpracovávejte.</a:t>
            </a:r>
          </a:p>
        </p:txBody>
      </p:sp>
      <p:pic>
        <p:nvPicPr>
          <p:cNvPr id="137" name="Shape 137"/>
          <p:cNvPicPr preferRelativeResize="0"/>
          <p:nvPr/>
        </p:nvPicPr>
        <p:blipFill>
          <a:blip r:embed="rId9">
            <a:alphaModFix/>
          </a:blip>
          <a:stretch>
            <a:fillRect/>
          </a:stretch>
        </p:blipFill>
        <p:spPr>
          <a:xfrm>
            <a:off x="5500375" y="1364846"/>
            <a:ext cx="401475" cy="401450"/>
          </a:xfrm>
          <a:prstGeom prst="rect">
            <a:avLst/>
          </a:prstGeom>
          <a:noFill/>
          <a:ln>
            <a:noFill/>
          </a:ln>
        </p:spPr>
      </p:pic>
      <p:sp>
        <p:nvSpPr>
          <p:cNvPr id="138" name="Shape 138"/>
          <p:cNvSpPr txBox="1"/>
          <p:nvPr/>
        </p:nvSpPr>
        <p:spPr>
          <a:xfrm>
            <a:off x="2845025" y="826150"/>
            <a:ext cx="4312500" cy="5031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pic>
        <p:nvPicPr>
          <p:cNvPr descr="licenční_prvek.png" id="139" name="Shape 139"/>
          <p:cNvPicPr preferRelativeResize="0"/>
          <p:nvPr/>
        </p:nvPicPr>
        <p:blipFill>
          <a:blip r:embed="rId10">
            <a:alphaModFix/>
          </a:blip>
          <a:stretch>
            <a:fillRect/>
          </a:stretch>
        </p:blipFill>
        <p:spPr>
          <a:xfrm>
            <a:off x="4494950" y="2520875"/>
            <a:ext cx="4742474" cy="2519975"/>
          </a:xfrm>
          <a:prstGeom prst="rect">
            <a:avLst/>
          </a:prstGeom>
          <a:noFill/>
          <a:ln>
            <a:noFill/>
          </a:ln>
        </p:spPr>
      </p:pic>
      <p:sp>
        <p:nvSpPr>
          <p:cNvPr id="140" name="Shape 140"/>
          <p:cNvSpPr txBox="1"/>
          <p:nvPr/>
        </p:nvSpPr>
        <p:spPr>
          <a:xfrm>
            <a:off x="5901850" y="889275"/>
            <a:ext cx="3000000" cy="1140000"/>
          </a:xfrm>
          <a:prstGeom prst="rect">
            <a:avLst/>
          </a:prstGeom>
          <a:noFill/>
          <a:ln>
            <a:noFill/>
          </a:ln>
        </p:spPr>
        <p:txBody>
          <a:bodyPr anchorCtr="0" anchor="ctr" bIns="91425" lIns="91425" rIns="91425" wrap="square" tIns="91425">
            <a:noAutofit/>
          </a:bodyPr>
          <a:lstStyle/>
          <a:p>
            <a:pPr lvl="0" rtl="0">
              <a:lnSpc>
                <a:spcPct val="115000"/>
              </a:lnSpc>
              <a:spcBef>
                <a:spcPts val="0"/>
              </a:spcBef>
              <a:buNone/>
            </a:pPr>
            <a:r>
              <a:rPr lang="en">
                <a:solidFill>
                  <a:schemeClr val="dk1"/>
                </a:solidFill>
              </a:rPr>
              <a:t>Vybrat správnou licenci a usnadnit si práci můžeme pomocí </a:t>
            </a:r>
            <a:r>
              <a:rPr lang="en" u="sng">
                <a:solidFill>
                  <a:srgbClr val="0097A7"/>
                </a:solidFill>
                <a:hlinkClick r:id="rId11"/>
              </a:rPr>
              <a:t>generátoru</a:t>
            </a:r>
            <a:r>
              <a:rPr lang="en">
                <a:solidFill>
                  <a:schemeClr val="dk1"/>
                </a:solidFill>
              </a:rPr>
              <a:t>.</a:t>
            </a:r>
          </a:p>
          <a:p>
            <a:pPr lvl="0" rtl="0">
              <a:lnSpc>
                <a:spcPct val="115000"/>
              </a:lnSpc>
              <a:spcBef>
                <a:spcPts val="0"/>
              </a:spcBef>
              <a:buNone/>
            </a:pPr>
            <a:r>
              <a:t/>
            </a:r>
            <a:endParaRPr u="sng">
              <a:solidFill>
                <a:schemeClr val="hlink"/>
              </a:solidFill>
              <a:hlinkClick r:id="rId12"/>
            </a:endParaRPr>
          </a:p>
          <a:p>
            <a:pPr lvl="0" rtl="0">
              <a:lnSpc>
                <a:spcPct val="115000"/>
              </a:lnSpc>
              <a:spcBef>
                <a:spcPts val="0"/>
              </a:spcBef>
              <a:buNone/>
            </a:pPr>
            <a:r>
              <a:rPr lang="en">
                <a:solidFill>
                  <a:schemeClr val="dk1"/>
                </a:solidFill>
                <a:latin typeface="Times New Roman"/>
                <a:ea typeface="Times New Roman"/>
                <a:cs typeface="Times New Roman"/>
                <a:sym typeface="Times New Roman"/>
              </a:rPr>
              <a:t>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751350" y="106074"/>
            <a:ext cx="3552600" cy="745800"/>
          </a:xfrm>
          <a:prstGeom prst="rect">
            <a:avLst/>
          </a:prstGeom>
        </p:spPr>
        <p:txBody>
          <a:bodyPr anchorCtr="0" anchor="b" bIns="91425" lIns="91425" rIns="91425" wrap="square" tIns="91425">
            <a:noAutofit/>
          </a:bodyPr>
          <a:lstStyle/>
          <a:p>
            <a:pPr lvl="0" rtl="0">
              <a:spcBef>
                <a:spcPts val="0"/>
              </a:spcBef>
              <a:buClr>
                <a:schemeClr val="dk1"/>
              </a:buClr>
              <a:buSzPct val="45833"/>
              <a:buFont typeface="Arial"/>
              <a:buNone/>
            </a:pPr>
            <a:r>
              <a:rPr b="1" lang="en">
                <a:solidFill>
                  <a:srgbClr val="9900FF"/>
                </a:solidFill>
                <a:latin typeface="Arial"/>
                <a:ea typeface="Arial"/>
                <a:cs typeface="Arial"/>
                <a:sym typeface="Arial"/>
              </a:rPr>
              <a:t>Creative Commons</a:t>
            </a:r>
          </a:p>
        </p:txBody>
      </p:sp>
      <p:sp>
        <p:nvSpPr>
          <p:cNvPr id="146" name="Shape 146"/>
          <p:cNvSpPr txBox="1"/>
          <p:nvPr/>
        </p:nvSpPr>
        <p:spPr>
          <a:xfrm>
            <a:off x="74050" y="1089325"/>
            <a:ext cx="7252800" cy="3710100"/>
          </a:xfrm>
          <a:prstGeom prst="rect">
            <a:avLst/>
          </a:prstGeom>
          <a:noFill/>
          <a:ln>
            <a:noFill/>
          </a:ln>
        </p:spPr>
        <p:txBody>
          <a:bodyPr anchorCtr="0" anchor="t" bIns="91425" lIns="91425" rIns="91425" wrap="square" tIns="91425">
            <a:noAutofit/>
          </a:bodyPr>
          <a:lstStyle/>
          <a:p>
            <a:pPr lvl="0" rtl="0">
              <a:lnSpc>
                <a:spcPct val="115000"/>
              </a:lnSpc>
              <a:spcBef>
                <a:spcPts val="0"/>
              </a:spcBef>
              <a:buClr>
                <a:schemeClr val="dk1"/>
              </a:buClr>
              <a:buSzPct val="78571"/>
              <a:buFont typeface="Arial"/>
              <a:buNone/>
            </a:pPr>
            <a:r>
              <a:rPr lang="en">
                <a:solidFill>
                  <a:schemeClr val="dk1"/>
                </a:solidFill>
              </a:rPr>
              <a:t>Článek v dtb </a:t>
            </a:r>
            <a:r>
              <a:rPr lang="en" u="sng">
                <a:solidFill>
                  <a:schemeClr val="hlink"/>
                </a:solidFill>
                <a:hlinkClick r:id="rId3"/>
              </a:rPr>
              <a:t>Science Direct</a:t>
            </a:r>
            <a:r>
              <a:rPr lang="en">
                <a:solidFill>
                  <a:schemeClr val="dk1"/>
                </a:solidFill>
              </a:rPr>
              <a:t>.</a:t>
            </a:r>
          </a:p>
          <a:p>
            <a:pPr lvl="0" rtl="0">
              <a:lnSpc>
                <a:spcPct val="115000"/>
              </a:lnSpc>
              <a:spcBef>
                <a:spcPts val="0"/>
              </a:spcBef>
              <a:buClr>
                <a:srgbClr val="000000"/>
              </a:buClr>
              <a:buSzPct val="78571"/>
              <a:buFont typeface="Arial"/>
              <a:buNone/>
            </a:pPr>
            <a:r>
              <a:t/>
            </a:r>
            <a:endParaRPr>
              <a:solidFill>
                <a:srgbClr val="000000"/>
              </a:solidFill>
            </a:endParaRPr>
          </a:p>
          <a:p>
            <a:pPr lvl="0" rtl="0">
              <a:lnSpc>
                <a:spcPct val="115000"/>
              </a:lnSpc>
              <a:spcBef>
                <a:spcPts val="0"/>
              </a:spcBef>
              <a:buClr>
                <a:srgbClr val="000000"/>
              </a:buClr>
              <a:buSzPct val="78571"/>
              <a:buFont typeface="Arial"/>
              <a:buNone/>
            </a:pPr>
            <a:r>
              <a:rPr lang="en" u="sng">
                <a:solidFill>
                  <a:srgbClr val="0097A7"/>
                </a:solidFill>
                <a:hlinkClick r:id="rId4"/>
              </a:rPr>
              <a:t>Národní lékařská knihovna</a:t>
            </a:r>
            <a:r>
              <a:rPr lang="en">
                <a:solidFill>
                  <a:srgbClr val="000000"/>
                </a:solidFill>
              </a:rPr>
              <a:t> </a:t>
            </a:r>
          </a:p>
          <a:p>
            <a:pPr lvl="0" rtl="0">
              <a:lnSpc>
                <a:spcPct val="115000"/>
              </a:lnSpc>
              <a:spcBef>
                <a:spcPts val="0"/>
              </a:spcBef>
              <a:buClr>
                <a:srgbClr val="000000"/>
              </a:buClr>
              <a:buSzPct val="78571"/>
              <a:buFont typeface="Arial"/>
              <a:buNone/>
            </a:pPr>
            <a:r>
              <a:t/>
            </a:r>
            <a:endParaRPr/>
          </a:p>
          <a:p>
            <a:pPr lvl="0" rtl="0">
              <a:lnSpc>
                <a:spcPct val="115000"/>
              </a:lnSpc>
              <a:spcBef>
                <a:spcPts val="0"/>
              </a:spcBef>
              <a:buClr>
                <a:srgbClr val="000000"/>
              </a:buClr>
              <a:buSzPct val="78571"/>
              <a:buFont typeface="Arial"/>
              <a:buNone/>
            </a:pPr>
            <a:r>
              <a:t/>
            </a:r>
            <a:endParaRPr/>
          </a:p>
          <a:p>
            <a:pPr lvl="0" rtl="0">
              <a:lnSpc>
                <a:spcPct val="115000"/>
              </a:lnSpc>
              <a:spcBef>
                <a:spcPts val="0"/>
              </a:spcBef>
              <a:buClr>
                <a:srgbClr val="000000"/>
              </a:buClr>
              <a:buSzPct val="78571"/>
              <a:buFont typeface="Arial"/>
              <a:buNone/>
            </a:pPr>
            <a:r>
              <a:rPr lang="en" u="sng">
                <a:solidFill>
                  <a:srgbClr val="0097A7"/>
                </a:solidFill>
                <a:hlinkClick r:id="rId5"/>
              </a:rPr>
              <a:t>Centre for Teaching Excellence. Critical Reflection.</a:t>
            </a:r>
            <a:r>
              <a:rPr lang="en">
                <a:solidFill>
                  <a:srgbClr val="000000"/>
                </a:solidFill>
              </a:rPr>
              <a:t> </a:t>
            </a:r>
          </a:p>
          <a:p>
            <a:pPr lvl="0" rtl="0">
              <a:lnSpc>
                <a:spcPct val="115000"/>
              </a:lnSpc>
              <a:spcBef>
                <a:spcPts val="0"/>
              </a:spcBef>
              <a:buClr>
                <a:srgbClr val="000000"/>
              </a:buClr>
              <a:buSzPct val="78571"/>
              <a:buFont typeface="Arial"/>
              <a:buNone/>
            </a:pPr>
            <a:r>
              <a:t/>
            </a:r>
            <a:endParaRPr>
              <a:solidFill>
                <a:srgbClr val="000000"/>
              </a:solidFill>
            </a:endParaRPr>
          </a:p>
          <a:p>
            <a:pPr lvl="0" rtl="0">
              <a:lnSpc>
                <a:spcPct val="115000"/>
              </a:lnSpc>
              <a:spcBef>
                <a:spcPts val="0"/>
              </a:spcBef>
              <a:buClr>
                <a:srgbClr val="000000"/>
              </a:buClr>
              <a:buSzPct val="78571"/>
              <a:buFont typeface="Arial"/>
              <a:buNone/>
            </a:pPr>
            <a:r>
              <a:rPr lang="en" u="sng">
                <a:solidFill>
                  <a:srgbClr val="0097A7"/>
                </a:solidFill>
                <a:hlinkClick r:id="rId6"/>
              </a:rPr>
              <a:t>5 P’s for a Positive Digital Footprint Board Game</a:t>
            </a:r>
            <a:r>
              <a:rPr lang="en">
                <a:solidFill>
                  <a:srgbClr val="000000"/>
                </a:solidFill>
              </a:rPr>
              <a:t> </a:t>
            </a:r>
          </a:p>
          <a:p>
            <a:pPr lvl="0" rtl="0">
              <a:lnSpc>
                <a:spcPct val="115000"/>
              </a:lnSpc>
              <a:spcBef>
                <a:spcPts val="0"/>
              </a:spcBef>
              <a:buClr>
                <a:srgbClr val="000000"/>
              </a:buClr>
              <a:buSzPct val="78571"/>
              <a:buFont typeface="Arial"/>
              <a:buNone/>
            </a:pPr>
            <a:r>
              <a:t/>
            </a:r>
            <a:endParaRPr>
              <a:solidFill>
                <a:srgbClr val="000000"/>
              </a:solidFill>
            </a:endParaRPr>
          </a:p>
          <a:p>
            <a:pPr lvl="0" rtl="0">
              <a:lnSpc>
                <a:spcPct val="115000"/>
              </a:lnSpc>
              <a:spcBef>
                <a:spcPts val="0"/>
              </a:spcBef>
              <a:buClr>
                <a:srgbClr val="000000"/>
              </a:buClr>
              <a:buSzPct val="78571"/>
              <a:buFont typeface="Arial"/>
              <a:buNone/>
            </a:pPr>
            <a:r>
              <a:t/>
            </a:r>
            <a:endParaRPr>
              <a:solidFill>
                <a:srgbClr val="000000"/>
              </a:solidFill>
            </a:endParaRPr>
          </a:p>
          <a:p>
            <a:pPr lvl="0" rtl="0">
              <a:lnSpc>
                <a:spcPct val="115000"/>
              </a:lnSpc>
              <a:spcBef>
                <a:spcPts val="0"/>
              </a:spcBef>
              <a:buClr>
                <a:srgbClr val="000000"/>
              </a:buClr>
              <a:buSzPct val="78571"/>
              <a:buFont typeface="Arial"/>
              <a:buNone/>
            </a:pPr>
            <a:r>
              <a:rPr lang="en" u="sng">
                <a:solidFill>
                  <a:srgbClr val="0097A7"/>
                </a:solidFill>
                <a:hlinkClick r:id="rId7"/>
              </a:rPr>
              <a:t>Library DIY.</a:t>
            </a:r>
          </a:p>
          <a:p>
            <a:pPr lvl="0" rtl="0">
              <a:spcBef>
                <a:spcPts val="0"/>
              </a:spcBef>
              <a:buNone/>
            </a:pPr>
            <a:r>
              <a:t/>
            </a:r>
            <a:endParaRPr/>
          </a:p>
          <a:p>
            <a:pPr lvl="0">
              <a:spcBef>
                <a:spcPts val="0"/>
              </a:spcBef>
              <a:buNone/>
            </a:pPr>
            <a:r>
              <a:rPr lang="en" u="sng">
                <a:solidFill>
                  <a:srgbClr val="0097A7"/>
                </a:solidFill>
                <a:hlinkClick r:id="rId8"/>
              </a:rPr>
              <a:t>Getting To Know You</a:t>
            </a:r>
            <a:r>
              <a:rPr lang="en"/>
              <a:t>.</a:t>
            </a:r>
          </a:p>
          <a:p>
            <a:pPr lvl="0">
              <a:spcBef>
                <a:spcPts val="0"/>
              </a:spcBef>
              <a:buNone/>
            </a:pPr>
            <a:r>
              <a:t/>
            </a:r>
            <a:endParaRPr/>
          </a:p>
          <a:p>
            <a:pPr lvl="0" rtl="0">
              <a:spcBef>
                <a:spcPts val="0"/>
              </a:spcBef>
              <a:buNone/>
            </a:pPr>
            <a:r>
              <a:rPr lang="en" u="sng">
                <a:solidFill>
                  <a:schemeClr val="hlink"/>
                </a:solidFill>
                <a:hlinkClick r:id="rId9"/>
              </a:rPr>
              <a:t>How can your research have more impact? Five key principles and practical tips for effective knowledge exchange</a:t>
            </a:r>
            <a:r>
              <a:rPr lang="en"/>
              <a:t>.</a:t>
            </a:r>
          </a:p>
        </p:txBody>
      </p:sp>
      <p:pic>
        <p:nvPicPr>
          <p:cNvPr id="147" name="Shape 147"/>
          <p:cNvPicPr preferRelativeResize="0"/>
          <p:nvPr/>
        </p:nvPicPr>
        <p:blipFill>
          <a:blip r:embed="rId10">
            <a:alphaModFix/>
          </a:blip>
          <a:stretch>
            <a:fillRect/>
          </a:stretch>
        </p:blipFill>
        <p:spPr>
          <a:xfrm>
            <a:off x="4226200" y="2983975"/>
            <a:ext cx="838200" cy="295275"/>
          </a:xfrm>
          <a:prstGeom prst="rect">
            <a:avLst/>
          </a:prstGeom>
          <a:noFill/>
          <a:ln>
            <a:noFill/>
          </a:ln>
        </p:spPr>
      </p:pic>
      <p:pic>
        <p:nvPicPr>
          <p:cNvPr id="148" name="Shape 148"/>
          <p:cNvPicPr preferRelativeResize="0"/>
          <p:nvPr/>
        </p:nvPicPr>
        <p:blipFill>
          <a:blip r:embed="rId11">
            <a:alphaModFix/>
          </a:blip>
          <a:stretch>
            <a:fillRect/>
          </a:stretch>
        </p:blipFill>
        <p:spPr>
          <a:xfrm>
            <a:off x="4358350" y="2350287"/>
            <a:ext cx="838200" cy="297165"/>
          </a:xfrm>
          <a:prstGeom prst="rect">
            <a:avLst/>
          </a:prstGeom>
          <a:noFill/>
          <a:ln>
            <a:noFill/>
          </a:ln>
        </p:spPr>
      </p:pic>
      <p:pic>
        <p:nvPicPr>
          <p:cNvPr id="149" name="Shape 149"/>
          <p:cNvPicPr preferRelativeResize="0"/>
          <p:nvPr/>
        </p:nvPicPr>
        <p:blipFill>
          <a:blip r:embed="rId12">
            <a:alphaModFix/>
          </a:blip>
          <a:stretch>
            <a:fillRect/>
          </a:stretch>
        </p:blipFill>
        <p:spPr>
          <a:xfrm>
            <a:off x="1312250" y="3610150"/>
            <a:ext cx="729825" cy="257100"/>
          </a:xfrm>
          <a:prstGeom prst="rect">
            <a:avLst/>
          </a:prstGeom>
          <a:noFill/>
          <a:ln>
            <a:noFill/>
          </a:ln>
        </p:spPr>
      </p:pic>
      <p:pic>
        <p:nvPicPr>
          <p:cNvPr id="150" name="Shape 150"/>
          <p:cNvPicPr preferRelativeResize="0"/>
          <p:nvPr/>
        </p:nvPicPr>
        <p:blipFill>
          <a:blip r:embed="rId13">
            <a:alphaModFix/>
          </a:blip>
          <a:stretch>
            <a:fillRect/>
          </a:stretch>
        </p:blipFill>
        <p:spPr>
          <a:xfrm>
            <a:off x="5622687" y="259722"/>
            <a:ext cx="3224226" cy="2141075"/>
          </a:xfrm>
          <a:prstGeom prst="rect">
            <a:avLst/>
          </a:prstGeom>
          <a:noFill/>
          <a:ln>
            <a:noFill/>
          </a:ln>
        </p:spPr>
      </p:pic>
      <p:sp>
        <p:nvSpPr>
          <p:cNvPr id="151" name="Shape 151"/>
          <p:cNvSpPr txBox="1"/>
          <p:nvPr/>
        </p:nvSpPr>
        <p:spPr>
          <a:xfrm>
            <a:off x="5677075" y="2608525"/>
            <a:ext cx="3326700" cy="746700"/>
          </a:xfrm>
          <a:prstGeom prst="rect">
            <a:avLst/>
          </a:prstGeom>
          <a:noFill/>
          <a:ln>
            <a:noFill/>
          </a:ln>
        </p:spPr>
        <p:txBody>
          <a:bodyPr anchorCtr="0" anchor="t" bIns="91425" lIns="91425" rIns="91425" wrap="square" tIns="91425">
            <a:noAutofit/>
          </a:bodyPr>
          <a:lstStyle/>
          <a:p>
            <a:pPr lvl="0" rtl="0">
              <a:spcBef>
                <a:spcPts val="0"/>
              </a:spcBef>
              <a:buNone/>
            </a:pPr>
            <a:r>
              <a:rPr lang="en" sz="1200">
                <a:solidFill>
                  <a:srgbClr val="464646"/>
                </a:solidFill>
                <a:highlight>
                  <a:srgbClr val="FFFFFF"/>
                </a:highlight>
              </a:rPr>
              <a:t>“</a:t>
            </a:r>
            <a:r>
              <a:rPr lang="en" sz="1200" u="sng">
                <a:solidFill>
                  <a:srgbClr val="049CCF"/>
                </a:solidFill>
                <a:highlight>
                  <a:srgbClr val="FFFFFF"/>
                </a:highlight>
                <a:hlinkClick r:id="rId14"/>
              </a:rPr>
              <a:t>Creative Commons 10th Birthday Celebration San Francisco</a:t>
            </a:r>
            <a:r>
              <a:rPr lang="en" sz="1200">
                <a:solidFill>
                  <a:srgbClr val="464646"/>
                </a:solidFill>
                <a:highlight>
                  <a:srgbClr val="FFFFFF"/>
                </a:highlight>
              </a:rPr>
              <a:t>” by </a:t>
            </a:r>
            <a:r>
              <a:rPr lang="en" sz="1200" u="sng">
                <a:solidFill>
                  <a:srgbClr val="049CCF"/>
                </a:solidFill>
                <a:highlight>
                  <a:srgbClr val="FFFFFF"/>
                </a:highlight>
                <a:hlinkClick r:id="rId15"/>
              </a:rPr>
              <a:t>Timothy Vollmer</a:t>
            </a:r>
            <a:r>
              <a:rPr lang="en" sz="1200">
                <a:solidFill>
                  <a:srgbClr val="464646"/>
                </a:solidFill>
                <a:highlight>
                  <a:srgbClr val="FFFFFF"/>
                </a:highlight>
              </a:rPr>
              <a:t> is licensed under </a:t>
            </a:r>
            <a:r>
              <a:rPr lang="en" sz="1200" u="sng">
                <a:solidFill>
                  <a:srgbClr val="049CCF"/>
                </a:solidFill>
                <a:highlight>
                  <a:srgbClr val="FFFFFF"/>
                </a:highlight>
                <a:hlinkClick r:id="rId16"/>
              </a:rPr>
              <a:t>CC BY 2.0</a:t>
            </a:r>
          </a:p>
        </p:txBody>
      </p:sp>
      <p:pic>
        <p:nvPicPr>
          <p:cNvPr id="152" name="Shape 152"/>
          <p:cNvPicPr preferRelativeResize="0"/>
          <p:nvPr/>
        </p:nvPicPr>
        <p:blipFill>
          <a:blip r:embed="rId17">
            <a:alphaModFix/>
          </a:blip>
          <a:stretch>
            <a:fillRect/>
          </a:stretch>
        </p:blipFill>
        <p:spPr>
          <a:xfrm>
            <a:off x="2428100" y="4031825"/>
            <a:ext cx="838200" cy="319311"/>
          </a:xfrm>
          <a:prstGeom prst="rect">
            <a:avLst/>
          </a:prstGeom>
          <a:noFill/>
          <a:ln>
            <a:noFill/>
          </a:ln>
        </p:spPr>
      </p:pic>
      <p:pic>
        <p:nvPicPr>
          <p:cNvPr id="153" name="Shape 153"/>
          <p:cNvPicPr preferRelativeResize="0"/>
          <p:nvPr/>
        </p:nvPicPr>
        <p:blipFill>
          <a:blip r:embed="rId18">
            <a:alphaModFix/>
          </a:blip>
          <a:stretch>
            <a:fillRect/>
          </a:stretch>
        </p:blipFill>
        <p:spPr>
          <a:xfrm>
            <a:off x="2719425" y="1622500"/>
            <a:ext cx="838200" cy="295275"/>
          </a:xfrm>
          <a:prstGeom prst="rect">
            <a:avLst/>
          </a:prstGeom>
          <a:noFill/>
          <a:ln>
            <a:noFill/>
          </a:ln>
        </p:spPr>
      </p:pic>
      <p:pic>
        <p:nvPicPr>
          <p:cNvPr id="154" name="Shape 154"/>
          <p:cNvPicPr preferRelativeResize="0"/>
          <p:nvPr/>
        </p:nvPicPr>
        <p:blipFill>
          <a:blip r:embed="rId19">
            <a:alphaModFix/>
          </a:blip>
          <a:stretch>
            <a:fillRect/>
          </a:stretch>
        </p:blipFill>
        <p:spPr>
          <a:xfrm>
            <a:off x="6815700" y="4564075"/>
            <a:ext cx="838200" cy="295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769550" y="197099"/>
            <a:ext cx="3552600" cy="745800"/>
          </a:xfrm>
          <a:prstGeom prst="rect">
            <a:avLst/>
          </a:prstGeom>
        </p:spPr>
        <p:txBody>
          <a:bodyPr anchorCtr="0" anchor="b" bIns="91425" lIns="91425" rIns="91425" wrap="square" tIns="91425">
            <a:noAutofit/>
          </a:bodyPr>
          <a:lstStyle/>
          <a:p>
            <a:pPr lvl="0">
              <a:spcBef>
                <a:spcPts val="0"/>
              </a:spcBef>
              <a:buNone/>
            </a:pPr>
            <a:r>
              <a:rPr lang="en" sz="1800">
                <a:solidFill>
                  <a:srgbClr val="9900FF"/>
                </a:solidFill>
                <a:latin typeface="Arial"/>
                <a:ea typeface="Arial"/>
                <a:cs typeface="Arial"/>
                <a:sym typeface="Arial"/>
              </a:rPr>
              <a:t>Creative Commons</a:t>
            </a:r>
          </a:p>
          <a:p>
            <a:pPr lvl="0" rtl="0">
              <a:spcBef>
                <a:spcPts val="0"/>
              </a:spcBef>
              <a:buNone/>
            </a:pPr>
            <a:r>
              <a:rPr lang="en" sz="1800">
                <a:solidFill>
                  <a:srgbClr val="9900FF"/>
                </a:solidFill>
                <a:latin typeface="Arial"/>
                <a:ea typeface="Arial"/>
                <a:cs typeface="Arial"/>
                <a:sym typeface="Arial"/>
              </a:rPr>
              <a:t>jsou souborem veřejných licencí</a:t>
            </a:r>
          </a:p>
        </p:txBody>
      </p:sp>
      <p:sp>
        <p:nvSpPr>
          <p:cNvPr id="160" name="Shape 160"/>
          <p:cNvSpPr txBox="1"/>
          <p:nvPr/>
        </p:nvSpPr>
        <p:spPr>
          <a:xfrm>
            <a:off x="583450" y="1286125"/>
            <a:ext cx="4305600" cy="3004800"/>
          </a:xfrm>
          <a:prstGeom prst="rect">
            <a:avLst/>
          </a:prstGeom>
          <a:noFill/>
          <a:ln>
            <a:noFill/>
          </a:ln>
        </p:spPr>
        <p:txBody>
          <a:bodyPr anchorCtr="0" anchor="t" bIns="91425" lIns="91425" rIns="91425" wrap="square" tIns="91425">
            <a:noAutofit/>
          </a:bodyPr>
          <a:lstStyle/>
          <a:p>
            <a:pPr lvl="0" rtl="0">
              <a:lnSpc>
                <a:spcPct val="115000"/>
              </a:lnSpc>
              <a:spcBef>
                <a:spcPts val="0"/>
              </a:spcBef>
              <a:buClr>
                <a:srgbClr val="000000"/>
              </a:buClr>
              <a:buSzPct val="78571"/>
              <a:buFont typeface="Arial"/>
              <a:buNone/>
            </a:pPr>
            <a:r>
              <a:rPr lang="en">
                <a:solidFill>
                  <a:srgbClr val="000000"/>
                </a:solidFill>
              </a:rPr>
              <a:t>Jaké jsou výhody Creative Commons?</a:t>
            </a:r>
          </a:p>
          <a:p>
            <a:pPr lvl="0" rtl="0">
              <a:lnSpc>
                <a:spcPct val="115000"/>
              </a:lnSpc>
              <a:spcBef>
                <a:spcPts val="0"/>
              </a:spcBef>
              <a:buClr>
                <a:srgbClr val="000000"/>
              </a:buClr>
              <a:buSzPct val="78571"/>
              <a:buFont typeface="Arial"/>
              <a:buNone/>
            </a:pPr>
            <a:r>
              <a:t/>
            </a:r>
            <a:endParaRPr>
              <a:solidFill>
                <a:srgbClr val="000000"/>
              </a:solidFill>
            </a:endParaRPr>
          </a:p>
          <a:p>
            <a:pPr indent="-317500" lvl="0" marL="457200" rtl="0">
              <a:lnSpc>
                <a:spcPct val="115000"/>
              </a:lnSpc>
              <a:spcBef>
                <a:spcPts val="0"/>
              </a:spcBef>
              <a:buClr>
                <a:srgbClr val="000000"/>
              </a:buClr>
              <a:buSzPct val="100000"/>
              <a:buChar char="●"/>
            </a:pPr>
            <a:r>
              <a:rPr lang="en">
                <a:solidFill>
                  <a:srgbClr val="000000"/>
                </a:solidFill>
              </a:rPr>
              <a:t>Posilují pozici autora při rozhodování za jakých podmínek bude dílo veřejně zpřístupněno.</a:t>
            </a:r>
          </a:p>
          <a:p>
            <a:pPr indent="-317500" lvl="0" marL="457200" rtl="0">
              <a:lnSpc>
                <a:spcPct val="115000"/>
              </a:lnSpc>
              <a:spcBef>
                <a:spcPts val="0"/>
              </a:spcBef>
              <a:buClr>
                <a:srgbClr val="000000"/>
              </a:buClr>
              <a:buSzPct val="100000"/>
              <a:buChar char="●"/>
            </a:pPr>
            <a:r>
              <a:rPr lang="en">
                <a:solidFill>
                  <a:srgbClr val="000000"/>
                </a:solidFill>
              </a:rPr>
              <a:t>Mezinárodní srozumitelnost.</a:t>
            </a:r>
          </a:p>
          <a:p>
            <a:pPr indent="-317500" lvl="0" marL="457200" rtl="0">
              <a:lnSpc>
                <a:spcPct val="115000"/>
              </a:lnSpc>
              <a:spcBef>
                <a:spcPts val="0"/>
              </a:spcBef>
              <a:buClr>
                <a:srgbClr val="000000"/>
              </a:buClr>
              <a:buSzPct val="100000"/>
              <a:buChar char="●"/>
            </a:pPr>
            <a:r>
              <a:rPr lang="en">
                <a:solidFill>
                  <a:srgbClr val="000000"/>
                </a:solidFill>
              </a:rPr>
              <a:t>Zřejmě nejčastěji používaná veřejná licence pro autorská díla,  doporučována i EU.</a:t>
            </a:r>
          </a:p>
          <a:p>
            <a:pPr indent="-317500" lvl="0" marL="457200" rtl="0">
              <a:lnSpc>
                <a:spcPct val="115000"/>
              </a:lnSpc>
              <a:spcBef>
                <a:spcPts val="0"/>
              </a:spcBef>
              <a:buClr>
                <a:srgbClr val="000000"/>
              </a:buClr>
              <a:buSzPct val="100000"/>
            </a:pPr>
            <a:r>
              <a:rPr lang="en">
                <a:solidFill>
                  <a:srgbClr val="000000"/>
                </a:solidFill>
              </a:rPr>
              <a:t>Pro Open Access obvyklá/požadovaná varianta CC BY nebo CC BY-SA.</a:t>
            </a:r>
          </a:p>
        </p:txBody>
      </p:sp>
      <p:sp>
        <p:nvSpPr>
          <p:cNvPr id="161" name="Shape 161"/>
          <p:cNvSpPr txBox="1"/>
          <p:nvPr/>
        </p:nvSpPr>
        <p:spPr>
          <a:xfrm>
            <a:off x="4936475" y="1177975"/>
            <a:ext cx="4092600" cy="1329600"/>
          </a:xfrm>
          <a:prstGeom prst="rect">
            <a:avLst/>
          </a:prstGeom>
          <a:noFill/>
          <a:ln>
            <a:noFill/>
          </a:ln>
        </p:spPr>
        <p:txBody>
          <a:bodyPr anchorCtr="0" anchor="ctr" bIns="91425" lIns="91425" rIns="91425" wrap="square" tIns="91425">
            <a:noAutofit/>
          </a:bodyPr>
          <a:lstStyle/>
          <a:p>
            <a:pPr lvl="0" rtl="0">
              <a:lnSpc>
                <a:spcPct val="115000"/>
              </a:lnSpc>
              <a:spcBef>
                <a:spcPts val="0"/>
              </a:spcBef>
              <a:buNone/>
            </a:pPr>
            <a:r>
              <a:t/>
            </a:r>
            <a:endParaRPr>
              <a:solidFill>
                <a:srgbClr val="000000"/>
              </a:solidFill>
              <a:latin typeface="Times New Roman"/>
              <a:ea typeface="Times New Roman"/>
              <a:cs typeface="Times New Roman"/>
              <a:sym typeface="Times New Roman"/>
            </a:endParaRPr>
          </a:p>
        </p:txBody>
      </p:sp>
      <p:pic>
        <p:nvPicPr>
          <p:cNvPr id="162" name="Shape 162"/>
          <p:cNvPicPr preferRelativeResize="0"/>
          <p:nvPr/>
        </p:nvPicPr>
        <p:blipFill>
          <a:blip r:embed="rId3">
            <a:alphaModFix/>
          </a:blip>
          <a:stretch>
            <a:fillRect/>
          </a:stretch>
        </p:blipFill>
        <p:spPr>
          <a:xfrm>
            <a:off x="5125275" y="2060125"/>
            <a:ext cx="3468275" cy="943851"/>
          </a:xfrm>
          <a:prstGeom prst="rect">
            <a:avLst/>
          </a:prstGeom>
          <a:noFill/>
          <a:ln>
            <a:noFill/>
          </a:ln>
        </p:spPr>
      </p:pic>
      <p:sp>
        <p:nvSpPr>
          <p:cNvPr id="163" name="Shape 163"/>
          <p:cNvSpPr txBox="1"/>
          <p:nvPr/>
        </p:nvSpPr>
        <p:spPr>
          <a:xfrm>
            <a:off x="5842500" y="832075"/>
            <a:ext cx="1883700" cy="345900"/>
          </a:xfrm>
          <a:prstGeom prst="rect">
            <a:avLst/>
          </a:prstGeom>
          <a:noFill/>
          <a:ln>
            <a:noFill/>
          </a:ln>
        </p:spPr>
        <p:txBody>
          <a:bodyPr anchorCtr="0" anchor="t" bIns="91425" lIns="91425" rIns="91425" wrap="square" tIns="91425">
            <a:noAutofit/>
          </a:bodyPr>
          <a:lstStyle/>
          <a:p>
            <a:pPr lvl="0" rtl="0">
              <a:spcBef>
                <a:spcPts val="0"/>
              </a:spcBef>
              <a:buNone/>
            </a:pPr>
            <a:r>
              <a:rPr b="1" lang="en" sz="1800" u="sng">
                <a:solidFill>
                  <a:srgbClr val="0097A7"/>
                </a:solidFill>
                <a:hlinkClick r:id="rId4"/>
              </a:rPr>
              <a:t>Cvičení</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769550" y="197099"/>
            <a:ext cx="3552600" cy="745800"/>
          </a:xfrm>
          <a:prstGeom prst="rect">
            <a:avLst/>
          </a:prstGeom>
        </p:spPr>
        <p:txBody>
          <a:bodyPr anchorCtr="0" anchor="b" bIns="91425" lIns="91425" rIns="91425" wrap="square" tIns="91425">
            <a:noAutofit/>
          </a:bodyPr>
          <a:lstStyle/>
          <a:p>
            <a:pPr indent="0" lvl="0" marL="0" marR="0" rtl="0" algn="l">
              <a:lnSpc>
                <a:spcPct val="100000"/>
              </a:lnSpc>
              <a:spcBef>
                <a:spcPts val="0"/>
              </a:spcBef>
              <a:spcAft>
                <a:spcPts val="0"/>
              </a:spcAft>
              <a:buNone/>
            </a:pPr>
            <a:r>
              <a:t/>
            </a:r>
            <a:endParaRPr>
              <a:solidFill>
                <a:srgbClr val="FF00FF"/>
              </a:solidFill>
              <a:latin typeface="Arial"/>
              <a:ea typeface="Arial"/>
              <a:cs typeface="Arial"/>
              <a:sym typeface="Arial"/>
            </a:endParaRPr>
          </a:p>
          <a:p>
            <a:pPr indent="0" lvl="0" marL="0" marR="0" rtl="0" algn="l">
              <a:lnSpc>
                <a:spcPct val="100000"/>
              </a:lnSpc>
              <a:spcBef>
                <a:spcPts val="0"/>
              </a:spcBef>
              <a:spcAft>
                <a:spcPts val="0"/>
              </a:spcAft>
              <a:buNone/>
            </a:pPr>
            <a:r>
              <a:t/>
            </a:r>
            <a:endParaRPr>
              <a:solidFill>
                <a:srgbClr val="FF00FF"/>
              </a:solidFill>
              <a:latin typeface="Arial"/>
              <a:ea typeface="Arial"/>
              <a:cs typeface="Arial"/>
              <a:sym typeface="Arial"/>
            </a:endParaRPr>
          </a:p>
          <a:p>
            <a:pPr indent="0" lvl="0" marL="0" marR="0" rtl="0" algn="l">
              <a:lnSpc>
                <a:spcPct val="100000"/>
              </a:lnSpc>
              <a:spcBef>
                <a:spcPts val="0"/>
              </a:spcBef>
              <a:spcAft>
                <a:spcPts val="0"/>
              </a:spcAft>
              <a:buNone/>
            </a:pPr>
            <a:r>
              <a:t/>
            </a:r>
            <a:endParaRPr>
              <a:solidFill>
                <a:srgbClr val="FF00FF"/>
              </a:solidFill>
              <a:latin typeface="Arial"/>
              <a:ea typeface="Arial"/>
              <a:cs typeface="Arial"/>
              <a:sym typeface="Arial"/>
            </a:endParaRPr>
          </a:p>
          <a:p>
            <a:pPr indent="0" lvl="0" marL="0" marR="0" rtl="0" algn="l">
              <a:lnSpc>
                <a:spcPct val="100000"/>
              </a:lnSpc>
              <a:spcBef>
                <a:spcPts val="0"/>
              </a:spcBef>
              <a:spcAft>
                <a:spcPts val="0"/>
              </a:spcAft>
              <a:buNone/>
            </a:pPr>
            <a:r>
              <a:rPr lang="en">
                <a:solidFill>
                  <a:srgbClr val="FF00FF"/>
                </a:solidFill>
                <a:latin typeface="Arial"/>
                <a:ea typeface="Arial"/>
                <a:cs typeface="Arial"/>
                <a:sym typeface="Arial"/>
              </a:rPr>
              <a:t>Citační</a:t>
            </a:r>
            <a:r>
              <a:rPr lang="en" sz="3000">
                <a:solidFill>
                  <a:srgbClr val="FF00FF"/>
                </a:solidFill>
                <a:latin typeface="Arial"/>
                <a:ea typeface="Arial"/>
                <a:cs typeface="Arial"/>
                <a:sym typeface="Arial"/>
              </a:rPr>
              <a:t> </a:t>
            </a:r>
            <a:r>
              <a:rPr lang="en">
                <a:solidFill>
                  <a:srgbClr val="FF00FF"/>
                </a:solidFill>
                <a:latin typeface="Arial"/>
                <a:ea typeface="Arial"/>
                <a:cs typeface="Arial"/>
                <a:sym typeface="Arial"/>
              </a:rPr>
              <a:t>etika</a:t>
            </a:r>
          </a:p>
        </p:txBody>
      </p:sp>
      <p:sp>
        <p:nvSpPr>
          <p:cNvPr id="169" name="Shape 169"/>
          <p:cNvSpPr txBox="1"/>
          <p:nvPr/>
        </p:nvSpPr>
        <p:spPr>
          <a:xfrm>
            <a:off x="587625" y="1193600"/>
            <a:ext cx="4954500" cy="3867900"/>
          </a:xfrm>
          <a:prstGeom prst="rect">
            <a:avLst/>
          </a:prstGeom>
          <a:noFill/>
          <a:ln>
            <a:noFill/>
          </a:ln>
        </p:spPr>
        <p:txBody>
          <a:bodyPr anchorCtr="0" anchor="t" bIns="91425" lIns="91425" rIns="91425" wrap="square" tIns="91425">
            <a:noAutofit/>
          </a:bodyPr>
          <a:lstStyle/>
          <a:p>
            <a:pPr lvl="0" rtl="0">
              <a:lnSpc>
                <a:spcPct val="115000"/>
              </a:lnSpc>
              <a:spcBef>
                <a:spcPts val="0"/>
              </a:spcBef>
              <a:buClr>
                <a:srgbClr val="000000"/>
              </a:buClr>
              <a:buSzPct val="78571"/>
              <a:buFont typeface="Arial"/>
              <a:buNone/>
            </a:pPr>
            <a:r>
              <a:rPr b="1" lang="en">
                <a:solidFill>
                  <a:srgbClr val="000000"/>
                </a:solidFill>
              </a:rPr>
              <a:t>Proč bychom měli citovat?</a:t>
            </a:r>
          </a:p>
          <a:p>
            <a:pPr indent="-317500" lvl="0" marL="457200" rtl="0">
              <a:lnSpc>
                <a:spcPct val="115000"/>
              </a:lnSpc>
              <a:spcBef>
                <a:spcPts val="0"/>
              </a:spcBef>
              <a:buClr>
                <a:srgbClr val="000000"/>
              </a:buClr>
              <a:buSzPct val="100000"/>
              <a:buChar char="●"/>
            </a:pPr>
            <a:r>
              <a:rPr lang="en">
                <a:solidFill>
                  <a:srgbClr val="000000"/>
                </a:solidFill>
              </a:rPr>
              <a:t>Dodržujeme tak Autorský zákon (Zákon č. 121/2000 Sb., § 31), který ukládá autorům povinnost uvést informace o použitých informačních pramenech ve svých dílech i Zákon č. 111/1998 Sb. O vysokých školách</a:t>
            </a:r>
            <a:r>
              <a:rPr lang="en"/>
              <a:t>.</a:t>
            </a:r>
          </a:p>
          <a:p>
            <a:pPr indent="-317500" lvl="0" marL="457200" rtl="0">
              <a:lnSpc>
                <a:spcPct val="115000"/>
              </a:lnSpc>
              <a:spcBef>
                <a:spcPts val="0"/>
              </a:spcBef>
              <a:buClr>
                <a:srgbClr val="000000"/>
              </a:buClr>
              <a:buSzPct val="100000"/>
              <a:buChar char="●"/>
            </a:pPr>
            <a:r>
              <a:rPr lang="en">
                <a:solidFill>
                  <a:srgbClr val="000000"/>
                </a:solidFill>
              </a:rPr>
              <a:t>Respektujeme publikační a citační etiku</a:t>
            </a:r>
          </a:p>
          <a:p>
            <a:pPr indent="-317500" lvl="0" marL="457200" rtl="0">
              <a:lnSpc>
                <a:spcPct val="115000"/>
              </a:lnSpc>
              <a:spcBef>
                <a:spcPts val="0"/>
              </a:spcBef>
              <a:buClr>
                <a:srgbClr val="000000"/>
              </a:buClr>
              <a:buSzPct val="100000"/>
              <a:buChar char="●"/>
            </a:pPr>
            <a:r>
              <a:rPr lang="en">
                <a:solidFill>
                  <a:srgbClr val="000000"/>
                </a:solidFill>
              </a:rPr>
              <a:t>Ukazujeme, že se v dané problematice orientujeme - odkazujeme na širší rámec tématu.</a:t>
            </a:r>
          </a:p>
          <a:p>
            <a:pPr indent="-317500" lvl="0" marL="457200" rtl="0">
              <a:lnSpc>
                <a:spcPct val="115000"/>
              </a:lnSpc>
              <a:spcBef>
                <a:spcPts val="0"/>
              </a:spcBef>
              <a:buClr>
                <a:srgbClr val="000000"/>
              </a:buClr>
              <a:buSzPct val="100000"/>
              <a:buChar char="●"/>
            </a:pPr>
            <a:r>
              <a:rPr lang="en">
                <a:solidFill>
                  <a:srgbClr val="000000"/>
                </a:solidFill>
              </a:rPr>
              <a:t>Umožníme ostatním ověřit si uvedené teorie a údaje - každý se může při přebírání údajů splést nebo může nějakou myšlenku pochopit jinak.</a:t>
            </a:r>
          </a:p>
          <a:p>
            <a:pPr indent="-317500" lvl="0" marL="457200" rtl="0">
              <a:lnSpc>
                <a:spcPct val="115000"/>
              </a:lnSpc>
              <a:spcBef>
                <a:spcPts val="0"/>
              </a:spcBef>
              <a:buClr>
                <a:srgbClr val="000000"/>
              </a:buClr>
              <a:buSzPct val="100000"/>
              <a:buChar char="●"/>
            </a:pPr>
            <a:r>
              <a:rPr lang="en">
                <a:solidFill>
                  <a:srgbClr val="000000"/>
                </a:solidFill>
              </a:rPr>
              <a:t>Odkazujeme na další prameny, které se problematikou zabývají podrobněji nebo z jiného úhlu.</a:t>
            </a:r>
          </a:p>
          <a:p>
            <a:pPr indent="-317500" lvl="0" marL="457200" rtl="0">
              <a:lnSpc>
                <a:spcPct val="115000"/>
              </a:lnSpc>
              <a:spcBef>
                <a:spcPts val="0"/>
              </a:spcBef>
              <a:buClr>
                <a:srgbClr val="000000"/>
              </a:buClr>
              <a:buSzPct val="100000"/>
              <a:buChar char="●"/>
            </a:pPr>
            <a:r>
              <a:rPr lang="en">
                <a:solidFill>
                  <a:srgbClr val="000000"/>
                </a:solidFill>
              </a:rPr>
              <a:t>Prokazujeme schopnost práce s literaturou.</a:t>
            </a:r>
          </a:p>
          <a:p>
            <a:pPr lvl="0" rtl="0">
              <a:spcBef>
                <a:spcPts val="0"/>
              </a:spcBef>
              <a:buClr>
                <a:srgbClr val="000000"/>
              </a:buClr>
              <a:buSzPct val="78571"/>
              <a:buFont typeface="Arial"/>
              <a:buNone/>
            </a:pPr>
            <a:r>
              <a:t/>
            </a:r>
            <a:endParaRPr>
              <a:solidFill>
                <a:srgbClr val="000000"/>
              </a:solidFill>
            </a:endParaRPr>
          </a:p>
        </p:txBody>
      </p:sp>
      <p:sp>
        <p:nvSpPr>
          <p:cNvPr id="170" name="Shape 170"/>
          <p:cNvSpPr txBox="1"/>
          <p:nvPr/>
        </p:nvSpPr>
        <p:spPr>
          <a:xfrm>
            <a:off x="2987775" y="211950"/>
            <a:ext cx="4910100" cy="716100"/>
          </a:xfrm>
          <a:prstGeom prst="rect">
            <a:avLst/>
          </a:prstGeom>
          <a:noFill/>
          <a:ln>
            <a:noFill/>
          </a:ln>
        </p:spPr>
        <p:txBody>
          <a:bodyPr anchorCtr="0" anchor="t" bIns="91425" lIns="91425" rIns="91425" wrap="square" tIns="91425">
            <a:noAutofit/>
          </a:bodyPr>
          <a:lstStyle/>
          <a:p>
            <a:pPr lvl="0" rtl="0" algn="ctr">
              <a:lnSpc>
                <a:spcPct val="115000"/>
              </a:lnSpc>
              <a:spcBef>
                <a:spcPts val="0"/>
              </a:spcBef>
              <a:buClr>
                <a:srgbClr val="000000"/>
              </a:buClr>
              <a:buSzPct val="91666"/>
              <a:buFont typeface="Arial"/>
              <a:buNone/>
            </a:pPr>
            <a:r>
              <a:rPr b="1" lang="en" sz="1200">
                <a:solidFill>
                  <a:srgbClr val="0097A7"/>
                </a:solidFill>
              </a:rPr>
              <a:t>Při psaní odborných textů pracujeme s různými informačními prameny, ze kterých čerpáme informace o konkrétní problematice a které bychom měly následně citovat.</a:t>
            </a:r>
          </a:p>
          <a:p>
            <a:pPr lvl="0" rtl="0">
              <a:lnSpc>
                <a:spcPct val="115000"/>
              </a:lnSpc>
              <a:spcBef>
                <a:spcPts val="0"/>
              </a:spcBef>
              <a:buClr>
                <a:srgbClr val="000000"/>
              </a:buClr>
              <a:buSzPct val="100000"/>
              <a:buFont typeface="Arial"/>
              <a:buNone/>
            </a:pPr>
            <a:r>
              <a:t/>
            </a:r>
            <a:endParaRPr sz="1100">
              <a:solidFill>
                <a:srgbClr val="000000"/>
              </a:solidFill>
            </a:endParaRPr>
          </a:p>
          <a:p>
            <a:pPr lvl="0" rtl="0">
              <a:lnSpc>
                <a:spcPct val="115000"/>
              </a:lnSpc>
              <a:spcBef>
                <a:spcPts val="0"/>
              </a:spcBef>
              <a:buNone/>
            </a:pPr>
            <a:br>
              <a:rPr lang="en" sz="1100"/>
            </a:br>
          </a:p>
          <a:p>
            <a:pPr lvl="0" rtl="0">
              <a:lnSpc>
                <a:spcPct val="115000"/>
              </a:lnSpc>
              <a:spcBef>
                <a:spcPts val="0"/>
              </a:spcBef>
              <a:buNone/>
            </a:pPr>
            <a:br>
              <a:rPr lang="en" sz="1100">
                <a:solidFill>
                  <a:srgbClr val="000000"/>
                </a:solidFill>
              </a:rPr>
            </a:br>
            <a:br>
              <a:rPr lang="en" sz="800">
                <a:solidFill>
                  <a:srgbClr val="000000"/>
                </a:solidFill>
              </a:rPr>
            </a:br>
          </a:p>
        </p:txBody>
      </p:sp>
      <p:sp>
        <p:nvSpPr>
          <p:cNvPr id="171" name="Shape 171"/>
          <p:cNvSpPr txBox="1"/>
          <p:nvPr/>
        </p:nvSpPr>
        <p:spPr>
          <a:xfrm>
            <a:off x="5999350" y="1417925"/>
            <a:ext cx="3041400" cy="1989900"/>
          </a:xfrm>
          <a:prstGeom prst="rect">
            <a:avLst/>
          </a:prstGeom>
          <a:noFill/>
          <a:ln>
            <a:noFill/>
          </a:ln>
        </p:spPr>
        <p:txBody>
          <a:bodyPr anchorCtr="0" anchor="t" bIns="91425" lIns="91425" rIns="91425" wrap="square" tIns="91425">
            <a:noAutofit/>
          </a:bodyPr>
          <a:lstStyle/>
          <a:p>
            <a:pPr lvl="0" rtl="0">
              <a:lnSpc>
                <a:spcPct val="115000"/>
              </a:lnSpc>
              <a:spcBef>
                <a:spcPts val="0"/>
              </a:spcBef>
              <a:buClr>
                <a:srgbClr val="000000"/>
              </a:buClr>
              <a:buSzPct val="100000"/>
              <a:buFont typeface="Arial"/>
              <a:buNone/>
            </a:pPr>
            <a:r>
              <a:rPr b="1" lang="en" sz="1100">
                <a:solidFill>
                  <a:srgbClr val="000000"/>
                </a:solidFill>
              </a:rPr>
              <a:t>Kdy nemusíme citovat?</a:t>
            </a:r>
          </a:p>
          <a:p>
            <a:pPr lvl="0" rtl="0">
              <a:lnSpc>
                <a:spcPct val="115000"/>
              </a:lnSpc>
              <a:spcBef>
                <a:spcPts val="0"/>
              </a:spcBef>
              <a:buClr>
                <a:srgbClr val="000000"/>
              </a:buClr>
              <a:buSzPct val="100000"/>
              <a:buFont typeface="Arial"/>
              <a:buNone/>
            </a:pPr>
            <a:r>
              <a:t/>
            </a:r>
            <a:endParaRPr b="1" sz="1100">
              <a:solidFill>
                <a:srgbClr val="000000"/>
              </a:solidFill>
            </a:endParaRPr>
          </a:p>
          <a:p>
            <a:pPr lvl="0" rtl="0">
              <a:lnSpc>
                <a:spcPct val="115000"/>
              </a:lnSpc>
              <a:spcBef>
                <a:spcPts val="0"/>
              </a:spcBef>
              <a:buNone/>
            </a:pPr>
            <a:r>
              <a:rPr lang="en" sz="1100">
                <a:solidFill>
                  <a:srgbClr val="000000"/>
                </a:solidFill>
              </a:rPr>
              <a:t>Necitují se díla považovaná za všeobecně známá a pro daný obor natolik základní, že jejich zdroj není potřeba citovat (Např. v teoretické fyzice je citování článků Alberta Einsteina, které popisují vznik obecné relativity, spíše kuriozitou…)</a:t>
            </a:r>
            <a:br>
              <a:rPr lang="en" sz="1100">
                <a:solidFill>
                  <a:srgbClr val="000000"/>
                </a:solidFill>
              </a:rPr>
            </a:br>
          </a:p>
        </p:txBody>
      </p:sp>
      <p:sp>
        <p:nvSpPr>
          <p:cNvPr id="172" name="Shape 172"/>
          <p:cNvSpPr txBox="1"/>
          <p:nvPr/>
        </p:nvSpPr>
        <p:spPr>
          <a:xfrm>
            <a:off x="5774400" y="3205425"/>
            <a:ext cx="3369600" cy="1811400"/>
          </a:xfrm>
          <a:prstGeom prst="rect">
            <a:avLst/>
          </a:prstGeom>
          <a:noFill/>
          <a:ln>
            <a:noFill/>
          </a:ln>
        </p:spPr>
        <p:txBody>
          <a:bodyPr anchorCtr="0" anchor="t" bIns="91425" lIns="91425" rIns="91425" wrap="square" tIns="91425">
            <a:noAutofit/>
          </a:bodyPr>
          <a:lstStyle/>
          <a:p>
            <a:pPr lvl="0">
              <a:spcBef>
                <a:spcPts val="0"/>
              </a:spcBef>
              <a:buClr>
                <a:schemeClr val="dk1"/>
              </a:buClr>
              <a:buSzPct val="78571"/>
              <a:buFont typeface="Arial"/>
              <a:buNone/>
            </a:pPr>
            <a:r>
              <a:rPr b="1" lang="en"/>
              <a:t>Etická pravidla</a:t>
            </a:r>
          </a:p>
          <a:p>
            <a:pPr indent="-317500" lvl="0" marL="457200">
              <a:spcBef>
                <a:spcPts val="0"/>
              </a:spcBef>
              <a:spcAft>
                <a:spcPts val="0"/>
              </a:spcAft>
              <a:buSzPct val="100000"/>
              <a:buChar char="●"/>
            </a:pPr>
            <a:r>
              <a:rPr lang="en"/>
              <a:t>Princip objektivnosti a pravdivosti vědecké práce</a:t>
            </a:r>
          </a:p>
          <a:p>
            <a:pPr indent="-317500" lvl="0" marL="457200">
              <a:spcBef>
                <a:spcPts val="0"/>
              </a:spcBef>
              <a:spcAft>
                <a:spcPts val="0"/>
              </a:spcAft>
              <a:buSzPct val="100000"/>
              <a:buChar char="●"/>
            </a:pPr>
            <a:r>
              <a:rPr lang="en"/>
              <a:t>Princip osobní poctivosti a čestnosti</a:t>
            </a:r>
          </a:p>
          <a:p>
            <a:pPr indent="-317500" lvl="0" marL="457200">
              <a:spcBef>
                <a:spcPts val="0"/>
              </a:spcBef>
              <a:spcAft>
                <a:spcPts val="0"/>
              </a:spcAft>
              <a:buSzPct val="100000"/>
              <a:buChar char="●"/>
            </a:pPr>
            <a:r>
              <a:rPr lang="en"/>
              <a:t>Princip originality</a:t>
            </a:r>
          </a:p>
          <a:p>
            <a:pPr indent="-317500" lvl="0" marL="457200">
              <a:spcBef>
                <a:spcPts val="0"/>
              </a:spcBef>
              <a:buSzPct val="100000"/>
              <a:buChar char="●"/>
            </a:pPr>
            <a:r>
              <a:rPr lang="en"/>
              <a:t>Princip zásadovosti a nekompromisnosti</a:t>
            </a:r>
          </a:p>
          <a:p>
            <a:pPr lvl="0">
              <a:spcBef>
                <a:spcPts val="0"/>
              </a:spcBef>
              <a:buClr>
                <a:schemeClr val="dk1"/>
              </a:buClr>
              <a:buSzPct val="78571"/>
              <a:buFont typeface="Arial"/>
              <a:buNone/>
            </a:pPr>
            <a:r>
              <a:t/>
            </a:r>
            <a:endParaRPr/>
          </a:p>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616425" y="88475"/>
            <a:ext cx="4491000" cy="1140000"/>
          </a:xfrm>
          <a:prstGeom prst="rect">
            <a:avLst/>
          </a:prstGeom>
        </p:spPr>
        <p:txBody>
          <a:bodyPr anchorCtr="0" anchor="b" bIns="91425" lIns="91425" rIns="91425" wrap="square" tIns="91425">
            <a:noAutofit/>
          </a:bodyPr>
          <a:lstStyle/>
          <a:p>
            <a:pPr lvl="0">
              <a:spcBef>
                <a:spcPts val="0"/>
              </a:spcBef>
              <a:buNone/>
            </a:pPr>
            <a:r>
              <a:t/>
            </a:r>
            <a:endParaRPr>
              <a:solidFill>
                <a:srgbClr val="9900FF"/>
              </a:solidFill>
              <a:latin typeface="Arial"/>
              <a:ea typeface="Arial"/>
              <a:cs typeface="Arial"/>
              <a:sym typeface="Arial"/>
            </a:endParaRPr>
          </a:p>
          <a:p>
            <a:pPr lvl="0">
              <a:spcBef>
                <a:spcPts val="0"/>
              </a:spcBef>
              <a:buNone/>
            </a:pPr>
            <a:r>
              <a:t/>
            </a:r>
            <a:endParaRPr>
              <a:solidFill>
                <a:srgbClr val="9900FF"/>
              </a:solidFill>
              <a:latin typeface="Arial"/>
              <a:ea typeface="Arial"/>
              <a:cs typeface="Arial"/>
              <a:sym typeface="Arial"/>
            </a:endParaRPr>
          </a:p>
          <a:p>
            <a:pPr lvl="0">
              <a:spcBef>
                <a:spcPts val="0"/>
              </a:spcBef>
              <a:buNone/>
            </a:pPr>
            <a:r>
              <a:t/>
            </a:r>
            <a:endParaRPr>
              <a:solidFill>
                <a:srgbClr val="9900FF"/>
              </a:solidFill>
              <a:latin typeface="Arial"/>
              <a:ea typeface="Arial"/>
              <a:cs typeface="Arial"/>
              <a:sym typeface="Arial"/>
            </a:endParaRPr>
          </a:p>
          <a:p>
            <a:pPr lvl="0">
              <a:spcBef>
                <a:spcPts val="0"/>
              </a:spcBef>
              <a:buNone/>
            </a:pPr>
            <a:r>
              <a:t/>
            </a:r>
            <a:endParaRPr>
              <a:solidFill>
                <a:srgbClr val="9900FF"/>
              </a:solidFill>
              <a:latin typeface="Arial"/>
              <a:ea typeface="Arial"/>
              <a:cs typeface="Arial"/>
              <a:sym typeface="Arial"/>
            </a:endParaRPr>
          </a:p>
          <a:p>
            <a:pPr lvl="0">
              <a:spcBef>
                <a:spcPts val="0"/>
              </a:spcBef>
              <a:buNone/>
            </a:pPr>
            <a:r>
              <a:t/>
            </a:r>
            <a:endParaRPr>
              <a:solidFill>
                <a:srgbClr val="9900FF"/>
              </a:solidFill>
              <a:latin typeface="Arial"/>
              <a:ea typeface="Arial"/>
              <a:cs typeface="Arial"/>
              <a:sym typeface="Arial"/>
            </a:endParaRPr>
          </a:p>
          <a:p>
            <a:pPr lvl="0">
              <a:spcBef>
                <a:spcPts val="0"/>
              </a:spcBef>
              <a:buNone/>
            </a:pPr>
            <a:r>
              <a:t/>
            </a:r>
            <a:endParaRPr>
              <a:solidFill>
                <a:srgbClr val="9900FF"/>
              </a:solidFill>
              <a:latin typeface="Arial"/>
              <a:ea typeface="Arial"/>
              <a:cs typeface="Arial"/>
              <a:sym typeface="Arial"/>
            </a:endParaRPr>
          </a:p>
          <a:p>
            <a:pPr lvl="0">
              <a:spcBef>
                <a:spcPts val="0"/>
              </a:spcBef>
              <a:buClr>
                <a:schemeClr val="dk1"/>
              </a:buClr>
              <a:buSzPct val="45833"/>
              <a:buFont typeface="Arial"/>
              <a:buNone/>
            </a:pPr>
            <a:r>
              <a:rPr lang="en">
                <a:solidFill>
                  <a:srgbClr val="9900FF"/>
                </a:solidFill>
                <a:latin typeface="Arial"/>
                <a:ea typeface="Arial"/>
                <a:cs typeface="Arial"/>
                <a:sym typeface="Arial"/>
              </a:rPr>
              <a:t>Citace dle normy ČSN ISO 690</a:t>
            </a:r>
          </a:p>
          <a:p>
            <a:pPr lvl="0" rtl="0">
              <a:spcBef>
                <a:spcPts val="0"/>
              </a:spcBef>
              <a:buNone/>
            </a:pPr>
            <a:r>
              <a:t/>
            </a:r>
            <a:endParaRPr>
              <a:solidFill>
                <a:srgbClr val="9900FF"/>
              </a:solidFill>
              <a:latin typeface="Arial"/>
              <a:ea typeface="Arial"/>
              <a:cs typeface="Arial"/>
              <a:sym typeface="Arial"/>
            </a:endParaRPr>
          </a:p>
        </p:txBody>
      </p:sp>
      <p:sp>
        <p:nvSpPr>
          <p:cNvPr id="178" name="Shape 178"/>
          <p:cNvSpPr txBox="1"/>
          <p:nvPr/>
        </p:nvSpPr>
        <p:spPr>
          <a:xfrm>
            <a:off x="5107325" y="2335725"/>
            <a:ext cx="3508200" cy="1381800"/>
          </a:xfrm>
          <a:prstGeom prst="rect">
            <a:avLst/>
          </a:prstGeom>
          <a:noFill/>
          <a:ln>
            <a:noFill/>
          </a:ln>
        </p:spPr>
        <p:txBody>
          <a:bodyPr anchorCtr="0" anchor="t" bIns="91425" lIns="91425" rIns="91425" wrap="square" tIns="91425">
            <a:noAutofit/>
          </a:bodyPr>
          <a:lstStyle/>
          <a:p>
            <a:pPr lvl="0" rtl="0">
              <a:lnSpc>
                <a:spcPct val="115000"/>
              </a:lnSpc>
              <a:spcBef>
                <a:spcPts val="0"/>
              </a:spcBef>
              <a:buClr>
                <a:srgbClr val="000000"/>
              </a:buClr>
              <a:buSzPct val="91666"/>
              <a:buFont typeface="Arial"/>
              <a:buNone/>
            </a:pPr>
            <a:r>
              <a:rPr b="1" lang="en" sz="1200">
                <a:solidFill>
                  <a:srgbClr val="000000"/>
                </a:solidFill>
              </a:rPr>
              <a:t>Jakou podobu citace mají?</a:t>
            </a:r>
          </a:p>
          <a:p>
            <a:pPr lvl="0" rtl="0">
              <a:lnSpc>
                <a:spcPct val="115000"/>
              </a:lnSpc>
              <a:spcBef>
                <a:spcPts val="0"/>
              </a:spcBef>
              <a:buClr>
                <a:srgbClr val="000000"/>
              </a:buClr>
              <a:buSzPct val="91666"/>
              <a:buFont typeface="Arial"/>
              <a:buNone/>
            </a:pPr>
            <a:r>
              <a:rPr lang="en" sz="1200">
                <a:solidFill>
                  <a:srgbClr val="000000"/>
                </a:solidFill>
              </a:rPr>
              <a:t>Jakou podobu bude citace mít definují </a:t>
            </a:r>
            <a:r>
              <a:rPr lang="en" sz="1200" u="sng">
                <a:solidFill>
                  <a:srgbClr val="0097A7"/>
                </a:solidFill>
                <a:hlinkClick r:id="rId3"/>
              </a:rPr>
              <a:t>citační styl</a:t>
            </a:r>
            <a:r>
              <a:rPr lang="en" sz="1200">
                <a:solidFill>
                  <a:srgbClr val="000000"/>
                </a:solidFill>
              </a:rPr>
              <a:t>y (</a:t>
            </a:r>
            <a:r>
              <a:rPr lang="en" sz="1200"/>
              <a:t>určují podobu citace v textu a v soupisu literatury; definují údaje, které se musí v citaci objevit a v jaké podobě; určují pořadí údajů a interpunkci).</a:t>
            </a:r>
            <a:br>
              <a:rPr lang="en" sz="1200"/>
            </a:br>
          </a:p>
          <a:p>
            <a:pPr lvl="0" rtl="0">
              <a:lnSpc>
                <a:spcPct val="115000"/>
              </a:lnSpc>
              <a:spcBef>
                <a:spcPts val="0"/>
              </a:spcBef>
              <a:buClr>
                <a:srgbClr val="000000"/>
              </a:buClr>
              <a:buSzPct val="91666"/>
              <a:buFont typeface="Arial"/>
              <a:buNone/>
            </a:pPr>
            <a:r>
              <a:t/>
            </a:r>
            <a:endParaRPr sz="1200">
              <a:solidFill>
                <a:srgbClr val="000000"/>
              </a:solidFill>
            </a:endParaRPr>
          </a:p>
          <a:p>
            <a:pPr lvl="0" rtl="0">
              <a:lnSpc>
                <a:spcPct val="115000"/>
              </a:lnSpc>
              <a:spcBef>
                <a:spcPts val="0"/>
              </a:spcBef>
              <a:buClr>
                <a:srgbClr val="000000"/>
              </a:buClr>
              <a:buSzPct val="137500"/>
              <a:buFont typeface="Arial"/>
              <a:buNone/>
            </a:pPr>
            <a:r>
              <a:t/>
            </a:r>
            <a:endParaRPr sz="800">
              <a:solidFill>
                <a:srgbClr val="000000"/>
              </a:solidFill>
            </a:endParaRPr>
          </a:p>
          <a:p>
            <a:pPr lvl="0" rtl="0">
              <a:lnSpc>
                <a:spcPct val="115000"/>
              </a:lnSpc>
              <a:spcBef>
                <a:spcPts val="0"/>
              </a:spcBef>
              <a:buClr>
                <a:srgbClr val="000000"/>
              </a:buClr>
              <a:buSzPct val="137500"/>
              <a:buFont typeface="Arial"/>
              <a:buNone/>
            </a:pPr>
            <a:br>
              <a:rPr lang="en" sz="800">
                <a:solidFill>
                  <a:srgbClr val="000000"/>
                </a:solidFill>
              </a:rPr>
            </a:br>
          </a:p>
          <a:p>
            <a:pPr lvl="0" rtl="0">
              <a:lnSpc>
                <a:spcPct val="115000"/>
              </a:lnSpc>
              <a:spcBef>
                <a:spcPts val="0"/>
              </a:spcBef>
              <a:spcAft>
                <a:spcPts val="1600"/>
              </a:spcAft>
              <a:buNone/>
            </a:pPr>
            <a:r>
              <a:t/>
            </a:r>
            <a:endParaRPr b="1" sz="1100">
              <a:hlinkClick r:id="rId4"/>
            </a:endParaRPr>
          </a:p>
          <a:p>
            <a:pPr lvl="0" rtl="0">
              <a:lnSpc>
                <a:spcPct val="115000"/>
              </a:lnSpc>
              <a:spcBef>
                <a:spcPts val="0"/>
              </a:spcBef>
              <a:buNone/>
            </a:pPr>
            <a:r>
              <a:rPr lang="en" sz="1200">
                <a:latin typeface="Times New Roman"/>
                <a:ea typeface="Times New Roman"/>
                <a:cs typeface="Times New Roman"/>
                <a:sym typeface="Times New Roman"/>
              </a:rPr>
              <a:t> </a:t>
            </a:r>
          </a:p>
          <a:p>
            <a:pPr lvl="0" rtl="0">
              <a:lnSpc>
                <a:spcPct val="115000"/>
              </a:lnSpc>
              <a:spcBef>
                <a:spcPts val="0"/>
              </a:spcBef>
              <a:buNone/>
            </a:pPr>
            <a:r>
              <a:t/>
            </a:r>
            <a:endParaRPr/>
          </a:p>
          <a:p>
            <a:pPr lvl="0" rtl="0">
              <a:spcBef>
                <a:spcPts val="0"/>
              </a:spcBef>
              <a:buNone/>
            </a:pPr>
            <a:r>
              <a:t/>
            </a:r>
            <a:endParaRPr/>
          </a:p>
        </p:txBody>
      </p:sp>
      <p:sp>
        <p:nvSpPr>
          <p:cNvPr id="179" name="Shape 179"/>
          <p:cNvSpPr txBox="1"/>
          <p:nvPr/>
        </p:nvSpPr>
        <p:spPr>
          <a:xfrm>
            <a:off x="778350" y="1016650"/>
            <a:ext cx="4093200" cy="10998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b="1" lang="en" sz="1200">
                <a:solidFill>
                  <a:srgbClr val="000000"/>
                </a:solidFill>
              </a:rPr>
              <a:t>Výklad termínu</a:t>
            </a:r>
          </a:p>
          <a:p>
            <a:pPr lvl="0" rtl="0">
              <a:lnSpc>
                <a:spcPct val="115000"/>
              </a:lnSpc>
              <a:spcBef>
                <a:spcPts val="0"/>
              </a:spcBef>
              <a:buNone/>
            </a:pPr>
            <a:r>
              <a:rPr lang="en" sz="1200"/>
              <a:t>Bibliografická citace</a:t>
            </a:r>
            <a:r>
              <a:rPr lang="en" sz="1200">
                <a:solidFill>
                  <a:srgbClr val="000000"/>
                </a:solidFill>
              </a:rPr>
              <a:t> je záznam s údaji, které popisují použitý dokument. </a:t>
            </a:r>
          </a:p>
          <a:p>
            <a:pPr lvl="0" rtl="0">
              <a:lnSpc>
                <a:spcPct val="115000"/>
              </a:lnSpc>
              <a:spcBef>
                <a:spcPts val="0"/>
              </a:spcBef>
              <a:buNone/>
            </a:pPr>
            <a:r>
              <a:rPr lang="en" sz="1200">
                <a:solidFill>
                  <a:srgbClr val="000000"/>
                </a:solidFill>
              </a:rPr>
              <a:t>V ČR nejčastěji užívaný citační styl </a:t>
            </a:r>
            <a:r>
              <a:rPr lang="en" sz="1200"/>
              <a:t>podle normy </a:t>
            </a:r>
            <a:r>
              <a:rPr lang="en" sz="1200">
                <a:solidFill>
                  <a:srgbClr val="000000"/>
                </a:solidFill>
              </a:rPr>
              <a:t>ČSN ISO 690. </a:t>
            </a:r>
          </a:p>
          <a:p>
            <a:pPr lvl="0" rtl="0">
              <a:lnSpc>
                <a:spcPct val="115000"/>
              </a:lnSpc>
              <a:spcBef>
                <a:spcPts val="0"/>
              </a:spcBef>
              <a:buNone/>
            </a:pPr>
            <a:r>
              <a:t/>
            </a:r>
            <a:endParaRPr b="1">
              <a:solidFill>
                <a:schemeClr val="dk1"/>
              </a:solidFill>
            </a:endParaRPr>
          </a:p>
          <a:p>
            <a:pPr lvl="0" rtl="0">
              <a:lnSpc>
                <a:spcPct val="115000"/>
              </a:lnSpc>
              <a:spcBef>
                <a:spcPts val="0"/>
              </a:spcBef>
              <a:buNone/>
            </a:pPr>
            <a:r>
              <a:rPr b="1" lang="en">
                <a:solidFill>
                  <a:schemeClr val="dk1"/>
                </a:solidFill>
              </a:rPr>
              <a:t>Pořadí polí</a:t>
            </a:r>
          </a:p>
          <a:p>
            <a:pPr indent="-317500" lvl="0" marL="457200" rtl="0">
              <a:spcBef>
                <a:spcPts val="0"/>
              </a:spcBef>
              <a:buClr>
                <a:schemeClr val="dk1"/>
              </a:buClr>
              <a:buSzPct val="100000"/>
              <a:buChar char="●"/>
            </a:pPr>
            <a:r>
              <a:rPr lang="en">
                <a:solidFill>
                  <a:schemeClr val="dk1"/>
                </a:solidFill>
              </a:rPr>
              <a:t>Jméno tvůrce(ů).</a:t>
            </a:r>
          </a:p>
          <a:p>
            <a:pPr indent="-317500" lvl="0" marL="457200" rtl="0">
              <a:spcBef>
                <a:spcPts val="0"/>
              </a:spcBef>
              <a:buClr>
                <a:schemeClr val="dk1"/>
              </a:buClr>
              <a:buSzPct val="100000"/>
              <a:buChar char="●"/>
            </a:pPr>
            <a:r>
              <a:rPr lang="en">
                <a:solidFill>
                  <a:schemeClr val="dk1"/>
                </a:solidFill>
              </a:rPr>
              <a:t>název</a:t>
            </a:r>
          </a:p>
          <a:p>
            <a:pPr indent="-317500" lvl="0" marL="457200" rtl="0">
              <a:spcBef>
                <a:spcPts val="0"/>
              </a:spcBef>
              <a:buClr>
                <a:schemeClr val="dk1"/>
              </a:buClr>
              <a:buSzPct val="100000"/>
              <a:buChar char="●"/>
            </a:pPr>
            <a:r>
              <a:rPr lang="en">
                <a:solidFill>
                  <a:schemeClr val="dk1"/>
                </a:solidFill>
              </a:rPr>
              <a:t>typ nosiče</a:t>
            </a:r>
          </a:p>
          <a:p>
            <a:pPr indent="-317500" lvl="0" marL="457200" rtl="0">
              <a:spcBef>
                <a:spcPts val="0"/>
              </a:spcBef>
              <a:buClr>
                <a:schemeClr val="dk1"/>
              </a:buClr>
              <a:buSzPct val="100000"/>
              <a:buChar char="●"/>
            </a:pPr>
            <a:r>
              <a:rPr lang="en">
                <a:solidFill>
                  <a:schemeClr val="dk1"/>
                </a:solidFill>
              </a:rPr>
              <a:t>vydání</a:t>
            </a:r>
          </a:p>
          <a:p>
            <a:pPr indent="-317500" lvl="0" marL="457200" rtl="0">
              <a:spcBef>
                <a:spcPts val="0"/>
              </a:spcBef>
              <a:buClr>
                <a:schemeClr val="dk1"/>
              </a:buClr>
              <a:buSzPct val="100000"/>
              <a:buChar char="●"/>
            </a:pPr>
            <a:r>
              <a:rPr lang="en">
                <a:solidFill>
                  <a:schemeClr val="dk1"/>
                </a:solidFill>
              </a:rPr>
              <a:t>nakladatelské informace (místo a vydavatel), datum</a:t>
            </a:r>
          </a:p>
          <a:p>
            <a:pPr indent="-317500" lvl="0" marL="457200" rtl="0">
              <a:spcBef>
                <a:spcPts val="0"/>
              </a:spcBef>
              <a:buClr>
                <a:schemeClr val="dk1"/>
              </a:buClr>
              <a:buSzPct val="100000"/>
              <a:buChar char="●"/>
            </a:pPr>
            <a:r>
              <a:rPr lang="en">
                <a:solidFill>
                  <a:schemeClr val="dk1"/>
                </a:solidFill>
              </a:rPr>
              <a:t>název edice</a:t>
            </a:r>
          </a:p>
          <a:p>
            <a:pPr indent="-317500" lvl="0" marL="457200" rtl="0">
              <a:spcBef>
                <a:spcPts val="0"/>
              </a:spcBef>
              <a:buClr>
                <a:schemeClr val="dk1"/>
              </a:buClr>
              <a:buSzPct val="100000"/>
              <a:buChar char="●"/>
            </a:pPr>
            <a:r>
              <a:rPr lang="en">
                <a:solidFill>
                  <a:schemeClr val="dk1"/>
                </a:solidFill>
              </a:rPr>
              <a:t>číslování</a:t>
            </a:r>
          </a:p>
          <a:p>
            <a:pPr indent="-317500" lvl="0" marL="457200" rtl="0">
              <a:spcBef>
                <a:spcPts val="0"/>
              </a:spcBef>
              <a:buClr>
                <a:schemeClr val="dk1"/>
              </a:buClr>
              <a:buSzPct val="100000"/>
              <a:buChar char="●"/>
            </a:pPr>
            <a:r>
              <a:rPr lang="en">
                <a:solidFill>
                  <a:schemeClr val="dk1"/>
                </a:solidFill>
              </a:rPr>
              <a:t>standardní identifikátor</a:t>
            </a:r>
          </a:p>
          <a:p>
            <a:pPr indent="-317500" lvl="0" marL="457200" rtl="0">
              <a:spcBef>
                <a:spcPts val="0"/>
              </a:spcBef>
              <a:buClr>
                <a:schemeClr val="dk1"/>
              </a:buClr>
              <a:buSzPct val="100000"/>
              <a:buChar char="●"/>
            </a:pPr>
            <a:r>
              <a:rPr lang="en">
                <a:solidFill>
                  <a:schemeClr val="dk1"/>
                </a:solidFill>
              </a:rPr>
              <a:t>dostupnost</a:t>
            </a:r>
          </a:p>
          <a:p>
            <a:pPr indent="-317500" lvl="0" marL="457200" rtl="0">
              <a:spcBef>
                <a:spcPts val="0"/>
              </a:spcBef>
              <a:buClr>
                <a:schemeClr val="dk1"/>
              </a:buClr>
              <a:buSzPct val="100000"/>
              <a:buChar char="●"/>
            </a:pPr>
            <a:r>
              <a:rPr lang="en">
                <a:solidFill>
                  <a:schemeClr val="dk1"/>
                </a:solidFill>
              </a:rPr>
              <a:t>dodatečné informace</a:t>
            </a:r>
          </a:p>
          <a:p>
            <a:pPr lvl="0" rtl="0">
              <a:lnSpc>
                <a:spcPct val="115000"/>
              </a:lnSpc>
              <a:spcBef>
                <a:spcPts val="0"/>
              </a:spcBef>
              <a:buNone/>
            </a:pPr>
            <a:br>
              <a:rPr lang="en" sz="1100">
                <a:solidFill>
                  <a:srgbClr val="000000"/>
                </a:solidFill>
              </a:rPr>
            </a:br>
          </a:p>
        </p:txBody>
      </p:sp>
      <p:sp>
        <p:nvSpPr>
          <p:cNvPr id="180" name="Shape 180"/>
          <p:cNvSpPr/>
          <p:nvPr/>
        </p:nvSpPr>
        <p:spPr>
          <a:xfrm>
            <a:off x="5345450" y="240875"/>
            <a:ext cx="3519300" cy="11571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ctr" bIns="91425" lIns="91425" rIns="91425" wrap="square" tIns="91425">
            <a:noAutofit/>
          </a:bodyPr>
          <a:lstStyle/>
          <a:p>
            <a:pPr lvl="0" rtl="0">
              <a:lnSpc>
                <a:spcPct val="115000"/>
              </a:lnSpc>
              <a:spcBef>
                <a:spcPts val="0"/>
              </a:spcBef>
              <a:buClr>
                <a:srgbClr val="000000"/>
              </a:buClr>
              <a:buSzPct val="100000"/>
              <a:buFont typeface="Arial"/>
              <a:buNone/>
            </a:pPr>
            <a:r>
              <a:t/>
            </a:r>
            <a:endParaRPr sz="1100">
              <a:solidFill>
                <a:srgbClr val="000000"/>
              </a:solidFill>
            </a:endParaRPr>
          </a:p>
          <a:p>
            <a:pPr lvl="0" rtl="0">
              <a:lnSpc>
                <a:spcPct val="115000"/>
              </a:lnSpc>
              <a:spcBef>
                <a:spcPts val="0"/>
              </a:spcBef>
              <a:buNone/>
            </a:pPr>
            <a:r>
              <a:t/>
            </a:r>
            <a:endParaRPr b="1" sz="1200">
              <a:solidFill>
                <a:srgbClr val="000000"/>
              </a:solidFill>
            </a:endParaRPr>
          </a:p>
          <a:p>
            <a:pPr lvl="0" rtl="0">
              <a:lnSpc>
                <a:spcPct val="115000"/>
              </a:lnSpc>
              <a:spcBef>
                <a:spcPts val="0"/>
              </a:spcBef>
              <a:buNone/>
            </a:pPr>
            <a:r>
              <a:t/>
            </a:r>
            <a:endParaRPr b="1" sz="1200">
              <a:solidFill>
                <a:srgbClr val="000000"/>
              </a:solidFill>
            </a:endParaRPr>
          </a:p>
          <a:p>
            <a:pPr lvl="0" rtl="0">
              <a:lnSpc>
                <a:spcPct val="115000"/>
              </a:lnSpc>
              <a:spcBef>
                <a:spcPts val="0"/>
              </a:spcBef>
              <a:buNone/>
            </a:pPr>
            <a:r>
              <a:t/>
            </a:r>
            <a:endParaRPr b="1" sz="1200">
              <a:solidFill>
                <a:srgbClr val="000000"/>
              </a:solidFill>
            </a:endParaRPr>
          </a:p>
          <a:p>
            <a:pPr lvl="0" rtl="0">
              <a:lnSpc>
                <a:spcPct val="115000"/>
              </a:lnSpc>
              <a:spcBef>
                <a:spcPts val="0"/>
              </a:spcBef>
              <a:buNone/>
            </a:pPr>
            <a:r>
              <a:t/>
            </a:r>
            <a:endParaRPr b="1" sz="1200">
              <a:solidFill>
                <a:srgbClr val="000000"/>
              </a:solidFill>
            </a:endParaRPr>
          </a:p>
          <a:p>
            <a:pPr lvl="0" rtl="0">
              <a:lnSpc>
                <a:spcPct val="115000"/>
              </a:lnSpc>
              <a:spcBef>
                <a:spcPts val="0"/>
              </a:spcBef>
              <a:buNone/>
            </a:pPr>
            <a:r>
              <a:t/>
            </a:r>
            <a:endParaRPr b="1" sz="1200">
              <a:solidFill>
                <a:srgbClr val="000000"/>
              </a:solidFill>
            </a:endParaRPr>
          </a:p>
          <a:p>
            <a:pPr lvl="0" rtl="0">
              <a:lnSpc>
                <a:spcPct val="115000"/>
              </a:lnSpc>
              <a:spcBef>
                <a:spcPts val="0"/>
              </a:spcBef>
              <a:buNone/>
            </a:pPr>
            <a:r>
              <a:t/>
            </a:r>
            <a:endParaRPr b="1" sz="1200">
              <a:solidFill>
                <a:srgbClr val="000000"/>
              </a:solidFill>
            </a:endParaRPr>
          </a:p>
          <a:p>
            <a:pPr lvl="0" rtl="0">
              <a:lnSpc>
                <a:spcPct val="115000"/>
              </a:lnSpc>
              <a:spcBef>
                <a:spcPts val="0"/>
              </a:spcBef>
              <a:buClr>
                <a:srgbClr val="000000"/>
              </a:buClr>
              <a:buSzPct val="91666"/>
              <a:buFont typeface="Arial"/>
              <a:buNone/>
            </a:pPr>
            <a:r>
              <a:rPr b="1" lang="en" sz="1200">
                <a:solidFill>
                  <a:srgbClr val="000000"/>
                </a:solidFill>
              </a:rPr>
              <a:t>Citace dle normy ČSN ISO 690</a:t>
            </a:r>
          </a:p>
          <a:p>
            <a:pPr lvl="0" rtl="0">
              <a:lnSpc>
                <a:spcPct val="115000"/>
              </a:lnSpc>
              <a:spcBef>
                <a:spcPts val="0"/>
              </a:spcBef>
              <a:buNone/>
            </a:pPr>
            <a:r>
              <a:t/>
            </a:r>
            <a:endParaRPr sz="1200">
              <a:solidFill>
                <a:srgbClr val="000000"/>
              </a:solidFill>
            </a:endParaRPr>
          </a:p>
          <a:p>
            <a:pPr lvl="0" rtl="0">
              <a:lnSpc>
                <a:spcPct val="115000"/>
              </a:lnSpc>
              <a:spcBef>
                <a:spcPts val="0"/>
              </a:spcBef>
              <a:buClr>
                <a:srgbClr val="000000"/>
              </a:buClr>
              <a:buSzPct val="91666"/>
              <a:buFont typeface="Arial"/>
              <a:buNone/>
            </a:pPr>
            <a:r>
              <a:rPr lang="en" sz="1200">
                <a:solidFill>
                  <a:srgbClr val="000000"/>
                </a:solidFill>
              </a:rPr>
              <a:t>LUDWIG, Petr. </a:t>
            </a:r>
            <a:r>
              <a:rPr i="1" lang="en" sz="1200">
                <a:solidFill>
                  <a:srgbClr val="000000"/>
                </a:solidFill>
              </a:rPr>
              <a:t>Konec prokrastinace: jak přestat odkládat a začít žít naplno</a:t>
            </a:r>
            <a:r>
              <a:rPr lang="en" sz="1200">
                <a:solidFill>
                  <a:srgbClr val="000000"/>
                </a:solidFill>
              </a:rPr>
              <a:t>. Brno: Jan Melvil, 2013. ISBN 9788087270516.</a:t>
            </a:r>
          </a:p>
          <a:p>
            <a:pPr lvl="0" rtl="0">
              <a:lnSpc>
                <a:spcPct val="115000"/>
              </a:lnSpc>
              <a:spcBef>
                <a:spcPts val="0"/>
              </a:spcBef>
              <a:buClr>
                <a:srgbClr val="000000"/>
              </a:buClr>
              <a:buSzPct val="100000"/>
              <a:buFont typeface="Arial"/>
              <a:buNone/>
            </a:pPr>
            <a:r>
              <a:t/>
            </a:r>
            <a:endParaRPr sz="1100">
              <a:solidFill>
                <a:srgbClr val="000000"/>
              </a:solidFill>
            </a:endParaRPr>
          </a:p>
          <a:p>
            <a:pPr lvl="0" rtl="0">
              <a:lnSpc>
                <a:spcPct val="115000"/>
              </a:lnSpc>
              <a:spcBef>
                <a:spcPts val="0"/>
              </a:spcBef>
              <a:buClr>
                <a:srgbClr val="000000"/>
              </a:buClr>
              <a:buSzPct val="78571"/>
              <a:buFont typeface="Arial"/>
              <a:buNone/>
            </a:pPr>
            <a:r>
              <a:t/>
            </a:r>
            <a:endParaRPr>
              <a:solidFill>
                <a:srgbClr val="000000"/>
              </a:solidFill>
            </a:endParaRPr>
          </a:p>
          <a:p>
            <a:pPr lvl="0" rtl="0">
              <a:spcBef>
                <a:spcPts val="0"/>
              </a:spcBef>
              <a:buClr>
                <a:srgbClr val="000000"/>
              </a:buClr>
              <a:buSzPct val="78571"/>
              <a:buFont typeface="Arial"/>
              <a:buNone/>
            </a:pPr>
            <a:br>
              <a:rPr lang="en">
                <a:solidFill>
                  <a:srgbClr val="000000"/>
                </a:solidFill>
              </a:rPr>
            </a:br>
            <a:br>
              <a:rPr lang="en">
                <a:solidFill>
                  <a:srgbClr val="000000"/>
                </a:solidFill>
              </a:rPr>
            </a:br>
            <a:br>
              <a:rPr lang="en">
                <a:solidFill>
                  <a:srgbClr val="000000"/>
                </a:solidFill>
              </a:rPr>
            </a:br>
          </a:p>
          <a:p>
            <a:pPr lvl="0" rt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778350" y="240875"/>
            <a:ext cx="3552600" cy="1140000"/>
          </a:xfrm>
          <a:prstGeom prst="rect">
            <a:avLst/>
          </a:prstGeom>
        </p:spPr>
        <p:txBody>
          <a:bodyPr anchorCtr="0" anchor="b" bIns="91425" lIns="91425" rIns="91425" wrap="square" tIns="91425">
            <a:noAutofit/>
          </a:bodyPr>
          <a:lstStyle/>
          <a:p>
            <a:pPr lvl="0" rtl="0">
              <a:spcBef>
                <a:spcPts val="0"/>
              </a:spcBef>
              <a:buNone/>
            </a:pPr>
            <a:r>
              <a:t/>
            </a:r>
            <a:endParaRPr>
              <a:solidFill>
                <a:srgbClr val="9900FF"/>
              </a:solidFill>
              <a:latin typeface="Arial"/>
              <a:ea typeface="Arial"/>
              <a:cs typeface="Arial"/>
              <a:sym typeface="Arial"/>
            </a:endParaRPr>
          </a:p>
          <a:p>
            <a:pPr lvl="0" rtl="0">
              <a:spcBef>
                <a:spcPts val="0"/>
              </a:spcBef>
              <a:buNone/>
            </a:pPr>
            <a:r>
              <a:t/>
            </a:r>
            <a:endParaRPr>
              <a:solidFill>
                <a:srgbClr val="9900FF"/>
              </a:solidFill>
              <a:latin typeface="Arial"/>
              <a:ea typeface="Arial"/>
              <a:cs typeface="Arial"/>
              <a:sym typeface="Arial"/>
            </a:endParaRPr>
          </a:p>
          <a:p>
            <a:pPr lvl="0" rtl="0">
              <a:spcBef>
                <a:spcPts val="0"/>
              </a:spcBef>
              <a:buNone/>
            </a:pPr>
            <a:r>
              <a:t/>
            </a:r>
            <a:endParaRPr>
              <a:solidFill>
                <a:srgbClr val="9900FF"/>
              </a:solidFill>
              <a:latin typeface="Arial"/>
              <a:ea typeface="Arial"/>
              <a:cs typeface="Arial"/>
              <a:sym typeface="Arial"/>
            </a:endParaRPr>
          </a:p>
          <a:p>
            <a:pPr lvl="0" rtl="0">
              <a:spcBef>
                <a:spcPts val="0"/>
              </a:spcBef>
              <a:buNone/>
            </a:pPr>
            <a:r>
              <a:t/>
            </a:r>
            <a:endParaRPr>
              <a:solidFill>
                <a:srgbClr val="9900FF"/>
              </a:solidFill>
              <a:latin typeface="Arial"/>
              <a:ea typeface="Arial"/>
              <a:cs typeface="Arial"/>
              <a:sym typeface="Arial"/>
            </a:endParaRPr>
          </a:p>
          <a:p>
            <a:pPr lvl="0" rtl="0">
              <a:spcBef>
                <a:spcPts val="0"/>
              </a:spcBef>
              <a:buNone/>
            </a:pPr>
            <a:r>
              <a:t/>
            </a:r>
            <a:endParaRPr>
              <a:solidFill>
                <a:srgbClr val="9900FF"/>
              </a:solidFill>
              <a:latin typeface="Arial"/>
              <a:ea typeface="Arial"/>
              <a:cs typeface="Arial"/>
              <a:sym typeface="Arial"/>
            </a:endParaRPr>
          </a:p>
          <a:p>
            <a:pPr lvl="0" rtl="0">
              <a:spcBef>
                <a:spcPts val="0"/>
              </a:spcBef>
              <a:buNone/>
            </a:pPr>
            <a:r>
              <a:t/>
            </a:r>
            <a:endParaRPr>
              <a:solidFill>
                <a:srgbClr val="9900FF"/>
              </a:solidFill>
              <a:latin typeface="Arial"/>
              <a:ea typeface="Arial"/>
              <a:cs typeface="Arial"/>
              <a:sym typeface="Arial"/>
            </a:endParaRPr>
          </a:p>
          <a:p>
            <a:pPr lvl="0" rtl="0">
              <a:spcBef>
                <a:spcPts val="0"/>
              </a:spcBef>
              <a:buClr>
                <a:schemeClr val="dk1"/>
              </a:buClr>
              <a:buSzPct val="45833"/>
              <a:buFont typeface="Arial"/>
              <a:buNone/>
            </a:pPr>
            <a:r>
              <a:rPr lang="en">
                <a:solidFill>
                  <a:srgbClr val="9900FF"/>
                </a:solidFill>
                <a:latin typeface="Arial"/>
                <a:ea typeface="Arial"/>
                <a:cs typeface="Arial"/>
                <a:sym typeface="Arial"/>
              </a:rPr>
              <a:t>Citujeme prakticky</a:t>
            </a:r>
          </a:p>
          <a:p>
            <a:pPr lvl="0" rtl="0">
              <a:spcBef>
                <a:spcPts val="0"/>
              </a:spcBef>
              <a:buClr>
                <a:schemeClr val="dk1"/>
              </a:buClr>
              <a:buSzPct val="45833"/>
              <a:buFont typeface="Arial"/>
              <a:buNone/>
            </a:pPr>
            <a:r>
              <a:rPr lang="en">
                <a:solidFill>
                  <a:srgbClr val="9900FF"/>
                </a:solidFill>
                <a:latin typeface="Arial"/>
                <a:ea typeface="Arial"/>
                <a:cs typeface="Arial"/>
                <a:sym typeface="Arial"/>
              </a:rPr>
              <a:t>dle normy ČSN ISO 690</a:t>
            </a:r>
          </a:p>
          <a:p>
            <a:pPr lvl="0" rtl="0">
              <a:spcBef>
                <a:spcPts val="0"/>
              </a:spcBef>
              <a:buNone/>
            </a:pPr>
            <a:r>
              <a:t/>
            </a:r>
            <a:endParaRPr>
              <a:solidFill>
                <a:srgbClr val="9900FF"/>
              </a:solidFill>
              <a:latin typeface="Arial"/>
              <a:ea typeface="Arial"/>
              <a:cs typeface="Arial"/>
              <a:sym typeface="Arial"/>
            </a:endParaRPr>
          </a:p>
        </p:txBody>
      </p:sp>
      <p:sp>
        <p:nvSpPr>
          <p:cNvPr id="186" name="Shape 186"/>
          <p:cNvSpPr txBox="1"/>
          <p:nvPr/>
        </p:nvSpPr>
        <p:spPr>
          <a:xfrm>
            <a:off x="913925" y="1266575"/>
            <a:ext cx="4483500" cy="3057900"/>
          </a:xfrm>
          <a:prstGeom prst="rect">
            <a:avLst/>
          </a:prstGeom>
          <a:noFill/>
          <a:ln>
            <a:noFill/>
          </a:ln>
        </p:spPr>
        <p:txBody>
          <a:bodyPr anchorCtr="0" anchor="t" bIns="91425" lIns="91425" rIns="91425" wrap="square" tIns="91425">
            <a:noAutofit/>
          </a:bodyPr>
          <a:lstStyle/>
          <a:p>
            <a:pPr lvl="0" rtl="0">
              <a:lnSpc>
                <a:spcPct val="115000"/>
              </a:lnSpc>
              <a:spcBef>
                <a:spcPts val="0"/>
              </a:spcBef>
              <a:buClr>
                <a:srgbClr val="000000"/>
              </a:buClr>
              <a:buSzPct val="78571"/>
              <a:buFont typeface="Arial"/>
              <a:buNone/>
            </a:pPr>
            <a:r>
              <a:rPr b="1" lang="en"/>
              <a:t>Vytváříme citace</a:t>
            </a:r>
          </a:p>
          <a:p>
            <a:pPr lvl="0" rtl="0">
              <a:lnSpc>
                <a:spcPct val="115000"/>
              </a:lnSpc>
              <a:spcBef>
                <a:spcPts val="0"/>
              </a:spcBef>
              <a:buClr>
                <a:srgbClr val="000000"/>
              </a:buClr>
              <a:buSzPct val="78571"/>
              <a:buFont typeface="Arial"/>
              <a:buNone/>
            </a:pPr>
            <a:r>
              <a:t/>
            </a:r>
            <a:endParaRPr b="1"/>
          </a:p>
          <a:p>
            <a:pPr indent="-292100" lvl="0" marL="457200" rtl="0">
              <a:lnSpc>
                <a:spcPct val="115000"/>
              </a:lnSpc>
              <a:spcBef>
                <a:spcPts val="0"/>
              </a:spcBef>
              <a:spcAft>
                <a:spcPts val="0"/>
              </a:spcAft>
              <a:buSzPct val="71428"/>
              <a:buChar char="●"/>
            </a:pPr>
            <a:r>
              <a:rPr lang="en"/>
              <a:t>Ručně pomocí normy ČSN ISO 690</a:t>
            </a:r>
          </a:p>
          <a:p>
            <a:pPr indent="-292100" lvl="0" marL="457200" rtl="0">
              <a:lnSpc>
                <a:spcPct val="115000"/>
              </a:lnSpc>
              <a:spcBef>
                <a:spcPts val="0"/>
              </a:spcBef>
              <a:spcAft>
                <a:spcPts val="0"/>
              </a:spcAft>
              <a:buSzPct val="71428"/>
              <a:buChar char="●"/>
            </a:pPr>
            <a:r>
              <a:rPr lang="en"/>
              <a:t>Ručně pomocí šablon ve výkladech normy</a:t>
            </a:r>
          </a:p>
          <a:p>
            <a:pPr indent="-292100" lvl="0" marL="457200" rtl="0">
              <a:lnSpc>
                <a:spcPct val="115000"/>
              </a:lnSpc>
              <a:spcBef>
                <a:spcPts val="0"/>
              </a:spcBef>
              <a:spcAft>
                <a:spcPts val="0"/>
              </a:spcAft>
              <a:buSzPct val="71428"/>
              <a:buChar char="●"/>
            </a:pPr>
            <a:r>
              <a:rPr lang="en"/>
              <a:t>stažení/kopírování z katalogů, databází</a:t>
            </a:r>
          </a:p>
          <a:p>
            <a:pPr indent="-292100" lvl="0" marL="457200" rtl="0">
              <a:lnSpc>
                <a:spcPct val="115000"/>
              </a:lnSpc>
              <a:spcBef>
                <a:spcPts val="0"/>
              </a:spcBef>
              <a:spcAft>
                <a:spcPts val="0"/>
              </a:spcAft>
              <a:buSzPct val="71428"/>
              <a:buChar char="●"/>
            </a:pPr>
            <a:r>
              <a:rPr lang="en"/>
              <a:t>Pomocí generátoru citace.com</a:t>
            </a:r>
          </a:p>
          <a:p>
            <a:pPr indent="-292100" lvl="0" marL="457200" rtl="0">
              <a:lnSpc>
                <a:spcPct val="115000"/>
              </a:lnSpc>
              <a:spcBef>
                <a:spcPts val="0"/>
              </a:spcBef>
              <a:buSzPct val="71428"/>
              <a:buChar char="●"/>
            </a:pPr>
            <a:r>
              <a:rPr lang="en"/>
              <a:t>Pomocí referenčních manažerů</a:t>
            </a:r>
          </a:p>
          <a:p>
            <a:pPr lvl="0" rtl="0">
              <a:lnSpc>
                <a:spcPct val="115000"/>
              </a:lnSpc>
              <a:spcBef>
                <a:spcPts val="0"/>
              </a:spcBef>
              <a:buClr>
                <a:srgbClr val="000000"/>
              </a:buClr>
              <a:buSzPct val="78571"/>
              <a:buFont typeface="Arial"/>
              <a:buNone/>
            </a:pPr>
            <a:r>
              <a:t/>
            </a:r>
            <a:endParaRPr b="1"/>
          </a:p>
          <a:p>
            <a:pPr lvl="0" rtl="0">
              <a:lnSpc>
                <a:spcPct val="115000"/>
              </a:lnSpc>
              <a:spcBef>
                <a:spcPts val="0"/>
              </a:spcBef>
              <a:buClr>
                <a:srgbClr val="000000"/>
              </a:buClr>
              <a:buSzPct val="78571"/>
              <a:buFont typeface="Arial"/>
              <a:buNone/>
            </a:pPr>
            <a:r>
              <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797050" y="99925"/>
            <a:ext cx="4551300" cy="825000"/>
          </a:xfrm>
          <a:prstGeom prst="rect">
            <a:avLst/>
          </a:prstGeom>
        </p:spPr>
        <p:txBody>
          <a:bodyPr anchorCtr="0" anchor="b" bIns="91425" lIns="91425" rIns="91425" wrap="square" tIns="91425">
            <a:noAutofit/>
          </a:bodyPr>
          <a:lstStyle/>
          <a:p>
            <a:pPr lvl="0" rtl="0">
              <a:spcBef>
                <a:spcPts val="0"/>
              </a:spcBef>
              <a:buNone/>
            </a:pPr>
            <a:r>
              <a:t/>
            </a:r>
            <a:endParaRPr>
              <a:solidFill>
                <a:srgbClr val="9900FF"/>
              </a:solidFill>
              <a:latin typeface="Arial"/>
              <a:ea typeface="Arial"/>
              <a:cs typeface="Arial"/>
              <a:sym typeface="Arial"/>
            </a:endParaRPr>
          </a:p>
          <a:p>
            <a:pPr lvl="0" rtl="0">
              <a:spcBef>
                <a:spcPts val="0"/>
              </a:spcBef>
              <a:buNone/>
            </a:pPr>
            <a:r>
              <a:t/>
            </a:r>
            <a:endParaRPr>
              <a:solidFill>
                <a:srgbClr val="9900FF"/>
              </a:solidFill>
              <a:latin typeface="Arial"/>
              <a:ea typeface="Arial"/>
              <a:cs typeface="Arial"/>
              <a:sym typeface="Arial"/>
            </a:endParaRPr>
          </a:p>
          <a:p>
            <a:pPr lvl="0" rtl="0">
              <a:spcBef>
                <a:spcPts val="0"/>
              </a:spcBef>
              <a:buNone/>
            </a:pPr>
            <a:r>
              <a:t/>
            </a:r>
            <a:endParaRPr>
              <a:solidFill>
                <a:srgbClr val="9900FF"/>
              </a:solidFill>
              <a:latin typeface="Arial"/>
              <a:ea typeface="Arial"/>
              <a:cs typeface="Arial"/>
              <a:sym typeface="Arial"/>
            </a:endParaRPr>
          </a:p>
          <a:p>
            <a:pPr lvl="0" rtl="0">
              <a:spcBef>
                <a:spcPts val="0"/>
              </a:spcBef>
              <a:buNone/>
            </a:pPr>
            <a:r>
              <a:t/>
            </a:r>
            <a:endParaRPr>
              <a:solidFill>
                <a:srgbClr val="9900FF"/>
              </a:solidFill>
              <a:latin typeface="Arial"/>
              <a:ea typeface="Arial"/>
              <a:cs typeface="Arial"/>
              <a:sym typeface="Arial"/>
            </a:endParaRPr>
          </a:p>
          <a:p>
            <a:pPr lvl="0" rtl="0">
              <a:spcBef>
                <a:spcPts val="0"/>
              </a:spcBef>
              <a:buNone/>
            </a:pPr>
            <a:r>
              <a:t/>
            </a:r>
            <a:endParaRPr>
              <a:solidFill>
                <a:srgbClr val="9900FF"/>
              </a:solidFill>
              <a:latin typeface="Arial"/>
              <a:ea typeface="Arial"/>
              <a:cs typeface="Arial"/>
              <a:sym typeface="Arial"/>
            </a:endParaRPr>
          </a:p>
          <a:p>
            <a:pPr lvl="0" rtl="0">
              <a:spcBef>
                <a:spcPts val="0"/>
              </a:spcBef>
              <a:buNone/>
            </a:pPr>
            <a:r>
              <a:t/>
            </a:r>
            <a:endParaRPr>
              <a:solidFill>
                <a:srgbClr val="9900FF"/>
              </a:solidFill>
              <a:latin typeface="Arial"/>
              <a:ea typeface="Arial"/>
              <a:cs typeface="Arial"/>
              <a:sym typeface="Arial"/>
            </a:endParaRPr>
          </a:p>
          <a:p>
            <a:pPr lvl="0">
              <a:spcBef>
                <a:spcPts val="0"/>
              </a:spcBef>
              <a:buClr>
                <a:schemeClr val="dk1"/>
              </a:buClr>
              <a:buSzPct val="45833"/>
              <a:buFont typeface="Arial"/>
              <a:buNone/>
            </a:pPr>
            <a:r>
              <a:t/>
            </a:r>
            <a:endParaRPr>
              <a:solidFill>
                <a:srgbClr val="9900FF"/>
              </a:solidFill>
              <a:latin typeface="Arial"/>
              <a:ea typeface="Arial"/>
              <a:cs typeface="Arial"/>
              <a:sym typeface="Arial"/>
            </a:endParaRPr>
          </a:p>
          <a:p>
            <a:pPr lvl="0">
              <a:spcBef>
                <a:spcPts val="0"/>
              </a:spcBef>
              <a:buClr>
                <a:schemeClr val="dk1"/>
              </a:buClr>
              <a:buSzPct val="45833"/>
              <a:buFont typeface="Arial"/>
              <a:buNone/>
            </a:pPr>
            <a:r>
              <a:t/>
            </a:r>
            <a:endParaRPr>
              <a:solidFill>
                <a:srgbClr val="9900FF"/>
              </a:solidFill>
              <a:latin typeface="Arial"/>
              <a:ea typeface="Arial"/>
              <a:cs typeface="Arial"/>
              <a:sym typeface="Arial"/>
            </a:endParaRPr>
          </a:p>
          <a:p>
            <a:pPr lvl="0">
              <a:spcBef>
                <a:spcPts val="0"/>
              </a:spcBef>
              <a:buClr>
                <a:schemeClr val="dk1"/>
              </a:buClr>
              <a:buSzPct val="45833"/>
              <a:buFont typeface="Arial"/>
              <a:buNone/>
            </a:pPr>
            <a:r>
              <a:t/>
            </a:r>
            <a:endParaRPr>
              <a:solidFill>
                <a:srgbClr val="9900FF"/>
              </a:solidFill>
              <a:latin typeface="Arial"/>
              <a:ea typeface="Arial"/>
              <a:cs typeface="Arial"/>
              <a:sym typeface="Arial"/>
            </a:endParaRPr>
          </a:p>
          <a:p>
            <a:pPr lvl="0" rtl="0">
              <a:spcBef>
                <a:spcPts val="0"/>
              </a:spcBef>
              <a:buClr>
                <a:schemeClr val="dk1"/>
              </a:buClr>
              <a:buSzPct val="45833"/>
              <a:buFont typeface="Arial"/>
              <a:buNone/>
            </a:pPr>
            <a:r>
              <a:rPr lang="en">
                <a:solidFill>
                  <a:srgbClr val="9900FF"/>
                </a:solidFill>
                <a:latin typeface="Arial"/>
                <a:ea typeface="Arial"/>
                <a:cs typeface="Arial"/>
                <a:sym typeface="Arial"/>
              </a:rPr>
              <a:t>Citujeme prakticky</a:t>
            </a:r>
          </a:p>
          <a:p>
            <a:pPr lvl="0" rtl="0">
              <a:spcBef>
                <a:spcPts val="0"/>
              </a:spcBef>
              <a:buClr>
                <a:schemeClr val="dk1"/>
              </a:buClr>
              <a:buSzPct val="45833"/>
              <a:buFont typeface="Arial"/>
              <a:buNone/>
            </a:pPr>
            <a:r>
              <a:rPr lang="en">
                <a:solidFill>
                  <a:srgbClr val="9900FF"/>
                </a:solidFill>
                <a:latin typeface="Arial"/>
                <a:ea typeface="Arial"/>
                <a:cs typeface="Arial"/>
                <a:sym typeface="Arial"/>
              </a:rPr>
              <a:t>dle normy ČSN ISO 690</a:t>
            </a:r>
          </a:p>
        </p:txBody>
      </p:sp>
      <p:pic>
        <p:nvPicPr>
          <p:cNvPr id="192" name="Shape 192"/>
          <p:cNvPicPr preferRelativeResize="0"/>
          <p:nvPr/>
        </p:nvPicPr>
        <p:blipFill>
          <a:blip r:embed="rId3">
            <a:alphaModFix/>
          </a:blip>
          <a:stretch>
            <a:fillRect/>
          </a:stretch>
        </p:blipFill>
        <p:spPr>
          <a:xfrm>
            <a:off x="874750" y="1187075"/>
            <a:ext cx="6019800" cy="1076325"/>
          </a:xfrm>
          <a:prstGeom prst="rect">
            <a:avLst/>
          </a:prstGeom>
          <a:noFill/>
          <a:ln>
            <a:noFill/>
          </a:ln>
        </p:spPr>
      </p:pic>
      <p:sp>
        <p:nvSpPr>
          <p:cNvPr id="193" name="Shape 193"/>
          <p:cNvSpPr txBox="1"/>
          <p:nvPr/>
        </p:nvSpPr>
        <p:spPr>
          <a:xfrm>
            <a:off x="874750" y="2352075"/>
            <a:ext cx="6175200" cy="704700"/>
          </a:xfrm>
          <a:prstGeom prst="rect">
            <a:avLst/>
          </a:prstGeom>
          <a:noFill/>
          <a:ln>
            <a:noFill/>
          </a:ln>
        </p:spPr>
        <p:txBody>
          <a:bodyPr anchorCtr="0" anchor="t" bIns="91425" lIns="91425" rIns="91425" wrap="square" tIns="91425">
            <a:noAutofit/>
          </a:bodyPr>
          <a:lstStyle/>
          <a:p>
            <a:pPr lvl="0" rtl="0">
              <a:lnSpc>
                <a:spcPct val="115000"/>
              </a:lnSpc>
              <a:spcBef>
                <a:spcPts val="0"/>
              </a:spcBef>
              <a:buClr>
                <a:schemeClr val="dk1"/>
              </a:buClr>
              <a:buSzPct val="91666"/>
              <a:buFont typeface="Arial"/>
              <a:buNone/>
            </a:pPr>
            <a:r>
              <a:rPr lang="en" sz="1200">
                <a:solidFill>
                  <a:schemeClr val="dk1"/>
                </a:solidFill>
              </a:rPr>
              <a:t>LUDWIG, Petr. </a:t>
            </a:r>
            <a:r>
              <a:rPr i="1" lang="en" sz="1200">
                <a:solidFill>
                  <a:schemeClr val="dk1"/>
                </a:solidFill>
              </a:rPr>
              <a:t>Konec prokrastinace: jak přestat odkládat a začít žít naplno</a:t>
            </a:r>
            <a:r>
              <a:rPr lang="en" sz="1200">
                <a:solidFill>
                  <a:schemeClr val="dk1"/>
                </a:solidFill>
              </a:rPr>
              <a:t>. Brno: Jan Melvil, 2013. ISBN 9788087270516.</a:t>
            </a:r>
          </a:p>
        </p:txBody>
      </p:sp>
      <p:pic>
        <p:nvPicPr>
          <p:cNvPr id="194" name="Shape 194"/>
          <p:cNvPicPr preferRelativeResize="0"/>
          <p:nvPr/>
        </p:nvPicPr>
        <p:blipFill>
          <a:blip r:embed="rId4">
            <a:alphaModFix/>
          </a:blip>
          <a:stretch>
            <a:fillRect/>
          </a:stretch>
        </p:blipFill>
        <p:spPr>
          <a:xfrm>
            <a:off x="855700" y="3145450"/>
            <a:ext cx="6057900" cy="952500"/>
          </a:xfrm>
          <a:prstGeom prst="rect">
            <a:avLst/>
          </a:prstGeom>
          <a:noFill/>
          <a:ln>
            <a:noFill/>
          </a:ln>
        </p:spPr>
      </p:pic>
      <p:sp>
        <p:nvSpPr>
          <p:cNvPr id="195" name="Shape 195"/>
          <p:cNvSpPr txBox="1"/>
          <p:nvPr/>
        </p:nvSpPr>
        <p:spPr>
          <a:xfrm>
            <a:off x="797050" y="4342950"/>
            <a:ext cx="6175200" cy="422700"/>
          </a:xfrm>
          <a:prstGeom prst="rect">
            <a:avLst/>
          </a:prstGeom>
          <a:noFill/>
          <a:ln>
            <a:noFill/>
          </a:ln>
        </p:spPr>
        <p:txBody>
          <a:bodyPr anchorCtr="0" anchor="t" bIns="91425" lIns="91425" rIns="91425" wrap="square" tIns="91425">
            <a:noAutofit/>
          </a:bodyPr>
          <a:lstStyle/>
          <a:p>
            <a:pPr lvl="0" rtl="0">
              <a:lnSpc>
                <a:spcPct val="115000"/>
              </a:lnSpc>
              <a:spcBef>
                <a:spcPts val="0"/>
              </a:spcBef>
              <a:buClr>
                <a:schemeClr val="dk1"/>
              </a:buClr>
              <a:buSzPct val="91666"/>
              <a:buFont typeface="Arial"/>
              <a:buNone/>
            </a:pPr>
            <a:r>
              <a:rPr b="1" lang="en" sz="1200">
                <a:solidFill>
                  <a:schemeClr val="dk1"/>
                </a:solidFill>
              </a:rPr>
              <a:t>Citování tištěného článku</a:t>
            </a:r>
          </a:p>
          <a:p>
            <a:pPr lvl="0" rtl="0">
              <a:lnSpc>
                <a:spcPct val="115000"/>
              </a:lnSpc>
              <a:spcBef>
                <a:spcPts val="0"/>
              </a:spcBef>
              <a:buClr>
                <a:schemeClr val="dk1"/>
              </a:buClr>
              <a:buSzPct val="100000"/>
              <a:buFont typeface="Arial"/>
              <a:buNone/>
            </a:pPr>
            <a:r>
              <a:rPr lang="en" sz="1100">
                <a:solidFill>
                  <a:schemeClr val="dk1"/>
                </a:solidFill>
              </a:rPr>
              <a:t>NEJEZCHLEBOVÁ, Jana. Dotazník k informačnímu vzdělávání uživatelů v knihovnách ČR. </a:t>
            </a:r>
            <a:r>
              <a:rPr i="1" lang="en" sz="1100">
                <a:solidFill>
                  <a:schemeClr val="dk1"/>
                </a:solidFill>
              </a:rPr>
              <a:t>Duha: informace o knihách a knihovnách z Moravy</a:t>
            </a:r>
            <a:r>
              <a:rPr lang="en" sz="1100">
                <a:solidFill>
                  <a:schemeClr val="dk1"/>
                </a:solidFill>
              </a:rPr>
              <a:t>. 2010,</a:t>
            </a:r>
            <a:r>
              <a:rPr b="1" lang="en" sz="1100">
                <a:solidFill>
                  <a:schemeClr val="dk1"/>
                </a:solidFill>
              </a:rPr>
              <a:t> 24</a:t>
            </a:r>
            <a:r>
              <a:rPr lang="en" sz="1100">
                <a:solidFill>
                  <a:schemeClr val="dk1"/>
                </a:solidFill>
              </a:rPr>
              <a:t>(2), 11- 13. ISSN 0862-1985.</a:t>
            </a:r>
          </a:p>
          <a:p>
            <a:pPr lvl="0">
              <a:spcBef>
                <a:spcPts val="0"/>
              </a:spcBef>
              <a:buNone/>
            </a:pPr>
            <a:r>
              <a:t/>
            </a:r>
            <a:endParaRPr/>
          </a:p>
        </p:txBody>
      </p:sp>
      <p:sp>
        <p:nvSpPr>
          <p:cNvPr id="196" name="Shape 196"/>
          <p:cNvSpPr txBox="1"/>
          <p:nvPr/>
        </p:nvSpPr>
        <p:spPr>
          <a:xfrm>
            <a:off x="7364525" y="4149150"/>
            <a:ext cx="1541700" cy="572700"/>
          </a:xfrm>
          <a:prstGeom prst="rect">
            <a:avLst/>
          </a:prstGeom>
          <a:noFill/>
          <a:ln>
            <a:noFill/>
          </a:ln>
        </p:spPr>
        <p:txBody>
          <a:bodyPr anchorCtr="0" anchor="t" bIns="91425" lIns="91425" rIns="91425" wrap="square" tIns="91425">
            <a:noAutofit/>
          </a:bodyPr>
          <a:lstStyle/>
          <a:p>
            <a:pPr lvl="0">
              <a:spcBef>
                <a:spcPts val="0"/>
              </a:spcBef>
              <a:buNone/>
            </a:pPr>
            <a:r>
              <a:rPr lang="en" u="sng">
                <a:solidFill>
                  <a:schemeClr val="hlink"/>
                </a:solidFill>
                <a:hlinkClick r:id="rId5"/>
              </a:rPr>
              <a:t>Zdroj</a:t>
            </a:r>
            <a:r>
              <a:rPr lang="en"/>
              <a: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778350" y="240875"/>
            <a:ext cx="3552600" cy="1140000"/>
          </a:xfrm>
          <a:prstGeom prst="rect">
            <a:avLst/>
          </a:prstGeom>
        </p:spPr>
        <p:txBody>
          <a:bodyPr anchorCtr="0" anchor="b" bIns="91425" lIns="91425" rIns="91425" wrap="square" tIns="91425">
            <a:noAutofit/>
          </a:bodyPr>
          <a:lstStyle/>
          <a:p>
            <a:pPr lvl="0" rtl="0">
              <a:spcBef>
                <a:spcPts val="0"/>
              </a:spcBef>
              <a:buNone/>
            </a:pPr>
            <a:r>
              <a:t/>
            </a:r>
            <a:endParaRPr>
              <a:solidFill>
                <a:srgbClr val="9900FF"/>
              </a:solidFill>
              <a:latin typeface="Arial"/>
              <a:ea typeface="Arial"/>
              <a:cs typeface="Arial"/>
              <a:sym typeface="Arial"/>
            </a:endParaRPr>
          </a:p>
          <a:p>
            <a:pPr lvl="0" rtl="0">
              <a:spcBef>
                <a:spcPts val="0"/>
              </a:spcBef>
              <a:buNone/>
            </a:pPr>
            <a:r>
              <a:t/>
            </a:r>
            <a:endParaRPr>
              <a:solidFill>
                <a:srgbClr val="9900FF"/>
              </a:solidFill>
              <a:latin typeface="Arial"/>
              <a:ea typeface="Arial"/>
              <a:cs typeface="Arial"/>
              <a:sym typeface="Arial"/>
            </a:endParaRPr>
          </a:p>
          <a:p>
            <a:pPr lvl="0" rtl="0">
              <a:spcBef>
                <a:spcPts val="0"/>
              </a:spcBef>
              <a:buNone/>
            </a:pPr>
            <a:r>
              <a:t/>
            </a:r>
            <a:endParaRPr>
              <a:solidFill>
                <a:srgbClr val="9900FF"/>
              </a:solidFill>
              <a:latin typeface="Arial"/>
              <a:ea typeface="Arial"/>
              <a:cs typeface="Arial"/>
              <a:sym typeface="Arial"/>
            </a:endParaRPr>
          </a:p>
          <a:p>
            <a:pPr lvl="0" rtl="0">
              <a:spcBef>
                <a:spcPts val="0"/>
              </a:spcBef>
              <a:buNone/>
            </a:pPr>
            <a:r>
              <a:t/>
            </a:r>
            <a:endParaRPr>
              <a:solidFill>
                <a:srgbClr val="9900FF"/>
              </a:solidFill>
              <a:latin typeface="Arial"/>
              <a:ea typeface="Arial"/>
              <a:cs typeface="Arial"/>
              <a:sym typeface="Arial"/>
            </a:endParaRPr>
          </a:p>
          <a:p>
            <a:pPr lvl="0" rtl="0">
              <a:spcBef>
                <a:spcPts val="0"/>
              </a:spcBef>
              <a:buNone/>
            </a:pPr>
            <a:r>
              <a:t/>
            </a:r>
            <a:endParaRPr>
              <a:solidFill>
                <a:srgbClr val="9900FF"/>
              </a:solidFill>
              <a:latin typeface="Arial"/>
              <a:ea typeface="Arial"/>
              <a:cs typeface="Arial"/>
              <a:sym typeface="Arial"/>
            </a:endParaRPr>
          </a:p>
          <a:p>
            <a:pPr lvl="0" rtl="0">
              <a:spcBef>
                <a:spcPts val="0"/>
              </a:spcBef>
              <a:buNone/>
            </a:pPr>
            <a:r>
              <a:t/>
            </a:r>
            <a:endParaRPr>
              <a:solidFill>
                <a:srgbClr val="9900FF"/>
              </a:solidFill>
              <a:latin typeface="Arial"/>
              <a:ea typeface="Arial"/>
              <a:cs typeface="Arial"/>
              <a:sym typeface="Arial"/>
            </a:endParaRPr>
          </a:p>
          <a:p>
            <a:pPr lvl="0" rtl="0">
              <a:spcBef>
                <a:spcPts val="0"/>
              </a:spcBef>
              <a:buClr>
                <a:schemeClr val="dk1"/>
              </a:buClr>
              <a:buSzPct val="45833"/>
              <a:buFont typeface="Arial"/>
              <a:buNone/>
            </a:pPr>
            <a:r>
              <a:rPr lang="en">
                <a:solidFill>
                  <a:srgbClr val="9900FF"/>
                </a:solidFill>
                <a:latin typeface="Arial"/>
                <a:ea typeface="Arial"/>
                <a:cs typeface="Arial"/>
                <a:sym typeface="Arial"/>
              </a:rPr>
              <a:t>Citujeme prakticky</a:t>
            </a:r>
          </a:p>
          <a:p>
            <a:pPr lvl="0" rtl="0">
              <a:spcBef>
                <a:spcPts val="0"/>
              </a:spcBef>
              <a:buClr>
                <a:schemeClr val="dk1"/>
              </a:buClr>
              <a:buSzPct val="45833"/>
              <a:buFont typeface="Arial"/>
              <a:buNone/>
            </a:pPr>
            <a:r>
              <a:rPr lang="en">
                <a:solidFill>
                  <a:srgbClr val="9900FF"/>
                </a:solidFill>
                <a:latin typeface="Arial"/>
                <a:ea typeface="Arial"/>
                <a:cs typeface="Arial"/>
                <a:sym typeface="Arial"/>
              </a:rPr>
              <a:t>dle normy ČSN ISO 690</a:t>
            </a:r>
          </a:p>
          <a:p>
            <a:pPr lvl="0" rtl="0">
              <a:spcBef>
                <a:spcPts val="0"/>
              </a:spcBef>
              <a:buNone/>
            </a:pPr>
            <a:r>
              <a:t/>
            </a:r>
            <a:endParaRPr>
              <a:solidFill>
                <a:srgbClr val="9900FF"/>
              </a:solidFill>
              <a:latin typeface="Arial"/>
              <a:ea typeface="Arial"/>
              <a:cs typeface="Arial"/>
              <a:sym typeface="Arial"/>
            </a:endParaRPr>
          </a:p>
        </p:txBody>
      </p:sp>
      <p:pic>
        <p:nvPicPr>
          <p:cNvPr id="202" name="Shape 202"/>
          <p:cNvPicPr preferRelativeResize="0"/>
          <p:nvPr/>
        </p:nvPicPr>
        <p:blipFill>
          <a:blip r:embed="rId3">
            <a:alphaModFix/>
          </a:blip>
          <a:stretch>
            <a:fillRect/>
          </a:stretch>
        </p:blipFill>
        <p:spPr>
          <a:xfrm>
            <a:off x="733825" y="1104750"/>
            <a:ext cx="6000750" cy="1057275"/>
          </a:xfrm>
          <a:prstGeom prst="rect">
            <a:avLst/>
          </a:prstGeom>
          <a:noFill/>
          <a:ln>
            <a:noFill/>
          </a:ln>
        </p:spPr>
      </p:pic>
      <p:sp>
        <p:nvSpPr>
          <p:cNvPr id="203" name="Shape 203"/>
          <p:cNvSpPr txBox="1"/>
          <p:nvPr/>
        </p:nvSpPr>
        <p:spPr>
          <a:xfrm>
            <a:off x="752875" y="2289900"/>
            <a:ext cx="5646600" cy="563700"/>
          </a:xfrm>
          <a:prstGeom prst="rect">
            <a:avLst/>
          </a:prstGeom>
          <a:noFill/>
          <a:ln>
            <a:noFill/>
          </a:ln>
        </p:spPr>
        <p:txBody>
          <a:bodyPr anchorCtr="0" anchor="t" bIns="91425" lIns="91425" rIns="91425" wrap="square" tIns="91425">
            <a:noAutofit/>
          </a:bodyPr>
          <a:lstStyle/>
          <a:p>
            <a:pPr lvl="0" rtl="0">
              <a:lnSpc>
                <a:spcPct val="115000"/>
              </a:lnSpc>
              <a:spcBef>
                <a:spcPts val="0"/>
              </a:spcBef>
              <a:buClr>
                <a:schemeClr val="dk1"/>
              </a:buClr>
              <a:buSzPct val="100000"/>
              <a:buFont typeface="Arial"/>
              <a:buNone/>
            </a:pPr>
            <a:r>
              <a:rPr lang="en" sz="1100">
                <a:solidFill>
                  <a:schemeClr val="dk1"/>
                </a:solidFill>
              </a:rPr>
              <a:t>LANDOVÁ, Hana. Americká knihovnická asociace a informační gramotnost. </a:t>
            </a:r>
            <a:r>
              <a:rPr i="1" lang="en" sz="1100">
                <a:solidFill>
                  <a:schemeClr val="dk1"/>
                </a:solidFill>
              </a:rPr>
              <a:t>Ikaros </a:t>
            </a:r>
            <a:r>
              <a:rPr lang="en" sz="1100">
                <a:solidFill>
                  <a:schemeClr val="dk1"/>
                </a:solidFill>
              </a:rPr>
              <a:t>[online]. 2002, </a:t>
            </a:r>
            <a:r>
              <a:rPr b="1" lang="en" sz="1100">
                <a:solidFill>
                  <a:schemeClr val="dk1"/>
                </a:solidFill>
              </a:rPr>
              <a:t>6</a:t>
            </a:r>
            <a:r>
              <a:rPr lang="en" sz="1100">
                <a:solidFill>
                  <a:schemeClr val="dk1"/>
                </a:solidFill>
              </a:rPr>
              <a:t>(10) [cit. 2014-04-11]. ISSN 1212-5075. Dostupný z: </a:t>
            </a:r>
            <a:r>
              <a:rPr lang="en" sz="1100" u="sng">
                <a:solidFill>
                  <a:srgbClr val="0097A7"/>
                </a:solidFill>
                <a:hlinkClick r:id="rId4"/>
              </a:rPr>
              <a:t>http://www.ikaros.cz/americka-knihovnicka-asociace-a-informacni-gramotnost</a:t>
            </a:r>
          </a:p>
          <a:p>
            <a:pPr lvl="0">
              <a:spcBef>
                <a:spcPts val="0"/>
              </a:spcBef>
              <a:buNone/>
            </a:pPr>
            <a:r>
              <a:t/>
            </a:r>
            <a:endParaRPr/>
          </a:p>
        </p:txBody>
      </p:sp>
      <p:pic>
        <p:nvPicPr>
          <p:cNvPr id="204" name="Shape 204"/>
          <p:cNvPicPr preferRelativeResize="0"/>
          <p:nvPr/>
        </p:nvPicPr>
        <p:blipFill>
          <a:blip r:embed="rId5">
            <a:alphaModFix/>
          </a:blip>
          <a:stretch>
            <a:fillRect/>
          </a:stretch>
        </p:blipFill>
        <p:spPr>
          <a:xfrm>
            <a:off x="752875" y="3103425"/>
            <a:ext cx="5962650" cy="1104900"/>
          </a:xfrm>
          <a:prstGeom prst="rect">
            <a:avLst/>
          </a:prstGeom>
          <a:noFill/>
          <a:ln>
            <a:noFill/>
          </a:ln>
        </p:spPr>
      </p:pic>
      <p:sp>
        <p:nvSpPr>
          <p:cNvPr id="205" name="Shape 205"/>
          <p:cNvSpPr txBox="1"/>
          <p:nvPr/>
        </p:nvSpPr>
        <p:spPr>
          <a:xfrm>
            <a:off x="5858150" y="193800"/>
            <a:ext cx="3144900" cy="1140000"/>
          </a:xfrm>
          <a:prstGeom prst="rect">
            <a:avLst/>
          </a:prstGeom>
          <a:noFill/>
          <a:ln>
            <a:noFill/>
          </a:ln>
        </p:spPr>
        <p:txBody>
          <a:bodyPr anchorCtr="0" anchor="t" bIns="91425" lIns="91425" rIns="91425" wrap="square" tIns="91425">
            <a:noAutofit/>
          </a:bodyPr>
          <a:lstStyle/>
          <a:p>
            <a:pPr lvl="0" rtl="0">
              <a:lnSpc>
                <a:spcPct val="115000"/>
              </a:lnSpc>
              <a:spcBef>
                <a:spcPts val="0"/>
              </a:spcBef>
              <a:buClr>
                <a:schemeClr val="dk1"/>
              </a:buClr>
              <a:buSzPct val="91666"/>
              <a:buFont typeface="Arial"/>
              <a:buNone/>
            </a:pPr>
            <a:r>
              <a:rPr b="1" lang="en" sz="1200">
                <a:solidFill>
                  <a:schemeClr val="dk1"/>
                </a:solidFill>
              </a:rPr>
              <a:t>Citujeme-li citovat online článek nezapomeneme uvést </a:t>
            </a:r>
            <a:r>
              <a:rPr b="1" lang="en" sz="1100">
                <a:solidFill>
                  <a:schemeClr val="dk1"/>
                </a:solidFill>
              </a:rPr>
              <a:t>tato 3 pole:</a:t>
            </a:r>
          </a:p>
          <a:p>
            <a:pPr indent="-298450" lvl="0" marL="457200" rtl="0">
              <a:lnSpc>
                <a:spcPct val="115000"/>
              </a:lnSpc>
              <a:spcBef>
                <a:spcPts val="0"/>
              </a:spcBef>
              <a:buClr>
                <a:schemeClr val="dk1"/>
              </a:buClr>
              <a:buSzPct val="100000"/>
            </a:pPr>
            <a:r>
              <a:rPr lang="en" sz="1100">
                <a:solidFill>
                  <a:schemeClr val="dk1"/>
                </a:solidFill>
              </a:rPr>
              <a:t>typ nosiče: [online]</a:t>
            </a:r>
          </a:p>
          <a:p>
            <a:pPr indent="-298450" lvl="0" marL="457200" rtl="0">
              <a:lnSpc>
                <a:spcPct val="115000"/>
              </a:lnSpc>
              <a:spcBef>
                <a:spcPts val="0"/>
              </a:spcBef>
              <a:buClr>
                <a:schemeClr val="dk1"/>
              </a:buClr>
              <a:buSzPct val="100000"/>
            </a:pPr>
            <a:r>
              <a:rPr lang="en" sz="1100">
                <a:solidFill>
                  <a:schemeClr val="dk1"/>
                </a:solidFill>
              </a:rPr>
              <a:t>datum citování: [cit. 2014-04-11]</a:t>
            </a:r>
          </a:p>
          <a:p>
            <a:pPr indent="-298450" lvl="0" marL="457200" rtl="0">
              <a:lnSpc>
                <a:spcPct val="115000"/>
              </a:lnSpc>
              <a:spcBef>
                <a:spcPts val="0"/>
              </a:spcBef>
              <a:buClr>
                <a:schemeClr val="dk1"/>
              </a:buClr>
              <a:buSzPct val="100000"/>
            </a:pPr>
            <a:r>
              <a:rPr lang="en" sz="1100">
                <a:solidFill>
                  <a:schemeClr val="dk1"/>
                </a:solidFill>
              </a:rPr>
              <a:t>url odkaz na plný text: Dostupný z:</a:t>
            </a:r>
          </a:p>
        </p:txBody>
      </p:sp>
      <p:sp>
        <p:nvSpPr>
          <p:cNvPr id="206" name="Shape 206"/>
          <p:cNvSpPr txBox="1"/>
          <p:nvPr/>
        </p:nvSpPr>
        <p:spPr>
          <a:xfrm>
            <a:off x="836850" y="4422250"/>
            <a:ext cx="5646600" cy="563700"/>
          </a:xfrm>
          <a:prstGeom prst="rect">
            <a:avLst/>
          </a:prstGeom>
          <a:noFill/>
          <a:ln>
            <a:noFill/>
          </a:ln>
        </p:spPr>
        <p:txBody>
          <a:bodyPr anchorCtr="0" anchor="t" bIns="91425" lIns="91425" rIns="91425" wrap="square" tIns="91425">
            <a:noAutofit/>
          </a:bodyPr>
          <a:lstStyle/>
          <a:p>
            <a:pPr lvl="0">
              <a:spcBef>
                <a:spcPts val="0"/>
              </a:spcBef>
              <a:buClr>
                <a:schemeClr val="dk1"/>
              </a:buClr>
              <a:buSzPct val="100000"/>
              <a:buFont typeface="Arial"/>
              <a:buNone/>
            </a:pPr>
            <a:r>
              <a:rPr i="1" lang="en" sz="1100">
                <a:solidFill>
                  <a:schemeClr val="dk1"/>
                </a:solidFill>
              </a:rPr>
              <a:t>Národní technická knihovna</a:t>
            </a:r>
            <a:r>
              <a:rPr lang="en" sz="1100">
                <a:solidFill>
                  <a:schemeClr val="dk1"/>
                </a:solidFill>
              </a:rPr>
              <a:t> [online]. Praha: Národní technická knihovna, copyright 2006-2014 [cit. 2014-03-25]. Dostupný z:</a:t>
            </a:r>
            <a:r>
              <a:rPr lang="en" sz="1100" u="sng">
                <a:solidFill>
                  <a:srgbClr val="0097A7"/>
                </a:solidFill>
                <a:hlinkClick r:id="rId6"/>
              </a:rPr>
              <a:t> http://www.techlib.cz/cs/</a:t>
            </a:r>
            <a:r>
              <a:rPr lang="en" sz="1100">
                <a:solidFill>
                  <a:schemeClr val="dk1"/>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Shape 55"/>
          <p:cNvSpPr txBox="1"/>
          <p:nvPr>
            <p:ph type="title"/>
          </p:nvPr>
        </p:nvSpPr>
        <p:spPr>
          <a:xfrm>
            <a:off x="990375" y="254400"/>
            <a:ext cx="2418900" cy="631200"/>
          </a:xfrm>
          <a:prstGeom prst="rect">
            <a:avLst/>
          </a:prstGeom>
        </p:spPr>
        <p:txBody>
          <a:bodyPr anchorCtr="0" anchor="t" bIns="91425" lIns="91425" rIns="91425" wrap="square" tIns="91425">
            <a:noAutofit/>
          </a:bodyPr>
          <a:lstStyle/>
          <a:p>
            <a:pPr lvl="0">
              <a:spcBef>
                <a:spcPts val="0"/>
              </a:spcBef>
              <a:buNone/>
            </a:pPr>
            <a:r>
              <a:rPr b="1" lang="en" sz="3000">
                <a:solidFill>
                  <a:srgbClr val="9900FF"/>
                </a:solidFill>
                <a:latin typeface="Arial"/>
                <a:ea typeface="Arial"/>
                <a:cs typeface="Arial"/>
                <a:sym typeface="Arial"/>
              </a:rPr>
              <a:t>Osnova</a:t>
            </a:r>
          </a:p>
        </p:txBody>
      </p:sp>
      <p:sp>
        <p:nvSpPr>
          <p:cNvPr id="56" name="Shape 56"/>
          <p:cNvSpPr txBox="1"/>
          <p:nvPr/>
        </p:nvSpPr>
        <p:spPr>
          <a:xfrm>
            <a:off x="1449150" y="2193525"/>
            <a:ext cx="6245700" cy="25458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57" name="Shape 57"/>
          <p:cNvSpPr txBox="1"/>
          <p:nvPr/>
        </p:nvSpPr>
        <p:spPr>
          <a:xfrm>
            <a:off x="830750" y="1292725"/>
            <a:ext cx="7754100" cy="3279300"/>
          </a:xfrm>
          <a:prstGeom prst="rect">
            <a:avLst/>
          </a:prstGeom>
          <a:noFill/>
          <a:ln>
            <a:noFill/>
          </a:ln>
        </p:spPr>
        <p:txBody>
          <a:bodyPr anchorCtr="0" anchor="t" bIns="91425" lIns="91425" rIns="91425" wrap="square" tIns="91425">
            <a:noAutofit/>
          </a:bodyPr>
          <a:lstStyle/>
          <a:p>
            <a:pPr indent="-292100" lvl="0" marL="457200" rtl="0">
              <a:spcBef>
                <a:spcPts val="600"/>
              </a:spcBef>
              <a:buClr>
                <a:schemeClr val="dk1"/>
              </a:buClr>
              <a:buSzPct val="41666"/>
              <a:buFont typeface="Arial"/>
              <a:buChar char="●"/>
            </a:pPr>
            <a:r>
              <a:rPr lang="en" sz="2400">
                <a:solidFill>
                  <a:schemeClr val="dk1"/>
                </a:solidFill>
              </a:rPr>
              <a:t>Informační etika;</a:t>
            </a:r>
          </a:p>
          <a:p>
            <a:pPr indent="-292100" lvl="0" marL="457200" rtl="0">
              <a:spcBef>
                <a:spcPts val="600"/>
              </a:spcBef>
              <a:buClr>
                <a:schemeClr val="dk1"/>
              </a:buClr>
              <a:buSzPct val="41666"/>
              <a:buFont typeface="Arial"/>
              <a:buChar char="●"/>
            </a:pPr>
            <a:r>
              <a:rPr lang="en" sz="2400">
                <a:solidFill>
                  <a:schemeClr val="dk1"/>
                </a:solidFill>
              </a:rPr>
              <a:t>Creative Commons;</a:t>
            </a:r>
          </a:p>
          <a:p>
            <a:pPr indent="-292100" lvl="0" marL="457200" rtl="0">
              <a:spcBef>
                <a:spcPts val="600"/>
              </a:spcBef>
              <a:buClr>
                <a:schemeClr val="dk1"/>
              </a:buClr>
              <a:buSzPct val="41666"/>
              <a:buFont typeface="Source Sans Pro"/>
              <a:buChar char="●"/>
            </a:pPr>
            <a:r>
              <a:rPr lang="en" sz="2400">
                <a:solidFill>
                  <a:schemeClr val="dk1"/>
                </a:solidFill>
              </a:rPr>
              <a:t>Citační etika;</a:t>
            </a:r>
          </a:p>
          <a:p>
            <a:pPr indent="-292100" lvl="0" marL="457200" rtl="0">
              <a:spcBef>
                <a:spcPts val="600"/>
              </a:spcBef>
              <a:buClr>
                <a:schemeClr val="dk1"/>
              </a:buClr>
              <a:buSzPct val="41666"/>
              <a:buFont typeface="Source Sans Pro"/>
              <a:buChar char="●"/>
            </a:pPr>
            <a:r>
              <a:rPr lang="en" sz="2400">
                <a:solidFill>
                  <a:schemeClr val="dk1"/>
                </a:solidFill>
              </a:rPr>
              <a:t>Norma ČSN ISO 690;</a:t>
            </a:r>
          </a:p>
          <a:p>
            <a:pPr indent="-292100" lvl="0" marL="457200" rtl="0">
              <a:spcBef>
                <a:spcPts val="600"/>
              </a:spcBef>
              <a:buClr>
                <a:schemeClr val="dk1"/>
              </a:buClr>
              <a:buSzPct val="41666"/>
              <a:buFont typeface="Source Sans Pro"/>
              <a:buChar char="●"/>
            </a:pPr>
            <a:r>
              <a:rPr lang="en" sz="2400">
                <a:solidFill>
                  <a:schemeClr val="dk1"/>
                </a:solidFill>
              </a:rPr>
              <a:t>Metody citování;</a:t>
            </a:r>
          </a:p>
          <a:p>
            <a:pPr indent="-292100" lvl="0" marL="457200" rtl="0">
              <a:spcBef>
                <a:spcPts val="600"/>
              </a:spcBef>
              <a:buClr>
                <a:schemeClr val="dk1"/>
              </a:buClr>
              <a:buSzPct val="41666"/>
              <a:buFont typeface="Source Sans Pro"/>
              <a:buChar char="●"/>
            </a:pPr>
            <a:r>
              <a:rPr lang="en" sz="2400">
                <a:solidFill>
                  <a:schemeClr val="dk1"/>
                </a:solidFill>
              </a:rPr>
              <a:t>Referenční manažery. Citace Pro Plus. Mendeley;</a:t>
            </a:r>
          </a:p>
          <a:p>
            <a:pPr indent="-292100" lvl="0" marL="457200" rtl="0">
              <a:spcBef>
                <a:spcPts val="600"/>
              </a:spcBef>
              <a:buClr>
                <a:schemeClr val="dk1"/>
              </a:buClr>
              <a:buSzPct val="41666"/>
              <a:buFont typeface="Source Sans Pro"/>
              <a:buChar char="●"/>
            </a:pPr>
            <a:r>
              <a:rPr lang="en" sz="2400">
                <a:solidFill>
                  <a:schemeClr val="dk1"/>
                </a:solidFill>
              </a:rPr>
              <a:t>Plagiátorství;</a:t>
            </a:r>
          </a:p>
          <a:p>
            <a:pPr indent="-292100" lvl="0" marL="457200" rtl="0">
              <a:spcBef>
                <a:spcPts val="600"/>
              </a:spcBef>
              <a:buClr>
                <a:schemeClr val="dk1"/>
              </a:buClr>
              <a:buSzPct val="41666"/>
              <a:buFont typeface="Source Sans Pro"/>
              <a:buChar char="●"/>
            </a:pPr>
            <a:r>
              <a:rPr lang="en" sz="2400">
                <a:solidFill>
                  <a:schemeClr val="dk1"/>
                </a:solidFill>
              </a:rPr>
              <a:t>Publikační etika.</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769550" y="197100"/>
            <a:ext cx="4283400" cy="745800"/>
          </a:xfrm>
          <a:prstGeom prst="rect">
            <a:avLst/>
          </a:prstGeom>
        </p:spPr>
        <p:txBody>
          <a:bodyPr anchorCtr="0" anchor="b" bIns="91425" lIns="91425" rIns="91425" wrap="square" tIns="91425">
            <a:noAutofit/>
          </a:bodyPr>
          <a:lstStyle/>
          <a:p>
            <a:pPr lvl="0" rtl="0">
              <a:spcBef>
                <a:spcPts val="0"/>
              </a:spcBef>
              <a:buNone/>
            </a:pPr>
            <a:r>
              <a:rPr lang="en">
                <a:solidFill>
                  <a:srgbClr val="9900FF"/>
                </a:solidFill>
                <a:latin typeface="Arial"/>
                <a:ea typeface="Arial"/>
                <a:cs typeface="Arial"/>
                <a:sym typeface="Arial"/>
              </a:rPr>
              <a:t>Metodiky a výklady norem</a:t>
            </a:r>
          </a:p>
        </p:txBody>
      </p:sp>
      <p:sp>
        <p:nvSpPr>
          <p:cNvPr id="212" name="Shape 212"/>
          <p:cNvSpPr txBox="1"/>
          <p:nvPr/>
        </p:nvSpPr>
        <p:spPr>
          <a:xfrm>
            <a:off x="584725" y="1212025"/>
            <a:ext cx="7222200" cy="36360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800"/>
              </a:spcAft>
              <a:buNone/>
            </a:pPr>
            <a:r>
              <a:rPr lang="en" sz="1200">
                <a:solidFill>
                  <a:srgbClr val="161616"/>
                </a:solidFill>
              </a:rPr>
              <a:t>Pro některé citační styly existují podrobné manuály s výklady a mnoha příklady.</a:t>
            </a:r>
          </a:p>
          <a:p>
            <a:pPr indent="-311150" lvl="0" marL="457200" rtl="0">
              <a:lnSpc>
                <a:spcPct val="115000"/>
              </a:lnSpc>
              <a:spcBef>
                <a:spcPts val="0"/>
              </a:spcBef>
              <a:buClr>
                <a:srgbClr val="000000"/>
              </a:buClr>
              <a:buSzPct val="100000"/>
              <a:buAutoNum type="arabicPeriod"/>
            </a:pPr>
            <a:r>
              <a:rPr lang="en" sz="1300">
                <a:solidFill>
                  <a:srgbClr val="000000"/>
                </a:solidFill>
              </a:rPr>
              <a:t>Příklady citací ČSN ISO 690 (</a:t>
            </a:r>
            <a:r>
              <a:rPr lang="en" sz="1300" u="sng">
                <a:solidFill>
                  <a:srgbClr val="0097A7"/>
                </a:solidFill>
                <a:hlinkClick r:id="rId3"/>
              </a:rPr>
              <a:t>Knihovna Jinonice UK</a:t>
            </a:r>
            <a:r>
              <a:rPr lang="en" sz="1300">
                <a:solidFill>
                  <a:srgbClr val="000000"/>
                </a:solidFill>
              </a:rPr>
              <a:t>)</a:t>
            </a:r>
          </a:p>
          <a:p>
            <a:pPr indent="-311150" lvl="0" marL="457200" rtl="0">
              <a:lnSpc>
                <a:spcPct val="115000"/>
              </a:lnSpc>
              <a:spcBef>
                <a:spcPts val="0"/>
              </a:spcBef>
              <a:buClr>
                <a:srgbClr val="000000"/>
              </a:buClr>
              <a:buSzPct val="100000"/>
              <a:buAutoNum type="arabicPeriod"/>
            </a:pPr>
            <a:r>
              <a:rPr lang="en" sz="1300">
                <a:solidFill>
                  <a:srgbClr val="000000"/>
                </a:solidFill>
              </a:rPr>
              <a:t>Citování informačních zdrojů a tvorba bibliografických referencí podle mezinárodní normy ISO 690:2010 (PhDr. Eva Bratková, Ph.D.). Text dostupný po registraci:</a:t>
            </a:r>
            <a:r>
              <a:rPr lang="en" sz="1300" u="sng">
                <a:solidFill>
                  <a:srgbClr val="0097A7"/>
                </a:solidFill>
                <a:hlinkClick r:id="rId4"/>
              </a:rPr>
              <a:t>http://texty.jinonice.cuni.cz/novinky/2011/novy-text-citovani-od-evy-bratkove</a:t>
            </a:r>
          </a:p>
          <a:p>
            <a:pPr indent="-311150" lvl="0" marL="457200" rtl="0">
              <a:lnSpc>
                <a:spcPct val="115000"/>
              </a:lnSpc>
              <a:spcBef>
                <a:spcPts val="0"/>
              </a:spcBef>
              <a:buClr>
                <a:srgbClr val="000000"/>
              </a:buClr>
              <a:buSzPct val="100000"/>
              <a:buAutoNum type="arabicPeriod"/>
            </a:pPr>
            <a:r>
              <a:rPr lang="en" sz="1300">
                <a:solidFill>
                  <a:srgbClr val="000000"/>
                </a:solidFill>
              </a:rPr>
              <a:t>Bibliografické reference. Výukové stránky Ústavu informačních studií a knihovnictví FF UK. Autor: PhDr. Eva Bratková, Ph.D. Dostupný z: </a:t>
            </a:r>
            <a:r>
              <a:rPr lang="en" sz="1300" u="sng">
                <a:solidFill>
                  <a:srgbClr val="0097A7"/>
                </a:solidFill>
                <a:hlinkClick r:id="rId5"/>
              </a:rPr>
              <a:t>http://www1.cuni.cz/~brt/bibref/bibref.html</a:t>
            </a:r>
          </a:p>
          <a:p>
            <a:pPr indent="-311150" lvl="0" marL="457200" rtl="0">
              <a:lnSpc>
                <a:spcPct val="115000"/>
              </a:lnSpc>
              <a:spcBef>
                <a:spcPts val="0"/>
              </a:spcBef>
              <a:buClr>
                <a:srgbClr val="000000"/>
              </a:buClr>
              <a:buSzPct val="100000"/>
              <a:buAutoNum type="arabicPeriod"/>
            </a:pPr>
            <a:r>
              <a:rPr lang="en" sz="1300" u="sng">
                <a:solidFill>
                  <a:srgbClr val="0097A7"/>
                </a:solidFill>
                <a:hlinkClick r:id="rId6"/>
              </a:rPr>
              <a:t>Jak citovat</a:t>
            </a:r>
            <a:r>
              <a:rPr lang="en" sz="1300">
                <a:solidFill>
                  <a:srgbClr val="000000"/>
                </a:solidFill>
              </a:rPr>
              <a:t> – Středisko vědeckých informací (Fakulta sociálních věd Univerzity Karlovy)</a:t>
            </a:r>
          </a:p>
          <a:p>
            <a:pPr indent="-311150" lvl="0" marL="457200" rtl="0">
              <a:lnSpc>
                <a:spcPct val="115000"/>
              </a:lnSpc>
              <a:spcBef>
                <a:spcPts val="0"/>
              </a:spcBef>
              <a:buClr>
                <a:srgbClr val="000000"/>
              </a:buClr>
              <a:buSzPct val="100000"/>
              <a:buAutoNum type="arabicPeriod"/>
            </a:pPr>
            <a:r>
              <a:rPr lang="en" sz="1300" u="sng">
                <a:solidFill>
                  <a:srgbClr val="0097A7"/>
                </a:solidFill>
                <a:hlinkClick r:id="rId7"/>
              </a:rPr>
              <a:t>Jak citovat</a:t>
            </a:r>
            <a:r>
              <a:rPr lang="en" sz="1300">
                <a:solidFill>
                  <a:srgbClr val="000000"/>
                </a:solidFill>
              </a:rPr>
              <a:t> – Jiří Kratochvíl, Knihovna univerzitního kampusu Masarykovy univerzity</a:t>
            </a:r>
          </a:p>
          <a:p>
            <a:pPr indent="-311150" lvl="0" marL="457200" rtl="0">
              <a:lnSpc>
                <a:spcPct val="115000"/>
              </a:lnSpc>
              <a:spcBef>
                <a:spcPts val="0"/>
              </a:spcBef>
              <a:buClr>
                <a:srgbClr val="000000"/>
              </a:buClr>
              <a:buSzPct val="100000"/>
              <a:buAutoNum type="arabicPeriod"/>
            </a:pPr>
            <a:r>
              <a:rPr lang="en" sz="1300">
                <a:solidFill>
                  <a:srgbClr val="000000"/>
                </a:solidFill>
              </a:rPr>
              <a:t>Metodika tvorby bibliografických citací – Knihovna univerzitního kampusu Masarykovy univerzity:</a:t>
            </a:r>
            <a:r>
              <a:rPr lang="en" sz="1300" u="sng">
                <a:solidFill>
                  <a:srgbClr val="0097A7"/>
                </a:solidFill>
                <a:hlinkClick r:id="rId8"/>
              </a:rPr>
              <a:t>http://is.muni.cz/do/rect/el/estud/prif/ps11/metodika/web/ebook_citace_2011.html#iso_690.zasady_tvorby</a:t>
            </a:r>
          </a:p>
          <a:p>
            <a:pPr indent="-311150" lvl="0" marL="457200" rtl="0">
              <a:lnSpc>
                <a:spcPct val="115000"/>
              </a:lnSpc>
              <a:spcBef>
                <a:spcPts val="0"/>
              </a:spcBef>
              <a:buClr>
                <a:srgbClr val="000000"/>
              </a:buClr>
              <a:buSzPct val="100000"/>
              <a:buAutoNum type="arabicPeriod"/>
            </a:pPr>
            <a:r>
              <a:rPr lang="en" sz="1300" u="sng">
                <a:solidFill>
                  <a:srgbClr val="0097A7"/>
                </a:solidFill>
                <a:hlinkClick r:id="rId9"/>
              </a:rPr>
              <a:t>Citace.com</a:t>
            </a:r>
            <a:r>
              <a:rPr lang="en" sz="1300">
                <a:solidFill>
                  <a:srgbClr val="000000"/>
                </a:solidFill>
              </a:rPr>
              <a:t> –  interpretace normy ČSN ISO 690</a:t>
            </a:r>
          </a:p>
          <a:p>
            <a:pPr indent="-311150" lvl="0" marL="457200" rtl="0">
              <a:lnSpc>
                <a:spcPct val="115000"/>
              </a:lnSpc>
              <a:spcBef>
                <a:spcPts val="0"/>
              </a:spcBef>
              <a:buClr>
                <a:srgbClr val="000000"/>
              </a:buClr>
              <a:buSzPct val="100000"/>
              <a:buAutoNum type="arabicPeriod"/>
            </a:pPr>
            <a:r>
              <a:rPr lang="en" sz="1300">
                <a:solidFill>
                  <a:srgbClr val="000000"/>
                </a:solidFill>
              </a:rPr>
              <a:t>Nová citační norma ČSN ISO 690 – metodika Západočeské univerzity v Plzni: </a:t>
            </a:r>
            <a:r>
              <a:rPr lang="en" sz="1300" u="sng">
                <a:solidFill>
                  <a:srgbClr val="0097A7"/>
                </a:solidFill>
                <a:hlinkClick r:id="rId10"/>
              </a:rPr>
              <a:t>http://sites.google.com/site/novaiso690/schema-a-priklady/elektronick-zdroje</a:t>
            </a:r>
          </a:p>
          <a:p>
            <a:pPr lvl="0" rtl="0">
              <a:lnSpc>
                <a:spcPct val="115000"/>
              </a:lnSpc>
              <a:spcBef>
                <a:spcPts val="0"/>
              </a:spcBef>
              <a:spcAft>
                <a:spcPts val="800"/>
              </a:spcAft>
              <a:buClr>
                <a:srgbClr val="000000"/>
              </a:buClr>
              <a:buSzPct val="91666"/>
              <a:buFont typeface="Arial"/>
              <a:buNone/>
            </a:pPr>
            <a:r>
              <a:t/>
            </a:r>
            <a:endParaRPr b="1" sz="1200">
              <a:solidFill>
                <a:srgbClr val="16161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769550" y="197100"/>
            <a:ext cx="4406400" cy="745800"/>
          </a:xfrm>
          <a:prstGeom prst="rect">
            <a:avLst/>
          </a:prstGeom>
        </p:spPr>
        <p:txBody>
          <a:bodyPr anchorCtr="0" anchor="b" bIns="91425" lIns="91425" rIns="91425" wrap="square" tIns="91425">
            <a:noAutofit/>
          </a:bodyPr>
          <a:lstStyle/>
          <a:p>
            <a:pPr lvl="0" rtl="0">
              <a:spcBef>
                <a:spcPts val="0"/>
              </a:spcBef>
              <a:buNone/>
            </a:pPr>
            <a:r>
              <a:rPr lang="en">
                <a:solidFill>
                  <a:srgbClr val="9900FF"/>
                </a:solidFill>
                <a:latin typeface="Arial"/>
                <a:ea typeface="Arial"/>
                <a:cs typeface="Arial"/>
                <a:sym typeface="Arial"/>
              </a:rPr>
              <a:t>Citujeme dokument...jak na to?</a:t>
            </a:r>
          </a:p>
        </p:txBody>
      </p:sp>
      <p:sp>
        <p:nvSpPr>
          <p:cNvPr id="218" name="Shape 218"/>
          <p:cNvSpPr txBox="1"/>
          <p:nvPr/>
        </p:nvSpPr>
        <p:spPr>
          <a:xfrm>
            <a:off x="669525" y="1251600"/>
            <a:ext cx="5479500" cy="3891900"/>
          </a:xfrm>
          <a:prstGeom prst="rect">
            <a:avLst/>
          </a:prstGeom>
          <a:noFill/>
          <a:ln>
            <a:noFill/>
          </a:ln>
        </p:spPr>
        <p:txBody>
          <a:bodyPr anchorCtr="0" anchor="t" bIns="91425" lIns="91425" rIns="91425" wrap="square" tIns="91425">
            <a:noAutofit/>
          </a:bodyPr>
          <a:lstStyle/>
          <a:p>
            <a:pPr indent="-317500" lvl="0" marL="457200" rtl="0">
              <a:lnSpc>
                <a:spcPct val="115000"/>
              </a:lnSpc>
              <a:spcBef>
                <a:spcPts val="0"/>
              </a:spcBef>
              <a:spcAft>
                <a:spcPts val="800"/>
              </a:spcAft>
              <a:buClr>
                <a:srgbClr val="161616"/>
              </a:buClr>
              <a:buSzPct val="100000"/>
            </a:pPr>
            <a:r>
              <a:rPr lang="en">
                <a:solidFill>
                  <a:srgbClr val="161616"/>
                </a:solidFill>
              </a:rPr>
              <a:t>Ujasnit si typ popisovaného dokumentu. Jde o knihu či sborník z konference, časopisecký článek, patent? Každý typ dokumentu se popisuje jinak.</a:t>
            </a:r>
          </a:p>
          <a:p>
            <a:pPr indent="-317500" lvl="0" marL="457200" rtl="0">
              <a:lnSpc>
                <a:spcPct val="115000"/>
              </a:lnSpc>
              <a:spcBef>
                <a:spcPts val="0"/>
              </a:spcBef>
              <a:spcAft>
                <a:spcPts val="800"/>
              </a:spcAft>
              <a:buClr>
                <a:srgbClr val="161616"/>
              </a:buClr>
              <a:buSzPct val="100000"/>
            </a:pPr>
            <a:r>
              <a:rPr lang="en">
                <a:solidFill>
                  <a:srgbClr val="161616"/>
                </a:solidFill>
              </a:rPr>
              <a:t>Zjistit, jaký citační styl použít. V každém oboru jsou jiné zvyklosti. Při publikování v odborných časopisech by se autoři měli řídit pokyny pro autory (mnoho nakladatelství nebo odborných časopisů má vlastní citační styl). Při psaní bakalářských, diplomových a dizertačních pracích určuje citační styl univerzita, fakulta, katedra.</a:t>
            </a:r>
          </a:p>
          <a:p>
            <a:pPr indent="-317500" lvl="0" marL="457200" rtl="0">
              <a:lnSpc>
                <a:spcPct val="115000"/>
              </a:lnSpc>
              <a:spcBef>
                <a:spcPts val="0"/>
              </a:spcBef>
              <a:spcAft>
                <a:spcPts val="800"/>
              </a:spcAft>
              <a:buClr>
                <a:srgbClr val="161616"/>
              </a:buClr>
              <a:buSzPct val="100000"/>
            </a:pPr>
            <a:r>
              <a:rPr lang="en">
                <a:solidFill>
                  <a:srgbClr val="161616"/>
                </a:solidFill>
              </a:rPr>
              <a:t>Ujasnit si formu dokumentu - zda je dokument tištěný nebo elektronický (typ dokumentu online; nesmí chybět odkaz na původní zdroj (url, DOI); datum citování). </a:t>
            </a:r>
          </a:p>
          <a:p>
            <a:pPr indent="-317500" lvl="0" marL="457200" rtl="0">
              <a:lnSpc>
                <a:spcPct val="115000"/>
              </a:lnSpc>
              <a:spcBef>
                <a:spcPts val="0"/>
              </a:spcBef>
              <a:spcAft>
                <a:spcPts val="800"/>
              </a:spcAft>
              <a:buClr>
                <a:srgbClr val="161616"/>
              </a:buClr>
              <a:buSzPct val="100000"/>
            </a:pPr>
            <a:r>
              <a:rPr lang="en">
                <a:solidFill>
                  <a:srgbClr val="161616"/>
                </a:solidFill>
              </a:rPr>
              <a:t>Použít generátor či citační manažer či najít příslušný vzor citace.</a:t>
            </a:r>
          </a:p>
          <a:p>
            <a:pPr lvl="0" rtl="0">
              <a:lnSpc>
                <a:spcPct val="115000"/>
              </a:lnSpc>
              <a:spcBef>
                <a:spcPts val="0"/>
              </a:spcBef>
              <a:buNone/>
            </a:pPr>
            <a:r>
              <a:t/>
            </a:r>
            <a:endParaRPr>
              <a:solidFill>
                <a:srgbClr val="000000"/>
              </a:solidFill>
            </a:endParaRPr>
          </a:p>
        </p:txBody>
      </p:sp>
      <p:pic>
        <p:nvPicPr>
          <p:cNvPr descr="reference_vyznam.png" id="219" name="Shape 219">
            <a:hlinkClick r:id="rId3"/>
          </p:cNvPr>
          <p:cNvPicPr preferRelativeResize="0"/>
          <p:nvPr/>
        </p:nvPicPr>
        <p:blipFill>
          <a:blip r:embed="rId4">
            <a:alphaModFix/>
          </a:blip>
          <a:stretch>
            <a:fillRect/>
          </a:stretch>
        </p:blipFill>
        <p:spPr>
          <a:xfrm>
            <a:off x="6506550" y="1062600"/>
            <a:ext cx="2501175" cy="1860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769550" y="197100"/>
            <a:ext cx="4079400" cy="745800"/>
          </a:xfrm>
          <a:prstGeom prst="rect">
            <a:avLst/>
          </a:prstGeom>
        </p:spPr>
        <p:txBody>
          <a:bodyPr anchorCtr="0" anchor="b" bIns="91425" lIns="91425" rIns="91425" wrap="square" tIns="91425">
            <a:noAutofit/>
          </a:bodyPr>
          <a:lstStyle/>
          <a:p>
            <a:pPr lvl="0" rtl="0">
              <a:spcBef>
                <a:spcPts val="0"/>
              </a:spcBef>
              <a:buNone/>
            </a:pPr>
            <a:r>
              <a:rPr lang="en">
                <a:solidFill>
                  <a:srgbClr val="9900FF"/>
                </a:solidFill>
                <a:latin typeface="Arial"/>
                <a:ea typeface="Arial"/>
                <a:cs typeface="Arial"/>
                <a:sym typeface="Arial"/>
              </a:rPr>
              <a:t>Citování: obecná pravidla</a:t>
            </a:r>
          </a:p>
        </p:txBody>
      </p:sp>
      <p:sp>
        <p:nvSpPr>
          <p:cNvPr id="225" name="Shape 225"/>
          <p:cNvSpPr txBox="1"/>
          <p:nvPr/>
        </p:nvSpPr>
        <p:spPr>
          <a:xfrm>
            <a:off x="719075" y="1140000"/>
            <a:ext cx="4693500" cy="3974400"/>
          </a:xfrm>
          <a:prstGeom prst="rect">
            <a:avLst/>
          </a:prstGeom>
          <a:noFill/>
          <a:ln>
            <a:noFill/>
          </a:ln>
        </p:spPr>
        <p:txBody>
          <a:bodyPr anchorCtr="0" anchor="t" bIns="91425" lIns="91425" rIns="91425" wrap="square" tIns="91425">
            <a:noAutofit/>
          </a:bodyPr>
          <a:lstStyle/>
          <a:p>
            <a:pPr indent="-317500" lvl="0" marL="457200" rtl="0">
              <a:lnSpc>
                <a:spcPct val="115000"/>
              </a:lnSpc>
              <a:spcBef>
                <a:spcPts val="0"/>
              </a:spcBef>
              <a:spcAft>
                <a:spcPts val="800"/>
              </a:spcAft>
              <a:buClr>
                <a:srgbClr val="161616"/>
              </a:buClr>
              <a:buSzPct val="100000"/>
            </a:pPr>
            <a:r>
              <a:rPr lang="en">
                <a:solidFill>
                  <a:srgbClr val="161616"/>
                </a:solidFill>
              </a:rPr>
              <a:t>Dodržujte jednotnou podobu citace v rámci jedné práce (jeden styl, formát a interpunkce).</a:t>
            </a:r>
          </a:p>
          <a:p>
            <a:pPr indent="-317500" lvl="0" marL="457200" rtl="0">
              <a:lnSpc>
                <a:spcPct val="115000"/>
              </a:lnSpc>
              <a:spcBef>
                <a:spcPts val="0"/>
              </a:spcBef>
              <a:spcAft>
                <a:spcPts val="800"/>
              </a:spcAft>
              <a:buClr>
                <a:srgbClr val="161616"/>
              </a:buClr>
              <a:buSzPct val="100000"/>
            </a:pPr>
            <a:r>
              <a:rPr lang="en">
                <a:solidFill>
                  <a:srgbClr val="161616"/>
                </a:solidFill>
              </a:rPr>
              <a:t>Citace by měla jednoznačně identifikovat použitý zdroj (míru podrobnosti obvykle určuje citační styl a účel, ke kterému se citace tvoří).</a:t>
            </a:r>
          </a:p>
          <a:p>
            <a:pPr indent="-317500" lvl="0" marL="457200" rtl="0">
              <a:lnSpc>
                <a:spcPct val="115000"/>
              </a:lnSpc>
              <a:spcBef>
                <a:spcPts val="0"/>
              </a:spcBef>
              <a:spcAft>
                <a:spcPts val="800"/>
              </a:spcAft>
              <a:buClr>
                <a:srgbClr val="161616"/>
              </a:buClr>
              <a:buSzPct val="100000"/>
            </a:pPr>
            <a:r>
              <a:rPr lang="en">
                <a:solidFill>
                  <a:srgbClr val="161616"/>
                </a:solidFill>
              </a:rPr>
              <a:t>Údaje by měly být převzaty z původního dokumentu. Údaje se nedohledávají, ledaže by se jednalo o důležitý údaj pro identifikaci dokumentu (např. rok vydání). Údaje by měly být v jazyce dokumentu (kromě údajů o počtu stran a poznámek) a měly by dodržovat pravidla pravopisu příslušného jazyka.</a:t>
            </a:r>
          </a:p>
          <a:p>
            <a:pPr indent="-317500" lvl="0" marL="457200" rtl="0">
              <a:lnSpc>
                <a:spcPct val="115000"/>
              </a:lnSpc>
              <a:spcBef>
                <a:spcPts val="0"/>
              </a:spcBef>
              <a:spcAft>
                <a:spcPts val="800"/>
              </a:spcAft>
              <a:buClr>
                <a:srgbClr val="161616"/>
              </a:buClr>
              <a:buSzPct val="100000"/>
            </a:pPr>
            <a:r>
              <a:rPr lang="en">
                <a:solidFill>
                  <a:srgbClr val="161616"/>
                </a:solidFill>
              </a:rPr>
              <a:t>Dokumenty psané jiným písmem než latinkou transliterujeme (existují normy pro transliteraci a transkripci).</a:t>
            </a:r>
          </a:p>
        </p:txBody>
      </p:sp>
      <p:pic>
        <p:nvPicPr>
          <p:cNvPr descr="book-2484855_1280.jpg" id="226" name="Shape 226"/>
          <p:cNvPicPr preferRelativeResize="0"/>
          <p:nvPr/>
        </p:nvPicPr>
        <p:blipFill>
          <a:blip r:embed="rId3">
            <a:alphaModFix/>
          </a:blip>
          <a:stretch>
            <a:fillRect/>
          </a:stretch>
        </p:blipFill>
        <p:spPr>
          <a:xfrm>
            <a:off x="5744150" y="1675200"/>
            <a:ext cx="3126675" cy="2124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769550" y="197099"/>
            <a:ext cx="3552600" cy="745800"/>
          </a:xfrm>
          <a:prstGeom prst="rect">
            <a:avLst/>
          </a:prstGeom>
        </p:spPr>
        <p:txBody>
          <a:bodyPr anchorCtr="0" anchor="b" bIns="91425" lIns="91425" rIns="91425" wrap="square" tIns="91425">
            <a:noAutofit/>
          </a:bodyPr>
          <a:lstStyle/>
          <a:p>
            <a:pPr lvl="0">
              <a:spcBef>
                <a:spcPts val="0"/>
              </a:spcBef>
              <a:buNone/>
            </a:pPr>
            <a:r>
              <a:rPr lang="en">
                <a:solidFill>
                  <a:srgbClr val="9900FF"/>
                </a:solidFill>
                <a:latin typeface="Arial"/>
                <a:ea typeface="Arial"/>
                <a:cs typeface="Arial"/>
                <a:sym typeface="Arial"/>
              </a:rPr>
              <a:t>Citace v textu</a:t>
            </a:r>
          </a:p>
          <a:p>
            <a:pPr lvl="0" rtl="0">
              <a:spcBef>
                <a:spcPts val="0"/>
              </a:spcBef>
              <a:buNone/>
            </a:pPr>
            <a:r>
              <a:rPr lang="en">
                <a:solidFill>
                  <a:srgbClr val="9900FF"/>
                </a:solidFill>
                <a:latin typeface="Arial"/>
                <a:ea typeface="Arial"/>
                <a:cs typeface="Arial"/>
                <a:sym typeface="Arial"/>
              </a:rPr>
              <a:t>Přímá citace</a:t>
            </a:r>
          </a:p>
        </p:txBody>
      </p:sp>
      <p:sp>
        <p:nvSpPr>
          <p:cNvPr id="232" name="Shape 232"/>
          <p:cNvSpPr txBox="1"/>
          <p:nvPr/>
        </p:nvSpPr>
        <p:spPr>
          <a:xfrm>
            <a:off x="769550" y="1171350"/>
            <a:ext cx="4003800" cy="3900000"/>
          </a:xfrm>
          <a:prstGeom prst="rect">
            <a:avLst/>
          </a:prstGeom>
          <a:noFill/>
          <a:ln>
            <a:noFill/>
          </a:ln>
        </p:spPr>
        <p:txBody>
          <a:bodyPr anchorCtr="0" anchor="t" bIns="91425" lIns="91425" rIns="91425" wrap="square" tIns="91425">
            <a:noAutofit/>
          </a:bodyPr>
          <a:lstStyle/>
          <a:p>
            <a:pPr lvl="0" rtl="0">
              <a:lnSpc>
                <a:spcPct val="115000"/>
              </a:lnSpc>
              <a:spcBef>
                <a:spcPts val="0"/>
              </a:spcBef>
              <a:buClr>
                <a:srgbClr val="000000"/>
              </a:buClr>
              <a:buSzPct val="91666"/>
              <a:buFont typeface="Arial"/>
              <a:buNone/>
            </a:pPr>
            <a:r>
              <a:rPr b="1" lang="en" sz="1200">
                <a:solidFill>
                  <a:srgbClr val="000000"/>
                </a:solidFill>
              </a:rPr>
              <a:t>Přímá (doslovná) citace</a:t>
            </a:r>
            <a:br>
              <a:rPr lang="en" sz="1200">
                <a:solidFill>
                  <a:srgbClr val="000000"/>
                </a:solidFill>
              </a:rPr>
            </a:br>
            <a:r>
              <a:rPr lang="en" sz="1200">
                <a:solidFill>
                  <a:srgbClr val="000000"/>
                </a:solidFill>
              </a:rPr>
              <a:t>Převzatý text ze zdrojového dokumentu ve stejném</a:t>
            </a:r>
            <a:br>
              <a:rPr lang="en" sz="1200">
                <a:solidFill>
                  <a:srgbClr val="000000"/>
                </a:solidFill>
              </a:rPr>
            </a:br>
            <a:r>
              <a:rPr lang="en" sz="1200">
                <a:solidFill>
                  <a:srgbClr val="000000"/>
                </a:solidFill>
              </a:rPr>
              <a:t>znění. V textu práce je vyznačována:</a:t>
            </a:r>
            <a:br>
              <a:rPr lang="en" sz="1200">
                <a:solidFill>
                  <a:srgbClr val="000000"/>
                </a:solidFill>
              </a:rPr>
            </a:br>
            <a:r>
              <a:rPr lang="en" sz="1200">
                <a:solidFill>
                  <a:srgbClr val="000000"/>
                </a:solidFill>
              </a:rPr>
              <a:t>                  uvozovkami - méně než 40 slov</a:t>
            </a:r>
            <a:br>
              <a:rPr lang="en" sz="1200">
                <a:solidFill>
                  <a:srgbClr val="000000"/>
                </a:solidFill>
              </a:rPr>
            </a:br>
            <a:r>
              <a:rPr lang="en" sz="1200">
                <a:solidFill>
                  <a:srgbClr val="000000"/>
                </a:solidFill>
              </a:rPr>
              <a:t>                  samostatným odstavcem - více než 40 slov</a:t>
            </a:r>
          </a:p>
          <a:p>
            <a:pPr lvl="0" rtl="0">
              <a:lnSpc>
                <a:spcPct val="115000"/>
              </a:lnSpc>
              <a:spcBef>
                <a:spcPts val="0"/>
              </a:spcBef>
              <a:buNone/>
            </a:pPr>
            <a:br>
              <a:rPr lang="en" sz="1100">
                <a:solidFill>
                  <a:srgbClr val="000000"/>
                </a:solidFill>
              </a:rPr>
            </a:br>
            <a:r>
              <a:rPr lang="en" sz="1100">
                <a:solidFill>
                  <a:srgbClr val="000000"/>
                </a:solidFill>
              </a:rPr>
              <a:t>Přímá citace pro odlišení od vlastního textu se píše kurzívou (nebo jiným typem písma) a dává se do uvozovek, následuje odkaz na původní pramen. Citované dílo nesmí chybět v soupise literatury.</a:t>
            </a:r>
          </a:p>
          <a:p>
            <a:pPr lvl="0" rtl="0">
              <a:lnSpc>
                <a:spcPct val="115000"/>
              </a:lnSpc>
              <a:spcBef>
                <a:spcPts val="0"/>
              </a:spcBef>
              <a:buNone/>
            </a:pPr>
            <a:r>
              <a:t/>
            </a:r>
            <a:endParaRPr sz="1100"/>
          </a:p>
          <a:p>
            <a:pPr lvl="0" rtl="0">
              <a:lnSpc>
                <a:spcPct val="115000"/>
              </a:lnSpc>
              <a:spcBef>
                <a:spcPts val="0"/>
              </a:spcBef>
              <a:buNone/>
            </a:pPr>
            <a:r>
              <a:rPr lang="en" sz="1100"/>
              <a:t>Citační odkazy zprostředkují orientaci čtenáře mezi citátem v textu a citací (zpravidla v seznamu na konci práce).</a:t>
            </a:r>
            <a:br>
              <a:rPr lang="en" sz="1100">
                <a:solidFill>
                  <a:srgbClr val="000000"/>
                </a:solidFill>
              </a:rPr>
            </a:br>
            <a:br>
              <a:rPr lang="en" sz="1100">
                <a:solidFill>
                  <a:srgbClr val="000000"/>
                </a:solidFill>
              </a:rPr>
            </a:br>
            <a:r>
              <a:rPr b="1" lang="en" sz="1100">
                <a:solidFill>
                  <a:srgbClr val="000000"/>
                </a:solidFill>
              </a:rPr>
              <a:t>Ukázky v textu </a:t>
            </a:r>
            <a:r>
              <a:rPr lang="en" sz="1100" u="sng">
                <a:solidFill>
                  <a:srgbClr val="0097A7"/>
                </a:solidFill>
                <a:hlinkClick r:id="rId3"/>
              </a:rPr>
              <a:t>https://docs.google.com/document/d/1VptMhXSfoXVLbJF7MNoyk7ziIm5XH1n5h3eDpxC6uAI/edit</a:t>
            </a:r>
          </a:p>
          <a:p>
            <a:pPr lvl="0" rtl="0">
              <a:lnSpc>
                <a:spcPct val="115000"/>
              </a:lnSpc>
              <a:spcBef>
                <a:spcPts val="0"/>
              </a:spcBef>
              <a:buNone/>
            </a:pPr>
            <a:r>
              <a:t/>
            </a:r>
            <a:endParaRPr sz="1100">
              <a:solidFill>
                <a:srgbClr val="000000"/>
              </a:solidFill>
            </a:endParaRPr>
          </a:p>
          <a:p>
            <a:pPr lvl="0" rtl="0">
              <a:lnSpc>
                <a:spcPct val="115000"/>
              </a:lnSpc>
              <a:spcBef>
                <a:spcPts val="0"/>
              </a:spcBef>
              <a:buNone/>
            </a:pPr>
            <a:r>
              <a:t/>
            </a:r>
            <a:endParaRPr sz="1100">
              <a:solidFill>
                <a:srgbClr val="000000"/>
              </a:solidFill>
            </a:endParaRPr>
          </a:p>
          <a:p>
            <a:pPr lvl="0" rtl="0">
              <a:lnSpc>
                <a:spcPct val="115000"/>
              </a:lnSpc>
              <a:spcBef>
                <a:spcPts val="0"/>
              </a:spcBef>
              <a:buNone/>
            </a:pPr>
            <a:br>
              <a:rPr lang="en" sz="1100">
                <a:solidFill>
                  <a:srgbClr val="000000"/>
                </a:solidFill>
              </a:rPr>
            </a:br>
            <a:br>
              <a:rPr lang="en" sz="1100">
                <a:solidFill>
                  <a:srgbClr val="000000"/>
                </a:solidFill>
              </a:rPr>
            </a:br>
            <a:br>
              <a:rPr lang="en" sz="1100">
                <a:solidFill>
                  <a:srgbClr val="000000"/>
                </a:solidFill>
              </a:rPr>
            </a:br>
            <a:br>
              <a:rPr lang="en" sz="1100">
                <a:solidFill>
                  <a:srgbClr val="000000"/>
                </a:solidFill>
              </a:rPr>
            </a:br>
            <a:br>
              <a:rPr lang="en" sz="1100">
                <a:solidFill>
                  <a:srgbClr val="000000"/>
                </a:solidFill>
              </a:rPr>
            </a:br>
          </a:p>
        </p:txBody>
      </p:sp>
      <p:pic>
        <p:nvPicPr>
          <p:cNvPr id="233" name="Shape 233"/>
          <p:cNvPicPr preferRelativeResize="0"/>
          <p:nvPr/>
        </p:nvPicPr>
        <p:blipFill rotWithShape="1">
          <a:blip r:embed="rId4">
            <a:alphaModFix/>
          </a:blip>
          <a:srcRect b="0" l="0" r="0" t="0"/>
          <a:stretch/>
        </p:blipFill>
        <p:spPr>
          <a:xfrm>
            <a:off x="5140200" y="1171350"/>
            <a:ext cx="4003800" cy="3860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769550" y="197099"/>
            <a:ext cx="3552600" cy="745800"/>
          </a:xfrm>
          <a:prstGeom prst="rect">
            <a:avLst/>
          </a:prstGeom>
        </p:spPr>
        <p:txBody>
          <a:bodyPr anchorCtr="0" anchor="b" bIns="91425" lIns="91425" rIns="91425" wrap="square" tIns="91425">
            <a:noAutofit/>
          </a:bodyPr>
          <a:lstStyle/>
          <a:p>
            <a:pPr lvl="0">
              <a:spcBef>
                <a:spcPts val="0"/>
              </a:spcBef>
              <a:buNone/>
            </a:pPr>
            <a:r>
              <a:rPr lang="en">
                <a:solidFill>
                  <a:srgbClr val="9900FF"/>
                </a:solidFill>
                <a:latin typeface="Arial"/>
                <a:ea typeface="Arial"/>
                <a:cs typeface="Arial"/>
                <a:sym typeface="Arial"/>
              </a:rPr>
              <a:t>Citace v textu</a:t>
            </a:r>
          </a:p>
          <a:p>
            <a:pPr lvl="0" rtl="0">
              <a:spcBef>
                <a:spcPts val="0"/>
              </a:spcBef>
              <a:buNone/>
            </a:pPr>
            <a:r>
              <a:rPr lang="en">
                <a:solidFill>
                  <a:srgbClr val="9900FF"/>
                </a:solidFill>
                <a:latin typeface="Arial"/>
                <a:ea typeface="Arial"/>
                <a:cs typeface="Arial"/>
                <a:sym typeface="Arial"/>
              </a:rPr>
              <a:t>Parafráze</a:t>
            </a:r>
          </a:p>
        </p:txBody>
      </p:sp>
      <p:sp>
        <p:nvSpPr>
          <p:cNvPr id="239" name="Shape 239"/>
          <p:cNvSpPr txBox="1"/>
          <p:nvPr/>
        </p:nvSpPr>
        <p:spPr>
          <a:xfrm>
            <a:off x="669525" y="1443125"/>
            <a:ext cx="4468800" cy="31122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b="1" lang="en" sz="1100">
                <a:solidFill>
                  <a:srgbClr val="000000"/>
                </a:solidFill>
              </a:rPr>
              <a:t>Parafráze</a:t>
            </a:r>
          </a:p>
          <a:p>
            <a:pPr lvl="0" rtl="0">
              <a:lnSpc>
                <a:spcPct val="115000"/>
              </a:lnSpc>
              <a:spcBef>
                <a:spcPts val="0"/>
              </a:spcBef>
              <a:buNone/>
            </a:pPr>
            <a:r>
              <a:rPr lang="en" sz="1100">
                <a:solidFill>
                  <a:srgbClr val="000000"/>
                </a:solidFill>
              </a:rPr>
              <a:t>Stručné shrnutí původního textu vlastními slovy. </a:t>
            </a:r>
            <a:br>
              <a:rPr lang="en" sz="1100">
                <a:solidFill>
                  <a:srgbClr val="000000"/>
                </a:solidFill>
              </a:rPr>
            </a:br>
            <a:r>
              <a:rPr lang="en" sz="1100">
                <a:solidFill>
                  <a:srgbClr val="000000"/>
                </a:solidFill>
              </a:rPr>
              <a:t>Text není zvýrazněn </a:t>
            </a:r>
          </a:p>
          <a:p>
            <a:pPr indent="-298450" lvl="0" marL="457200" rtl="0">
              <a:lnSpc>
                <a:spcPct val="115000"/>
              </a:lnSpc>
              <a:spcBef>
                <a:spcPts val="0"/>
              </a:spcBef>
              <a:spcAft>
                <a:spcPts val="0"/>
              </a:spcAft>
              <a:buClr>
                <a:srgbClr val="000000"/>
              </a:buClr>
              <a:buSzPct val="100000"/>
              <a:buChar char="●"/>
            </a:pPr>
            <a:r>
              <a:rPr lang="en" sz="1100">
                <a:solidFill>
                  <a:srgbClr val="000000"/>
                </a:solidFill>
              </a:rPr>
              <a:t>u parafráze nesmí chybět odkaz v textu na citované dílo</a:t>
            </a:r>
          </a:p>
          <a:p>
            <a:pPr indent="-298450" lvl="0" marL="457200" rtl="0">
              <a:lnSpc>
                <a:spcPct val="115000"/>
              </a:lnSpc>
              <a:spcBef>
                <a:spcPts val="0"/>
              </a:spcBef>
              <a:buClr>
                <a:srgbClr val="000000"/>
              </a:buClr>
              <a:buSzPct val="100000"/>
              <a:buChar char="●"/>
            </a:pPr>
            <a:r>
              <a:rPr lang="en" sz="1100">
                <a:solidFill>
                  <a:srgbClr val="000000"/>
                </a:solidFill>
              </a:rPr>
              <a:t>citované dílo nesmí chybět v soupise pramenů</a:t>
            </a:r>
          </a:p>
          <a:p>
            <a:pPr lvl="0" rtl="0">
              <a:lnSpc>
                <a:spcPct val="115000"/>
              </a:lnSpc>
              <a:spcBef>
                <a:spcPts val="0"/>
              </a:spcBef>
              <a:buNone/>
            </a:pPr>
            <a:br>
              <a:rPr lang="en" sz="1100">
                <a:solidFill>
                  <a:srgbClr val="000000"/>
                </a:solidFill>
              </a:rPr>
            </a:br>
            <a:r>
              <a:rPr lang="en" sz="1100">
                <a:solidFill>
                  <a:srgbClr val="000000"/>
                </a:solidFill>
              </a:rPr>
              <a:t>Ukázky v textu. </a:t>
            </a:r>
            <a:r>
              <a:rPr lang="en" sz="1100" u="sng">
                <a:solidFill>
                  <a:srgbClr val="0097A7"/>
                </a:solidFill>
                <a:hlinkClick r:id="rId3"/>
              </a:rPr>
              <a:t>https://docs.google.com/document/d/15D7fN4c5za91su5FeW4C7jzn88fFSk5DxVwwPWg8p5A/edit</a:t>
            </a:r>
          </a:p>
          <a:p>
            <a:pPr lvl="0" rtl="0">
              <a:lnSpc>
                <a:spcPct val="115000"/>
              </a:lnSpc>
              <a:spcBef>
                <a:spcPts val="0"/>
              </a:spcBef>
              <a:buClr>
                <a:srgbClr val="000000"/>
              </a:buClr>
              <a:buSzPct val="91666"/>
              <a:buFont typeface="Arial"/>
              <a:buNone/>
            </a:pPr>
            <a:r>
              <a:t/>
            </a:r>
            <a:endParaRPr sz="1200">
              <a:solidFill>
                <a:srgbClr val="000000"/>
              </a:solidFill>
            </a:endParaRPr>
          </a:p>
        </p:txBody>
      </p:sp>
      <p:pic>
        <p:nvPicPr>
          <p:cNvPr id="240" name="Shape 240"/>
          <p:cNvPicPr preferRelativeResize="0"/>
          <p:nvPr/>
        </p:nvPicPr>
        <p:blipFill>
          <a:blip r:embed="rId4">
            <a:alphaModFix/>
          </a:blip>
          <a:stretch>
            <a:fillRect/>
          </a:stretch>
        </p:blipFill>
        <p:spPr>
          <a:xfrm>
            <a:off x="4726775" y="1140000"/>
            <a:ext cx="4618699" cy="40397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769550" y="197100"/>
            <a:ext cx="4788600" cy="745800"/>
          </a:xfrm>
          <a:prstGeom prst="rect">
            <a:avLst/>
          </a:prstGeom>
        </p:spPr>
        <p:txBody>
          <a:bodyPr anchorCtr="0" anchor="b" bIns="91425" lIns="91425" rIns="91425" wrap="square" tIns="91425">
            <a:noAutofit/>
          </a:bodyPr>
          <a:lstStyle/>
          <a:p>
            <a:pPr lvl="0">
              <a:spcBef>
                <a:spcPts val="0"/>
              </a:spcBef>
              <a:buNone/>
            </a:pPr>
            <a:r>
              <a:rPr lang="en">
                <a:solidFill>
                  <a:srgbClr val="9900FF"/>
                </a:solidFill>
                <a:latin typeface="Arial"/>
                <a:ea typeface="Arial"/>
                <a:cs typeface="Arial"/>
                <a:sym typeface="Arial"/>
              </a:rPr>
              <a:t>Citace v textu: Rekapitulace</a:t>
            </a:r>
          </a:p>
          <a:p>
            <a:pPr lvl="0" rtl="0">
              <a:spcBef>
                <a:spcPts val="0"/>
              </a:spcBef>
              <a:buClr>
                <a:schemeClr val="dk1"/>
              </a:buClr>
              <a:buSzPct val="45833"/>
              <a:buFont typeface="Arial"/>
              <a:buNone/>
            </a:pPr>
            <a:r>
              <a:rPr lang="en">
                <a:solidFill>
                  <a:srgbClr val="9900FF"/>
                </a:solidFill>
                <a:latin typeface="Arial"/>
                <a:ea typeface="Arial"/>
                <a:cs typeface="Arial"/>
                <a:sym typeface="Arial"/>
              </a:rPr>
              <a:t>Přímá citace a parafráze</a:t>
            </a:r>
          </a:p>
        </p:txBody>
      </p:sp>
      <p:pic>
        <p:nvPicPr>
          <p:cNvPr id="246" name="Shape 246"/>
          <p:cNvPicPr preferRelativeResize="0"/>
          <p:nvPr/>
        </p:nvPicPr>
        <p:blipFill>
          <a:blip r:embed="rId3">
            <a:alphaModFix/>
          </a:blip>
          <a:stretch>
            <a:fillRect/>
          </a:stretch>
        </p:blipFill>
        <p:spPr>
          <a:xfrm>
            <a:off x="654900" y="1093975"/>
            <a:ext cx="7167050" cy="41083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819950" y="394200"/>
            <a:ext cx="5409000" cy="745800"/>
          </a:xfrm>
          <a:prstGeom prst="rect">
            <a:avLst/>
          </a:prstGeom>
        </p:spPr>
        <p:txBody>
          <a:bodyPr anchorCtr="0" anchor="b" bIns="91425" lIns="91425" rIns="91425" wrap="square" tIns="91425">
            <a:noAutofit/>
          </a:bodyPr>
          <a:lstStyle/>
          <a:p>
            <a:pPr lvl="0">
              <a:spcBef>
                <a:spcPts val="0"/>
              </a:spcBef>
              <a:buNone/>
            </a:pPr>
            <a:r>
              <a:rPr lang="en" sz="3000">
                <a:solidFill>
                  <a:srgbClr val="9900FF"/>
                </a:solidFill>
                <a:latin typeface="Arial"/>
                <a:ea typeface="Arial"/>
                <a:cs typeface="Arial"/>
                <a:sym typeface="Arial"/>
              </a:rPr>
              <a:t>Přímá citace a parafráze</a:t>
            </a:r>
          </a:p>
          <a:p>
            <a:pPr lvl="0" rtl="0">
              <a:spcBef>
                <a:spcPts val="0"/>
              </a:spcBef>
              <a:buNone/>
            </a:pPr>
            <a:r>
              <a:rPr lang="en" sz="3000">
                <a:solidFill>
                  <a:srgbClr val="9900FF"/>
                </a:solidFill>
                <a:latin typeface="Arial"/>
                <a:ea typeface="Arial"/>
                <a:cs typeface="Arial"/>
                <a:sym typeface="Arial"/>
              </a:rPr>
              <a:t>Prakticky</a:t>
            </a:r>
          </a:p>
        </p:txBody>
      </p:sp>
      <p:sp>
        <p:nvSpPr>
          <p:cNvPr id="252" name="Shape 252"/>
          <p:cNvSpPr txBox="1"/>
          <p:nvPr/>
        </p:nvSpPr>
        <p:spPr>
          <a:xfrm>
            <a:off x="737875" y="1187200"/>
            <a:ext cx="6930000" cy="3469200"/>
          </a:xfrm>
          <a:prstGeom prst="rect">
            <a:avLst/>
          </a:prstGeom>
          <a:noFill/>
          <a:ln>
            <a:noFill/>
          </a:ln>
        </p:spPr>
        <p:txBody>
          <a:bodyPr anchorCtr="0" anchor="t" bIns="91425" lIns="91425" rIns="91425" wrap="square" tIns="91425">
            <a:noAutofit/>
          </a:bodyPr>
          <a:lstStyle/>
          <a:p>
            <a:pPr lvl="0" rtl="0">
              <a:lnSpc>
                <a:spcPct val="115000"/>
              </a:lnSpc>
              <a:spcBef>
                <a:spcPts val="0"/>
              </a:spcBef>
              <a:buClr>
                <a:schemeClr val="dk1"/>
              </a:buClr>
              <a:buSzPct val="61111"/>
              <a:buFont typeface="Arial"/>
              <a:buNone/>
            </a:pPr>
            <a:r>
              <a:rPr b="1" lang="en" sz="1800">
                <a:solidFill>
                  <a:schemeClr val="dk1"/>
                </a:solidFill>
              </a:rPr>
              <a:t>Nejčastější chyby autorů kvalifikačních prací</a:t>
            </a:r>
          </a:p>
          <a:p>
            <a:pPr lvl="0" rtl="0">
              <a:lnSpc>
                <a:spcPct val="115000"/>
              </a:lnSpc>
              <a:spcBef>
                <a:spcPts val="0"/>
              </a:spcBef>
              <a:buClr>
                <a:schemeClr val="dk1"/>
              </a:buClr>
              <a:buSzPct val="61111"/>
              <a:buFont typeface="Arial"/>
              <a:buNone/>
            </a:pPr>
            <a:r>
              <a:t/>
            </a:r>
            <a:endParaRPr b="1" sz="1800">
              <a:solidFill>
                <a:schemeClr val="dk1"/>
              </a:solidFill>
            </a:endParaRPr>
          </a:p>
          <a:p>
            <a:pPr indent="-342900" lvl="0" marL="457200" rtl="0">
              <a:lnSpc>
                <a:spcPct val="115000"/>
              </a:lnSpc>
              <a:spcBef>
                <a:spcPts val="0"/>
              </a:spcBef>
              <a:buClr>
                <a:schemeClr val="dk1"/>
              </a:buClr>
              <a:buSzPct val="100000"/>
              <a:buChar char="●"/>
            </a:pPr>
            <a:r>
              <a:rPr lang="en" sz="1800">
                <a:solidFill>
                  <a:schemeClr val="dk1"/>
                </a:solidFill>
              </a:rPr>
              <a:t>U přímé citace a nepřímé citace (parafráze) není uveden odkaz na zdroj informace</a:t>
            </a:r>
          </a:p>
          <a:p>
            <a:pPr indent="-342900" lvl="0" marL="457200" rtl="0">
              <a:lnSpc>
                <a:spcPct val="115000"/>
              </a:lnSpc>
              <a:spcBef>
                <a:spcPts val="0"/>
              </a:spcBef>
              <a:buClr>
                <a:schemeClr val="dk1"/>
              </a:buClr>
              <a:buSzPct val="100000"/>
              <a:buChar char="●"/>
            </a:pPr>
            <a:r>
              <a:rPr lang="en" sz="1800">
                <a:solidFill>
                  <a:schemeClr val="dk1"/>
                </a:solidFill>
              </a:rPr>
              <a:t>Soupis literatury a pramenů neobsahuje jen skutečně použitou literaturu</a:t>
            </a:r>
          </a:p>
          <a:p>
            <a:pPr indent="-342900" lvl="0" marL="457200" rtl="0">
              <a:lnSpc>
                <a:spcPct val="115000"/>
              </a:lnSpc>
              <a:spcBef>
                <a:spcPts val="0"/>
              </a:spcBef>
              <a:buClr>
                <a:schemeClr val="dk1"/>
              </a:buClr>
              <a:buSzPct val="100000"/>
              <a:buChar char="●"/>
            </a:pPr>
            <a:r>
              <a:rPr lang="en" sz="1800">
                <a:solidFill>
                  <a:schemeClr val="dk1"/>
                </a:solidFill>
              </a:rPr>
              <a:t>Nejsou řádně citovány převzaté tabulky, obrázky, grafy použité v kvalifikační práci</a:t>
            </a:r>
          </a:p>
          <a:p>
            <a:pPr indent="-342900" lvl="0" marL="457200" rtl="0">
              <a:lnSpc>
                <a:spcPct val="115000"/>
              </a:lnSpc>
              <a:spcBef>
                <a:spcPts val="0"/>
              </a:spcBef>
              <a:buClr>
                <a:schemeClr val="dk1"/>
              </a:buClr>
              <a:buSzPct val="100000"/>
              <a:buChar char="●"/>
            </a:pPr>
            <a:r>
              <a:rPr lang="en" sz="1800">
                <a:solidFill>
                  <a:schemeClr val="dk1"/>
                </a:solidFill>
              </a:rPr>
              <a:t>Není řádně citováno zjištění vyplývající z osobní komunikace</a:t>
            </a:r>
          </a:p>
          <a:p>
            <a:pPr indent="-342900" lvl="0" marL="457200" rtl="0">
              <a:lnSpc>
                <a:spcPct val="115000"/>
              </a:lnSpc>
              <a:spcBef>
                <a:spcPts val="0"/>
              </a:spcBef>
              <a:buClr>
                <a:schemeClr val="dk1"/>
              </a:buClr>
              <a:buSzPct val="100000"/>
              <a:buChar char="●"/>
            </a:pPr>
            <a:r>
              <a:rPr lang="en" sz="1800">
                <a:solidFill>
                  <a:schemeClr val="dk1"/>
                </a:solidFill>
              </a:rPr>
              <a:t>Záznam o pramenu musí obsahovat dostatek údajů, které umožní znovu vyhledat dokument a v něm citované nebo parafrázované místo</a:t>
            </a:r>
          </a:p>
          <a:p>
            <a:pPr lvl="0">
              <a:spcBef>
                <a:spcPts val="0"/>
              </a:spcBef>
              <a:buNone/>
            </a:pPr>
            <a:r>
              <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title"/>
          </p:nvPr>
        </p:nvSpPr>
        <p:spPr>
          <a:xfrm>
            <a:off x="769550" y="197100"/>
            <a:ext cx="6106500" cy="745800"/>
          </a:xfrm>
          <a:prstGeom prst="rect">
            <a:avLst/>
          </a:prstGeom>
        </p:spPr>
        <p:txBody>
          <a:bodyPr anchorCtr="0" anchor="b" bIns="91425" lIns="91425" rIns="91425" wrap="square" tIns="91425">
            <a:noAutofit/>
          </a:bodyPr>
          <a:lstStyle/>
          <a:p>
            <a:pPr lvl="0" rtl="0">
              <a:spcBef>
                <a:spcPts val="0"/>
              </a:spcBef>
              <a:buNone/>
            </a:pPr>
            <a:r>
              <a:rPr lang="en" sz="3000">
                <a:solidFill>
                  <a:srgbClr val="9900FF"/>
                </a:solidFill>
                <a:latin typeface="Arial"/>
                <a:ea typeface="Arial"/>
                <a:cs typeface="Arial"/>
                <a:sym typeface="Arial"/>
              </a:rPr>
              <a:t>Metody odkazování v textu</a:t>
            </a:r>
          </a:p>
        </p:txBody>
      </p:sp>
      <p:sp>
        <p:nvSpPr>
          <p:cNvPr id="258" name="Shape 258"/>
          <p:cNvSpPr txBox="1"/>
          <p:nvPr/>
        </p:nvSpPr>
        <p:spPr>
          <a:xfrm>
            <a:off x="769550" y="1163088"/>
            <a:ext cx="7036800" cy="15771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Clr>
                <a:srgbClr val="000000"/>
              </a:buClr>
              <a:buSzPct val="78571"/>
              <a:buFont typeface="Arial"/>
              <a:buNone/>
            </a:pPr>
            <a:r>
              <a:rPr b="1" lang="en"/>
              <a:t>V textu práce u přímé citace či parafráze nesmí chybět</a:t>
            </a:r>
          </a:p>
          <a:p>
            <a:pPr indent="-317500" lvl="0" marL="457200" rtl="0">
              <a:lnSpc>
                <a:spcPct val="115000"/>
              </a:lnSpc>
              <a:spcBef>
                <a:spcPts val="0"/>
              </a:spcBef>
              <a:spcAft>
                <a:spcPts val="0"/>
              </a:spcAft>
              <a:buSzPct val="100000"/>
              <a:buChar char="●"/>
            </a:pPr>
            <a:r>
              <a:rPr lang="en"/>
              <a:t>odkazy na zdroje, z nichž jsme čerpali a které uvádíme v seznamu použité literatury.</a:t>
            </a:r>
          </a:p>
          <a:p>
            <a:pPr indent="-317500" lvl="0" marL="457200" rtl="0">
              <a:lnSpc>
                <a:spcPct val="115000"/>
              </a:lnSpc>
              <a:spcBef>
                <a:spcPts val="0"/>
              </a:spcBef>
              <a:spcAft>
                <a:spcPts val="1600"/>
              </a:spcAft>
              <a:buSzPct val="100000"/>
              <a:buChar char="●"/>
            </a:pPr>
            <a:r>
              <a:rPr lang="en"/>
              <a:t>seznamu literatury, kde najdeme soupis všech citací, které jsme použili ve své práci. </a:t>
            </a:r>
          </a:p>
        </p:txBody>
      </p:sp>
      <p:sp>
        <p:nvSpPr>
          <p:cNvPr id="259" name="Shape 259"/>
          <p:cNvSpPr txBox="1"/>
          <p:nvPr/>
        </p:nvSpPr>
        <p:spPr>
          <a:xfrm>
            <a:off x="718125" y="3888475"/>
            <a:ext cx="6157800" cy="1254900"/>
          </a:xfrm>
          <a:prstGeom prst="rect">
            <a:avLst/>
          </a:prstGeom>
          <a:noFill/>
          <a:ln>
            <a:noFill/>
          </a:ln>
        </p:spPr>
        <p:txBody>
          <a:bodyPr anchorCtr="0" anchor="t" bIns="91425" lIns="91425" rIns="91425" wrap="square" tIns="91425">
            <a:noAutofit/>
          </a:bodyPr>
          <a:lstStyle/>
          <a:p>
            <a:pPr indent="-317500" lvl="0" marL="457200" rtl="0">
              <a:lnSpc>
                <a:spcPct val="115000"/>
              </a:lnSpc>
              <a:spcBef>
                <a:spcPts val="0"/>
              </a:spcBef>
              <a:buClr>
                <a:schemeClr val="dk1"/>
              </a:buClr>
              <a:buSzPct val="77777"/>
              <a:buChar char="●"/>
            </a:pPr>
            <a:r>
              <a:rPr lang="en" sz="1800">
                <a:solidFill>
                  <a:schemeClr val="dk1"/>
                </a:solidFill>
              </a:rPr>
              <a:t>Metoda systému jméno a datum (Harvardský systém)</a:t>
            </a:r>
          </a:p>
          <a:p>
            <a:pPr indent="-317500" lvl="0" marL="457200" rtl="0">
              <a:lnSpc>
                <a:spcPct val="115000"/>
              </a:lnSpc>
              <a:spcBef>
                <a:spcPts val="0"/>
              </a:spcBef>
              <a:spcAft>
                <a:spcPts val="0"/>
              </a:spcAft>
              <a:buSzPct val="77777"/>
              <a:buChar char="●"/>
            </a:pPr>
            <a:r>
              <a:rPr lang="en" sz="1800"/>
              <a:t>Metoda číselných odkazů</a:t>
            </a:r>
          </a:p>
          <a:p>
            <a:pPr indent="-317500" lvl="0" marL="457200" rtl="0">
              <a:lnSpc>
                <a:spcPct val="115000"/>
              </a:lnSpc>
              <a:spcBef>
                <a:spcPts val="0"/>
              </a:spcBef>
              <a:spcAft>
                <a:spcPts val="1600"/>
              </a:spcAft>
              <a:buSzPct val="77777"/>
              <a:buChar char="●"/>
            </a:pPr>
            <a:r>
              <a:rPr lang="en" sz="1800">
                <a:solidFill>
                  <a:srgbClr val="000000"/>
                </a:solidFill>
              </a:rPr>
              <a:t>Metoda průběžných poznámek</a:t>
            </a:r>
          </a:p>
          <a:p>
            <a:pPr lvl="0" rtl="0">
              <a:lnSpc>
                <a:spcPct val="115000"/>
              </a:lnSpc>
              <a:spcBef>
                <a:spcPts val="0"/>
              </a:spcBef>
              <a:buNone/>
            </a:pPr>
            <a:r>
              <a:t/>
            </a:r>
            <a:endParaRPr sz="1800">
              <a:solidFill>
                <a:srgbClr val="000000"/>
              </a:solidFill>
              <a:highlight>
                <a:srgbClr val="FF0000"/>
              </a:highlight>
            </a:endParaRPr>
          </a:p>
          <a:p>
            <a:pPr lvl="0" rtl="0">
              <a:lnSpc>
                <a:spcPct val="115000"/>
              </a:lnSpc>
              <a:spcBef>
                <a:spcPts val="0"/>
              </a:spcBef>
              <a:spcAft>
                <a:spcPts val="1600"/>
              </a:spcAft>
              <a:buNone/>
            </a:pPr>
            <a:r>
              <a:t/>
            </a:r>
            <a:endParaRPr sz="1800">
              <a:solidFill>
                <a:srgbClr val="000000"/>
              </a:solidFill>
            </a:endParaRPr>
          </a:p>
          <a:p>
            <a:pPr lvl="0" rtl="0">
              <a:lnSpc>
                <a:spcPct val="115000"/>
              </a:lnSpc>
              <a:spcBef>
                <a:spcPts val="0"/>
              </a:spcBef>
              <a:spcAft>
                <a:spcPts val="1600"/>
              </a:spcAft>
              <a:buNone/>
            </a:pPr>
            <a:r>
              <a:t/>
            </a:r>
            <a:endParaRPr sz="700">
              <a:solidFill>
                <a:srgbClr val="000000"/>
              </a:solidFill>
              <a:latin typeface="Comic Sans MS"/>
              <a:ea typeface="Comic Sans MS"/>
              <a:cs typeface="Comic Sans MS"/>
              <a:sym typeface="Comic Sans MS"/>
            </a:endParaRPr>
          </a:p>
          <a:p>
            <a:pPr lvl="0" rtl="0">
              <a:lnSpc>
                <a:spcPct val="115000"/>
              </a:lnSpc>
              <a:spcBef>
                <a:spcPts val="0"/>
              </a:spcBef>
              <a:spcAft>
                <a:spcPts val="1600"/>
              </a:spcAft>
              <a:buNone/>
            </a:pPr>
            <a:r>
              <a:t/>
            </a:r>
            <a:endParaRPr sz="700">
              <a:solidFill>
                <a:srgbClr val="000000"/>
              </a:solidFill>
              <a:highlight>
                <a:srgbClr val="FF0000"/>
              </a:highlight>
            </a:endParaRPr>
          </a:p>
          <a:p>
            <a:pPr lvl="0" rtl="0">
              <a:lnSpc>
                <a:spcPct val="115000"/>
              </a:lnSpc>
              <a:spcBef>
                <a:spcPts val="0"/>
              </a:spcBef>
              <a:buNone/>
            </a:pPr>
            <a:r>
              <a:t/>
            </a:r>
            <a:endParaRPr sz="700">
              <a:solidFill>
                <a:srgbClr val="000000"/>
              </a:solidFill>
            </a:endParaRPr>
          </a:p>
        </p:txBody>
      </p:sp>
      <p:sp>
        <p:nvSpPr>
          <p:cNvPr id="260" name="Shape 260"/>
          <p:cNvSpPr/>
          <p:nvPr/>
        </p:nvSpPr>
        <p:spPr>
          <a:xfrm>
            <a:off x="1025975" y="2829738"/>
            <a:ext cx="5850000" cy="810600"/>
          </a:xfrm>
          <a:prstGeom prst="rect">
            <a:avLst/>
          </a:prstGeom>
          <a:solidFill>
            <a:srgbClr val="EEEEEE"/>
          </a:solidFill>
          <a:ln cap="flat" cmpd="sng" w="9525">
            <a:solidFill>
              <a:srgbClr val="595959"/>
            </a:solidFill>
            <a:prstDash val="solid"/>
            <a:round/>
            <a:headEnd len="med" w="med" type="none"/>
            <a:tailEnd len="med" w="med" type="none"/>
          </a:ln>
        </p:spPr>
        <p:txBody>
          <a:bodyPr anchorCtr="0" anchor="ctr" bIns="91425" lIns="91425" rIns="91425" wrap="square" tIns="91425">
            <a:noAutofit/>
          </a:bodyPr>
          <a:lstStyle/>
          <a:p>
            <a:pPr lvl="0" rtl="0" algn="ctr">
              <a:lnSpc>
                <a:spcPct val="115000"/>
              </a:lnSpc>
              <a:spcBef>
                <a:spcPts val="0"/>
              </a:spcBef>
              <a:spcAft>
                <a:spcPts val="1600"/>
              </a:spcAft>
              <a:buNone/>
            </a:pPr>
            <a:r>
              <a:t/>
            </a:r>
            <a:endParaRPr b="1" sz="1800">
              <a:solidFill>
                <a:srgbClr val="0097A7"/>
              </a:solidFill>
            </a:endParaRPr>
          </a:p>
          <a:p>
            <a:pPr lvl="0" rtl="0" algn="ctr">
              <a:lnSpc>
                <a:spcPct val="115000"/>
              </a:lnSpc>
              <a:spcBef>
                <a:spcPts val="0"/>
              </a:spcBef>
              <a:spcAft>
                <a:spcPts val="1600"/>
              </a:spcAft>
              <a:buClr>
                <a:srgbClr val="000000"/>
              </a:buClr>
              <a:buSzPct val="61111"/>
              <a:buFont typeface="Arial"/>
              <a:buNone/>
            </a:pPr>
            <a:r>
              <a:rPr b="1" lang="en" sz="1800">
                <a:solidFill>
                  <a:srgbClr val="0097A7"/>
                </a:solidFill>
              </a:rPr>
              <a:t>Každý odkaz a každá citace v textu zde musí být propojeny za pomocí jedné z těchto metod.</a:t>
            </a:r>
          </a:p>
          <a:p>
            <a:pPr lvl="0">
              <a:spcBef>
                <a:spcPts val="0"/>
              </a:spcBef>
              <a:buNone/>
            </a:pPr>
            <a:r>
              <a:t/>
            </a:r>
            <a:endParaRPr/>
          </a:p>
          <a:p>
            <a:pPr lvl="0" rt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769550" y="311600"/>
            <a:ext cx="8102400" cy="745800"/>
          </a:xfrm>
          <a:prstGeom prst="rect">
            <a:avLst/>
          </a:prstGeom>
        </p:spPr>
        <p:txBody>
          <a:bodyPr anchorCtr="0" anchor="b" bIns="91425" lIns="91425" rIns="91425" wrap="square" tIns="91425">
            <a:noAutofit/>
          </a:bodyPr>
          <a:lstStyle/>
          <a:p>
            <a:pPr lvl="0">
              <a:spcBef>
                <a:spcPts val="0"/>
              </a:spcBef>
              <a:buNone/>
            </a:pPr>
            <a:r>
              <a:rPr lang="en" sz="3000">
                <a:solidFill>
                  <a:srgbClr val="9900FF"/>
                </a:solidFill>
                <a:latin typeface="Arial"/>
                <a:ea typeface="Arial"/>
                <a:cs typeface="Arial"/>
                <a:sym typeface="Arial"/>
              </a:rPr>
              <a:t>Harvardský systém</a:t>
            </a:r>
          </a:p>
          <a:p>
            <a:pPr lvl="0" rtl="0">
              <a:spcBef>
                <a:spcPts val="0"/>
              </a:spcBef>
              <a:buNone/>
            </a:pPr>
            <a:r>
              <a:rPr lang="en" sz="3000">
                <a:solidFill>
                  <a:srgbClr val="9900FF"/>
                </a:solidFill>
                <a:latin typeface="Arial"/>
                <a:ea typeface="Arial"/>
                <a:cs typeface="Arial"/>
                <a:sym typeface="Arial"/>
              </a:rPr>
              <a:t>Citování pomocí systému jméno a datum</a:t>
            </a:r>
          </a:p>
        </p:txBody>
      </p:sp>
      <p:sp>
        <p:nvSpPr>
          <p:cNvPr id="266" name="Shape 266"/>
          <p:cNvSpPr txBox="1"/>
          <p:nvPr/>
        </p:nvSpPr>
        <p:spPr>
          <a:xfrm>
            <a:off x="619300" y="1243800"/>
            <a:ext cx="6104100" cy="38127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spcAft>
                <a:spcPts val="800"/>
              </a:spcAft>
              <a:buNone/>
            </a:pPr>
            <a:r>
              <a:rPr lang="en"/>
              <a:t>V textu se uvádí v kulatých závorkách jméno tvůrce a rok publikování, případně strana</a:t>
            </a:r>
            <a:br>
              <a:rPr lang="en"/>
            </a:br>
            <a:br>
              <a:rPr lang="en"/>
            </a:br>
            <a:r>
              <a:rPr lang="en"/>
              <a:t>Příklad v textu práce:</a:t>
            </a:r>
            <a:br>
              <a:rPr lang="en"/>
            </a:br>
            <a:br>
              <a:rPr lang="en"/>
            </a:br>
          </a:p>
          <a:p>
            <a:pPr indent="0" lvl="0" marL="0" rtl="0">
              <a:lnSpc>
                <a:spcPct val="115000"/>
              </a:lnSpc>
              <a:spcBef>
                <a:spcPts val="0"/>
              </a:spcBef>
              <a:spcAft>
                <a:spcPts val="800"/>
              </a:spcAft>
              <a:buNone/>
            </a:pPr>
            <a:r>
              <a:t/>
            </a:r>
            <a:endParaRPr/>
          </a:p>
          <a:p>
            <a:pPr indent="0" lvl="0" marL="0" rtl="0">
              <a:lnSpc>
                <a:spcPct val="115000"/>
              </a:lnSpc>
              <a:spcBef>
                <a:spcPts val="0"/>
              </a:spcBef>
              <a:spcAft>
                <a:spcPts val="800"/>
              </a:spcAft>
              <a:buNone/>
            </a:pPr>
            <a:br>
              <a:rPr lang="en"/>
            </a:br>
            <a:r>
              <a:rPr lang="en"/>
              <a:t>V použité literatuře vypadají záznamy následovně:</a:t>
            </a:r>
            <a:br>
              <a:rPr lang="en"/>
            </a:br>
            <a:br>
              <a:rPr lang="en"/>
            </a:br>
            <a:r>
              <a:rPr lang="en"/>
              <a:t>GLEICK, James.</a:t>
            </a:r>
            <a:r>
              <a:rPr i="1" lang="en"/>
              <a:t> Informace: historie, teorie, záplava</a:t>
            </a:r>
            <a:r>
              <a:rPr lang="en"/>
              <a:t>. 1. vyd. Praha: Dokořán, 2013. 396 s. ISBN 978-80-7363-415-5.</a:t>
            </a:r>
            <a:br>
              <a:rPr b="1" lang="en" sz="1300">
                <a:solidFill>
                  <a:srgbClr val="161616"/>
                </a:solidFill>
              </a:rPr>
            </a:br>
          </a:p>
        </p:txBody>
      </p:sp>
      <p:sp>
        <p:nvSpPr>
          <p:cNvPr id="267" name="Shape 267"/>
          <p:cNvSpPr/>
          <p:nvPr/>
        </p:nvSpPr>
        <p:spPr>
          <a:xfrm>
            <a:off x="619300" y="2526750"/>
            <a:ext cx="5961900" cy="656400"/>
          </a:xfrm>
          <a:prstGeom prst="rect">
            <a:avLst/>
          </a:prstGeom>
          <a:solidFill>
            <a:srgbClr val="EEEEEE"/>
          </a:solidFill>
          <a:ln cap="flat" cmpd="sng" w="9525">
            <a:solidFill>
              <a:srgbClr val="595959"/>
            </a:solidFill>
            <a:prstDash val="solid"/>
            <a:round/>
            <a:headEnd len="med" w="med" type="none"/>
            <a:tailEnd len="med" w="med" type="none"/>
          </a:ln>
        </p:spPr>
        <p:txBody>
          <a:bodyPr anchorCtr="0" anchor="ctr" bIns="91425" lIns="91425" rIns="91425" wrap="square" tIns="91425">
            <a:noAutofit/>
          </a:bodyPr>
          <a:lstStyle/>
          <a:p>
            <a:pPr lvl="0" rtl="0">
              <a:lnSpc>
                <a:spcPct val="115000"/>
              </a:lnSpc>
              <a:spcBef>
                <a:spcPts val="0"/>
              </a:spcBef>
              <a:spcAft>
                <a:spcPts val="800"/>
              </a:spcAft>
              <a:buNone/>
            </a:pPr>
            <a:r>
              <a:t/>
            </a:r>
            <a:endParaRPr sz="1300">
              <a:solidFill>
                <a:srgbClr val="000000"/>
              </a:solidFill>
            </a:endParaRPr>
          </a:p>
          <a:p>
            <a:pPr lvl="0" rtl="0">
              <a:lnSpc>
                <a:spcPct val="115000"/>
              </a:lnSpc>
              <a:spcBef>
                <a:spcPts val="0"/>
              </a:spcBef>
              <a:spcAft>
                <a:spcPts val="800"/>
              </a:spcAft>
              <a:buNone/>
            </a:pPr>
            <a:r>
              <a:t/>
            </a:r>
            <a:endParaRPr sz="1300">
              <a:solidFill>
                <a:srgbClr val="000000"/>
              </a:solidFill>
            </a:endParaRPr>
          </a:p>
          <a:p>
            <a:pPr lvl="0" rtl="0">
              <a:lnSpc>
                <a:spcPct val="115000"/>
              </a:lnSpc>
              <a:spcBef>
                <a:spcPts val="0"/>
              </a:spcBef>
              <a:spcAft>
                <a:spcPts val="800"/>
              </a:spcAft>
              <a:buClr>
                <a:srgbClr val="000000"/>
              </a:buClr>
              <a:buSzPct val="84615"/>
              <a:buFont typeface="Arial"/>
              <a:buNone/>
            </a:pPr>
            <a:r>
              <a:rPr lang="en" sz="1300">
                <a:solidFill>
                  <a:srgbClr val="000000"/>
                </a:solidFill>
              </a:rPr>
              <a:t>...V roce 1854 zřídila vláda při obchodní komoře Meteorologický úřad (Gleick, 2013, s. 122)...</a:t>
            </a:r>
            <a:br>
              <a:rPr lang="en" sz="1300">
                <a:solidFill>
                  <a:srgbClr val="000000"/>
                </a:solidFill>
              </a:rPr>
            </a:br>
            <a:br>
              <a:rPr lang="en" sz="1300">
                <a:solidFill>
                  <a:srgbClr val="000000"/>
                </a:solidFill>
              </a:rPr>
            </a:b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title"/>
          </p:nvPr>
        </p:nvSpPr>
        <p:spPr>
          <a:xfrm>
            <a:off x="830700" y="0"/>
            <a:ext cx="8102400" cy="745800"/>
          </a:xfrm>
          <a:prstGeom prst="rect">
            <a:avLst/>
          </a:prstGeom>
        </p:spPr>
        <p:txBody>
          <a:bodyPr anchorCtr="0" anchor="b" bIns="91425" lIns="91425" rIns="91425" wrap="square" tIns="91425">
            <a:noAutofit/>
          </a:bodyPr>
          <a:lstStyle/>
          <a:p>
            <a:pPr lvl="0" rtl="0">
              <a:spcBef>
                <a:spcPts val="0"/>
              </a:spcBef>
              <a:buNone/>
            </a:pPr>
            <a:r>
              <a:rPr lang="en">
                <a:solidFill>
                  <a:srgbClr val="9900FF"/>
                </a:solidFill>
                <a:latin typeface="Arial"/>
                <a:ea typeface="Arial"/>
                <a:cs typeface="Arial"/>
                <a:sym typeface="Arial"/>
              </a:rPr>
              <a:t>Ukázka metody Harvardský systém v textu</a:t>
            </a:r>
          </a:p>
        </p:txBody>
      </p:sp>
      <p:pic>
        <p:nvPicPr>
          <p:cNvPr id="273" name="Shape 273"/>
          <p:cNvPicPr preferRelativeResize="0"/>
          <p:nvPr/>
        </p:nvPicPr>
        <p:blipFill>
          <a:blip r:embed="rId3">
            <a:alphaModFix/>
          </a:blip>
          <a:stretch>
            <a:fillRect/>
          </a:stretch>
        </p:blipFill>
        <p:spPr>
          <a:xfrm>
            <a:off x="830700" y="784300"/>
            <a:ext cx="5467350" cy="723900"/>
          </a:xfrm>
          <a:prstGeom prst="rect">
            <a:avLst/>
          </a:prstGeom>
          <a:noFill/>
          <a:ln>
            <a:noFill/>
          </a:ln>
        </p:spPr>
      </p:pic>
      <p:pic>
        <p:nvPicPr>
          <p:cNvPr id="274" name="Shape 274"/>
          <p:cNvPicPr preferRelativeResize="0"/>
          <p:nvPr/>
        </p:nvPicPr>
        <p:blipFill>
          <a:blip r:embed="rId4">
            <a:alphaModFix/>
          </a:blip>
          <a:stretch>
            <a:fillRect/>
          </a:stretch>
        </p:blipFill>
        <p:spPr>
          <a:xfrm>
            <a:off x="830700" y="1955650"/>
            <a:ext cx="4446051" cy="3100225"/>
          </a:xfrm>
          <a:prstGeom prst="rect">
            <a:avLst/>
          </a:prstGeom>
          <a:noFill/>
          <a:ln>
            <a:noFill/>
          </a:ln>
        </p:spPr>
      </p:pic>
      <p:sp>
        <p:nvSpPr>
          <p:cNvPr id="275" name="Shape 275"/>
          <p:cNvSpPr txBox="1"/>
          <p:nvPr/>
        </p:nvSpPr>
        <p:spPr>
          <a:xfrm>
            <a:off x="907350" y="1546700"/>
            <a:ext cx="1488900" cy="358800"/>
          </a:xfrm>
          <a:prstGeom prst="rect">
            <a:avLst/>
          </a:prstGeom>
          <a:noFill/>
          <a:ln>
            <a:noFill/>
          </a:ln>
        </p:spPr>
        <p:txBody>
          <a:bodyPr anchorCtr="0" anchor="t" bIns="91425" lIns="91425" rIns="91425" wrap="square" tIns="91425">
            <a:noAutofit/>
          </a:bodyPr>
          <a:lstStyle/>
          <a:p>
            <a:pPr lvl="0">
              <a:spcBef>
                <a:spcPts val="0"/>
              </a:spcBef>
              <a:buNone/>
            </a:pPr>
            <a:r>
              <a:rPr b="1" lang="en">
                <a:solidFill>
                  <a:srgbClr val="0DB7C4"/>
                </a:solidFill>
              </a:rPr>
              <a:t>Literatura</a:t>
            </a:r>
          </a:p>
        </p:txBody>
      </p:sp>
      <p:sp>
        <p:nvSpPr>
          <p:cNvPr id="276" name="Shape 276"/>
          <p:cNvSpPr txBox="1"/>
          <p:nvPr/>
        </p:nvSpPr>
        <p:spPr>
          <a:xfrm>
            <a:off x="6184100" y="4237250"/>
            <a:ext cx="1929300" cy="493200"/>
          </a:xfrm>
          <a:prstGeom prst="rect">
            <a:avLst/>
          </a:prstGeom>
          <a:noFill/>
          <a:ln>
            <a:noFill/>
          </a:ln>
        </p:spPr>
        <p:txBody>
          <a:bodyPr anchorCtr="0" anchor="t" bIns="91425" lIns="91425" rIns="91425" wrap="square" tIns="91425">
            <a:noAutofit/>
          </a:bodyPr>
          <a:lstStyle/>
          <a:p>
            <a:pPr lvl="0">
              <a:spcBef>
                <a:spcPts val="0"/>
              </a:spcBef>
              <a:buNone/>
            </a:pPr>
            <a:r>
              <a:rPr lang="en" u="sng">
                <a:solidFill>
                  <a:schemeClr val="hlink"/>
                </a:solidFill>
                <a:hlinkClick r:id="rId5"/>
              </a:rPr>
              <a:t>Zdroj</a:t>
            </a:r>
            <a:r>
              <a:rPr lang="en"/>
              <a: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idx="1" type="body"/>
          </p:nvPr>
        </p:nvSpPr>
        <p:spPr>
          <a:xfrm>
            <a:off x="1616475" y="0"/>
            <a:ext cx="5910900" cy="3769800"/>
          </a:xfrm>
          <a:prstGeom prst="rect">
            <a:avLst/>
          </a:prstGeom>
        </p:spPr>
        <p:txBody>
          <a:bodyPr anchorCtr="0" anchor="ctr" bIns="91425" lIns="91425" rIns="91425" wrap="square" tIns="91425">
            <a:noAutofit/>
          </a:bodyPr>
          <a:lstStyle/>
          <a:p>
            <a:pPr lvl="0" rtl="0" algn="l">
              <a:spcBef>
                <a:spcPts val="0"/>
              </a:spcBef>
              <a:buClr>
                <a:schemeClr val="dk1"/>
              </a:buClr>
              <a:buSzPct val="25000"/>
              <a:buFont typeface="Arial"/>
              <a:buNone/>
            </a:pPr>
            <a:r>
              <a:rPr i="0" lang="en" sz="4800">
                <a:solidFill>
                  <a:schemeClr val="lt1"/>
                </a:solidFill>
                <a:latin typeface="Arial"/>
                <a:ea typeface="Arial"/>
                <a:cs typeface="Arial"/>
                <a:sym typeface="Arial"/>
              </a:rPr>
              <a:t>Informační etika</a:t>
            </a:r>
            <a:r>
              <a:rPr i="0" lang="en" sz="3600">
                <a:solidFill>
                  <a:schemeClr val="lt1"/>
                </a:solidFill>
                <a:latin typeface="Arial"/>
                <a:ea typeface="Arial"/>
                <a:cs typeface="Arial"/>
                <a:sym typeface="Arial"/>
              </a:rPr>
              <a:t> </a:t>
            </a:r>
          </a:p>
          <a:p>
            <a:pPr lvl="0" rtl="0" algn="l">
              <a:spcBef>
                <a:spcPts val="0"/>
              </a:spcBef>
              <a:buClr>
                <a:schemeClr val="dk1"/>
              </a:buClr>
              <a:buSzPct val="45833"/>
              <a:buFont typeface="Arial"/>
              <a:buNone/>
            </a:pPr>
            <a:r>
              <a:t/>
            </a:r>
            <a:endParaRPr i="0" sz="2400">
              <a:solidFill>
                <a:schemeClr val="lt1"/>
              </a:solidFill>
              <a:latin typeface="Arial"/>
              <a:ea typeface="Arial"/>
              <a:cs typeface="Arial"/>
              <a:sym typeface="Arial"/>
            </a:endParaRPr>
          </a:p>
          <a:p>
            <a:pPr lvl="0" rtl="0" algn="l">
              <a:spcBef>
                <a:spcPts val="0"/>
              </a:spcBef>
              <a:buClr>
                <a:schemeClr val="dk1"/>
              </a:buClr>
              <a:buSzPct val="45833"/>
              <a:buFont typeface="Arial"/>
              <a:buNone/>
            </a:pPr>
            <a:r>
              <a:rPr i="0" lang="en" sz="2400">
                <a:solidFill>
                  <a:schemeClr val="lt1"/>
                </a:solidFill>
                <a:latin typeface="Arial"/>
                <a:ea typeface="Arial"/>
                <a:cs typeface="Arial"/>
                <a:sym typeface="Arial"/>
              </a:rPr>
              <a:t>je „oblast morálky uplatňované při vzniku, šíření, transformací, ukládání, vyhledávání, využívání a organizaci informací.“ (Janoš, 1993).</a:t>
            </a:r>
          </a:p>
          <a:p>
            <a:pPr lvl="0">
              <a:spcBef>
                <a:spcPts val="0"/>
              </a:spcBef>
              <a:buNone/>
            </a:pPr>
            <a:r>
              <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769550" y="109000"/>
            <a:ext cx="4885800" cy="745800"/>
          </a:xfrm>
          <a:prstGeom prst="rect">
            <a:avLst/>
          </a:prstGeom>
        </p:spPr>
        <p:txBody>
          <a:bodyPr anchorCtr="0" anchor="b" bIns="91425" lIns="91425" rIns="91425" wrap="square" tIns="91425">
            <a:noAutofit/>
          </a:bodyPr>
          <a:lstStyle/>
          <a:p>
            <a:pPr lvl="0" rtl="0">
              <a:spcBef>
                <a:spcPts val="0"/>
              </a:spcBef>
              <a:buNone/>
            </a:pPr>
            <a:r>
              <a:rPr lang="en" sz="3000">
                <a:solidFill>
                  <a:srgbClr val="9900FF"/>
                </a:solidFill>
                <a:latin typeface="Arial"/>
                <a:ea typeface="Arial"/>
                <a:cs typeface="Arial"/>
                <a:sym typeface="Arial"/>
              </a:rPr>
              <a:t>Metoda číselných odkazů</a:t>
            </a:r>
          </a:p>
        </p:txBody>
      </p:sp>
      <p:sp>
        <p:nvSpPr>
          <p:cNvPr id="282" name="Shape 282"/>
          <p:cNvSpPr txBox="1"/>
          <p:nvPr/>
        </p:nvSpPr>
        <p:spPr>
          <a:xfrm>
            <a:off x="769550" y="1140000"/>
            <a:ext cx="5448600" cy="37695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spcAft>
                <a:spcPts val="800"/>
              </a:spcAft>
              <a:buNone/>
            </a:pPr>
            <a:r>
              <a:rPr lang="en"/>
              <a:t>V textu se uvádí v kulatých (hranatých) závorkách číslo, případně i strana.</a:t>
            </a:r>
            <a:br>
              <a:rPr lang="en"/>
            </a:br>
            <a:r>
              <a:rPr lang="en"/>
              <a:t>Dokumenty jsou číslovány podle pořadí, v jakém jsou uvedeny v použité literatuře.</a:t>
            </a:r>
            <a:br>
              <a:rPr lang="en"/>
            </a:br>
            <a:r>
              <a:rPr lang="en"/>
              <a:t>Příklad v textu práce:</a:t>
            </a:r>
            <a:br>
              <a:rPr lang="en"/>
            </a:br>
            <a:br>
              <a:rPr lang="en"/>
            </a:br>
            <a:br>
              <a:rPr lang="en"/>
            </a:br>
            <a:br>
              <a:rPr lang="en"/>
            </a:br>
          </a:p>
          <a:p>
            <a:pPr indent="0" lvl="0" marL="0" rtl="0">
              <a:lnSpc>
                <a:spcPct val="115000"/>
              </a:lnSpc>
              <a:spcBef>
                <a:spcPts val="0"/>
              </a:spcBef>
              <a:spcAft>
                <a:spcPts val="800"/>
              </a:spcAft>
              <a:buNone/>
            </a:pPr>
            <a:r>
              <a:rPr lang="en"/>
              <a:t>V použité literatuře vypadají záznamy následovně:</a:t>
            </a:r>
            <a:br>
              <a:rPr lang="en"/>
            </a:br>
            <a:r>
              <a:rPr lang="en"/>
              <a:t>14. ---</a:t>
            </a:r>
          </a:p>
          <a:p>
            <a:pPr indent="0" lvl="0" marL="0" rtl="0">
              <a:lnSpc>
                <a:spcPct val="115000"/>
              </a:lnSpc>
              <a:spcBef>
                <a:spcPts val="0"/>
              </a:spcBef>
              <a:spcAft>
                <a:spcPts val="800"/>
              </a:spcAft>
              <a:buNone/>
            </a:pPr>
            <a:r>
              <a:rPr lang="en"/>
              <a:t>15. GLEICK, James.</a:t>
            </a:r>
            <a:r>
              <a:rPr i="1" lang="en"/>
              <a:t> Informace: historie, teorie, záplava</a:t>
            </a:r>
            <a:r>
              <a:rPr lang="en"/>
              <a:t>. 1. vyd. v českém jazyce. Praha: Dokořán, 2013. 396 s. ISBN 978-80-7363-415-5.</a:t>
            </a:r>
            <a:br>
              <a:rPr b="1" lang="en">
                <a:solidFill>
                  <a:srgbClr val="161616"/>
                </a:solidFill>
              </a:rPr>
            </a:br>
          </a:p>
        </p:txBody>
      </p:sp>
      <p:sp>
        <p:nvSpPr>
          <p:cNvPr id="283" name="Shape 283"/>
          <p:cNvSpPr/>
          <p:nvPr/>
        </p:nvSpPr>
        <p:spPr>
          <a:xfrm>
            <a:off x="1092650" y="2617950"/>
            <a:ext cx="5125500" cy="658800"/>
          </a:xfrm>
          <a:prstGeom prst="rect">
            <a:avLst/>
          </a:prstGeom>
          <a:solidFill>
            <a:srgbClr val="EEEEEE"/>
          </a:solidFill>
          <a:ln cap="flat" cmpd="sng" w="9525">
            <a:solidFill>
              <a:srgbClr val="595959"/>
            </a:solidFill>
            <a:prstDash val="solid"/>
            <a:round/>
            <a:headEnd len="med" w="med" type="none"/>
            <a:tailEnd len="med" w="med" type="none"/>
          </a:ln>
        </p:spPr>
        <p:txBody>
          <a:bodyPr anchorCtr="0" anchor="ctr" bIns="91425" lIns="91425" rIns="91425" wrap="square" tIns="91425">
            <a:noAutofit/>
          </a:bodyPr>
          <a:lstStyle/>
          <a:p>
            <a:pPr lvl="0" rtl="0">
              <a:lnSpc>
                <a:spcPct val="115000"/>
              </a:lnSpc>
              <a:spcBef>
                <a:spcPts val="0"/>
              </a:spcBef>
              <a:spcAft>
                <a:spcPts val="800"/>
              </a:spcAft>
              <a:buClr>
                <a:srgbClr val="000000"/>
              </a:buClr>
              <a:buSzPct val="78571"/>
              <a:buFont typeface="Arial"/>
              <a:buNone/>
            </a:pPr>
            <a:r>
              <a:rPr lang="en">
                <a:solidFill>
                  <a:srgbClr val="000000"/>
                </a:solidFill>
              </a:rPr>
              <a:t>...Internet není jen místem, kde se jmenné prostory střetávají - jmenným prostorem je i on sám (s. 311, 15)...</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type="title"/>
          </p:nvPr>
        </p:nvSpPr>
        <p:spPr>
          <a:xfrm>
            <a:off x="734375" y="0"/>
            <a:ext cx="6533400" cy="560700"/>
          </a:xfrm>
          <a:prstGeom prst="rect">
            <a:avLst/>
          </a:prstGeom>
        </p:spPr>
        <p:txBody>
          <a:bodyPr anchorCtr="0" anchor="b" bIns="91425" lIns="91425" rIns="91425" wrap="square" tIns="91425">
            <a:noAutofit/>
          </a:bodyPr>
          <a:lstStyle/>
          <a:p>
            <a:pPr lvl="0" rtl="0">
              <a:spcBef>
                <a:spcPts val="0"/>
              </a:spcBef>
              <a:buNone/>
            </a:pPr>
            <a:r>
              <a:rPr lang="en">
                <a:solidFill>
                  <a:srgbClr val="9900FF"/>
                </a:solidFill>
                <a:latin typeface="Arial"/>
                <a:ea typeface="Arial"/>
                <a:cs typeface="Arial"/>
                <a:sym typeface="Arial"/>
              </a:rPr>
              <a:t>Ukázka metody číselných odkazů v textu</a:t>
            </a:r>
          </a:p>
        </p:txBody>
      </p:sp>
      <p:pic>
        <p:nvPicPr>
          <p:cNvPr id="289" name="Shape 289"/>
          <p:cNvPicPr preferRelativeResize="0"/>
          <p:nvPr/>
        </p:nvPicPr>
        <p:blipFill>
          <a:blip r:embed="rId3">
            <a:alphaModFix/>
          </a:blip>
          <a:stretch>
            <a:fillRect/>
          </a:stretch>
        </p:blipFill>
        <p:spPr>
          <a:xfrm>
            <a:off x="857225" y="560700"/>
            <a:ext cx="4895624" cy="1294650"/>
          </a:xfrm>
          <a:prstGeom prst="rect">
            <a:avLst/>
          </a:prstGeom>
          <a:noFill/>
          <a:ln>
            <a:noFill/>
          </a:ln>
        </p:spPr>
      </p:pic>
      <p:pic>
        <p:nvPicPr>
          <p:cNvPr id="290" name="Shape 290"/>
          <p:cNvPicPr preferRelativeResize="0"/>
          <p:nvPr/>
        </p:nvPicPr>
        <p:blipFill>
          <a:blip r:embed="rId4">
            <a:alphaModFix/>
          </a:blip>
          <a:stretch>
            <a:fillRect/>
          </a:stretch>
        </p:blipFill>
        <p:spPr>
          <a:xfrm>
            <a:off x="734375" y="2739800"/>
            <a:ext cx="5367103" cy="2295375"/>
          </a:xfrm>
          <a:prstGeom prst="rect">
            <a:avLst/>
          </a:prstGeom>
          <a:noFill/>
          <a:ln>
            <a:noFill/>
          </a:ln>
        </p:spPr>
      </p:pic>
      <p:sp>
        <p:nvSpPr>
          <p:cNvPr id="291" name="Shape 291"/>
          <p:cNvSpPr txBox="1"/>
          <p:nvPr/>
        </p:nvSpPr>
        <p:spPr>
          <a:xfrm>
            <a:off x="898550" y="2180975"/>
            <a:ext cx="1488900" cy="3588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0DB7C4"/>
                </a:solidFill>
              </a:rPr>
              <a:t>Literatura</a:t>
            </a:r>
          </a:p>
        </p:txBody>
      </p:sp>
      <p:sp>
        <p:nvSpPr>
          <p:cNvPr id="292" name="Shape 292"/>
          <p:cNvSpPr txBox="1"/>
          <p:nvPr/>
        </p:nvSpPr>
        <p:spPr>
          <a:xfrm>
            <a:off x="6695025" y="4378200"/>
            <a:ext cx="1506300" cy="431700"/>
          </a:xfrm>
          <a:prstGeom prst="rect">
            <a:avLst/>
          </a:prstGeom>
          <a:noFill/>
          <a:ln>
            <a:noFill/>
          </a:ln>
        </p:spPr>
        <p:txBody>
          <a:bodyPr anchorCtr="0" anchor="t" bIns="91425" lIns="91425" rIns="91425" wrap="square" tIns="91425">
            <a:noAutofit/>
          </a:bodyPr>
          <a:lstStyle/>
          <a:p>
            <a:pPr lvl="0">
              <a:spcBef>
                <a:spcPts val="0"/>
              </a:spcBef>
              <a:buNone/>
            </a:pPr>
            <a:r>
              <a:rPr lang="en" u="sng">
                <a:solidFill>
                  <a:schemeClr val="hlink"/>
                </a:solidFill>
                <a:hlinkClick r:id="rId5"/>
              </a:rPr>
              <a:t>Zdroj</a:t>
            </a:r>
            <a:r>
              <a:rPr lang="en"/>
              <a:t>.</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type="title"/>
          </p:nvPr>
        </p:nvSpPr>
        <p:spPr>
          <a:xfrm>
            <a:off x="769625" y="64949"/>
            <a:ext cx="3552600" cy="745800"/>
          </a:xfrm>
          <a:prstGeom prst="rect">
            <a:avLst/>
          </a:prstGeom>
        </p:spPr>
        <p:txBody>
          <a:bodyPr anchorCtr="0" anchor="b" bIns="91425" lIns="91425" rIns="91425" wrap="square" tIns="91425">
            <a:noAutofit/>
          </a:bodyPr>
          <a:lstStyle/>
          <a:p>
            <a:pPr lvl="0" rtl="0">
              <a:spcBef>
                <a:spcPts val="0"/>
              </a:spcBef>
              <a:buNone/>
            </a:pPr>
            <a:r>
              <a:rPr lang="en" sz="3000">
                <a:solidFill>
                  <a:srgbClr val="9900FF"/>
                </a:solidFill>
                <a:latin typeface="Arial"/>
                <a:ea typeface="Arial"/>
                <a:cs typeface="Arial"/>
                <a:sym typeface="Arial"/>
              </a:rPr>
              <a:t>Metoda poznámek</a:t>
            </a:r>
          </a:p>
        </p:txBody>
      </p:sp>
      <p:sp>
        <p:nvSpPr>
          <p:cNvPr id="298" name="Shape 298"/>
          <p:cNvSpPr txBox="1"/>
          <p:nvPr/>
        </p:nvSpPr>
        <p:spPr>
          <a:xfrm>
            <a:off x="769625" y="1140000"/>
            <a:ext cx="5805300" cy="39645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spcAft>
                <a:spcPts val="800"/>
              </a:spcAft>
              <a:buNone/>
            </a:pPr>
            <a:r>
              <a:rPr lang="en" sz="1600">
                <a:solidFill>
                  <a:srgbClr val="161616"/>
                </a:solidFill>
              </a:rPr>
              <a:t>Na dokumenty odkazujeme číslem poznámky a citace uvádíme v poznámce pod čarou.</a:t>
            </a:r>
            <a:br>
              <a:rPr lang="en" sz="1600">
                <a:solidFill>
                  <a:srgbClr val="161616"/>
                </a:solidFill>
              </a:rPr>
            </a:br>
            <a:br>
              <a:rPr lang="en" sz="1600">
                <a:solidFill>
                  <a:srgbClr val="161616"/>
                </a:solidFill>
              </a:rPr>
            </a:br>
            <a:r>
              <a:rPr lang="en" sz="1600">
                <a:solidFill>
                  <a:srgbClr val="161616"/>
                </a:solidFill>
              </a:rPr>
              <a:t>Příklad v textu práce:</a:t>
            </a:r>
            <a:br>
              <a:rPr lang="en" sz="1600">
                <a:solidFill>
                  <a:srgbClr val="161616"/>
                </a:solidFill>
              </a:rPr>
            </a:br>
            <a:br>
              <a:rPr lang="en" sz="1600">
                <a:solidFill>
                  <a:srgbClr val="161616"/>
                </a:solidFill>
              </a:rPr>
            </a:br>
            <a:br>
              <a:rPr lang="en" sz="1600">
                <a:solidFill>
                  <a:srgbClr val="161616"/>
                </a:solidFill>
              </a:rPr>
            </a:br>
            <a:br>
              <a:rPr lang="en" sz="1600">
                <a:solidFill>
                  <a:srgbClr val="161616"/>
                </a:solidFill>
              </a:rPr>
            </a:br>
          </a:p>
          <a:p>
            <a:pPr indent="0" lvl="0" marL="0" rtl="0">
              <a:lnSpc>
                <a:spcPct val="115000"/>
              </a:lnSpc>
              <a:spcBef>
                <a:spcPts val="0"/>
              </a:spcBef>
              <a:spcAft>
                <a:spcPts val="800"/>
              </a:spcAft>
              <a:buNone/>
            </a:pPr>
            <a:r>
              <a:rPr lang="en" sz="1600">
                <a:solidFill>
                  <a:srgbClr val="161616"/>
                </a:solidFill>
              </a:rPr>
              <a:t>V poznámce pod čarou vypadají záznamy následovně:</a:t>
            </a:r>
            <a:br>
              <a:rPr lang="en" sz="1600">
                <a:solidFill>
                  <a:srgbClr val="161616"/>
                </a:solidFill>
              </a:rPr>
            </a:br>
            <a:br>
              <a:rPr lang="en" sz="1600">
                <a:solidFill>
                  <a:srgbClr val="161616"/>
                </a:solidFill>
              </a:rPr>
            </a:br>
            <a:r>
              <a:rPr lang="en" sz="1600">
                <a:solidFill>
                  <a:srgbClr val="161616"/>
                </a:solidFill>
              </a:rPr>
              <a:t>3. GLEICK, James. </a:t>
            </a:r>
            <a:r>
              <a:rPr i="1" lang="en" sz="1600">
                <a:solidFill>
                  <a:srgbClr val="161616"/>
                </a:solidFill>
              </a:rPr>
              <a:t>Informace: historie, teorie, záplava</a:t>
            </a:r>
            <a:r>
              <a:rPr lang="en" sz="1600">
                <a:solidFill>
                  <a:srgbClr val="161616"/>
                </a:solidFill>
              </a:rPr>
              <a:t>. 1. vyd. v českém jazyce. Praha: Dokořán, 2013. 396 s. ISBN 978-80-7363-415-5.</a:t>
            </a:r>
            <a:br>
              <a:rPr b="1" lang="en" sz="1600">
                <a:solidFill>
                  <a:srgbClr val="161616"/>
                </a:solidFill>
              </a:rPr>
            </a:br>
          </a:p>
        </p:txBody>
      </p:sp>
      <p:sp>
        <p:nvSpPr>
          <p:cNvPr id="299" name="Shape 299"/>
          <p:cNvSpPr/>
          <p:nvPr/>
        </p:nvSpPr>
        <p:spPr>
          <a:xfrm>
            <a:off x="914375" y="2519700"/>
            <a:ext cx="5515800" cy="737400"/>
          </a:xfrm>
          <a:prstGeom prst="rect">
            <a:avLst/>
          </a:prstGeom>
          <a:solidFill>
            <a:srgbClr val="EEEEEE"/>
          </a:solidFill>
          <a:ln cap="flat" cmpd="sng" w="9525">
            <a:solidFill>
              <a:srgbClr val="595959"/>
            </a:solidFill>
            <a:prstDash val="solid"/>
            <a:round/>
            <a:headEnd len="med" w="med" type="none"/>
            <a:tailEnd len="med" w="med" type="none"/>
          </a:ln>
        </p:spPr>
        <p:txBody>
          <a:bodyPr anchorCtr="0" anchor="ctr" bIns="91425" lIns="91425" rIns="91425" wrap="square" tIns="91425">
            <a:noAutofit/>
          </a:bodyPr>
          <a:lstStyle/>
          <a:p>
            <a:pPr lvl="0" rtl="0">
              <a:lnSpc>
                <a:spcPct val="115000"/>
              </a:lnSpc>
              <a:spcBef>
                <a:spcPts val="0"/>
              </a:spcBef>
              <a:spcAft>
                <a:spcPts val="800"/>
              </a:spcAft>
              <a:buClr>
                <a:srgbClr val="000000"/>
              </a:buClr>
              <a:buSzPct val="68750"/>
              <a:buFont typeface="Arial"/>
              <a:buNone/>
            </a:pPr>
            <a:r>
              <a:rPr lang="en" sz="1600">
                <a:solidFill>
                  <a:srgbClr val="161616"/>
                </a:solidFill>
              </a:rPr>
              <a:t>...jak uvádí na str. 80 i Gleick³, který jmenný prostor také popisuje...</a:t>
            </a:r>
          </a:p>
        </p:txBody>
      </p:sp>
      <p:sp>
        <p:nvSpPr>
          <p:cNvPr id="300" name="Shape 300"/>
          <p:cNvSpPr/>
          <p:nvPr/>
        </p:nvSpPr>
        <p:spPr>
          <a:xfrm>
            <a:off x="6447425" y="1231900"/>
            <a:ext cx="2454900" cy="737400"/>
          </a:xfrm>
          <a:prstGeom prst="verticalScroll">
            <a:avLst>
              <a:gd fmla="val 12500" name="adj"/>
            </a:avLst>
          </a:prstGeom>
          <a:solidFill>
            <a:srgbClr val="0097A7"/>
          </a:solidFill>
          <a:ln cap="flat" cmpd="sng" w="9525">
            <a:solidFill>
              <a:srgbClr val="049CCF"/>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solidFill>
                <a:srgbClr val="FFFFFF"/>
              </a:solidFill>
            </a:endParaRPr>
          </a:p>
          <a:p>
            <a:pPr lvl="0" rtl="0">
              <a:spcBef>
                <a:spcPts val="0"/>
              </a:spcBef>
              <a:buClr>
                <a:srgbClr val="000000"/>
              </a:buClr>
              <a:buSzPct val="45833"/>
              <a:buFont typeface="Arial"/>
              <a:buNone/>
            </a:pPr>
            <a:r>
              <a:rPr lang="en" sz="2400" u="sng">
                <a:solidFill>
                  <a:srgbClr val="FFFFFF"/>
                </a:solidFill>
                <a:hlinkClick r:id="rId3"/>
              </a:rPr>
              <a:t>Ukázka v textu</a:t>
            </a:r>
            <a:r>
              <a:rPr lang="en" sz="2400">
                <a:solidFill>
                  <a:srgbClr val="FFFFFF"/>
                </a:solidFill>
              </a:rPr>
              <a:t>.</a:t>
            </a:r>
          </a:p>
          <a:p>
            <a:pPr lvl="0" rtl="0">
              <a:spcBef>
                <a:spcPts val="0"/>
              </a:spcBef>
              <a:buClr>
                <a:srgbClr val="000000"/>
              </a:buClr>
              <a:buSzPct val="78571"/>
              <a:buFont typeface="Arial"/>
              <a:buNone/>
            </a:pPr>
            <a:r>
              <a:t/>
            </a:r>
            <a:endParaRPr>
              <a:solidFill>
                <a:srgbClr val="FFFFFF"/>
              </a:solidFill>
            </a:endParaRPr>
          </a:p>
          <a:p>
            <a:pPr lvl="0" rtl="0">
              <a:spcBef>
                <a:spcPts val="0"/>
              </a:spcBef>
              <a:buNone/>
            </a:pPr>
            <a:r>
              <a:t/>
            </a:r>
            <a:endParaRPr>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title"/>
          </p:nvPr>
        </p:nvSpPr>
        <p:spPr>
          <a:xfrm>
            <a:off x="669525" y="68324"/>
            <a:ext cx="3552600" cy="745800"/>
          </a:xfrm>
          <a:prstGeom prst="rect">
            <a:avLst/>
          </a:prstGeom>
        </p:spPr>
        <p:txBody>
          <a:bodyPr anchorCtr="0" anchor="b" bIns="91425" lIns="91425" rIns="91425" wrap="square" tIns="91425">
            <a:noAutofit/>
          </a:bodyPr>
          <a:lstStyle/>
          <a:p>
            <a:pPr lvl="0" rtl="0">
              <a:spcBef>
                <a:spcPts val="0"/>
              </a:spcBef>
              <a:buNone/>
            </a:pPr>
            <a:r>
              <a:rPr lang="en" sz="3000">
                <a:solidFill>
                  <a:srgbClr val="9900FF"/>
                </a:solidFill>
                <a:latin typeface="Arial"/>
                <a:ea typeface="Arial"/>
                <a:cs typeface="Arial"/>
                <a:sym typeface="Arial"/>
              </a:rPr>
              <a:t>Citační styly</a:t>
            </a:r>
          </a:p>
        </p:txBody>
      </p:sp>
      <p:sp>
        <p:nvSpPr>
          <p:cNvPr id="306" name="Shape 306"/>
          <p:cNvSpPr txBox="1"/>
          <p:nvPr/>
        </p:nvSpPr>
        <p:spPr>
          <a:xfrm>
            <a:off x="511800" y="1790675"/>
            <a:ext cx="8632200" cy="3180300"/>
          </a:xfrm>
          <a:prstGeom prst="rect">
            <a:avLst/>
          </a:prstGeom>
          <a:noFill/>
          <a:ln>
            <a:noFill/>
          </a:ln>
        </p:spPr>
        <p:txBody>
          <a:bodyPr anchorCtr="0" anchor="t" bIns="91425" lIns="91425" rIns="91425" wrap="square" tIns="91425">
            <a:noAutofit/>
          </a:bodyPr>
          <a:lstStyle/>
          <a:p>
            <a:pPr lvl="0" rtl="0">
              <a:lnSpc>
                <a:spcPct val="110000"/>
              </a:lnSpc>
              <a:spcBef>
                <a:spcPts val="800"/>
              </a:spcBef>
              <a:spcAft>
                <a:spcPts val="800"/>
              </a:spcAft>
              <a:buNone/>
            </a:pPr>
            <a:r>
              <a:rPr b="1" lang="en">
                <a:solidFill>
                  <a:srgbClr val="161616"/>
                </a:solidFill>
              </a:rPr>
              <a:t>Přehled citačních stylů</a:t>
            </a:r>
          </a:p>
          <a:p>
            <a:pPr indent="-317500" lvl="0" marL="457200" rtl="0">
              <a:lnSpc>
                <a:spcPct val="115000"/>
              </a:lnSpc>
              <a:spcBef>
                <a:spcPts val="0"/>
              </a:spcBef>
              <a:spcAft>
                <a:spcPts val="800"/>
              </a:spcAft>
              <a:buClr>
                <a:srgbClr val="161616"/>
              </a:buClr>
              <a:buSzPct val="100000"/>
              <a:buChar char="●"/>
            </a:pPr>
            <a:r>
              <a:rPr b="1" lang="en">
                <a:solidFill>
                  <a:srgbClr val="161616"/>
                </a:solidFill>
              </a:rPr>
              <a:t>univerzální</a:t>
            </a:r>
            <a:r>
              <a:rPr lang="en">
                <a:solidFill>
                  <a:srgbClr val="161616"/>
                </a:solidFill>
              </a:rPr>
              <a:t> </a:t>
            </a:r>
          </a:p>
          <a:p>
            <a:pPr indent="-317500" lvl="1" marL="914400" rtl="0">
              <a:lnSpc>
                <a:spcPct val="115000"/>
              </a:lnSpc>
              <a:spcBef>
                <a:spcPts val="0"/>
              </a:spcBef>
              <a:spcAft>
                <a:spcPts val="800"/>
              </a:spcAft>
              <a:buClr>
                <a:srgbClr val="161616"/>
              </a:buClr>
              <a:buSzPct val="100000"/>
              <a:buChar char="○"/>
            </a:pPr>
            <a:r>
              <a:rPr b="1" lang="en">
                <a:solidFill>
                  <a:srgbClr val="161616"/>
                </a:solidFill>
              </a:rPr>
              <a:t>normy</a:t>
            </a:r>
            <a:r>
              <a:rPr lang="en">
                <a:solidFill>
                  <a:srgbClr val="161616"/>
                </a:solidFill>
              </a:rPr>
              <a:t> - ISO 690, ČSN ISO 690</a:t>
            </a:r>
          </a:p>
          <a:p>
            <a:pPr indent="-317500" lvl="1" marL="914400" rtl="0">
              <a:lnSpc>
                <a:spcPct val="115000"/>
              </a:lnSpc>
              <a:spcBef>
                <a:spcPts val="0"/>
              </a:spcBef>
              <a:spcAft>
                <a:spcPts val="800"/>
              </a:spcAft>
              <a:buClr>
                <a:srgbClr val="161616"/>
              </a:buClr>
              <a:buSzPct val="100000"/>
              <a:buChar char="○"/>
            </a:pPr>
            <a:r>
              <a:rPr b="1" lang="en">
                <a:solidFill>
                  <a:srgbClr val="161616"/>
                </a:solidFill>
              </a:rPr>
              <a:t>Chicago</a:t>
            </a:r>
            <a:r>
              <a:rPr lang="en">
                <a:solidFill>
                  <a:srgbClr val="161616"/>
                </a:solidFill>
              </a:rPr>
              <a:t> Style - citační styl používaný ve společenských vědách</a:t>
            </a:r>
          </a:p>
          <a:p>
            <a:pPr indent="-317500" lvl="1" marL="914400" rtl="0">
              <a:lnSpc>
                <a:spcPct val="115000"/>
              </a:lnSpc>
              <a:spcBef>
                <a:spcPts val="0"/>
              </a:spcBef>
              <a:spcAft>
                <a:spcPts val="800"/>
              </a:spcAft>
              <a:buClr>
                <a:srgbClr val="161616"/>
              </a:buClr>
              <a:buSzPct val="100000"/>
              <a:buChar char="○"/>
            </a:pPr>
            <a:r>
              <a:rPr b="1" lang="en">
                <a:solidFill>
                  <a:srgbClr val="161616"/>
                </a:solidFill>
              </a:rPr>
              <a:t>Turabian</a:t>
            </a:r>
            <a:r>
              <a:rPr lang="en">
                <a:solidFill>
                  <a:srgbClr val="161616"/>
                </a:solidFill>
              </a:rPr>
              <a:t> - určen hlavně pro citování v disertacích a vědeckých pracích</a:t>
            </a:r>
          </a:p>
          <a:p>
            <a:pPr indent="-317500" lvl="0" marL="457200" rtl="0">
              <a:lnSpc>
                <a:spcPct val="115000"/>
              </a:lnSpc>
              <a:spcBef>
                <a:spcPts val="0"/>
              </a:spcBef>
              <a:spcAft>
                <a:spcPts val="800"/>
              </a:spcAft>
              <a:buClr>
                <a:srgbClr val="161616"/>
              </a:buClr>
              <a:buSzPct val="100000"/>
              <a:buChar char="●"/>
            </a:pPr>
            <a:r>
              <a:rPr b="1" lang="en">
                <a:solidFill>
                  <a:srgbClr val="161616"/>
                </a:solidFill>
              </a:rPr>
              <a:t>jednotlivé obory, vědecké instituce</a:t>
            </a:r>
          </a:p>
          <a:p>
            <a:pPr indent="-317500" lvl="1" marL="914400" rtl="0">
              <a:lnSpc>
                <a:spcPct val="115000"/>
              </a:lnSpc>
              <a:spcBef>
                <a:spcPts val="0"/>
              </a:spcBef>
              <a:spcAft>
                <a:spcPts val="800"/>
              </a:spcAft>
              <a:buClr>
                <a:srgbClr val="161616"/>
              </a:buClr>
              <a:buSzPct val="100000"/>
              <a:buChar char="○"/>
            </a:pPr>
            <a:r>
              <a:rPr b="1" lang="en">
                <a:solidFill>
                  <a:srgbClr val="161616"/>
                </a:solidFill>
              </a:rPr>
              <a:t>APA style</a:t>
            </a:r>
            <a:r>
              <a:rPr lang="en">
                <a:solidFill>
                  <a:srgbClr val="161616"/>
                </a:solidFill>
              </a:rPr>
              <a:t> (American Psychological Association) - používá se v psychologii a v příbuzných oborech</a:t>
            </a:r>
          </a:p>
          <a:p>
            <a:pPr indent="-317500" lvl="1" marL="914400" rtl="0">
              <a:lnSpc>
                <a:spcPct val="115000"/>
              </a:lnSpc>
              <a:spcBef>
                <a:spcPts val="0"/>
              </a:spcBef>
              <a:spcAft>
                <a:spcPts val="800"/>
              </a:spcAft>
              <a:buClr>
                <a:srgbClr val="161616"/>
              </a:buClr>
              <a:buSzPct val="100000"/>
              <a:buChar char="○"/>
            </a:pPr>
            <a:r>
              <a:rPr b="1" lang="en">
                <a:solidFill>
                  <a:srgbClr val="161616"/>
                </a:solidFill>
              </a:rPr>
              <a:t>ACS style</a:t>
            </a:r>
            <a:r>
              <a:rPr lang="en">
                <a:solidFill>
                  <a:srgbClr val="161616"/>
                </a:solidFill>
              </a:rPr>
              <a:t> (American Chemical Society) - používá se v chemii</a:t>
            </a:r>
          </a:p>
          <a:p>
            <a:pPr indent="-317500" lvl="0" marL="457200" rtl="0">
              <a:lnSpc>
                <a:spcPct val="115000"/>
              </a:lnSpc>
              <a:spcBef>
                <a:spcPts val="0"/>
              </a:spcBef>
              <a:spcAft>
                <a:spcPts val="800"/>
              </a:spcAft>
              <a:buClr>
                <a:srgbClr val="161616"/>
              </a:buClr>
              <a:buSzPct val="100000"/>
              <a:buChar char="●"/>
            </a:pPr>
            <a:r>
              <a:rPr b="1" lang="en">
                <a:solidFill>
                  <a:srgbClr val="161616"/>
                </a:solidFill>
              </a:rPr>
              <a:t>vydavatelství, odborné časopisy</a:t>
            </a:r>
            <a:r>
              <a:rPr lang="en">
                <a:solidFill>
                  <a:srgbClr val="161616"/>
                </a:solidFill>
              </a:rPr>
              <a:t> - pokyny pro autory (information for authors)</a:t>
            </a:r>
          </a:p>
          <a:p>
            <a:pPr indent="-317500" lvl="1" marL="914400" rtl="0">
              <a:lnSpc>
                <a:spcPct val="115000"/>
              </a:lnSpc>
              <a:spcBef>
                <a:spcPts val="0"/>
              </a:spcBef>
              <a:spcAft>
                <a:spcPts val="800"/>
              </a:spcAft>
              <a:buClr>
                <a:srgbClr val="161616"/>
              </a:buClr>
              <a:buSzPct val="100000"/>
              <a:buChar char="○"/>
            </a:pPr>
            <a:r>
              <a:rPr lang="en">
                <a:solidFill>
                  <a:srgbClr val="161616"/>
                </a:solidFill>
              </a:rPr>
              <a:t>Elsevier</a:t>
            </a:r>
          </a:p>
          <a:p>
            <a:pPr indent="-317500" lvl="1" marL="914400" rtl="0">
              <a:lnSpc>
                <a:spcPct val="115000"/>
              </a:lnSpc>
              <a:spcBef>
                <a:spcPts val="0"/>
              </a:spcBef>
              <a:spcAft>
                <a:spcPts val="800"/>
              </a:spcAft>
              <a:buClr>
                <a:srgbClr val="161616"/>
              </a:buClr>
              <a:buSzPct val="100000"/>
              <a:buChar char="○"/>
            </a:pPr>
            <a:r>
              <a:rPr lang="en">
                <a:solidFill>
                  <a:srgbClr val="161616"/>
                </a:solidFill>
              </a:rPr>
              <a:t>Nature style aj.</a:t>
            </a:r>
          </a:p>
        </p:txBody>
      </p:sp>
      <p:sp>
        <p:nvSpPr>
          <p:cNvPr id="307" name="Shape 307"/>
          <p:cNvSpPr txBox="1"/>
          <p:nvPr/>
        </p:nvSpPr>
        <p:spPr>
          <a:xfrm>
            <a:off x="476250" y="1067900"/>
            <a:ext cx="5673600" cy="1174200"/>
          </a:xfrm>
          <a:prstGeom prst="rect">
            <a:avLst/>
          </a:prstGeom>
          <a:noFill/>
          <a:ln>
            <a:noFill/>
          </a:ln>
        </p:spPr>
        <p:txBody>
          <a:bodyPr anchorCtr="0" anchor="t" bIns="91425" lIns="91425" rIns="91425" wrap="square" tIns="91425">
            <a:noAutofit/>
          </a:bodyPr>
          <a:lstStyle/>
          <a:p>
            <a:pPr indent="-304800" lvl="0" marL="457200" rtl="0">
              <a:spcBef>
                <a:spcPts val="0"/>
              </a:spcBef>
              <a:spcAft>
                <a:spcPts val="0"/>
              </a:spcAft>
              <a:buSzPct val="85714"/>
              <a:buChar char="●"/>
            </a:pPr>
            <a:r>
              <a:rPr lang="en"/>
              <a:t>určují podobu citace v textu a v soupisu literatury;</a:t>
            </a:r>
          </a:p>
          <a:p>
            <a:pPr indent="-304800" lvl="0" marL="457200" rtl="0">
              <a:spcBef>
                <a:spcPts val="0"/>
              </a:spcBef>
              <a:spcAft>
                <a:spcPts val="0"/>
              </a:spcAft>
              <a:buSzPct val="85714"/>
              <a:buChar char="●"/>
            </a:pPr>
            <a:r>
              <a:rPr lang="en"/>
              <a:t>definují údaje, které se musí v citaci objevit a v jaké podobě;</a:t>
            </a:r>
          </a:p>
          <a:p>
            <a:pPr indent="-304800" lvl="0" marL="457200" rtl="0">
              <a:spcBef>
                <a:spcPts val="0"/>
              </a:spcBef>
              <a:buSzPct val="85714"/>
              <a:buChar char="●"/>
            </a:pPr>
            <a:r>
              <a:rPr lang="en"/>
              <a:t>určují pořadí údajů a interpunkci.</a:t>
            </a:r>
            <a:br>
              <a:rPr lang="en"/>
            </a:b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txBox="1"/>
          <p:nvPr>
            <p:ph type="title"/>
          </p:nvPr>
        </p:nvSpPr>
        <p:spPr>
          <a:xfrm>
            <a:off x="751925" y="343400"/>
            <a:ext cx="4974000" cy="745800"/>
          </a:xfrm>
          <a:prstGeom prst="rect">
            <a:avLst/>
          </a:prstGeom>
        </p:spPr>
        <p:txBody>
          <a:bodyPr anchorCtr="0" anchor="b" bIns="91425" lIns="91425" rIns="91425" wrap="square" tIns="91425">
            <a:noAutofit/>
          </a:bodyPr>
          <a:lstStyle/>
          <a:p>
            <a:pPr lvl="0">
              <a:spcBef>
                <a:spcPts val="0"/>
              </a:spcBef>
              <a:buNone/>
            </a:pPr>
            <a:r>
              <a:rPr lang="en" sz="3000">
                <a:solidFill>
                  <a:srgbClr val="9900FF"/>
                </a:solidFill>
                <a:latin typeface="Arial"/>
                <a:ea typeface="Arial"/>
                <a:cs typeface="Arial"/>
                <a:sym typeface="Arial"/>
              </a:rPr>
              <a:t>Citační styly</a:t>
            </a:r>
          </a:p>
          <a:p>
            <a:pPr lvl="0" rtl="0">
              <a:spcBef>
                <a:spcPts val="0"/>
              </a:spcBef>
              <a:buNone/>
            </a:pPr>
            <a:r>
              <a:rPr lang="en" sz="3000">
                <a:solidFill>
                  <a:srgbClr val="9900FF"/>
                </a:solidFill>
                <a:latin typeface="Arial"/>
                <a:ea typeface="Arial"/>
                <a:cs typeface="Arial"/>
                <a:sym typeface="Arial"/>
              </a:rPr>
              <a:t>Určují podobu citace</a:t>
            </a:r>
          </a:p>
        </p:txBody>
      </p:sp>
      <p:sp>
        <p:nvSpPr>
          <p:cNvPr id="313" name="Shape 313"/>
          <p:cNvSpPr txBox="1"/>
          <p:nvPr/>
        </p:nvSpPr>
        <p:spPr>
          <a:xfrm>
            <a:off x="424850" y="1236800"/>
            <a:ext cx="4242000" cy="37203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spcAft>
                <a:spcPts val="800"/>
              </a:spcAft>
              <a:buNone/>
            </a:pPr>
            <a:r>
              <a:rPr b="1" lang="en">
                <a:solidFill>
                  <a:srgbClr val="161616"/>
                </a:solidFill>
              </a:rPr>
              <a:t>Příklady citací</a:t>
            </a:r>
          </a:p>
          <a:p>
            <a:pPr indent="0" lvl="0" marL="0" rtl="0">
              <a:lnSpc>
                <a:spcPct val="115000"/>
              </a:lnSpc>
              <a:spcBef>
                <a:spcPts val="0"/>
              </a:spcBef>
              <a:spcAft>
                <a:spcPts val="800"/>
              </a:spcAft>
              <a:buNone/>
            </a:pPr>
            <a:r>
              <a:t/>
            </a:r>
            <a:endParaRPr b="1" sz="1000">
              <a:solidFill>
                <a:srgbClr val="161616"/>
              </a:solidFill>
            </a:endParaRPr>
          </a:p>
          <a:p>
            <a:pPr indent="0" lvl="0" marL="0" rtl="0">
              <a:lnSpc>
                <a:spcPct val="115000"/>
              </a:lnSpc>
              <a:spcBef>
                <a:spcPts val="0"/>
              </a:spcBef>
              <a:spcAft>
                <a:spcPts val="800"/>
              </a:spcAft>
              <a:buNone/>
            </a:pPr>
            <a:r>
              <a:rPr b="1" lang="en" sz="1000">
                <a:solidFill>
                  <a:srgbClr val="161616"/>
                </a:solidFill>
              </a:rPr>
              <a:t>Citace dle ČSN ISO 690</a:t>
            </a:r>
          </a:p>
          <a:p>
            <a:pPr indent="0" lvl="0" marL="0" rtl="0">
              <a:lnSpc>
                <a:spcPct val="115000"/>
              </a:lnSpc>
              <a:spcBef>
                <a:spcPts val="0"/>
              </a:spcBef>
              <a:spcAft>
                <a:spcPts val="800"/>
              </a:spcAft>
              <a:buNone/>
            </a:pPr>
            <a:r>
              <a:rPr lang="en" sz="1050">
                <a:solidFill>
                  <a:srgbClr val="444444"/>
                </a:solidFill>
                <a:highlight>
                  <a:srgbClr val="FFFFFF"/>
                </a:highlight>
              </a:rPr>
              <a:t>DURSO, S. C. Oral Manifestations of Disease. In: Kasper D, Fauci A, Hauser S, Longo D, Jameson J, Loscalzo J. eds. </a:t>
            </a:r>
            <a:r>
              <a:rPr i="1" lang="en" sz="1050">
                <a:solidFill>
                  <a:srgbClr val="444444"/>
                </a:solidFill>
                <a:highlight>
                  <a:srgbClr val="FFFFFF"/>
                </a:highlight>
              </a:rPr>
              <a:t>Harrison's Principles of Internal Medicine, 19e </a:t>
            </a:r>
            <a:r>
              <a:rPr lang="en" sz="1050">
                <a:solidFill>
                  <a:srgbClr val="444444"/>
                </a:solidFill>
                <a:highlight>
                  <a:srgbClr val="FFFFFF"/>
                </a:highlight>
              </a:rPr>
              <a:t>New York, NY: McGraw-Hill; 2014. http://accessmedicine.mhmedical.com/content.aspx?bookid=1130&amp;sectionid=79725733. Accessed August 08, 2017.</a:t>
            </a:r>
          </a:p>
          <a:p>
            <a:pPr indent="0" lvl="0" marL="0" rtl="0">
              <a:lnSpc>
                <a:spcPct val="115000"/>
              </a:lnSpc>
              <a:spcBef>
                <a:spcPts val="0"/>
              </a:spcBef>
              <a:spcAft>
                <a:spcPts val="800"/>
              </a:spcAft>
              <a:buNone/>
            </a:pPr>
            <a:r>
              <a:t/>
            </a:r>
            <a:endParaRPr b="1" sz="1000">
              <a:solidFill>
                <a:srgbClr val="161616"/>
              </a:solidFill>
            </a:endParaRPr>
          </a:p>
          <a:p>
            <a:pPr indent="0" lvl="0" marL="0" rtl="0">
              <a:lnSpc>
                <a:spcPct val="115000"/>
              </a:lnSpc>
              <a:spcBef>
                <a:spcPts val="0"/>
              </a:spcBef>
              <a:spcAft>
                <a:spcPts val="800"/>
              </a:spcAft>
              <a:buNone/>
            </a:pPr>
            <a:r>
              <a:rPr b="1" lang="en" sz="1000">
                <a:solidFill>
                  <a:srgbClr val="161616"/>
                </a:solidFill>
              </a:rPr>
              <a:t>Citace dle MLA</a:t>
            </a:r>
          </a:p>
          <a:p>
            <a:pPr indent="0" lvl="0" marL="0" rtl="0">
              <a:lnSpc>
                <a:spcPct val="115000"/>
              </a:lnSpc>
              <a:spcBef>
                <a:spcPts val="0"/>
              </a:spcBef>
              <a:spcAft>
                <a:spcPts val="800"/>
              </a:spcAft>
              <a:buNone/>
            </a:pPr>
            <a:r>
              <a:rPr lang="en" sz="1050">
                <a:solidFill>
                  <a:srgbClr val="444444"/>
                </a:solidFill>
                <a:highlight>
                  <a:srgbClr val="FFFFFF"/>
                </a:highlight>
              </a:rPr>
              <a:t>Durso, Samuel C.. "Oral Manifestations of Disease." </a:t>
            </a:r>
            <a:r>
              <a:rPr i="1" lang="en" sz="1050">
                <a:solidFill>
                  <a:srgbClr val="444444"/>
                </a:solidFill>
                <a:highlight>
                  <a:srgbClr val="FFFFFF"/>
                </a:highlight>
              </a:rPr>
              <a:t>Harrison's Principles of Internal Medicine, 19e</a:t>
            </a:r>
            <a:r>
              <a:rPr lang="en" sz="1050">
                <a:solidFill>
                  <a:srgbClr val="444444"/>
                </a:solidFill>
                <a:highlight>
                  <a:srgbClr val="FFFFFF"/>
                </a:highlight>
              </a:rPr>
              <a:t> Eds. Dennis Kasper, et al. New York, NY: McGraw-Hill, 2014, http://accessmedicine.mhmedical.com/content.aspx?bookid=1130&amp;sectionid=79725733.</a:t>
            </a:r>
          </a:p>
        </p:txBody>
      </p:sp>
      <p:sp>
        <p:nvSpPr>
          <p:cNvPr id="314" name="Shape 314"/>
          <p:cNvSpPr txBox="1"/>
          <p:nvPr/>
        </p:nvSpPr>
        <p:spPr>
          <a:xfrm>
            <a:off x="4476900" y="1089200"/>
            <a:ext cx="4740000" cy="3867900"/>
          </a:xfrm>
          <a:prstGeom prst="rect">
            <a:avLst/>
          </a:prstGeom>
          <a:noFill/>
          <a:ln>
            <a:noFill/>
          </a:ln>
        </p:spPr>
        <p:txBody>
          <a:bodyPr anchorCtr="0" anchor="t" bIns="91425" lIns="91425" rIns="91425" wrap="square" tIns="91425">
            <a:noAutofit/>
          </a:bodyPr>
          <a:lstStyle/>
          <a:p>
            <a:pPr lvl="0" rtl="0">
              <a:lnSpc>
                <a:spcPct val="110000"/>
              </a:lnSpc>
              <a:spcBef>
                <a:spcPts val="800"/>
              </a:spcBef>
              <a:spcAft>
                <a:spcPts val="800"/>
              </a:spcAft>
              <a:buNone/>
            </a:pPr>
            <a:r>
              <a:rPr b="1" lang="en">
                <a:solidFill>
                  <a:srgbClr val="161616"/>
                </a:solidFill>
              </a:rPr>
              <a:t>Co nám jednotlivé citační styly říkají?</a:t>
            </a:r>
          </a:p>
          <a:p>
            <a:pPr indent="-317500" lvl="0" marL="457200" rtl="0">
              <a:lnSpc>
                <a:spcPct val="115000"/>
              </a:lnSpc>
              <a:spcBef>
                <a:spcPts val="0"/>
              </a:spcBef>
              <a:spcAft>
                <a:spcPts val="800"/>
              </a:spcAft>
              <a:buClr>
                <a:srgbClr val="161616"/>
              </a:buClr>
              <a:buSzPct val="100000"/>
            </a:pPr>
            <a:r>
              <a:rPr lang="en">
                <a:solidFill>
                  <a:srgbClr val="161616"/>
                </a:solidFill>
              </a:rPr>
              <a:t>jaké údaje se do citace uvádí (autor, název, zdrojový dokument atd.) a jakým způsobem (počet autorů, pořadí jména a příjmení aj.)</a:t>
            </a:r>
          </a:p>
          <a:p>
            <a:pPr indent="-317500" lvl="0" marL="457200" rtl="0">
              <a:lnSpc>
                <a:spcPct val="115000"/>
              </a:lnSpc>
              <a:spcBef>
                <a:spcPts val="0"/>
              </a:spcBef>
              <a:spcAft>
                <a:spcPts val="800"/>
              </a:spcAft>
              <a:buClr>
                <a:srgbClr val="161616"/>
              </a:buClr>
              <a:buSzPct val="100000"/>
            </a:pPr>
            <a:r>
              <a:rPr lang="en">
                <a:solidFill>
                  <a:srgbClr val="161616"/>
                </a:solidFill>
              </a:rPr>
              <a:t>určují nám pořadí těchto údajů</a:t>
            </a:r>
          </a:p>
          <a:p>
            <a:pPr indent="-317500" lvl="0" marL="457200" rtl="0">
              <a:lnSpc>
                <a:spcPct val="115000"/>
              </a:lnSpc>
              <a:spcBef>
                <a:spcPts val="0"/>
              </a:spcBef>
              <a:spcAft>
                <a:spcPts val="800"/>
              </a:spcAft>
              <a:buClr>
                <a:srgbClr val="161616"/>
              </a:buClr>
              <a:buSzPct val="100000"/>
            </a:pPr>
            <a:r>
              <a:rPr lang="en">
                <a:solidFill>
                  <a:srgbClr val="161616"/>
                </a:solidFill>
              </a:rPr>
              <a:t>jak jednotlivé údaje od sebe oddělovat</a:t>
            </a:r>
          </a:p>
          <a:p>
            <a:pPr indent="-317500" lvl="0" marL="457200" rtl="0">
              <a:lnSpc>
                <a:spcPct val="115000"/>
              </a:lnSpc>
              <a:spcBef>
                <a:spcPts val="0"/>
              </a:spcBef>
              <a:spcAft>
                <a:spcPts val="800"/>
              </a:spcAft>
              <a:buClr>
                <a:srgbClr val="161616"/>
              </a:buClr>
              <a:buSzPct val="100000"/>
            </a:pPr>
            <a:r>
              <a:rPr lang="en">
                <a:solidFill>
                  <a:srgbClr val="161616"/>
                </a:solidFill>
              </a:rPr>
              <a:t>jakou formu zápisu jednotlivých údajů použít (kurzíva, verzálky atd.)</a:t>
            </a:r>
          </a:p>
          <a:p>
            <a:pPr indent="-317500" lvl="0" marL="457200" rtl="0">
              <a:lnSpc>
                <a:spcPct val="115000"/>
              </a:lnSpc>
              <a:spcBef>
                <a:spcPts val="0"/>
              </a:spcBef>
              <a:spcAft>
                <a:spcPts val="800"/>
              </a:spcAft>
              <a:buClr>
                <a:srgbClr val="161616"/>
              </a:buClr>
              <a:buSzPct val="100000"/>
            </a:pPr>
            <a:r>
              <a:rPr lang="en">
                <a:solidFill>
                  <a:srgbClr val="161616"/>
                </a:solidFill>
              </a:rPr>
              <a:t>jak má být jednoznačně identifikován zdrojový dokument (u článků titul časopisu, u příspěvku z konference sborník atp.), některé citační styly zkracují názvy časopisů</a:t>
            </a:r>
          </a:p>
          <a:p>
            <a:pPr indent="-317500" lvl="0" marL="457200" rtl="0">
              <a:lnSpc>
                <a:spcPct val="115000"/>
              </a:lnSpc>
              <a:spcBef>
                <a:spcPts val="0"/>
              </a:spcBef>
              <a:spcAft>
                <a:spcPts val="800"/>
              </a:spcAft>
              <a:buClr>
                <a:srgbClr val="161616"/>
              </a:buClr>
              <a:buSzPct val="100000"/>
            </a:pPr>
            <a:r>
              <a:rPr lang="en">
                <a:solidFill>
                  <a:srgbClr val="161616"/>
                </a:solidFill>
              </a:rPr>
              <a:t>jak a jaké se mají používat způsoby odkazování</a:t>
            </a:r>
          </a:p>
          <a:p>
            <a:pPr indent="-317500" lvl="0" marL="457200" rtl="0">
              <a:lnSpc>
                <a:spcPct val="115000"/>
              </a:lnSpc>
              <a:spcBef>
                <a:spcPts val="0"/>
              </a:spcBef>
              <a:spcAft>
                <a:spcPts val="800"/>
              </a:spcAft>
              <a:buClr>
                <a:srgbClr val="161616"/>
              </a:buClr>
              <a:buSzPct val="100000"/>
            </a:pPr>
            <a:r>
              <a:rPr lang="en">
                <a:solidFill>
                  <a:srgbClr val="161616"/>
                </a:solidFill>
              </a:rPr>
              <a:t>jak má být uspořádán seznam použité literatury</a:t>
            </a:r>
          </a:p>
          <a:p>
            <a:pPr lvl="0" rtl="0">
              <a:lnSpc>
                <a:spcPct val="115000"/>
              </a:lnSpc>
              <a:spcBef>
                <a:spcPts val="0"/>
              </a:spcBef>
              <a:spcAft>
                <a:spcPts val="800"/>
              </a:spcAft>
              <a:buNone/>
            </a:pPr>
            <a:r>
              <a:t/>
            </a:r>
            <a:endParaRPr>
              <a:solidFill>
                <a:srgbClr val="161616"/>
              </a:solidFill>
            </a:endParaRPr>
          </a:p>
          <a:p>
            <a:pPr lvl="0" rtl="0">
              <a:lnSpc>
                <a:spcPct val="115000"/>
              </a:lnSpc>
              <a:spcBef>
                <a:spcPts val="0"/>
              </a:spcBef>
              <a:spcAft>
                <a:spcPts val="800"/>
              </a:spcAft>
              <a:buNone/>
            </a:pPr>
            <a:r>
              <a:t/>
            </a:r>
            <a:endParaRPr>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769550" y="197100"/>
            <a:ext cx="6654600" cy="745800"/>
          </a:xfrm>
          <a:prstGeom prst="rect">
            <a:avLst/>
          </a:prstGeom>
        </p:spPr>
        <p:txBody>
          <a:bodyPr anchorCtr="0" anchor="b" bIns="91425" lIns="91425" rIns="91425" wrap="square" tIns="91425">
            <a:noAutofit/>
          </a:bodyPr>
          <a:lstStyle/>
          <a:p>
            <a:pPr lvl="0">
              <a:spcBef>
                <a:spcPts val="0"/>
              </a:spcBef>
              <a:buNone/>
            </a:pPr>
            <a:r>
              <a:rPr lang="en">
                <a:solidFill>
                  <a:srgbClr val="9900FF"/>
                </a:solidFill>
                <a:latin typeface="Arial"/>
                <a:ea typeface="Arial"/>
                <a:cs typeface="Arial"/>
                <a:sym typeface="Arial"/>
              </a:rPr>
              <a:t>Citační software</a:t>
            </a:r>
          </a:p>
          <a:p>
            <a:pPr lvl="0" rtl="0">
              <a:spcBef>
                <a:spcPts val="0"/>
              </a:spcBef>
              <a:buNone/>
            </a:pPr>
            <a:r>
              <a:rPr lang="en">
                <a:solidFill>
                  <a:srgbClr val="9900FF"/>
                </a:solidFill>
                <a:latin typeface="Arial"/>
                <a:ea typeface="Arial"/>
                <a:cs typeface="Arial"/>
                <a:sym typeface="Arial"/>
              </a:rPr>
              <a:t>Generátory citací a  a citační manažery</a:t>
            </a:r>
          </a:p>
        </p:txBody>
      </p:sp>
      <p:sp>
        <p:nvSpPr>
          <p:cNvPr id="320" name="Shape 320"/>
          <p:cNvSpPr txBox="1"/>
          <p:nvPr/>
        </p:nvSpPr>
        <p:spPr>
          <a:xfrm>
            <a:off x="769550" y="1481675"/>
            <a:ext cx="6338400" cy="2990100"/>
          </a:xfrm>
          <a:prstGeom prst="rect">
            <a:avLst/>
          </a:prstGeom>
          <a:noFill/>
          <a:ln>
            <a:noFill/>
          </a:ln>
        </p:spPr>
        <p:txBody>
          <a:bodyPr anchorCtr="0" anchor="t" bIns="91425" lIns="91425" rIns="91425" wrap="square" tIns="91425">
            <a:noAutofit/>
          </a:bodyPr>
          <a:lstStyle/>
          <a:p>
            <a:pPr indent="-317500" lvl="0" marL="457200" rtl="0">
              <a:lnSpc>
                <a:spcPct val="115000"/>
              </a:lnSpc>
              <a:spcBef>
                <a:spcPts val="0"/>
              </a:spcBef>
              <a:spcAft>
                <a:spcPts val="0"/>
              </a:spcAft>
              <a:buClr>
                <a:srgbClr val="161616"/>
              </a:buClr>
              <a:buSzPct val="100000"/>
              <a:buChar char="●"/>
            </a:pPr>
            <a:r>
              <a:rPr lang="en">
                <a:solidFill>
                  <a:srgbClr val="161616"/>
                </a:solidFill>
              </a:rPr>
              <a:t>Nástroje pro tvorbu, import, vyhledávání, sdílení a správu bibliografických citací/odkazů</a:t>
            </a:r>
          </a:p>
          <a:p>
            <a:pPr indent="-317500" lvl="0" marL="457200" rtl="0">
              <a:lnSpc>
                <a:spcPct val="115000"/>
              </a:lnSpc>
              <a:spcBef>
                <a:spcPts val="0"/>
              </a:spcBef>
              <a:spcAft>
                <a:spcPts val="0"/>
              </a:spcAft>
              <a:buClr>
                <a:srgbClr val="161616"/>
              </a:buClr>
              <a:buSzPct val="100000"/>
              <a:buChar char="●"/>
            </a:pPr>
            <a:r>
              <a:rPr lang="en">
                <a:solidFill>
                  <a:srgbClr val="161616"/>
                </a:solidFill>
              </a:rPr>
              <a:t>Všechny citace a odkazy na jednom místě</a:t>
            </a:r>
          </a:p>
          <a:p>
            <a:pPr indent="-317500" lvl="0" marL="457200" rtl="0">
              <a:lnSpc>
                <a:spcPct val="115000"/>
              </a:lnSpc>
              <a:spcBef>
                <a:spcPts val="0"/>
              </a:spcBef>
              <a:spcAft>
                <a:spcPts val="0"/>
              </a:spcAft>
              <a:buClr>
                <a:srgbClr val="161616"/>
              </a:buClr>
              <a:buSzPct val="100000"/>
              <a:buChar char="●"/>
            </a:pPr>
            <a:r>
              <a:rPr lang="en">
                <a:solidFill>
                  <a:srgbClr val="161616"/>
                </a:solidFill>
              </a:rPr>
              <a:t>Kromě automatického </a:t>
            </a:r>
            <a:r>
              <a:rPr b="1" lang="en">
                <a:solidFill>
                  <a:srgbClr val="161616"/>
                </a:solidFill>
              </a:rPr>
              <a:t>importu</a:t>
            </a:r>
            <a:r>
              <a:rPr lang="en">
                <a:solidFill>
                  <a:srgbClr val="161616"/>
                </a:solidFill>
              </a:rPr>
              <a:t> i manuální vkládání citací</a:t>
            </a:r>
          </a:p>
          <a:p>
            <a:pPr indent="-317500" lvl="0" marL="457200" rtl="0">
              <a:lnSpc>
                <a:spcPct val="115000"/>
              </a:lnSpc>
              <a:spcBef>
                <a:spcPts val="0"/>
              </a:spcBef>
              <a:spcAft>
                <a:spcPts val="0"/>
              </a:spcAft>
              <a:buClr>
                <a:srgbClr val="161616"/>
              </a:buClr>
              <a:buSzPct val="100000"/>
              <a:buChar char="●"/>
            </a:pPr>
            <a:r>
              <a:rPr lang="en">
                <a:solidFill>
                  <a:srgbClr val="161616"/>
                </a:solidFill>
              </a:rPr>
              <a:t>Exporty do různých citačních stylů</a:t>
            </a:r>
          </a:p>
          <a:p>
            <a:pPr indent="-317500" lvl="0" marL="457200" rtl="0">
              <a:lnSpc>
                <a:spcPct val="115000"/>
              </a:lnSpc>
              <a:spcBef>
                <a:spcPts val="0"/>
              </a:spcBef>
              <a:spcAft>
                <a:spcPts val="0"/>
              </a:spcAft>
              <a:buClr>
                <a:srgbClr val="161616"/>
              </a:buClr>
              <a:buSzPct val="100000"/>
              <a:buChar char="●"/>
            </a:pPr>
            <a:r>
              <a:rPr lang="en">
                <a:solidFill>
                  <a:srgbClr val="161616"/>
                </a:solidFill>
              </a:rPr>
              <a:t>Uchovávání poznámek i plných textů</a:t>
            </a:r>
          </a:p>
          <a:p>
            <a:pPr indent="-317500" lvl="0" marL="457200" rtl="0">
              <a:lnSpc>
                <a:spcPct val="115000"/>
              </a:lnSpc>
              <a:spcBef>
                <a:spcPts val="0"/>
              </a:spcBef>
              <a:spcAft>
                <a:spcPts val="0"/>
              </a:spcAft>
              <a:buClr>
                <a:srgbClr val="161616"/>
              </a:buClr>
              <a:buSzPct val="100000"/>
              <a:buChar char="●"/>
            </a:pPr>
            <a:r>
              <a:rPr lang="en">
                <a:solidFill>
                  <a:srgbClr val="161616"/>
                </a:solidFill>
              </a:rPr>
              <a:t>Vytváření tematických složek i skupin, označování citací štítky (tagování) </a:t>
            </a:r>
          </a:p>
          <a:p>
            <a:pPr indent="-317500" lvl="0" marL="457200" rtl="0">
              <a:lnSpc>
                <a:spcPct val="115000"/>
              </a:lnSpc>
              <a:spcBef>
                <a:spcPts val="0"/>
              </a:spcBef>
              <a:spcAft>
                <a:spcPts val="0"/>
              </a:spcAft>
              <a:buClr>
                <a:srgbClr val="161616"/>
              </a:buClr>
              <a:buSzPct val="100000"/>
              <a:buChar char="●"/>
            </a:pPr>
            <a:r>
              <a:rPr lang="en">
                <a:solidFill>
                  <a:srgbClr val="161616"/>
                </a:solidFill>
              </a:rPr>
              <a:t>Komentování a sdílení citací s ostatními uživateli</a:t>
            </a:r>
          </a:p>
          <a:p>
            <a:pPr indent="-317500" lvl="0" marL="457200" rtl="0">
              <a:lnSpc>
                <a:spcPct val="115000"/>
              </a:lnSpc>
              <a:spcBef>
                <a:spcPts val="0"/>
              </a:spcBef>
              <a:spcAft>
                <a:spcPts val="800"/>
              </a:spcAft>
              <a:buClr>
                <a:srgbClr val="161616"/>
              </a:buClr>
              <a:buSzPct val="100000"/>
              <a:buChar char="●"/>
            </a:pPr>
            <a:r>
              <a:rPr lang="en">
                <a:solidFill>
                  <a:srgbClr val="161616"/>
                </a:solidFill>
              </a:rPr>
              <a:t>Může sloužit i jako vědecká platforma (např. Mendeley)</a:t>
            </a:r>
            <a:br>
              <a:rPr lang="en">
                <a:solidFill>
                  <a:srgbClr val="161616"/>
                </a:solidFill>
              </a:rPr>
            </a:br>
          </a:p>
        </p:txBody>
      </p:sp>
      <p:pic>
        <p:nvPicPr>
          <p:cNvPr id="321" name="Shape 321"/>
          <p:cNvPicPr preferRelativeResize="0"/>
          <p:nvPr/>
        </p:nvPicPr>
        <p:blipFill>
          <a:blip r:embed="rId3">
            <a:alphaModFix/>
          </a:blip>
          <a:stretch>
            <a:fillRect/>
          </a:stretch>
        </p:blipFill>
        <p:spPr>
          <a:xfrm>
            <a:off x="6901568" y="1481675"/>
            <a:ext cx="1701907" cy="517975"/>
          </a:xfrm>
          <a:prstGeom prst="rect">
            <a:avLst/>
          </a:prstGeom>
          <a:noFill/>
          <a:ln>
            <a:noFill/>
          </a:ln>
        </p:spPr>
      </p:pic>
      <p:pic>
        <p:nvPicPr>
          <p:cNvPr id="322" name="Shape 322"/>
          <p:cNvPicPr preferRelativeResize="0"/>
          <p:nvPr/>
        </p:nvPicPr>
        <p:blipFill>
          <a:blip r:embed="rId4">
            <a:alphaModFix/>
          </a:blip>
          <a:stretch>
            <a:fillRect/>
          </a:stretch>
        </p:blipFill>
        <p:spPr>
          <a:xfrm>
            <a:off x="6901574" y="2417125"/>
            <a:ext cx="1701900" cy="541845"/>
          </a:xfrm>
          <a:prstGeom prst="rect">
            <a:avLst/>
          </a:prstGeom>
          <a:noFill/>
          <a:ln>
            <a:noFill/>
          </a:ln>
        </p:spPr>
      </p:pic>
      <p:pic>
        <p:nvPicPr>
          <p:cNvPr id="323" name="Shape 323"/>
          <p:cNvPicPr preferRelativeResize="0"/>
          <p:nvPr/>
        </p:nvPicPr>
        <p:blipFill>
          <a:blip r:embed="rId5">
            <a:alphaModFix/>
          </a:blip>
          <a:stretch>
            <a:fillRect/>
          </a:stretch>
        </p:blipFill>
        <p:spPr>
          <a:xfrm>
            <a:off x="6946550" y="3376450"/>
            <a:ext cx="1701900" cy="45661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type="title"/>
          </p:nvPr>
        </p:nvSpPr>
        <p:spPr>
          <a:xfrm>
            <a:off x="769550" y="197100"/>
            <a:ext cx="8163000" cy="745800"/>
          </a:xfrm>
          <a:prstGeom prst="rect">
            <a:avLst/>
          </a:prstGeom>
        </p:spPr>
        <p:txBody>
          <a:bodyPr anchorCtr="0" anchor="b" bIns="91425" lIns="91425" rIns="91425" wrap="square" tIns="91425">
            <a:noAutofit/>
          </a:bodyPr>
          <a:lstStyle/>
          <a:p>
            <a:pPr lvl="0">
              <a:spcBef>
                <a:spcPts val="0"/>
              </a:spcBef>
              <a:buNone/>
            </a:pPr>
            <a:r>
              <a:t/>
            </a:r>
            <a:endParaRPr>
              <a:solidFill>
                <a:srgbClr val="9900FF"/>
              </a:solidFill>
              <a:latin typeface="Arial"/>
              <a:ea typeface="Arial"/>
              <a:cs typeface="Arial"/>
              <a:sym typeface="Arial"/>
            </a:endParaRPr>
          </a:p>
          <a:p>
            <a:pPr lvl="0">
              <a:spcBef>
                <a:spcPts val="0"/>
              </a:spcBef>
              <a:buNone/>
            </a:pPr>
            <a:r>
              <a:t/>
            </a:r>
            <a:endParaRPr>
              <a:solidFill>
                <a:srgbClr val="9900FF"/>
              </a:solidFill>
              <a:latin typeface="Arial"/>
              <a:ea typeface="Arial"/>
              <a:cs typeface="Arial"/>
              <a:sym typeface="Arial"/>
            </a:endParaRPr>
          </a:p>
          <a:p>
            <a:pPr lvl="0">
              <a:spcBef>
                <a:spcPts val="0"/>
              </a:spcBef>
              <a:buNone/>
            </a:pPr>
            <a:r>
              <a:t/>
            </a:r>
            <a:endParaRPr>
              <a:solidFill>
                <a:srgbClr val="9900FF"/>
              </a:solidFill>
              <a:latin typeface="Arial"/>
              <a:ea typeface="Arial"/>
              <a:cs typeface="Arial"/>
              <a:sym typeface="Arial"/>
            </a:endParaRPr>
          </a:p>
          <a:p>
            <a:pPr lvl="0">
              <a:spcBef>
                <a:spcPts val="0"/>
              </a:spcBef>
              <a:buNone/>
            </a:pPr>
            <a:r>
              <a:t/>
            </a:r>
            <a:endParaRPr>
              <a:solidFill>
                <a:srgbClr val="9900FF"/>
              </a:solidFill>
              <a:latin typeface="Arial"/>
              <a:ea typeface="Arial"/>
              <a:cs typeface="Arial"/>
              <a:sym typeface="Arial"/>
            </a:endParaRPr>
          </a:p>
          <a:p>
            <a:pPr lvl="0">
              <a:spcBef>
                <a:spcPts val="0"/>
              </a:spcBef>
              <a:buNone/>
            </a:pPr>
            <a:r>
              <a:t/>
            </a:r>
            <a:endParaRPr>
              <a:solidFill>
                <a:srgbClr val="9900FF"/>
              </a:solidFill>
              <a:latin typeface="Arial"/>
              <a:ea typeface="Arial"/>
              <a:cs typeface="Arial"/>
              <a:sym typeface="Arial"/>
            </a:endParaRPr>
          </a:p>
          <a:p>
            <a:pPr lvl="0">
              <a:spcBef>
                <a:spcPts val="0"/>
              </a:spcBef>
              <a:buNone/>
            </a:pPr>
            <a:r>
              <a:t/>
            </a:r>
            <a:endParaRPr>
              <a:solidFill>
                <a:srgbClr val="9900FF"/>
              </a:solidFill>
              <a:latin typeface="Arial"/>
              <a:ea typeface="Arial"/>
              <a:cs typeface="Arial"/>
              <a:sym typeface="Arial"/>
            </a:endParaRPr>
          </a:p>
          <a:p>
            <a:pPr lvl="0">
              <a:spcBef>
                <a:spcPts val="0"/>
              </a:spcBef>
              <a:buNone/>
            </a:pPr>
            <a:r>
              <a:t/>
            </a:r>
            <a:endParaRPr>
              <a:solidFill>
                <a:srgbClr val="9900FF"/>
              </a:solidFill>
              <a:latin typeface="Arial"/>
              <a:ea typeface="Arial"/>
              <a:cs typeface="Arial"/>
              <a:sym typeface="Arial"/>
            </a:endParaRPr>
          </a:p>
          <a:p>
            <a:pPr lvl="0" rtl="0">
              <a:spcBef>
                <a:spcPts val="0"/>
              </a:spcBef>
              <a:buClr>
                <a:schemeClr val="dk1"/>
              </a:buClr>
              <a:buSzPct val="45833"/>
              <a:buFont typeface="Arial"/>
              <a:buNone/>
            </a:pPr>
            <a:r>
              <a:rPr lang="en">
                <a:solidFill>
                  <a:srgbClr val="9900FF"/>
                </a:solidFill>
                <a:latin typeface="Arial"/>
                <a:ea typeface="Arial"/>
                <a:cs typeface="Arial"/>
                <a:sym typeface="Arial"/>
              </a:rPr>
              <a:t>CitacePro Free - Generátor citací</a:t>
            </a:r>
          </a:p>
        </p:txBody>
      </p:sp>
      <p:sp>
        <p:nvSpPr>
          <p:cNvPr id="329" name="Shape 329"/>
          <p:cNvSpPr txBox="1"/>
          <p:nvPr/>
        </p:nvSpPr>
        <p:spPr>
          <a:xfrm>
            <a:off x="834750" y="1314500"/>
            <a:ext cx="6338400" cy="3604200"/>
          </a:xfrm>
          <a:prstGeom prst="rect">
            <a:avLst/>
          </a:prstGeom>
          <a:noFill/>
          <a:ln>
            <a:noFill/>
          </a:ln>
        </p:spPr>
        <p:txBody>
          <a:bodyPr anchorCtr="0" anchor="t" bIns="91425" lIns="91425" rIns="91425" wrap="square" tIns="91425">
            <a:noAutofit/>
          </a:bodyPr>
          <a:lstStyle/>
          <a:p>
            <a:pPr lvl="0" rtl="0">
              <a:spcBef>
                <a:spcPts val="0"/>
              </a:spcBef>
              <a:buClr>
                <a:schemeClr val="dk1"/>
              </a:buClr>
              <a:buSzPct val="55000"/>
              <a:buFont typeface="Arial"/>
              <a:buNone/>
            </a:pPr>
            <a:r>
              <a:rPr lang="en" sz="2000">
                <a:solidFill>
                  <a:srgbClr val="0DB7C4"/>
                </a:solidFill>
              </a:rPr>
              <a:t>Generátory pomáhají vytvořit citaci, bez znalostí pravidel.</a:t>
            </a:r>
          </a:p>
          <a:p>
            <a:pPr lvl="0" rtl="0">
              <a:lnSpc>
                <a:spcPct val="115000"/>
              </a:lnSpc>
              <a:spcBef>
                <a:spcPts val="0"/>
              </a:spcBef>
              <a:spcAft>
                <a:spcPts val="800"/>
              </a:spcAft>
              <a:buNone/>
            </a:pPr>
            <a:r>
              <a:rPr lang="en" sz="1800">
                <a:solidFill>
                  <a:srgbClr val="161616"/>
                </a:solidFill>
              </a:rPr>
              <a:t>Generátor citací podle normy ČSN ISO 690</a:t>
            </a:r>
          </a:p>
          <a:p>
            <a:pPr indent="-342900" lvl="0" marL="457200" rtl="0">
              <a:lnSpc>
                <a:spcPct val="115000"/>
              </a:lnSpc>
              <a:spcBef>
                <a:spcPts val="0"/>
              </a:spcBef>
              <a:spcAft>
                <a:spcPts val="0"/>
              </a:spcAft>
              <a:buClr>
                <a:srgbClr val="161616"/>
              </a:buClr>
              <a:buSzPct val="100000"/>
              <a:buChar char="●"/>
            </a:pPr>
            <a:r>
              <a:rPr lang="en" sz="1800">
                <a:solidFill>
                  <a:srgbClr val="161616"/>
                </a:solidFill>
              </a:rPr>
              <a:t>Citace lze vytvářet vyplněním formuláře nebo automaticky generovat přes ISBN, název … (rychlejší varianta)</a:t>
            </a:r>
          </a:p>
          <a:p>
            <a:pPr indent="-342900" lvl="0" marL="457200" rtl="0">
              <a:lnSpc>
                <a:spcPct val="115000"/>
              </a:lnSpc>
              <a:spcBef>
                <a:spcPts val="0"/>
              </a:spcBef>
              <a:spcAft>
                <a:spcPts val="0"/>
              </a:spcAft>
              <a:buClr>
                <a:srgbClr val="161616"/>
              </a:buClr>
              <a:buSzPct val="100000"/>
              <a:buChar char="●"/>
            </a:pPr>
            <a:r>
              <a:rPr lang="en" sz="1800">
                <a:solidFill>
                  <a:srgbClr val="161616"/>
                </a:solidFill>
              </a:rPr>
              <a:t>Po vytvoření účtu lze spravovat citace - třídit do složek, sdílet s jinými uživateli a exportovat (do Microsoft Word nebo PDF)</a:t>
            </a:r>
          </a:p>
          <a:p>
            <a:pPr indent="-342900" lvl="0" marL="457200" rtl="0">
              <a:lnSpc>
                <a:spcPct val="115000"/>
              </a:lnSpc>
              <a:spcBef>
                <a:spcPts val="0"/>
              </a:spcBef>
              <a:spcAft>
                <a:spcPts val="800"/>
              </a:spcAft>
              <a:buClr>
                <a:srgbClr val="161616"/>
              </a:buClr>
              <a:buSzPct val="100000"/>
              <a:buChar char="●"/>
            </a:pPr>
            <a:r>
              <a:rPr lang="en" sz="1800">
                <a:solidFill>
                  <a:srgbClr val="161616"/>
                </a:solidFill>
              </a:rPr>
              <a:t>Český produkt</a:t>
            </a:r>
            <a:br>
              <a:rPr lang="en" sz="1800">
                <a:solidFill>
                  <a:srgbClr val="161616"/>
                </a:solidFill>
              </a:rPr>
            </a:br>
          </a:p>
        </p:txBody>
      </p:sp>
      <p:pic>
        <p:nvPicPr>
          <p:cNvPr id="330" name="Shape 330"/>
          <p:cNvPicPr preferRelativeResize="0"/>
          <p:nvPr/>
        </p:nvPicPr>
        <p:blipFill>
          <a:blip r:embed="rId3">
            <a:alphaModFix/>
          </a:blip>
          <a:stretch>
            <a:fillRect/>
          </a:stretch>
        </p:blipFill>
        <p:spPr>
          <a:xfrm>
            <a:off x="6720075" y="716775"/>
            <a:ext cx="2212475" cy="6733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type="title"/>
          </p:nvPr>
        </p:nvSpPr>
        <p:spPr>
          <a:xfrm>
            <a:off x="769550" y="197099"/>
            <a:ext cx="3552600" cy="745800"/>
          </a:xfrm>
          <a:prstGeom prst="rect">
            <a:avLst/>
          </a:prstGeom>
        </p:spPr>
        <p:txBody>
          <a:bodyPr anchorCtr="0" anchor="b" bIns="91425" lIns="91425" rIns="91425" wrap="square" tIns="91425">
            <a:noAutofit/>
          </a:bodyPr>
          <a:lstStyle/>
          <a:p>
            <a:pPr lvl="0" rtl="0">
              <a:spcBef>
                <a:spcPts val="0"/>
              </a:spcBef>
              <a:buNone/>
            </a:pPr>
            <a:r>
              <a:rPr lang="en">
                <a:solidFill>
                  <a:srgbClr val="9900FF"/>
                </a:solidFill>
                <a:latin typeface="Arial"/>
                <a:ea typeface="Arial"/>
                <a:cs typeface="Arial"/>
                <a:sym typeface="Arial"/>
              </a:rPr>
              <a:t>Referenční manažery</a:t>
            </a:r>
            <a:br>
              <a:rPr lang="en">
                <a:solidFill>
                  <a:srgbClr val="9900FF"/>
                </a:solidFill>
                <a:latin typeface="Arial"/>
                <a:ea typeface="Arial"/>
                <a:cs typeface="Arial"/>
                <a:sym typeface="Arial"/>
              </a:rPr>
            </a:br>
            <a:r>
              <a:rPr lang="en">
                <a:solidFill>
                  <a:srgbClr val="9900FF"/>
                </a:solidFill>
                <a:latin typeface="Arial"/>
                <a:ea typeface="Arial"/>
                <a:cs typeface="Arial"/>
                <a:sym typeface="Arial"/>
              </a:rPr>
              <a:t>CitaceProPlus</a:t>
            </a:r>
          </a:p>
        </p:txBody>
      </p:sp>
      <p:sp>
        <p:nvSpPr>
          <p:cNvPr id="336" name="Shape 336"/>
          <p:cNvSpPr txBox="1"/>
          <p:nvPr/>
        </p:nvSpPr>
        <p:spPr>
          <a:xfrm>
            <a:off x="669525" y="1694600"/>
            <a:ext cx="4197900" cy="2990100"/>
          </a:xfrm>
          <a:prstGeom prst="rect">
            <a:avLst/>
          </a:prstGeom>
          <a:noFill/>
          <a:ln>
            <a:noFill/>
          </a:ln>
        </p:spPr>
        <p:txBody>
          <a:bodyPr anchorCtr="0" anchor="t" bIns="91425" lIns="91425" rIns="91425" wrap="square" tIns="91425">
            <a:noAutofit/>
          </a:bodyPr>
          <a:lstStyle/>
          <a:p>
            <a:pPr indent="-317500" lvl="0" marL="457200" rtl="0">
              <a:lnSpc>
                <a:spcPct val="115000"/>
              </a:lnSpc>
              <a:spcBef>
                <a:spcPts val="0"/>
              </a:spcBef>
              <a:spcAft>
                <a:spcPts val="0"/>
              </a:spcAft>
              <a:buClr>
                <a:srgbClr val="161616"/>
              </a:buClr>
              <a:buSzPct val="100000"/>
              <a:buChar char="●"/>
            </a:pPr>
            <a:r>
              <a:rPr lang="en">
                <a:solidFill>
                  <a:srgbClr val="161616"/>
                </a:solidFill>
              </a:rPr>
              <a:t>pro správu citací (organizace dokumentů ve složkách)</a:t>
            </a:r>
          </a:p>
          <a:p>
            <a:pPr indent="-317500" lvl="0" marL="457200" rtl="0">
              <a:lnSpc>
                <a:spcPct val="115000"/>
              </a:lnSpc>
              <a:spcBef>
                <a:spcPts val="0"/>
              </a:spcBef>
              <a:spcAft>
                <a:spcPts val="0"/>
              </a:spcAft>
              <a:buClr>
                <a:srgbClr val="161616"/>
              </a:buClr>
              <a:buSzPct val="100000"/>
              <a:buChar char="●"/>
            </a:pPr>
            <a:r>
              <a:rPr lang="en">
                <a:solidFill>
                  <a:srgbClr val="161616"/>
                </a:solidFill>
              </a:rPr>
              <a:t>podpora anotace, poznámek a ukládání plného textu</a:t>
            </a:r>
          </a:p>
          <a:p>
            <a:pPr indent="-317500" lvl="0" marL="457200" rtl="0">
              <a:lnSpc>
                <a:spcPct val="115000"/>
              </a:lnSpc>
              <a:spcBef>
                <a:spcPts val="0"/>
              </a:spcBef>
              <a:spcAft>
                <a:spcPts val="0"/>
              </a:spcAft>
              <a:buClr>
                <a:srgbClr val="161616"/>
              </a:buClr>
              <a:buSzPct val="100000"/>
              <a:buChar char="●"/>
            </a:pPr>
            <a:r>
              <a:rPr lang="en">
                <a:solidFill>
                  <a:srgbClr val="161616"/>
                </a:solidFill>
              </a:rPr>
              <a:t>podpora exportu do více citačních stylů</a:t>
            </a:r>
          </a:p>
          <a:p>
            <a:pPr indent="-317500" lvl="0" marL="457200" rtl="0">
              <a:lnSpc>
                <a:spcPct val="115000"/>
              </a:lnSpc>
              <a:spcBef>
                <a:spcPts val="0"/>
              </a:spcBef>
              <a:spcAft>
                <a:spcPts val="0"/>
              </a:spcAft>
              <a:buClr>
                <a:srgbClr val="161616"/>
              </a:buClr>
              <a:buSzPct val="100000"/>
              <a:buChar char="●"/>
            </a:pPr>
            <a:r>
              <a:rPr lang="en">
                <a:solidFill>
                  <a:srgbClr val="161616"/>
                </a:solidFill>
              </a:rPr>
              <a:t>externí nástroje: lišta do prohlížeče (vytváření citací přímo z webu)</a:t>
            </a:r>
          </a:p>
          <a:p>
            <a:pPr indent="-317500" lvl="0" marL="457200" rtl="0">
              <a:lnSpc>
                <a:spcPct val="115000"/>
              </a:lnSpc>
              <a:spcBef>
                <a:spcPts val="0"/>
              </a:spcBef>
              <a:spcAft>
                <a:spcPts val="0"/>
              </a:spcAft>
              <a:buClr>
                <a:srgbClr val="161616"/>
              </a:buClr>
              <a:buSzPct val="100000"/>
              <a:buChar char="●"/>
            </a:pPr>
            <a:r>
              <a:rPr lang="en">
                <a:solidFill>
                  <a:srgbClr val="161616"/>
                </a:solidFill>
              </a:rPr>
              <a:t>sdílení citací.</a:t>
            </a:r>
          </a:p>
          <a:p>
            <a:pPr indent="-317500" lvl="0" marL="457200" rtl="0">
              <a:lnSpc>
                <a:spcPct val="115000"/>
              </a:lnSpc>
              <a:spcBef>
                <a:spcPts val="0"/>
              </a:spcBef>
              <a:spcAft>
                <a:spcPts val="0"/>
              </a:spcAft>
              <a:buClr>
                <a:srgbClr val="161616"/>
              </a:buClr>
              <a:buSzPct val="100000"/>
              <a:buChar char="●"/>
            </a:pPr>
            <a:r>
              <a:rPr lang="en">
                <a:solidFill>
                  <a:srgbClr val="161616"/>
                </a:solidFill>
              </a:rPr>
              <a:t>vytváření citací z textového editoru např. Word.</a:t>
            </a:r>
          </a:p>
          <a:p>
            <a:pPr indent="-317500" lvl="0" marL="457200" rtl="0">
              <a:lnSpc>
                <a:spcPct val="115000"/>
              </a:lnSpc>
              <a:spcBef>
                <a:spcPts val="0"/>
              </a:spcBef>
              <a:spcAft>
                <a:spcPts val="800"/>
              </a:spcAft>
              <a:buClr>
                <a:srgbClr val="161616"/>
              </a:buClr>
              <a:buSzPct val="100000"/>
              <a:buChar char="●"/>
            </a:pPr>
            <a:r>
              <a:rPr lang="en" u="sng">
                <a:solidFill>
                  <a:srgbClr val="0097A7"/>
                </a:solidFill>
                <a:hlinkClick r:id="rId3"/>
              </a:rPr>
              <a:t>Leták</a:t>
            </a:r>
            <a:r>
              <a:rPr lang="en">
                <a:solidFill>
                  <a:srgbClr val="161616"/>
                </a:solidFill>
              </a:rPr>
              <a:t>; </a:t>
            </a:r>
            <a:r>
              <a:rPr lang="en" u="sng">
                <a:solidFill>
                  <a:srgbClr val="0DB7C4"/>
                </a:solidFill>
                <a:hlinkClick r:id="rId4"/>
              </a:rPr>
              <a:t>Tutoriály</a:t>
            </a:r>
            <a:r>
              <a:rPr lang="en">
                <a:solidFill>
                  <a:srgbClr val="161616"/>
                </a:solidFill>
              </a:rPr>
              <a:t>. </a:t>
            </a:r>
          </a:p>
          <a:p>
            <a:pPr lvl="0" rtl="0">
              <a:lnSpc>
                <a:spcPct val="115000"/>
              </a:lnSpc>
              <a:spcBef>
                <a:spcPts val="0"/>
              </a:spcBef>
              <a:spcAft>
                <a:spcPts val="800"/>
              </a:spcAft>
              <a:buNone/>
            </a:pPr>
            <a:br>
              <a:rPr lang="en" sz="1800">
                <a:solidFill>
                  <a:srgbClr val="161616"/>
                </a:solidFill>
              </a:rPr>
            </a:br>
          </a:p>
        </p:txBody>
      </p:sp>
      <p:sp>
        <p:nvSpPr>
          <p:cNvPr id="337" name="Shape 337"/>
          <p:cNvSpPr txBox="1"/>
          <p:nvPr/>
        </p:nvSpPr>
        <p:spPr>
          <a:xfrm>
            <a:off x="5056350" y="1777950"/>
            <a:ext cx="3951300" cy="2047500"/>
          </a:xfrm>
          <a:prstGeom prst="rect">
            <a:avLst/>
          </a:prstGeom>
          <a:noFill/>
          <a:ln>
            <a:noFill/>
          </a:ln>
        </p:spPr>
        <p:txBody>
          <a:bodyPr anchorCtr="0" anchor="t" bIns="91425" lIns="91425" rIns="91425" wrap="square" tIns="91425">
            <a:noAutofit/>
          </a:bodyPr>
          <a:lstStyle/>
          <a:p>
            <a:pPr lvl="0" rtl="0">
              <a:spcBef>
                <a:spcPts val="0"/>
              </a:spcBef>
              <a:buNone/>
            </a:pPr>
            <a:r>
              <a:rPr lang="en"/>
              <a:t>Příklady &amp; cvičení. </a:t>
            </a:r>
            <a:r>
              <a:rPr lang="en" u="sng">
                <a:solidFill>
                  <a:schemeClr val="hlink"/>
                </a:solidFill>
                <a:hlinkClick r:id="rId5"/>
              </a:rPr>
              <a:t>CitaceProPlus</a:t>
            </a:r>
            <a:r>
              <a:rPr lang="en"/>
              <a:t> prakticky.</a:t>
            </a:r>
          </a:p>
          <a:p>
            <a:pPr lvl="0" rtl="0">
              <a:spcBef>
                <a:spcPts val="0"/>
              </a:spcBef>
              <a:buNone/>
            </a:pPr>
            <a:r>
              <a:t/>
            </a:r>
            <a:endParaRPr/>
          </a:p>
          <a:p>
            <a:pPr indent="-317500" lvl="0" marL="457200" rtl="0">
              <a:spcBef>
                <a:spcPts val="0"/>
              </a:spcBef>
              <a:spcAft>
                <a:spcPts val="0"/>
              </a:spcAft>
              <a:buSzPct val="100000"/>
              <a:buAutoNum type="arabicPeriod"/>
            </a:pPr>
            <a:r>
              <a:rPr lang="en"/>
              <a:t>Příhlášení do CitacePro.</a:t>
            </a:r>
          </a:p>
          <a:p>
            <a:pPr indent="-317500" lvl="0" marL="457200" rtl="0">
              <a:spcBef>
                <a:spcPts val="0"/>
              </a:spcBef>
              <a:spcAft>
                <a:spcPts val="0"/>
              </a:spcAft>
              <a:buSzPct val="100000"/>
              <a:buAutoNum type="arabicPeriod"/>
            </a:pPr>
            <a:r>
              <a:rPr lang="en"/>
              <a:t>Uložení několika dokumentů. </a:t>
            </a:r>
          </a:p>
          <a:p>
            <a:pPr indent="-317500" lvl="0" marL="457200" rtl="0">
              <a:spcBef>
                <a:spcPts val="0"/>
              </a:spcBef>
              <a:spcAft>
                <a:spcPts val="0"/>
              </a:spcAft>
              <a:buSzPct val="100000"/>
              <a:buAutoNum type="arabicPeriod"/>
            </a:pPr>
            <a:r>
              <a:rPr lang="en"/>
              <a:t>Stažení citace.</a:t>
            </a:r>
          </a:p>
          <a:p>
            <a:pPr indent="-317500" lvl="0" marL="457200" rtl="0">
              <a:spcBef>
                <a:spcPts val="0"/>
              </a:spcBef>
              <a:spcAft>
                <a:spcPts val="0"/>
              </a:spcAft>
              <a:buSzPct val="100000"/>
              <a:buAutoNum type="arabicPeriod"/>
            </a:pPr>
            <a:r>
              <a:rPr lang="en"/>
              <a:t>Vytvoření a sdílení složky.</a:t>
            </a:r>
          </a:p>
          <a:p>
            <a:pPr indent="-317500" lvl="0" marL="457200" rtl="0">
              <a:spcBef>
                <a:spcPts val="0"/>
              </a:spcBef>
              <a:spcAft>
                <a:spcPts val="0"/>
              </a:spcAft>
              <a:buSzPct val="100000"/>
              <a:buAutoNum type="arabicPeriod"/>
            </a:pPr>
            <a:r>
              <a:rPr lang="en"/>
              <a:t>CitacePro v katalozích.</a:t>
            </a:r>
          </a:p>
          <a:p>
            <a:pPr indent="-317500" lvl="0" marL="457200" rtl="0">
              <a:spcBef>
                <a:spcPts val="0"/>
              </a:spcBef>
              <a:spcAft>
                <a:spcPts val="0"/>
              </a:spcAft>
              <a:buSzPct val="100000"/>
              <a:buAutoNum type="arabicPeriod"/>
            </a:pPr>
            <a:r>
              <a:rPr lang="en"/>
              <a:t>Instalování rozšíření do prohlížeče.</a:t>
            </a:r>
          </a:p>
          <a:p>
            <a:pPr indent="-317500" lvl="0" marL="457200" rtl="0">
              <a:spcBef>
                <a:spcPts val="0"/>
              </a:spcBef>
              <a:buSzPct val="100000"/>
              <a:buAutoNum type="arabicPeriod"/>
            </a:pPr>
            <a:r>
              <a:rPr lang="en"/>
              <a:t>Doplněk ve Wordu.</a:t>
            </a:r>
          </a:p>
        </p:txBody>
      </p:sp>
      <p:pic>
        <p:nvPicPr>
          <p:cNvPr id="338" name="Shape 338"/>
          <p:cNvPicPr preferRelativeResize="0"/>
          <p:nvPr/>
        </p:nvPicPr>
        <p:blipFill>
          <a:blip r:embed="rId6">
            <a:alphaModFix/>
          </a:blip>
          <a:stretch>
            <a:fillRect/>
          </a:stretch>
        </p:blipFill>
        <p:spPr>
          <a:xfrm>
            <a:off x="8017850" y="277688"/>
            <a:ext cx="746225" cy="746225"/>
          </a:xfrm>
          <a:prstGeom prst="rect">
            <a:avLst/>
          </a:prstGeom>
          <a:noFill/>
          <a:ln>
            <a:noFill/>
          </a:ln>
        </p:spPr>
      </p:pic>
      <p:pic>
        <p:nvPicPr>
          <p:cNvPr id="339" name="Shape 339"/>
          <p:cNvPicPr preferRelativeResize="0"/>
          <p:nvPr/>
        </p:nvPicPr>
        <p:blipFill>
          <a:blip r:embed="rId7">
            <a:alphaModFix/>
          </a:blip>
          <a:stretch>
            <a:fillRect/>
          </a:stretch>
        </p:blipFill>
        <p:spPr>
          <a:xfrm>
            <a:off x="5907112" y="413388"/>
            <a:ext cx="1522042" cy="4748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Shape 344"/>
          <p:cNvSpPr txBox="1"/>
          <p:nvPr>
            <p:ph type="title"/>
          </p:nvPr>
        </p:nvSpPr>
        <p:spPr>
          <a:xfrm>
            <a:off x="769550" y="197099"/>
            <a:ext cx="3552600" cy="745800"/>
          </a:xfrm>
          <a:prstGeom prst="rect">
            <a:avLst/>
          </a:prstGeom>
        </p:spPr>
        <p:txBody>
          <a:bodyPr anchorCtr="0" anchor="b" bIns="91425" lIns="91425" rIns="91425" wrap="square" tIns="91425">
            <a:noAutofit/>
          </a:bodyPr>
          <a:lstStyle/>
          <a:p>
            <a:pPr lvl="0" rtl="0">
              <a:spcBef>
                <a:spcPts val="0"/>
              </a:spcBef>
              <a:buClr>
                <a:srgbClr val="000000"/>
              </a:buClr>
              <a:buSzPct val="36666"/>
              <a:buFont typeface="Arial"/>
              <a:buNone/>
            </a:pPr>
            <a:r>
              <a:rPr lang="en" sz="3000">
                <a:solidFill>
                  <a:srgbClr val="9900FF"/>
                </a:solidFill>
                <a:latin typeface="Arial"/>
                <a:ea typeface="Arial"/>
                <a:cs typeface="Arial"/>
                <a:sym typeface="Arial"/>
              </a:rPr>
              <a:t>Plagiát</a:t>
            </a:r>
          </a:p>
        </p:txBody>
      </p:sp>
      <p:sp>
        <p:nvSpPr>
          <p:cNvPr id="345" name="Shape 345"/>
          <p:cNvSpPr txBox="1"/>
          <p:nvPr/>
        </p:nvSpPr>
        <p:spPr>
          <a:xfrm>
            <a:off x="972975" y="1252450"/>
            <a:ext cx="4003800" cy="3632100"/>
          </a:xfrm>
          <a:prstGeom prst="rect">
            <a:avLst/>
          </a:prstGeom>
          <a:noFill/>
          <a:ln>
            <a:noFill/>
          </a:ln>
        </p:spPr>
        <p:txBody>
          <a:bodyPr anchorCtr="0" anchor="t" bIns="91425" lIns="91425" rIns="91425" wrap="square" tIns="91425">
            <a:noAutofit/>
          </a:bodyPr>
          <a:lstStyle/>
          <a:p>
            <a:pPr lvl="0" rtl="0">
              <a:lnSpc>
                <a:spcPct val="115000"/>
              </a:lnSpc>
              <a:spcBef>
                <a:spcPts val="0"/>
              </a:spcBef>
              <a:buClr>
                <a:srgbClr val="000000"/>
              </a:buClr>
              <a:buSzPct val="100000"/>
              <a:buFont typeface="Arial"/>
              <a:buNone/>
            </a:pPr>
            <a:r>
              <a:rPr lang="en" sz="1100">
                <a:solidFill>
                  <a:srgbClr val="000000"/>
                </a:solidFill>
              </a:rPr>
              <a:t>Dílo cizího autora nebo jeho části, které vydává autor za vlastní. Z latinského “plagiarius” znamená zloděj/lupič,</a:t>
            </a:r>
          </a:p>
          <a:p>
            <a:pPr lvl="0" rtl="0">
              <a:lnSpc>
                <a:spcPct val="115000"/>
              </a:lnSpc>
              <a:spcBef>
                <a:spcPts val="0"/>
              </a:spcBef>
              <a:buClr>
                <a:srgbClr val="000000"/>
              </a:buClr>
              <a:buSzPct val="100000"/>
              <a:buFont typeface="Arial"/>
              <a:buNone/>
            </a:pPr>
            <a:r>
              <a:rPr lang="en" sz="1100">
                <a:solidFill>
                  <a:srgbClr val="000000"/>
                </a:solidFill>
              </a:rPr>
              <a:t>Plagiátorství je použití cizí myšlenky ve vlastním textu bez uvedení zdroje.</a:t>
            </a:r>
          </a:p>
          <a:p>
            <a:pPr lvl="0" rtl="0">
              <a:lnSpc>
                <a:spcPct val="115000"/>
              </a:lnSpc>
              <a:spcBef>
                <a:spcPts val="0"/>
              </a:spcBef>
              <a:buClr>
                <a:srgbClr val="000000"/>
              </a:buClr>
              <a:buSzPct val="100000"/>
              <a:buFont typeface="Arial"/>
              <a:buNone/>
            </a:pPr>
            <a:r>
              <a:t/>
            </a:r>
            <a:endParaRPr sz="1100">
              <a:solidFill>
                <a:srgbClr val="000000"/>
              </a:solidFill>
            </a:endParaRPr>
          </a:p>
          <a:p>
            <a:pPr lvl="0" rtl="0">
              <a:lnSpc>
                <a:spcPct val="115000"/>
              </a:lnSpc>
              <a:spcBef>
                <a:spcPts val="0"/>
              </a:spcBef>
              <a:buClr>
                <a:srgbClr val="000000"/>
              </a:buClr>
              <a:buSzPct val="100000"/>
              <a:buFont typeface="Arial"/>
              <a:buNone/>
            </a:pPr>
            <a:r>
              <a:rPr b="1" lang="en" sz="1100">
                <a:solidFill>
                  <a:srgbClr val="000000"/>
                </a:solidFill>
              </a:rPr>
              <a:t>Druhy plagiátorství </a:t>
            </a:r>
          </a:p>
          <a:p>
            <a:pPr lvl="0" rtl="0">
              <a:lnSpc>
                <a:spcPct val="115000"/>
              </a:lnSpc>
              <a:spcBef>
                <a:spcPts val="0"/>
              </a:spcBef>
              <a:buClr>
                <a:srgbClr val="000000"/>
              </a:buClr>
              <a:buSzPct val="100000"/>
              <a:buFont typeface="Arial"/>
              <a:buNone/>
            </a:pPr>
            <a:r>
              <a:t/>
            </a:r>
            <a:endParaRPr b="1" sz="1100">
              <a:solidFill>
                <a:srgbClr val="000000"/>
              </a:solidFill>
            </a:endParaRPr>
          </a:p>
          <a:p>
            <a:pPr indent="-298450" lvl="0" marL="457200" rtl="0">
              <a:lnSpc>
                <a:spcPct val="115000"/>
              </a:lnSpc>
              <a:spcBef>
                <a:spcPts val="0"/>
              </a:spcBef>
              <a:spcAft>
                <a:spcPts val="0"/>
              </a:spcAft>
              <a:buClr>
                <a:srgbClr val="000000"/>
              </a:buClr>
              <a:buSzPct val="100000"/>
              <a:buChar char="●"/>
            </a:pPr>
            <a:r>
              <a:rPr lang="en" sz="1100">
                <a:solidFill>
                  <a:srgbClr val="000000"/>
                </a:solidFill>
              </a:rPr>
              <a:t>Klonování</a:t>
            </a:r>
          </a:p>
          <a:p>
            <a:pPr indent="-298450" lvl="0" marL="457200" rtl="0">
              <a:lnSpc>
                <a:spcPct val="115000"/>
              </a:lnSpc>
              <a:spcBef>
                <a:spcPts val="0"/>
              </a:spcBef>
              <a:spcAft>
                <a:spcPts val="0"/>
              </a:spcAft>
              <a:buClr>
                <a:srgbClr val="000000"/>
              </a:buClr>
              <a:buSzPct val="100000"/>
              <a:buChar char="●"/>
            </a:pPr>
            <a:r>
              <a:rPr lang="en" sz="1100">
                <a:solidFill>
                  <a:srgbClr val="000000"/>
                </a:solidFill>
              </a:rPr>
              <a:t>Kopírování</a:t>
            </a:r>
          </a:p>
          <a:p>
            <a:pPr indent="-298450" lvl="0" marL="457200" rtl="0">
              <a:lnSpc>
                <a:spcPct val="115000"/>
              </a:lnSpc>
              <a:spcBef>
                <a:spcPts val="0"/>
              </a:spcBef>
              <a:spcAft>
                <a:spcPts val="0"/>
              </a:spcAft>
              <a:buClr>
                <a:srgbClr val="000000"/>
              </a:buClr>
              <a:buSzPct val="100000"/>
              <a:buChar char="●"/>
            </a:pPr>
            <a:r>
              <a:rPr lang="en" sz="1100">
                <a:solidFill>
                  <a:srgbClr val="000000"/>
                </a:solidFill>
              </a:rPr>
              <a:t>Drobné úpravy</a:t>
            </a:r>
          </a:p>
          <a:p>
            <a:pPr indent="-298450" lvl="0" marL="457200" rtl="0">
              <a:lnSpc>
                <a:spcPct val="115000"/>
              </a:lnSpc>
              <a:spcBef>
                <a:spcPts val="0"/>
              </a:spcBef>
              <a:spcAft>
                <a:spcPts val="0"/>
              </a:spcAft>
              <a:buClr>
                <a:srgbClr val="000000"/>
              </a:buClr>
              <a:buSzPct val="100000"/>
              <a:buChar char="●"/>
            </a:pPr>
            <a:r>
              <a:rPr lang="en" sz="1100">
                <a:solidFill>
                  <a:srgbClr val="000000"/>
                </a:solidFill>
              </a:rPr>
              <a:t>Jeden zdroj</a:t>
            </a:r>
          </a:p>
          <a:p>
            <a:pPr indent="-298450" lvl="0" marL="457200" rtl="0">
              <a:lnSpc>
                <a:spcPct val="115000"/>
              </a:lnSpc>
              <a:spcBef>
                <a:spcPts val="0"/>
              </a:spcBef>
              <a:spcAft>
                <a:spcPts val="0"/>
              </a:spcAft>
              <a:buClr>
                <a:srgbClr val="000000"/>
              </a:buClr>
              <a:buSzPct val="100000"/>
              <a:buChar char="●"/>
            </a:pPr>
            <a:r>
              <a:rPr lang="en" sz="1100">
                <a:solidFill>
                  <a:srgbClr val="000000"/>
                </a:solidFill>
              </a:rPr>
              <a:t>Spojování textů</a:t>
            </a:r>
          </a:p>
          <a:p>
            <a:pPr indent="-298450" lvl="0" marL="457200" rtl="0">
              <a:lnSpc>
                <a:spcPct val="115000"/>
              </a:lnSpc>
              <a:spcBef>
                <a:spcPts val="0"/>
              </a:spcBef>
              <a:spcAft>
                <a:spcPts val="0"/>
              </a:spcAft>
              <a:buClr>
                <a:srgbClr val="000000"/>
              </a:buClr>
              <a:buSzPct val="100000"/>
              <a:buChar char="●"/>
            </a:pPr>
            <a:r>
              <a:rPr lang="en" sz="1100">
                <a:solidFill>
                  <a:srgbClr val="000000"/>
                </a:solidFill>
              </a:rPr>
              <a:t>Necitování v textu</a:t>
            </a:r>
          </a:p>
          <a:p>
            <a:pPr indent="-298450" lvl="0" marL="457200" rtl="0">
              <a:lnSpc>
                <a:spcPct val="115000"/>
              </a:lnSpc>
              <a:spcBef>
                <a:spcPts val="0"/>
              </a:spcBef>
              <a:spcAft>
                <a:spcPts val="0"/>
              </a:spcAft>
              <a:buClr>
                <a:srgbClr val="000000"/>
              </a:buClr>
              <a:buSzPct val="100000"/>
              <a:buChar char="●"/>
            </a:pPr>
            <a:r>
              <a:rPr lang="en" sz="1100">
                <a:solidFill>
                  <a:srgbClr val="000000"/>
                </a:solidFill>
              </a:rPr>
              <a:t>Citáty bez uvozovek</a:t>
            </a:r>
          </a:p>
          <a:p>
            <a:pPr indent="-298450" lvl="0" marL="457200" rtl="0">
              <a:lnSpc>
                <a:spcPct val="115000"/>
              </a:lnSpc>
              <a:spcBef>
                <a:spcPts val="0"/>
              </a:spcBef>
              <a:spcAft>
                <a:spcPts val="0"/>
              </a:spcAft>
              <a:buClr>
                <a:srgbClr val="000000"/>
              </a:buClr>
              <a:buSzPct val="100000"/>
              <a:buChar char="●"/>
            </a:pPr>
            <a:r>
              <a:rPr lang="en" sz="1100">
                <a:solidFill>
                  <a:srgbClr val="000000"/>
                </a:solidFill>
              </a:rPr>
              <a:t>Vylepšování literatury</a:t>
            </a:r>
          </a:p>
          <a:p>
            <a:pPr indent="-298450" lvl="0" marL="457200" rtl="0">
              <a:lnSpc>
                <a:spcPct val="115000"/>
              </a:lnSpc>
              <a:spcBef>
                <a:spcPts val="0"/>
              </a:spcBef>
              <a:spcAft>
                <a:spcPts val="0"/>
              </a:spcAft>
              <a:buClr>
                <a:srgbClr val="000000"/>
              </a:buClr>
              <a:buSzPct val="100000"/>
              <a:buChar char="●"/>
            </a:pPr>
            <a:r>
              <a:rPr lang="en" sz="1100">
                <a:solidFill>
                  <a:srgbClr val="000000"/>
                </a:solidFill>
              </a:rPr>
              <a:t>Nedohledatelný zdroj</a:t>
            </a:r>
          </a:p>
          <a:p>
            <a:pPr indent="-298450" lvl="0" marL="457200" rtl="0">
              <a:lnSpc>
                <a:spcPct val="115000"/>
              </a:lnSpc>
              <a:spcBef>
                <a:spcPts val="0"/>
              </a:spcBef>
              <a:buClr>
                <a:srgbClr val="000000"/>
              </a:buClr>
              <a:buSzPct val="100000"/>
              <a:buChar char="●"/>
            </a:pPr>
            <a:r>
              <a:rPr lang="en" sz="1100">
                <a:solidFill>
                  <a:srgbClr val="000000"/>
                </a:solidFill>
              </a:rPr>
              <a:t>Zneužití autocitací </a:t>
            </a:r>
            <a:br>
              <a:rPr lang="en" sz="1100">
                <a:solidFill>
                  <a:srgbClr val="000000"/>
                </a:solidFill>
              </a:rPr>
            </a:br>
          </a:p>
          <a:p>
            <a:pPr lvl="0" rtl="0">
              <a:lnSpc>
                <a:spcPct val="115000"/>
              </a:lnSpc>
              <a:spcBef>
                <a:spcPts val="0"/>
              </a:spcBef>
              <a:buClr>
                <a:srgbClr val="000000"/>
              </a:buClr>
              <a:buSzPct val="78571"/>
              <a:buFont typeface="Arial"/>
              <a:buNone/>
            </a:pPr>
            <a:r>
              <a:t/>
            </a:r>
            <a:endParaRPr b="1">
              <a:solidFill>
                <a:srgbClr val="000000"/>
              </a:solidFill>
            </a:endParaRPr>
          </a:p>
          <a:p>
            <a:pPr lvl="0" rtl="0">
              <a:lnSpc>
                <a:spcPct val="115000"/>
              </a:lnSpc>
              <a:spcBef>
                <a:spcPts val="0"/>
              </a:spcBef>
              <a:buClr>
                <a:srgbClr val="000000"/>
              </a:buClr>
              <a:buSzPct val="78571"/>
              <a:buFont typeface="Arial"/>
              <a:buNone/>
            </a:pPr>
            <a:r>
              <a:t/>
            </a:r>
            <a:endParaRPr b="1">
              <a:solidFill>
                <a:srgbClr val="000000"/>
              </a:solidFill>
            </a:endParaRPr>
          </a:p>
          <a:p>
            <a:pPr lvl="0" rtl="0">
              <a:lnSpc>
                <a:spcPct val="115000"/>
              </a:lnSpc>
              <a:spcBef>
                <a:spcPts val="0"/>
              </a:spcBef>
              <a:buClr>
                <a:srgbClr val="000000"/>
              </a:buClr>
              <a:buSzPct val="78571"/>
              <a:buFont typeface="Arial"/>
              <a:buNone/>
            </a:pPr>
            <a:r>
              <a:t/>
            </a:r>
            <a:endParaRPr b="1">
              <a:solidFill>
                <a:srgbClr val="000000"/>
              </a:solidFill>
            </a:endParaRPr>
          </a:p>
          <a:p>
            <a:pPr lvl="0" rtl="0">
              <a:lnSpc>
                <a:spcPct val="115000"/>
              </a:lnSpc>
              <a:spcBef>
                <a:spcPts val="0"/>
              </a:spcBef>
              <a:spcAft>
                <a:spcPts val="1600"/>
              </a:spcAft>
              <a:buNone/>
            </a:pPr>
            <a:r>
              <a:t/>
            </a:r>
            <a:endParaRPr b="1">
              <a:solidFill>
                <a:srgbClr val="000000"/>
              </a:solidFill>
            </a:endParaRPr>
          </a:p>
          <a:p>
            <a:pPr lvl="0" rtl="0">
              <a:lnSpc>
                <a:spcPct val="115000"/>
              </a:lnSpc>
              <a:spcBef>
                <a:spcPts val="0"/>
              </a:spcBef>
              <a:spcAft>
                <a:spcPts val="1600"/>
              </a:spcAft>
              <a:buNone/>
            </a:pPr>
            <a:r>
              <a:t/>
            </a:r>
            <a:endParaRPr>
              <a:solidFill>
                <a:srgbClr val="000000"/>
              </a:solidFill>
            </a:endParaRPr>
          </a:p>
          <a:p>
            <a:pPr lvl="0" rtl="0">
              <a:lnSpc>
                <a:spcPct val="115000"/>
              </a:lnSpc>
              <a:spcBef>
                <a:spcPts val="0"/>
              </a:spcBef>
              <a:buNone/>
            </a:pPr>
            <a:r>
              <a:t/>
            </a:r>
            <a:endParaRPr b="1" sz="1800">
              <a:solidFill>
                <a:srgbClr val="000000"/>
              </a:solidFill>
            </a:endParaRPr>
          </a:p>
          <a:p>
            <a:pPr lvl="0" rtl="0">
              <a:spcBef>
                <a:spcPts val="0"/>
              </a:spcBef>
              <a:buNone/>
            </a:pPr>
            <a:r>
              <a:t/>
            </a:r>
            <a:endParaRPr>
              <a:solidFill>
                <a:srgbClr val="000000"/>
              </a:solidFill>
            </a:endParaRPr>
          </a:p>
        </p:txBody>
      </p:sp>
      <p:sp>
        <p:nvSpPr>
          <p:cNvPr id="346" name="Shape 346"/>
          <p:cNvSpPr txBox="1"/>
          <p:nvPr/>
        </p:nvSpPr>
        <p:spPr>
          <a:xfrm>
            <a:off x="5414100" y="1113850"/>
            <a:ext cx="3729900" cy="39093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b="1" lang="en" sz="1100">
                <a:solidFill>
                  <a:srgbClr val="000000"/>
                </a:solidFill>
              </a:rPr>
              <a:t>Systémy pro odhalování plagiátů</a:t>
            </a:r>
          </a:p>
          <a:p>
            <a:pPr lvl="0" rtl="0">
              <a:lnSpc>
                <a:spcPct val="115000"/>
              </a:lnSpc>
              <a:spcBef>
                <a:spcPts val="0"/>
              </a:spcBef>
              <a:buNone/>
            </a:pPr>
            <a:r>
              <a:t/>
            </a:r>
            <a:endParaRPr sz="1100">
              <a:solidFill>
                <a:srgbClr val="000000"/>
              </a:solidFill>
            </a:endParaRPr>
          </a:p>
          <a:p>
            <a:pPr lvl="0" rtl="0">
              <a:lnSpc>
                <a:spcPct val="115000"/>
              </a:lnSpc>
              <a:spcBef>
                <a:spcPts val="0"/>
              </a:spcBef>
              <a:buClr>
                <a:srgbClr val="000000"/>
              </a:buClr>
              <a:buSzPct val="100000"/>
              <a:buFont typeface="Arial"/>
              <a:buNone/>
            </a:pPr>
            <a:r>
              <a:rPr lang="en" sz="1100" u="sng">
                <a:solidFill>
                  <a:srgbClr val="0097A7"/>
                </a:solidFill>
                <a:hlinkClick r:id="rId3"/>
              </a:rPr>
              <a:t>Odevzdej.cz</a:t>
            </a:r>
            <a:r>
              <a:rPr lang="en" sz="1100">
                <a:solidFill>
                  <a:srgbClr val="000000"/>
                </a:solidFill>
              </a:rPr>
              <a:t>  - odhalování plagiátů v seminárních pracích</a:t>
            </a:r>
          </a:p>
          <a:p>
            <a:pPr lvl="0" rtl="0">
              <a:lnSpc>
                <a:spcPct val="115000"/>
              </a:lnSpc>
              <a:spcBef>
                <a:spcPts val="0"/>
              </a:spcBef>
              <a:buNone/>
            </a:pPr>
            <a:r>
              <a:t/>
            </a:r>
            <a:endParaRPr sz="1100">
              <a:solidFill>
                <a:srgbClr val="000000"/>
              </a:solidFill>
            </a:endParaRPr>
          </a:p>
          <a:p>
            <a:pPr lvl="0" rtl="0">
              <a:lnSpc>
                <a:spcPct val="115000"/>
              </a:lnSpc>
              <a:spcBef>
                <a:spcPts val="0"/>
              </a:spcBef>
              <a:buNone/>
            </a:pPr>
            <a:r>
              <a:rPr lang="en" sz="1100" u="sng">
                <a:solidFill>
                  <a:srgbClr val="0097A7"/>
                </a:solidFill>
                <a:hlinkClick r:id="rId4"/>
              </a:rPr>
              <a:t>Theses.cz</a:t>
            </a:r>
            <a:r>
              <a:rPr lang="en" sz="1100">
                <a:solidFill>
                  <a:srgbClr val="000000"/>
                </a:solidFill>
              </a:rPr>
              <a:t> je systém pro odhalování plagiátů mezi závěrečnými pracemi a je vyvíjen a provozován Masarykovou univerzitou. Slouží vysokým školám jako národní registr závěrečných prací (informací o pracích - název, autor, ...) a jako úložiště prací pro vyhledávání plagiátů. </a:t>
            </a:r>
          </a:p>
          <a:p>
            <a:pPr lvl="0" rtl="0">
              <a:lnSpc>
                <a:spcPct val="115000"/>
              </a:lnSpc>
              <a:spcBef>
                <a:spcPts val="0"/>
              </a:spcBef>
              <a:buNone/>
            </a:pPr>
            <a:r>
              <a:t/>
            </a:r>
            <a:endParaRPr sz="1100">
              <a:solidFill>
                <a:srgbClr val="000000"/>
              </a:solidFill>
            </a:endParaRPr>
          </a:p>
          <a:p>
            <a:pPr lvl="0" rtl="0">
              <a:lnSpc>
                <a:spcPct val="115000"/>
              </a:lnSpc>
              <a:spcBef>
                <a:spcPts val="0"/>
              </a:spcBef>
              <a:buNone/>
            </a:pPr>
            <a:r>
              <a:t/>
            </a:r>
            <a:endParaRPr b="1" sz="1100">
              <a:solidFill>
                <a:srgbClr val="000000"/>
              </a:solidFill>
            </a:endParaRPr>
          </a:p>
          <a:p>
            <a:pPr lvl="0" rtl="0">
              <a:lnSpc>
                <a:spcPct val="115000"/>
              </a:lnSpc>
              <a:spcBef>
                <a:spcPts val="0"/>
              </a:spcBef>
              <a:buNone/>
            </a:pPr>
            <a:r>
              <a:t/>
            </a:r>
            <a:endParaRPr sz="1100"/>
          </a:p>
        </p:txBody>
      </p:sp>
      <p:sp>
        <p:nvSpPr>
          <p:cNvPr descr="Jak napsat diplomku? Podívejte se jak to zvládla Pepina. Video Univerzitní knihovny Západočeské univerzity v Plzni. (studium; diplomová práce; citace; plagiátorství; jak citovat; norma ISO 690)" id="347" name="Shape 347" title="Pepina - diplomka a citace">
            <a:hlinkClick r:id="rId5"/>
          </p:cNvPr>
          <p:cNvSpPr/>
          <p:nvPr/>
        </p:nvSpPr>
        <p:spPr>
          <a:xfrm>
            <a:off x="3011375" y="2357251"/>
            <a:ext cx="2334500" cy="1750875"/>
          </a:xfrm>
          <a:prstGeom prst="rect">
            <a:avLst/>
          </a:prstGeom>
          <a:blipFill>
            <a:blip r:embed="rId6">
              <a:alphaModFix/>
            </a:blip>
            <a:stretch>
              <a:fillRect/>
            </a:stretch>
          </a:blipFill>
          <a:ln>
            <a:noFill/>
          </a:ln>
        </p:spPr>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Shape 352"/>
          <p:cNvSpPr txBox="1"/>
          <p:nvPr>
            <p:ph type="title"/>
          </p:nvPr>
        </p:nvSpPr>
        <p:spPr>
          <a:xfrm>
            <a:off x="769550" y="197099"/>
            <a:ext cx="3552600" cy="745800"/>
          </a:xfrm>
          <a:prstGeom prst="rect">
            <a:avLst/>
          </a:prstGeom>
        </p:spPr>
        <p:txBody>
          <a:bodyPr anchorCtr="0" anchor="b" bIns="91425" lIns="91425" rIns="91425" wrap="square" tIns="91425">
            <a:noAutofit/>
          </a:bodyPr>
          <a:lstStyle/>
          <a:p>
            <a:pPr lvl="0" rtl="0">
              <a:spcBef>
                <a:spcPts val="0"/>
              </a:spcBef>
              <a:buNone/>
            </a:pPr>
            <a:r>
              <a:rPr lang="en" sz="3000">
                <a:solidFill>
                  <a:srgbClr val="9900FF"/>
                </a:solidFill>
                <a:latin typeface="Arial"/>
                <a:ea typeface="Arial"/>
                <a:cs typeface="Arial"/>
                <a:sym typeface="Arial"/>
              </a:rPr>
              <a:t>Publikační etika</a:t>
            </a:r>
          </a:p>
        </p:txBody>
      </p:sp>
      <p:sp>
        <p:nvSpPr>
          <p:cNvPr id="353" name="Shape 353"/>
          <p:cNvSpPr txBox="1"/>
          <p:nvPr/>
        </p:nvSpPr>
        <p:spPr>
          <a:xfrm>
            <a:off x="158250" y="1301975"/>
            <a:ext cx="4649400" cy="36603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None/>
            </a:pPr>
            <a:r>
              <a:rPr b="1" lang="en" sz="1100">
                <a:solidFill>
                  <a:srgbClr val="000000"/>
                </a:solidFill>
              </a:rPr>
              <a:t>Publikační a citační etika je soubor pravidel, které by měl autor při psaní odborného textu a práci s literaturou dodržovat:</a:t>
            </a:r>
          </a:p>
          <a:p>
            <a:pPr indent="-298450" lvl="0" marL="457200" rtl="0">
              <a:lnSpc>
                <a:spcPct val="115000"/>
              </a:lnSpc>
              <a:spcBef>
                <a:spcPts val="0"/>
              </a:spcBef>
              <a:spcAft>
                <a:spcPts val="0"/>
              </a:spcAft>
              <a:buClr>
                <a:srgbClr val="000000"/>
              </a:buClr>
              <a:buSzPct val="100000"/>
              <a:buChar char="●"/>
            </a:pPr>
            <a:r>
              <a:rPr lang="en" sz="1100">
                <a:solidFill>
                  <a:srgbClr val="000000"/>
                </a:solidFill>
              </a:rPr>
              <a:t>povinnost citovat všechny zdroje;</a:t>
            </a:r>
          </a:p>
          <a:p>
            <a:pPr indent="-298450" lvl="0" marL="457200" rtl="0">
              <a:lnSpc>
                <a:spcPct val="115000"/>
              </a:lnSpc>
              <a:spcBef>
                <a:spcPts val="0"/>
              </a:spcBef>
              <a:spcAft>
                <a:spcPts val="0"/>
              </a:spcAft>
              <a:buClr>
                <a:srgbClr val="000000"/>
              </a:buClr>
              <a:buSzPct val="100000"/>
              <a:buChar char="●"/>
            </a:pPr>
            <a:r>
              <a:rPr lang="en" sz="1100">
                <a:solidFill>
                  <a:srgbClr val="000000"/>
                </a:solidFill>
              </a:rPr>
              <a:t>neuvádět citace, které jsme v textu nepoužili;</a:t>
            </a:r>
          </a:p>
          <a:p>
            <a:pPr indent="-298450" lvl="0" marL="457200" rtl="0">
              <a:lnSpc>
                <a:spcPct val="115000"/>
              </a:lnSpc>
              <a:spcBef>
                <a:spcPts val="0"/>
              </a:spcBef>
              <a:spcAft>
                <a:spcPts val="0"/>
              </a:spcAft>
              <a:buClr>
                <a:srgbClr val="000000"/>
              </a:buClr>
              <a:buSzPct val="100000"/>
              <a:buChar char="●"/>
            </a:pPr>
            <a:r>
              <a:rPr lang="en" sz="1100">
                <a:solidFill>
                  <a:srgbClr val="000000"/>
                </a:solidFill>
              </a:rPr>
              <a:t>vyvarovat se nepřesnému citování (vymyšlená fakta a výsledky);</a:t>
            </a:r>
          </a:p>
          <a:p>
            <a:pPr indent="-298450" lvl="0" marL="457200" rtl="0">
              <a:lnSpc>
                <a:spcPct val="115000"/>
              </a:lnSpc>
              <a:spcBef>
                <a:spcPts val="0"/>
              </a:spcBef>
              <a:spcAft>
                <a:spcPts val="0"/>
              </a:spcAft>
              <a:buClr>
                <a:srgbClr val="000000"/>
              </a:buClr>
              <a:buSzPct val="100000"/>
              <a:buChar char="●"/>
            </a:pPr>
            <a:r>
              <a:rPr lang="en" sz="1100">
                <a:solidFill>
                  <a:srgbClr val="000000"/>
                </a:solidFill>
              </a:rPr>
              <a:t>nevytvářet plagiáty;</a:t>
            </a:r>
          </a:p>
          <a:p>
            <a:pPr indent="-298450" lvl="0" marL="457200" rtl="0">
              <a:lnSpc>
                <a:spcPct val="115000"/>
              </a:lnSpc>
              <a:spcBef>
                <a:spcPts val="0"/>
              </a:spcBef>
              <a:spcAft>
                <a:spcPts val="1600"/>
              </a:spcAft>
              <a:buClr>
                <a:srgbClr val="000000"/>
              </a:buClr>
              <a:buSzPct val="100000"/>
              <a:buChar char="●"/>
            </a:pPr>
            <a:r>
              <a:rPr lang="en" sz="1100">
                <a:solidFill>
                  <a:srgbClr val="000000"/>
                </a:solidFill>
              </a:rPr>
              <a:t>za výsledky své práce přijímáme zodpovědnost;</a:t>
            </a:r>
          </a:p>
          <a:p>
            <a:pPr lvl="0" rtl="0">
              <a:lnSpc>
                <a:spcPct val="115000"/>
              </a:lnSpc>
              <a:spcBef>
                <a:spcPts val="0"/>
              </a:spcBef>
              <a:spcAft>
                <a:spcPts val="1600"/>
              </a:spcAft>
              <a:buNone/>
            </a:pPr>
            <a:r>
              <a:t/>
            </a:r>
            <a:endParaRPr sz="1100">
              <a:solidFill>
                <a:srgbClr val="000000"/>
              </a:solidFill>
            </a:endParaRPr>
          </a:p>
          <a:p>
            <a:pPr lvl="0" rtl="0">
              <a:lnSpc>
                <a:spcPct val="115000"/>
              </a:lnSpc>
              <a:spcBef>
                <a:spcPts val="0"/>
              </a:spcBef>
              <a:buNone/>
            </a:pPr>
            <a:r>
              <a:t/>
            </a:r>
            <a:endParaRPr b="1" sz="1100">
              <a:solidFill>
                <a:srgbClr val="000000"/>
              </a:solidFill>
            </a:endParaRPr>
          </a:p>
          <a:p>
            <a:pPr lvl="0" rtl="0">
              <a:lnSpc>
                <a:spcPct val="115000"/>
              </a:lnSpc>
              <a:spcBef>
                <a:spcPts val="0"/>
              </a:spcBef>
              <a:buNone/>
            </a:pPr>
            <a:r>
              <a:rPr b="1" lang="en" sz="1100">
                <a:solidFill>
                  <a:srgbClr val="000000"/>
                </a:solidFill>
              </a:rPr>
              <a:t>Etická pravidla</a:t>
            </a:r>
          </a:p>
          <a:p>
            <a:pPr lvl="0" rtl="0">
              <a:lnSpc>
                <a:spcPct val="115000"/>
              </a:lnSpc>
              <a:spcBef>
                <a:spcPts val="0"/>
              </a:spcBef>
              <a:buNone/>
            </a:pPr>
            <a:r>
              <a:t/>
            </a:r>
            <a:endParaRPr b="1" sz="1100">
              <a:solidFill>
                <a:srgbClr val="000000"/>
              </a:solidFill>
            </a:endParaRPr>
          </a:p>
          <a:p>
            <a:pPr indent="-298450" lvl="0" marL="457200" rtl="0">
              <a:lnSpc>
                <a:spcPct val="115000"/>
              </a:lnSpc>
              <a:spcBef>
                <a:spcPts val="0"/>
              </a:spcBef>
              <a:buClr>
                <a:srgbClr val="000000"/>
              </a:buClr>
              <a:buSzPct val="100000"/>
              <a:buChar char="●"/>
            </a:pPr>
            <a:r>
              <a:rPr lang="en" sz="1100">
                <a:solidFill>
                  <a:srgbClr val="000000"/>
                </a:solidFill>
              </a:rPr>
              <a:t>Princip objektivnosti a pravdivosti vědecké práce</a:t>
            </a:r>
          </a:p>
          <a:p>
            <a:pPr indent="-298450" lvl="0" marL="457200" rtl="0">
              <a:lnSpc>
                <a:spcPct val="115000"/>
              </a:lnSpc>
              <a:spcBef>
                <a:spcPts val="0"/>
              </a:spcBef>
              <a:buClr>
                <a:srgbClr val="000000"/>
              </a:buClr>
              <a:buSzPct val="100000"/>
              <a:buChar char="●"/>
            </a:pPr>
            <a:r>
              <a:rPr lang="en" sz="1100">
                <a:solidFill>
                  <a:srgbClr val="000000"/>
                </a:solidFill>
              </a:rPr>
              <a:t>Princip osobní poctivosti a čestnosti</a:t>
            </a:r>
          </a:p>
          <a:p>
            <a:pPr indent="-298450" lvl="0" marL="457200" rtl="0">
              <a:lnSpc>
                <a:spcPct val="115000"/>
              </a:lnSpc>
              <a:spcBef>
                <a:spcPts val="0"/>
              </a:spcBef>
              <a:buClr>
                <a:srgbClr val="000000"/>
              </a:buClr>
              <a:buSzPct val="100000"/>
              <a:buChar char="●"/>
            </a:pPr>
            <a:r>
              <a:rPr lang="en" sz="1100">
                <a:solidFill>
                  <a:srgbClr val="000000"/>
                </a:solidFill>
              </a:rPr>
              <a:t>Princip originality</a:t>
            </a:r>
          </a:p>
          <a:p>
            <a:pPr indent="-298450" lvl="0" marL="457200" rtl="0">
              <a:lnSpc>
                <a:spcPct val="115000"/>
              </a:lnSpc>
              <a:spcBef>
                <a:spcPts val="0"/>
              </a:spcBef>
              <a:buClr>
                <a:srgbClr val="000000"/>
              </a:buClr>
              <a:buSzPct val="100000"/>
              <a:buChar char="●"/>
            </a:pPr>
            <a:r>
              <a:rPr lang="en" sz="1100">
                <a:solidFill>
                  <a:srgbClr val="000000"/>
                </a:solidFill>
              </a:rPr>
              <a:t>Princip zásadovosti a nekompromisnosti</a:t>
            </a:r>
          </a:p>
          <a:p>
            <a:pPr indent="-298450" lvl="0" marL="457200" rtl="0">
              <a:lnSpc>
                <a:spcPct val="115000"/>
              </a:lnSpc>
              <a:spcBef>
                <a:spcPts val="0"/>
              </a:spcBef>
              <a:buClr>
                <a:srgbClr val="000000"/>
              </a:buClr>
              <a:buSzPct val="100000"/>
              <a:buChar char="●"/>
            </a:pPr>
            <a:r>
              <a:rPr lang="en" sz="1100">
                <a:solidFill>
                  <a:srgbClr val="000000"/>
                </a:solidFill>
              </a:rPr>
              <a:t>Citační etika – etická pravidla</a:t>
            </a:r>
          </a:p>
        </p:txBody>
      </p:sp>
      <p:sp>
        <p:nvSpPr>
          <p:cNvPr id="354" name="Shape 354"/>
          <p:cNvSpPr txBox="1"/>
          <p:nvPr/>
        </p:nvSpPr>
        <p:spPr>
          <a:xfrm>
            <a:off x="4914800" y="1196075"/>
            <a:ext cx="4181400" cy="38721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b="1" lang="en" sz="1100">
                <a:solidFill>
                  <a:srgbClr val="000000"/>
                </a:solidFill>
              </a:rPr>
              <a:t>Nejčastějších deset prohřešků proti publikační etice (</a:t>
            </a:r>
            <a:r>
              <a:rPr b="1" lang="en" sz="1100" u="sng">
                <a:solidFill>
                  <a:srgbClr val="0097A7"/>
                </a:solidFill>
                <a:hlinkClick r:id="rId3"/>
              </a:rPr>
              <a:t>iThenticate</a:t>
            </a:r>
            <a:r>
              <a:rPr b="1" lang="en" sz="1100">
                <a:solidFill>
                  <a:srgbClr val="000000"/>
                </a:solidFill>
              </a:rPr>
              <a:t>; </a:t>
            </a:r>
            <a:r>
              <a:rPr b="1" lang="en" sz="1100" u="sng">
                <a:solidFill>
                  <a:srgbClr val="0097A7"/>
                </a:solidFill>
                <a:hlinkClick r:id="rId4"/>
              </a:rPr>
              <a:t>Wiley</a:t>
            </a:r>
            <a:r>
              <a:rPr b="1" lang="en" sz="1100">
                <a:solidFill>
                  <a:srgbClr val="000000"/>
                </a:solidFill>
              </a:rPr>
              <a:t>)</a:t>
            </a:r>
            <a:br>
              <a:rPr b="1" lang="en" sz="1100">
                <a:solidFill>
                  <a:srgbClr val="000000"/>
                </a:solidFill>
              </a:rPr>
            </a:br>
          </a:p>
          <a:p>
            <a:pPr lvl="0" rtl="0">
              <a:lnSpc>
                <a:spcPct val="115000"/>
              </a:lnSpc>
              <a:spcBef>
                <a:spcPts val="0"/>
              </a:spcBef>
              <a:buNone/>
            </a:pPr>
            <a:r>
              <a:rPr lang="en" sz="1100">
                <a:solidFill>
                  <a:srgbClr val="000000"/>
                </a:solidFill>
              </a:rPr>
              <a:t>1. Citování sekundárních zdrojů.</a:t>
            </a:r>
            <a:br>
              <a:rPr lang="en" sz="1100">
                <a:solidFill>
                  <a:srgbClr val="000000"/>
                </a:solidFill>
              </a:rPr>
            </a:br>
            <a:r>
              <a:rPr lang="en" sz="1100">
                <a:solidFill>
                  <a:srgbClr val="000000"/>
                </a:solidFill>
              </a:rPr>
              <a:t>2. Citování neplatných zdrojů.</a:t>
            </a:r>
            <a:br>
              <a:rPr lang="en" sz="1100">
                <a:solidFill>
                  <a:srgbClr val="000000"/>
                </a:solidFill>
              </a:rPr>
            </a:br>
            <a:r>
              <a:rPr lang="en" sz="1100">
                <a:solidFill>
                  <a:srgbClr val="000000"/>
                </a:solidFill>
              </a:rPr>
              <a:t>3. Duplikování vlastních publikací.</a:t>
            </a:r>
            <a:br>
              <a:rPr lang="en" sz="1100">
                <a:solidFill>
                  <a:srgbClr val="000000"/>
                </a:solidFill>
              </a:rPr>
            </a:br>
            <a:r>
              <a:rPr lang="en" sz="1100">
                <a:solidFill>
                  <a:srgbClr val="000000"/>
                </a:solidFill>
              </a:rPr>
              <a:t>4. Parafrázování již publikovaného textu.</a:t>
            </a:r>
            <a:br>
              <a:rPr lang="en" sz="1100">
                <a:solidFill>
                  <a:srgbClr val="000000"/>
                </a:solidFill>
              </a:rPr>
            </a:br>
            <a:r>
              <a:rPr lang="en" sz="1100">
                <a:solidFill>
                  <a:srgbClr val="000000"/>
                </a:solidFill>
              </a:rPr>
              <a:t>5. Opětovné použití souboru experimentálních dat pro další publikaci.</a:t>
            </a:r>
            <a:br>
              <a:rPr lang="en" sz="1100">
                <a:solidFill>
                  <a:srgbClr val="000000"/>
                </a:solidFill>
              </a:rPr>
            </a:br>
            <a:r>
              <a:rPr lang="en" sz="1100">
                <a:solidFill>
                  <a:srgbClr val="000000"/>
                </a:solidFill>
              </a:rPr>
              <a:t>6. Replikování publikací.</a:t>
            </a:r>
            <a:br>
              <a:rPr lang="en" sz="1100">
                <a:solidFill>
                  <a:srgbClr val="000000"/>
                </a:solidFill>
              </a:rPr>
            </a:br>
            <a:r>
              <a:rPr lang="en" sz="1100">
                <a:solidFill>
                  <a:srgbClr val="000000"/>
                </a:solidFill>
              </a:rPr>
              <a:t>7. Nepravdivé uvádění spoluautorství.</a:t>
            </a:r>
            <a:br>
              <a:rPr lang="en" sz="1100">
                <a:solidFill>
                  <a:srgbClr val="000000"/>
                </a:solidFill>
              </a:rPr>
            </a:br>
            <a:r>
              <a:rPr lang="en" sz="1100">
                <a:solidFill>
                  <a:srgbClr val="000000"/>
                </a:solidFill>
              </a:rPr>
              <a:t>8. Nekorektní uvedení spolupráce s jiným pracovištěm, zneužití cizích nápadů a publikací.</a:t>
            </a:r>
            <a:br>
              <a:rPr lang="en" sz="1100">
                <a:solidFill>
                  <a:srgbClr val="000000"/>
                </a:solidFill>
              </a:rPr>
            </a:br>
            <a:r>
              <a:rPr lang="en" sz="1100">
                <a:solidFill>
                  <a:srgbClr val="000000"/>
                </a:solidFill>
              </a:rPr>
              <a:t>9. Kopírování částí textů bez uvedení zdroje.</a:t>
            </a:r>
          </a:p>
          <a:p>
            <a:pPr lvl="0" rtl="0">
              <a:lnSpc>
                <a:spcPct val="115000"/>
              </a:lnSpc>
              <a:spcBef>
                <a:spcPts val="0"/>
              </a:spcBef>
              <a:buNone/>
            </a:pPr>
            <a:r>
              <a:rPr lang="en" sz="1100">
                <a:solidFill>
                  <a:srgbClr val="000000"/>
                </a:solidFill>
              </a:rPr>
              <a:t>10. Nejzávažnější případ plagiátorství - publikování cizí práce pod svým jménem.</a:t>
            </a:r>
            <a:br>
              <a:rPr lang="en" sz="1100">
                <a:solidFill>
                  <a:srgbClr val="000000"/>
                </a:solidFill>
              </a:rPr>
            </a:br>
          </a:p>
          <a:p>
            <a:pPr lvl="0" rtl="0">
              <a:lnSpc>
                <a:spcPct val="115000"/>
              </a:lnSpc>
              <a:spcBef>
                <a:spcPts val="0"/>
              </a:spcBef>
              <a:buNone/>
            </a:pPr>
            <a:r>
              <a:rPr lang="en" sz="1100" u="sng">
                <a:solidFill>
                  <a:srgbClr val="1155CC"/>
                </a:solidFill>
                <a:hlinkClick r:id="rId5"/>
              </a:rPr>
              <a:t>https://knihovna.cvut.cz/images/Redakce/jak_psat_publikaci.pdf</a:t>
            </a:r>
            <a:br>
              <a:rPr lang="en" sz="1100">
                <a:solidFill>
                  <a:srgbClr val="000000"/>
                </a:solidFill>
              </a:rPr>
            </a:br>
            <a:br>
              <a:rPr lang="en" sz="1100">
                <a:solidFill>
                  <a:srgbClr val="000000"/>
                </a:solidFill>
              </a:rPr>
            </a:br>
          </a:p>
          <a:p>
            <a:pPr lvl="0" rtl="0">
              <a:lnSpc>
                <a:spcPct val="115000"/>
              </a:lnSpc>
              <a:spcBef>
                <a:spcPts val="0"/>
              </a:spcBef>
              <a:buNone/>
            </a:pPr>
            <a:r>
              <a:t/>
            </a:r>
            <a:endParaRPr sz="11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title"/>
          </p:nvPr>
        </p:nvSpPr>
        <p:spPr>
          <a:xfrm>
            <a:off x="769550" y="197099"/>
            <a:ext cx="3552600" cy="745800"/>
          </a:xfrm>
          <a:prstGeom prst="rect">
            <a:avLst/>
          </a:prstGeom>
        </p:spPr>
        <p:txBody>
          <a:bodyPr anchorCtr="0" anchor="b" bIns="91425" lIns="91425" rIns="91425" wrap="square" tIns="91425">
            <a:noAutofit/>
          </a:bodyPr>
          <a:lstStyle/>
          <a:p>
            <a:pPr lvl="0">
              <a:spcBef>
                <a:spcPts val="0"/>
              </a:spcBef>
              <a:buNone/>
            </a:pPr>
            <a:r>
              <a:rPr lang="en" sz="3000">
                <a:solidFill>
                  <a:srgbClr val="9900FF"/>
                </a:solidFill>
                <a:latin typeface="Arial"/>
                <a:ea typeface="Arial"/>
                <a:cs typeface="Arial"/>
                <a:sym typeface="Arial"/>
              </a:rPr>
              <a:t>Informační etika</a:t>
            </a:r>
          </a:p>
        </p:txBody>
      </p:sp>
      <p:sp>
        <p:nvSpPr>
          <p:cNvPr id="68" name="Shape 68"/>
          <p:cNvSpPr txBox="1"/>
          <p:nvPr>
            <p:ph idx="1" type="body"/>
          </p:nvPr>
        </p:nvSpPr>
        <p:spPr>
          <a:xfrm>
            <a:off x="669525" y="1221075"/>
            <a:ext cx="7531800" cy="3687600"/>
          </a:xfrm>
          <a:prstGeom prst="rect">
            <a:avLst/>
          </a:prstGeom>
        </p:spPr>
        <p:txBody>
          <a:bodyPr anchorCtr="0" anchor="t" bIns="91425" lIns="91425" rIns="91425" wrap="square" tIns="91425">
            <a:noAutofit/>
          </a:bodyPr>
          <a:lstStyle/>
          <a:p>
            <a:pPr lvl="0" rtl="0">
              <a:spcBef>
                <a:spcPts val="0"/>
              </a:spcBef>
              <a:buNone/>
            </a:pPr>
            <a:r>
              <a:rPr b="1" lang="en" sz="1800">
                <a:solidFill>
                  <a:srgbClr val="000000"/>
                </a:solidFill>
                <a:latin typeface="Arial"/>
                <a:ea typeface="Arial"/>
                <a:cs typeface="Arial"/>
                <a:sym typeface="Arial"/>
              </a:rPr>
              <a:t>Obecné zásady </a:t>
            </a:r>
          </a:p>
          <a:p>
            <a:pPr indent="-292100" lvl="0" marL="457200" marR="0" rtl="0" algn="l">
              <a:lnSpc>
                <a:spcPct val="100000"/>
              </a:lnSpc>
              <a:spcBef>
                <a:spcPts val="600"/>
              </a:spcBef>
              <a:spcAft>
                <a:spcPts val="0"/>
              </a:spcAft>
              <a:buClr>
                <a:srgbClr val="000000"/>
              </a:buClr>
              <a:buSzPct val="55555"/>
              <a:buFont typeface="Arial"/>
            </a:pPr>
            <a:r>
              <a:rPr lang="en" sz="1800">
                <a:solidFill>
                  <a:srgbClr val="000000"/>
                </a:solidFill>
                <a:latin typeface="Arial"/>
                <a:ea typeface="Arial"/>
                <a:cs typeface="Arial"/>
                <a:sym typeface="Arial"/>
              </a:rPr>
              <a:t>Informace by měli být volně šířeny.	</a:t>
            </a:r>
          </a:p>
          <a:p>
            <a:pPr indent="-292100" lvl="0" marL="457200" marR="0" rtl="0" algn="l">
              <a:lnSpc>
                <a:spcPct val="100000"/>
              </a:lnSpc>
              <a:spcBef>
                <a:spcPts val="0"/>
              </a:spcBef>
              <a:spcAft>
                <a:spcPts val="0"/>
              </a:spcAft>
              <a:buClr>
                <a:srgbClr val="000000"/>
              </a:buClr>
              <a:buSzPct val="55555"/>
              <a:buFont typeface="Arial"/>
            </a:pPr>
            <a:r>
              <a:rPr lang="en" sz="1800">
                <a:solidFill>
                  <a:srgbClr val="000000"/>
                </a:solidFill>
                <a:latin typeface="Arial"/>
                <a:ea typeface="Arial"/>
                <a:cs typeface="Arial"/>
                <a:sym typeface="Arial"/>
              </a:rPr>
              <a:t>Šířené informace by neměli způsobovat újmu.</a:t>
            </a:r>
          </a:p>
          <a:p>
            <a:pPr indent="-292100" lvl="0" marL="457200" marR="0" rtl="0" algn="l">
              <a:lnSpc>
                <a:spcPct val="100000"/>
              </a:lnSpc>
              <a:spcBef>
                <a:spcPts val="0"/>
              </a:spcBef>
              <a:spcAft>
                <a:spcPts val="0"/>
              </a:spcAft>
              <a:buClr>
                <a:srgbClr val="000000"/>
              </a:buClr>
              <a:buSzPct val="55555"/>
              <a:buFont typeface="Arial"/>
            </a:pPr>
            <a:r>
              <a:rPr lang="en" sz="1800">
                <a:solidFill>
                  <a:srgbClr val="000000"/>
                </a:solidFill>
                <a:latin typeface="Arial"/>
                <a:ea typeface="Arial"/>
                <a:cs typeface="Arial"/>
                <a:sym typeface="Arial"/>
              </a:rPr>
              <a:t>Nepravdivé informace by neměli být šířeny.</a:t>
            </a:r>
          </a:p>
          <a:p>
            <a:pPr indent="-292100" lvl="0" marL="457200" marR="0" rtl="0" algn="l">
              <a:lnSpc>
                <a:spcPct val="100000"/>
              </a:lnSpc>
              <a:spcBef>
                <a:spcPts val="0"/>
              </a:spcBef>
              <a:spcAft>
                <a:spcPts val="0"/>
              </a:spcAft>
              <a:buClr>
                <a:srgbClr val="000000"/>
              </a:buClr>
              <a:buSzPct val="55555"/>
              <a:buFont typeface="Arial"/>
            </a:pPr>
            <a:r>
              <a:rPr lang="en" sz="1800">
                <a:solidFill>
                  <a:srgbClr val="000000"/>
                </a:solidFill>
                <a:latin typeface="Arial"/>
                <a:ea typeface="Arial"/>
                <a:cs typeface="Arial"/>
                <a:sym typeface="Arial"/>
              </a:rPr>
              <a:t>Vytvářet nové informace je žádoucí.</a:t>
            </a:r>
          </a:p>
          <a:p>
            <a:pPr lvl="0" rtl="0">
              <a:spcBef>
                <a:spcPts val="0"/>
              </a:spcBef>
              <a:buNone/>
            </a:pPr>
            <a:r>
              <a:t/>
            </a:r>
            <a:endParaRPr sz="1800">
              <a:solidFill>
                <a:srgbClr val="000000"/>
              </a:solidFill>
              <a:latin typeface="Arial"/>
              <a:ea typeface="Arial"/>
              <a:cs typeface="Arial"/>
              <a:sym typeface="Arial"/>
            </a:endParaRPr>
          </a:p>
          <a:p>
            <a:pPr lvl="0" rtl="0">
              <a:spcBef>
                <a:spcPts val="0"/>
              </a:spcBef>
              <a:buNone/>
            </a:pPr>
            <a:r>
              <a:rPr b="1" lang="en" sz="1800">
                <a:solidFill>
                  <a:srgbClr val="000000"/>
                </a:solidFill>
                <a:latin typeface="Arial"/>
                <a:ea typeface="Arial"/>
                <a:cs typeface="Arial"/>
                <a:sym typeface="Arial"/>
              </a:rPr>
              <a:t>Právo na informace. Právo na soukromí. Ochrana obchodního tajemství. Ochrana duševního vlastnictví. Svoboda projevu.</a:t>
            </a:r>
          </a:p>
          <a:p>
            <a:pPr lvl="0" rtl="0">
              <a:spcBef>
                <a:spcPts val="0"/>
              </a:spcBef>
              <a:buNone/>
            </a:pPr>
            <a:r>
              <a:t/>
            </a:r>
            <a:endParaRPr sz="1800">
              <a:solidFill>
                <a:srgbClr val="000000"/>
              </a:solidFill>
              <a:latin typeface="Arial"/>
              <a:ea typeface="Arial"/>
              <a:cs typeface="Arial"/>
              <a:sym typeface="Arial"/>
            </a:endParaRPr>
          </a:p>
          <a:p>
            <a:pPr lvl="0" rtl="0">
              <a:spcBef>
                <a:spcPts val="0"/>
              </a:spcBef>
              <a:buNone/>
            </a:pPr>
            <a:r>
              <a:rPr lang="en" sz="1800">
                <a:solidFill>
                  <a:srgbClr val="000000"/>
                </a:solidFill>
                <a:latin typeface="Arial"/>
                <a:ea typeface="Arial"/>
                <a:cs typeface="Arial"/>
                <a:sym typeface="Arial"/>
              </a:rPr>
              <a:t>Volné šíření informací x ochrana autorských práv / obchodní tajemství</a:t>
            </a:r>
          </a:p>
          <a:p>
            <a:pPr lvl="0" rtl="0">
              <a:spcBef>
                <a:spcPts val="0"/>
              </a:spcBef>
              <a:buNone/>
            </a:pPr>
            <a:r>
              <a:rPr lang="en" sz="1800">
                <a:solidFill>
                  <a:srgbClr val="000000"/>
                </a:solidFill>
                <a:latin typeface="Arial"/>
                <a:ea typeface="Arial"/>
                <a:cs typeface="Arial"/>
                <a:sym typeface="Arial"/>
              </a:rPr>
              <a:t>Volné šíření informací x ochrana osobních údajů</a:t>
            </a:r>
          </a:p>
          <a:p>
            <a:pPr lvl="0" rtl="0">
              <a:spcBef>
                <a:spcPts val="0"/>
              </a:spcBef>
              <a:buNone/>
            </a:pPr>
            <a:r>
              <a:rPr lang="en" sz="1800">
                <a:solidFill>
                  <a:srgbClr val="000000"/>
                </a:solidFill>
                <a:latin typeface="Arial"/>
                <a:ea typeface="Arial"/>
                <a:cs typeface="Arial"/>
                <a:sym typeface="Arial"/>
              </a:rPr>
              <a:t>Šíření informací x šíření nadbytečných informací</a:t>
            </a:r>
          </a:p>
        </p:txBody>
      </p:sp>
      <p:pic>
        <p:nvPicPr>
          <p:cNvPr id="69" name="Shape 69">
            <a:hlinkClick r:id="rId3"/>
          </p:cNvPr>
          <p:cNvPicPr preferRelativeResize="0"/>
          <p:nvPr/>
        </p:nvPicPr>
        <p:blipFill>
          <a:blip r:embed="rId4">
            <a:alphaModFix/>
          </a:blip>
          <a:stretch>
            <a:fillRect/>
          </a:stretch>
        </p:blipFill>
        <p:spPr>
          <a:xfrm>
            <a:off x="5937425" y="197100"/>
            <a:ext cx="3118999" cy="26890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ph type="title"/>
          </p:nvPr>
        </p:nvSpPr>
        <p:spPr>
          <a:xfrm>
            <a:off x="769550" y="429674"/>
            <a:ext cx="3552600" cy="745800"/>
          </a:xfrm>
          <a:prstGeom prst="rect">
            <a:avLst/>
          </a:prstGeom>
        </p:spPr>
        <p:txBody>
          <a:bodyPr anchorCtr="0" anchor="b" bIns="91425" lIns="91425" rIns="91425" wrap="square" tIns="91425">
            <a:noAutofit/>
          </a:bodyPr>
          <a:lstStyle/>
          <a:p>
            <a:pPr lvl="0" rtl="0">
              <a:spcBef>
                <a:spcPts val="0"/>
              </a:spcBef>
              <a:buNone/>
            </a:pPr>
            <a:r>
              <a:rPr lang="en" sz="3000">
                <a:solidFill>
                  <a:srgbClr val="9900FF"/>
                </a:solidFill>
                <a:latin typeface="Arial"/>
                <a:ea typeface="Arial"/>
                <a:cs typeface="Arial"/>
                <a:sym typeface="Arial"/>
              </a:rPr>
              <a:t>Publikační etika</a:t>
            </a:r>
            <a:br>
              <a:rPr lang="en" sz="3000">
                <a:solidFill>
                  <a:srgbClr val="9900FF"/>
                </a:solidFill>
                <a:latin typeface="Arial"/>
                <a:ea typeface="Arial"/>
                <a:cs typeface="Arial"/>
                <a:sym typeface="Arial"/>
              </a:rPr>
            </a:br>
            <a:r>
              <a:rPr lang="en" sz="3000">
                <a:solidFill>
                  <a:srgbClr val="9900FF"/>
                </a:solidFill>
                <a:latin typeface="Arial"/>
                <a:ea typeface="Arial"/>
                <a:cs typeface="Arial"/>
                <a:sym typeface="Arial"/>
              </a:rPr>
              <a:t>Kauzy</a:t>
            </a:r>
          </a:p>
        </p:txBody>
      </p:sp>
      <p:sp>
        <p:nvSpPr>
          <p:cNvPr id="360" name="Shape 360"/>
          <p:cNvSpPr txBox="1"/>
          <p:nvPr/>
        </p:nvSpPr>
        <p:spPr>
          <a:xfrm>
            <a:off x="769550" y="1140000"/>
            <a:ext cx="5076900" cy="39342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lang="en" sz="1300">
                <a:solidFill>
                  <a:srgbClr val="1D2129"/>
                </a:solidFill>
                <a:highlight>
                  <a:srgbClr val="FFFFFF"/>
                </a:highlight>
              </a:rPr>
              <a:t>Neznámý vědec pod přezdívkou Neorosceptic vytvořil „vědeckou práci“ na téma midichlorianů, což jsou ve filmové sáze Star Wars miniaturní částice hmoty, které umožňují spojení s mýtickou Silou. </a:t>
            </a:r>
          </a:p>
          <a:p>
            <a:pPr lvl="0" rtl="0">
              <a:lnSpc>
                <a:spcPct val="115000"/>
              </a:lnSpc>
              <a:spcBef>
                <a:spcPts val="0"/>
              </a:spcBef>
              <a:buNone/>
            </a:pPr>
            <a:r>
              <a:t/>
            </a:r>
            <a:endParaRPr sz="1300">
              <a:solidFill>
                <a:srgbClr val="1D2129"/>
              </a:solidFill>
              <a:highlight>
                <a:srgbClr val="FFFFFF"/>
              </a:highlight>
            </a:endParaRPr>
          </a:p>
          <a:p>
            <a:pPr lvl="0" rtl="0">
              <a:lnSpc>
                <a:spcPct val="115000"/>
              </a:lnSpc>
              <a:spcBef>
                <a:spcPts val="0"/>
              </a:spcBef>
              <a:buNone/>
            </a:pPr>
            <a:r>
              <a:rPr lang="en" sz="1300">
                <a:solidFill>
                  <a:srgbClr val="1D2129"/>
                </a:solidFill>
                <a:highlight>
                  <a:srgbClr val="FFFFFF"/>
                </a:highlight>
              </a:rPr>
              <a:t>Neuroskeptic práci napsal tak, že okopíroval z anglické Wikipedie článek o mitochondriích, jen slovo mitochondrie nahradil slovem midichloriany a doplnil text o spoustu narážek na Star Wars. Jako autory práce uvedl Dr. Lucase McGeorge a Dr. Annette Kinovou, což jsou přesmyčky jmen George Lucas a Anakin. </a:t>
            </a:r>
          </a:p>
          <a:p>
            <a:pPr lvl="0" rtl="0">
              <a:lnSpc>
                <a:spcPct val="115000"/>
              </a:lnSpc>
              <a:spcBef>
                <a:spcPts val="0"/>
              </a:spcBef>
              <a:buNone/>
            </a:pPr>
            <a:r>
              <a:t/>
            </a:r>
            <a:endParaRPr sz="1300">
              <a:solidFill>
                <a:srgbClr val="1D2129"/>
              </a:solidFill>
              <a:highlight>
                <a:srgbClr val="FFFFFF"/>
              </a:highlight>
            </a:endParaRPr>
          </a:p>
          <a:p>
            <a:pPr lvl="0" rtl="0">
              <a:lnSpc>
                <a:spcPct val="115000"/>
              </a:lnSpc>
              <a:spcBef>
                <a:spcPts val="0"/>
              </a:spcBef>
              <a:buNone/>
            </a:pPr>
            <a:r>
              <a:rPr lang="en" sz="1300">
                <a:solidFill>
                  <a:srgbClr val="1D2129"/>
                </a:solidFill>
                <a:highlight>
                  <a:srgbClr val="FFFFFF"/>
                </a:highlight>
              </a:rPr>
              <a:t>Tuto pseudovědeckou práci plnou úmyslných chyb pak poslal do devíti predátorských časopisů. 3 z nich jeho práci publikovali! Časopis ContRol reagoval tím, že vyzval fiktivního autora Dr. Lucase McGeorge, aby se stal členem jejich redakční vědecké rady. Zdroj: </a:t>
            </a:r>
            <a:r>
              <a:rPr lang="en" sz="1300" u="sng">
                <a:solidFill>
                  <a:srgbClr val="365899"/>
                </a:solidFill>
                <a:highlight>
                  <a:srgbClr val="FFFFFF"/>
                </a:highlight>
                <a:hlinkClick r:id="rId3"/>
              </a:rPr>
              <a:t>goo.gl/xQc11o</a:t>
            </a:r>
            <a:r>
              <a:rPr lang="en" sz="1300">
                <a:solidFill>
                  <a:srgbClr val="1D2129"/>
                </a:solidFill>
                <a:highlight>
                  <a:srgbClr val="FFFFFF"/>
                </a:highlight>
              </a:rPr>
              <a:t> (Science for the Curious Discover).</a:t>
            </a:r>
          </a:p>
          <a:p>
            <a:pPr lvl="0" rtl="0">
              <a:lnSpc>
                <a:spcPct val="115000"/>
              </a:lnSpc>
              <a:spcBef>
                <a:spcPts val="0"/>
              </a:spcBef>
              <a:buNone/>
            </a:pPr>
            <a:r>
              <a:t/>
            </a:r>
            <a:endParaRPr sz="1300">
              <a:solidFill>
                <a:srgbClr val="1D2129"/>
              </a:solidFill>
              <a:highlight>
                <a:srgbClr val="FFFFFF"/>
              </a:highlight>
            </a:endParaRPr>
          </a:p>
        </p:txBody>
      </p:sp>
      <p:pic>
        <p:nvPicPr>
          <p:cNvPr descr="publish_perish.png" id="361" name="Shape 361">
            <a:hlinkClick r:id="rId4"/>
          </p:cNvPr>
          <p:cNvPicPr preferRelativeResize="0"/>
          <p:nvPr/>
        </p:nvPicPr>
        <p:blipFill>
          <a:blip r:embed="rId5">
            <a:alphaModFix/>
          </a:blip>
          <a:stretch>
            <a:fillRect/>
          </a:stretch>
        </p:blipFill>
        <p:spPr>
          <a:xfrm>
            <a:off x="5961319" y="761950"/>
            <a:ext cx="3006500" cy="21979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Shape 366"/>
          <p:cNvSpPr txBox="1"/>
          <p:nvPr>
            <p:ph type="title"/>
          </p:nvPr>
        </p:nvSpPr>
        <p:spPr>
          <a:xfrm>
            <a:off x="769550" y="197099"/>
            <a:ext cx="3552600" cy="745800"/>
          </a:xfrm>
          <a:prstGeom prst="rect">
            <a:avLst/>
          </a:prstGeom>
        </p:spPr>
        <p:txBody>
          <a:bodyPr anchorCtr="0" anchor="b" bIns="91425" lIns="91425" rIns="91425" wrap="square" tIns="91425">
            <a:noAutofit/>
          </a:bodyPr>
          <a:lstStyle/>
          <a:p>
            <a:pPr lvl="0" rtl="0">
              <a:spcBef>
                <a:spcPts val="0"/>
              </a:spcBef>
              <a:buNone/>
            </a:pPr>
            <a:r>
              <a:rPr lang="en">
                <a:solidFill>
                  <a:srgbClr val="9900FF"/>
                </a:solidFill>
                <a:latin typeface="Arial"/>
                <a:ea typeface="Arial"/>
                <a:cs typeface="Arial"/>
                <a:sym typeface="Arial"/>
              </a:rPr>
              <a:t>Publikační etika</a:t>
            </a:r>
            <a:br>
              <a:rPr lang="en">
                <a:solidFill>
                  <a:srgbClr val="9900FF"/>
                </a:solidFill>
                <a:latin typeface="Arial"/>
                <a:ea typeface="Arial"/>
                <a:cs typeface="Arial"/>
                <a:sym typeface="Arial"/>
              </a:rPr>
            </a:br>
            <a:r>
              <a:rPr lang="en">
                <a:solidFill>
                  <a:srgbClr val="9900FF"/>
                </a:solidFill>
                <a:latin typeface="Arial"/>
                <a:ea typeface="Arial"/>
                <a:cs typeface="Arial"/>
                <a:sym typeface="Arial"/>
              </a:rPr>
              <a:t>Kauzy</a:t>
            </a:r>
          </a:p>
        </p:txBody>
      </p:sp>
      <p:sp>
        <p:nvSpPr>
          <p:cNvPr id="367" name="Shape 367"/>
          <p:cNvSpPr txBox="1"/>
          <p:nvPr/>
        </p:nvSpPr>
        <p:spPr>
          <a:xfrm>
            <a:off x="812675" y="1066250"/>
            <a:ext cx="7853400" cy="35391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lang="en">
                <a:solidFill>
                  <a:srgbClr val="1D2129"/>
                </a:solidFill>
                <a:highlight>
                  <a:srgbClr val="FFFFFF"/>
                </a:highlight>
              </a:rPr>
              <a:t>První „podvod“</a:t>
            </a:r>
            <a:br>
              <a:rPr lang="en">
                <a:solidFill>
                  <a:srgbClr val="1D2129"/>
                </a:solidFill>
                <a:highlight>
                  <a:srgbClr val="FFFFFF"/>
                </a:highlight>
              </a:rPr>
            </a:br>
            <a:r>
              <a:rPr lang="en">
                <a:solidFill>
                  <a:srgbClr val="1D2129"/>
                </a:solidFill>
                <a:highlight>
                  <a:srgbClr val="FFFFFF"/>
                </a:highlight>
              </a:rPr>
              <a:t>Dne 28. února 1998 uveřejnil chirurg a výzkumný pracovník Andrew Jeremy Wakefield s dvanácti dalšími autory v jednom z nejprestižnějších světových lékařských časopisů The Lancet studii, která uváděla do vztahu dětský autismus, zánětlivé onemocnění střev a očkování kombinovanou vakcínou, cílenou proti spalničkám, příušnicím a zarděnkám. </a:t>
            </a:r>
            <a:br>
              <a:rPr lang="en">
                <a:solidFill>
                  <a:srgbClr val="1D2129"/>
                </a:solidFill>
                <a:highlight>
                  <a:srgbClr val="FFFFFF"/>
                </a:highlight>
              </a:rPr>
            </a:br>
          </a:p>
          <a:p>
            <a:pPr lvl="0" rtl="0">
              <a:lnSpc>
                <a:spcPct val="115000"/>
              </a:lnSpc>
              <a:spcBef>
                <a:spcPts val="0"/>
              </a:spcBef>
              <a:buNone/>
            </a:pPr>
            <a:r>
              <a:rPr lang="en">
                <a:solidFill>
                  <a:srgbClr val="1D2129"/>
                </a:solidFill>
                <a:highlight>
                  <a:srgbClr val="FFFFFF"/>
                </a:highlight>
              </a:rPr>
              <a:t>Wakefieldovy výsledky nebyly nikdy potvrzeny.</a:t>
            </a:r>
            <a:br>
              <a:rPr lang="en">
                <a:solidFill>
                  <a:srgbClr val="1D2129"/>
                </a:solidFill>
                <a:highlight>
                  <a:srgbClr val="FFFFFF"/>
                </a:highlight>
              </a:rPr>
            </a:br>
            <a:r>
              <a:rPr lang="en">
                <a:solidFill>
                  <a:srgbClr val="1D2129"/>
                </a:solidFill>
                <a:highlight>
                  <a:srgbClr val="FFFFFF"/>
                </a:highlight>
              </a:rPr>
              <a:t>Novinář Brian Deer - dokázal, že Wakefieldova práce byla propracovaný podvod. </a:t>
            </a:r>
            <a:br>
              <a:rPr lang="en">
                <a:solidFill>
                  <a:srgbClr val="1D2129"/>
                </a:solidFill>
                <a:highlight>
                  <a:srgbClr val="FFFFFF"/>
                </a:highlight>
              </a:rPr>
            </a:br>
            <a:r>
              <a:rPr lang="en">
                <a:solidFill>
                  <a:srgbClr val="1D2129"/>
                </a:solidFill>
                <a:highlight>
                  <a:srgbClr val="FFFFFF"/>
                </a:highlight>
              </a:rPr>
              <a:t>S cílem vydělat velké peníze zejména prostřednictvím žalob proti výrobcům vakcíny a patentu na diagnostický test, jenž měl ozřejmovat Wakefieldem vytvořenou "chorobu".</a:t>
            </a:r>
            <a:br>
              <a:rPr lang="en">
                <a:solidFill>
                  <a:srgbClr val="1D2129"/>
                </a:solidFill>
                <a:highlight>
                  <a:srgbClr val="FFFFFF"/>
                </a:highlight>
              </a:rPr>
            </a:br>
          </a:p>
          <a:p>
            <a:pPr lvl="0" rtl="0">
              <a:lnSpc>
                <a:spcPct val="115000"/>
              </a:lnSpc>
              <a:spcBef>
                <a:spcPts val="0"/>
              </a:spcBef>
              <a:buNone/>
            </a:pPr>
            <a:r>
              <a:rPr lang="en">
                <a:solidFill>
                  <a:srgbClr val="1D2129"/>
                </a:solidFill>
                <a:highlight>
                  <a:srgbClr val="FFFFFF"/>
                </a:highlight>
              </a:rPr>
              <a:t>V lednu 2010 tribunál britské organizace General Medical Council (GMC) rozhodl, že doktor Wakefield jako odpovědný konzultant ve svých „povinnostech selhal“, jednal „s bezcitnou lhostejností“ proti zájmu svých pacientů a ve svých publikacích byl „nečestný a neodpovědný“. </a:t>
            </a:r>
            <a:br>
              <a:rPr lang="en">
                <a:solidFill>
                  <a:srgbClr val="1D2129"/>
                </a:solidFill>
                <a:highlight>
                  <a:srgbClr val="FFFFFF"/>
                </a:highlight>
              </a:rPr>
            </a:br>
            <a:r>
              <a:rPr lang="en">
                <a:solidFill>
                  <a:srgbClr val="1D2129"/>
                </a:solidFill>
                <a:highlight>
                  <a:srgbClr val="FFFFFF"/>
                </a:highlight>
              </a:rPr>
              <a:t>The Lancet původní publikaci okamžitě stáhl.</a:t>
            </a:r>
            <a:br>
              <a:rPr lang="en">
                <a:solidFill>
                  <a:srgbClr val="1D2129"/>
                </a:solidFill>
                <a:highlight>
                  <a:srgbClr val="FFFFFF"/>
                </a:highlight>
              </a:rPr>
            </a:b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Shape 372"/>
          <p:cNvSpPr txBox="1"/>
          <p:nvPr>
            <p:ph type="title"/>
          </p:nvPr>
        </p:nvSpPr>
        <p:spPr>
          <a:xfrm>
            <a:off x="848825" y="394199"/>
            <a:ext cx="3552600" cy="745800"/>
          </a:xfrm>
          <a:prstGeom prst="rect">
            <a:avLst/>
          </a:prstGeom>
        </p:spPr>
        <p:txBody>
          <a:bodyPr anchorCtr="0" anchor="b" bIns="91425" lIns="91425" rIns="91425" wrap="square" tIns="91425">
            <a:noAutofit/>
          </a:bodyPr>
          <a:lstStyle/>
          <a:p>
            <a:pPr lvl="0" rtl="0">
              <a:spcBef>
                <a:spcPts val="0"/>
              </a:spcBef>
              <a:buNone/>
            </a:pPr>
            <a:r>
              <a:rPr lang="en" sz="3000">
                <a:solidFill>
                  <a:srgbClr val="9900FF"/>
                </a:solidFill>
                <a:latin typeface="Arial"/>
                <a:ea typeface="Arial"/>
                <a:cs typeface="Arial"/>
                <a:sym typeface="Arial"/>
              </a:rPr>
              <a:t>Publikační etika</a:t>
            </a:r>
            <a:br>
              <a:rPr lang="en" sz="3000">
                <a:solidFill>
                  <a:srgbClr val="9900FF"/>
                </a:solidFill>
                <a:latin typeface="Arial"/>
                <a:ea typeface="Arial"/>
                <a:cs typeface="Arial"/>
                <a:sym typeface="Arial"/>
              </a:rPr>
            </a:br>
            <a:r>
              <a:rPr lang="en" sz="3000">
                <a:solidFill>
                  <a:srgbClr val="9900FF"/>
                </a:solidFill>
                <a:latin typeface="Arial"/>
                <a:ea typeface="Arial"/>
                <a:cs typeface="Arial"/>
                <a:sym typeface="Arial"/>
              </a:rPr>
              <a:t>Kauzy</a:t>
            </a:r>
          </a:p>
        </p:txBody>
      </p:sp>
      <p:sp>
        <p:nvSpPr>
          <p:cNvPr id="373" name="Shape 373"/>
          <p:cNvSpPr txBox="1"/>
          <p:nvPr/>
        </p:nvSpPr>
        <p:spPr>
          <a:xfrm>
            <a:off x="731175" y="1420950"/>
            <a:ext cx="6349800" cy="31335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lang="en">
                <a:solidFill>
                  <a:srgbClr val="1D2129"/>
                </a:solidFill>
                <a:highlight>
                  <a:srgbClr val="FFFFFF"/>
                </a:highlight>
              </a:rPr>
              <a:t>Danielle Fanelliová z Edinburgské univerzity porovnala 18 přehledů zabývajících se vědeckými podvody. Přibližně dvě procenta vědců v nich přiznalo, že alespoň jednou data fabrikovali, falšovali nebo modifikovali. </a:t>
            </a:r>
            <a:br>
              <a:rPr lang="en">
                <a:solidFill>
                  <a:srgbClr val="1D2129"/>
                </a:solidFill>
                <a:highlight>
                  <a:srgbClr val="FFFFFF"/>
                </a:highlight>
              </a:rPr>
            </a:br>
          </a:p>
          <a:p>
            <a:pPr lvl="0" rtl="0">
              <a:lnSpc>
                <a:spcPct val="115000"/>
              </a:lnSpc>
              <a:spcBef>
                <a:spcPts val="0"/>
              </a:spcBef>
              <a:buNone/>
            </a:pPr>
            <a:r>
              <a:rPr lang="en">
                <a:solidFill>
                  <a:srgbClr val="1D2129"/>
                </a:solidFill>
                <a:highlight>
                  <a:srgbClr val="FFFFFF"/>
                </a:highlight>
              </a:rPr>
              <a:t>Téměř 34 procent vědců doznalo problematické vědecké postupy, to jsou všechny odchylky od přísných pravidel vědecké práce. Patří sem například rozhodnutí, že se další data už sbírat nebudou, neboť nám "to už vyšlo". Případně vědci nepublikují všechny údaje, které mají ke studii vztah, užívá se "výhodné" zaokrouhlování číselných hodnot, stejně jako "vhodné" práce v diskusi, prohlašuje se, že výsledky neovlivňují demografické proměnné, přičemž si tím autor není jist atd. </a:t>
            </a:r>
            <a:br>
              <a:rPr lang="en" sz="1050">
                <a:solidFill>
                  <a:srgbClr val="1D2129"/>
                </a:solidFill>
                <a:highlight>
                  <a:srgbClr val="FFFFFF"/>
                </a:highlight>
              </a:rPr>
            </a:br>
            <a:br>
              <a:rPr lang="en" sz="1050">
                <a:solidFill>
                  <a:srgbClr val="1D2129"/>
                </a:solidFill>
                <a:highlight>
                  <a:srgbClr val="FFFFFF"/>
                </a:highlight>
              </a:rPr>
            </a:b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Shape 378"/>
          <p:cNvSpPr txBox="1"/>
          <p:nvPr>
            <p:ph type="title"/>
          </p:nvPr>
        </p:nvSpPr>
        <p:spPr>
          <a:xfrm>
            <a:off x="769550" y="197100"/>
            <a:ext cx="5546700" cy="745800"/>
          </a:xfrm>
          <a:prstGeom prst="rect">
            <a:avLst/>
          </a:prstGeom>
        </p:spPr>
        <p:txBody>
          <a:bodyPr anchorCtr="0" anchor="b" bIns="91425" lIns="91425" rIns="91425" wrap="square" tIns="91425">
            <a:noAutofit/>
          </a:bodyPr>
          <a:lstStyle/>
          <a:p>
            <a:pPr lvl="0" rtl="0">
              <a:spcBef>
                <a:spcPts val="0"/>
              </a:spcBef>
              <a:buClr>
                <a:schemeClr val="dk1"/>
              </a:buClr>
              <a:buSzPct val="39285"/>
              <a:buFont typeface="Arial"/>
              <a:buNone/>
            </a:pPr>
            <a:r>
              <a:rPr lang="en" sz="2800" u="sng">
                <a:solidFill>
                  <a:srgbClr val="9900FF"/>
                </a:solidFill>
                <a:latin typeface="Arial"/>
                <a:ea typeface="Arial"/>
                <a:cs typeface="Arial"/>
                <a:sym typeface="Arial"/>
                <a:hlinkClick r:id="rId3"/>
              </a:rPr>
              <a:t>Bakalářské a diplomové práce</a:t>
            </a:r>
            <a:r>
              <a:rPr lang="en" sz="3000">
                <a:solidFill>
                  <a:srgbClr val="9900FF"/>
                </a:solidFill>
                <a:latin typeface="Arial"/>
                <a:ea typeface="Arial"/>
                <a:cs typeface="Arial"/>
                <a:sym typeface="Arial"/>
              </a:rPr>
              <a:t> </a:t>
            </a:r>
          </a:p>
        </p:txBody>
      </p:sp>
      <p:sp>
        <p:nvSpPr>
          <p:cNvPr id="379" name="Shape 379"/>
          <p:cNvSpPr txBox="1"/>
          <p:nvPr/>
        </p:nvSpPr>
        <p:spPr>
          <a:xfrm>
            <a:off x="769550" y="1306825"/>
            <a:ext cx="4609200" cy="3533700"/>
          </a:xfrm>
          <a:prstGeom prst="rect">
            <a:avLst/>
          </a:prstGeom>
          <a:noFill/>
          <a:ln>
            <a:noFill/>
          </a:ln>
        </p:spPr>
        <p:txBody>
          <a:bodyPr anchorCtr="0" anchor="t" bIns="91425" lIns="91425" rIns="91425" wrap="square" tIns="91425">
            <a:noAutofit/>
          </a:bodyPr>
          <a:lstStyle/>
          <a:p>
            <a:pPr lvl="0" rtl="0">
              <a:lnSpc>
                <a:spcPct val="115000"/>
              </a:lnSpc>
              <a:spcBef>
                <a:spcPts val="0"/>
              </a:spcBef>
              <a:buClr>
                <a:srgbClr val="000000"/>
              </a:buClr>
              <a:buSzPct val="78571"/>
              <a:buFont typeface="Arial"/>
              <a:buNone/>
            </a:pPr>
            <a:r>
              <a:rPr lang="en" u="sng">
                <a:solidFill>
                  <a:schemeClr val="hlink"/>
                </a:solidFill>
                <a:hlinkClick r:id="rId4"/>
              </a:rPr>
              <a:t>Bakalářské a diplomové práce</a:t>
            </a:r>
          </a:p>
          <a:p>
            <a:pPr lvl="0" rtl="0">
              <a:lnSpc>
                <a:spcPct val="115000"/>
              </a:lnSpc>
              <a:spcBef>
                <a:spcPts val="0"/>
              </a:spcBef>
              <a:buClr>
                <a:srgbClr val="000000"/>
              </a:buClr>
              <a:buSzPct val="91666"/>
              <a:buFont typeface="Arial"/>
              <a:buNone/>
            </a:pPr>
            <a:r>
              <a:t/>
            </a:r>
            <a:endParaRPr sz="1200"/>
          </a:p>
          <a:p>
            <a:pPr lvl="0" rtl="0">
              <a:lnSpc>
                <a:spcPct val="115000"/>
              </a:lnSpc>
              <a:spcBef>
                <a:spcPts val="0"/>
              </a:spcBef>
              <a:buClr>
                <a:srgbClr val="000000"/>
              </a:buClr>
              <a:buSzPct val="91666"/>
              <a:buFont typeface="Arial"/>
              <a:buNone/>
            </a:pPr>
            <a:r>
              <a:rPr lang="en" sz="1200" u="sng">
                <a:solidFill>
                  <a:srgbClr val="0097A7"/>
                </a:solidFill>
                <a:hlinkClick r:id="rId5"/>
              </a:rPr>
              <a:t>Opatření děkana č. 12/2010: Pravidla pro evidenci, odevzdávání a zveřejňování závěrečných prací</a:t>
            </a:r>
            <a:r>
              <a:rPr lang="en" sz="1200">
                <a:solidFill>
                  <a:srgbClr val="000000"/>
                </a:solidFill>
              </a:rPr>
              <a:t>.</a:t>
            </a:r>
          </a:p>
          <a:p>
            <a:pPr lvl="0" rtl="0">
              <a:lnSpc>
                <a:spcPct val="115000"/>
              </a:lnSpc>
              <a:spcBef>
                <a:spcPts val="0"/>
              </a:spcBef>
              <a:buClr>
                <a:schemeClr val="dk1"/>
              </a:buClr>
              <a:buSzPct val="91666"/>
              <a:buFont typeface="Arial"/>
              <a:buNone/>
            </a:pPr>
            <a:r>
              <a:rPr lang="en" sz="1200" u="sng">
                <a:solidFill>
                  <a:srgbClr val="0097A7"/>
                </a:solidFill>
                <a:hlinkClick r:id="rId6"/>
              </a:rPr>
              <a:t>Šablona pro tvorbu vysokoškolské závěrečné práce (dokument ve formátu MS Word s veškerým formátováním, stačí pouze </a:t>
            </a:r>
          </a:p>
          <a:p>
            <a:pPr lvl="0" rtl="0">
              <a:lnSpc>
                <a:spcPct val="115000"/>
              </a:lnSpc>
              <a:spcBef>
                <a:spcPts val="0"/>
              </a:spcBef>
              <a:buClr>
                <a:srgbClr val="000000"/>
              </a:buClr>
              <a:buSzPct val="91666"/>
              <a:buFont typeface="Arial"/>
              <a:buNone/>
            </a:pPr>
            <a:r>
              <a:t/>
            </a:r>
            <a:endParaRPr sz="1200" u="sng">
              <a:solidFill>
                <a:srgbClr val="0097A7"/>
              </a:solidFill>
              <a:hlinkClick r:id="rId7"/>
            </a:endParaRPr>
          </a:p>
          <a:p>
            <a:pPr lvl="0" rtl="0">
              <a:lnSpc>
                <a:spcPct val="115000"/>
              </a:lnSpc>
              <a:spcBef>
                <a:spcPts val="0"/>
              </a:spcBef>
              <a:buClr>
                <a:srgbClr val="000000"/>
              </a:buClr>
              <a:buSzPct val="91666"/>
              <a:buFont typeface="Arial"/>
              <a:buNone/>
            </a:pPr>
            <a:r>
              <a:rPr lang="en" sz="1200" u="sng">
                <a:solidFill>
                  <a:srgbClr val="0097A7"/>
                </a:solidFill>
                <a:hlinkClick r:id="rId8"/>
              </a:rPr>
              <a:t>Digitální univerzitní repozitář do r. 2006</a:t>
            </a:r>
            <a:r>
              <a:rPr lang="en" sz="1200">
                <a:solidFill>
                  <a:srgbClr val="000000"/>
                </a:solidFill>
              </a:rPr>
              <a:t>.</a:t>
            </a:r>
          </a:p>
          <a:p>
            <a:pPr lvl="0" rtl="0">
              <a:lnSpc>
                <a:spcPct val="115000"/>
              </a:lnSpc>
              <a:spcBef>
                <a:spcPts val="0"/>
              </a:spcBef>
              <a:buClr>
                <a:srgbClr val="000000"/>
              </a:buClr>
              <a:buSzPct val="91666"/>
              <a:buFont typeface="Arial"/>
              <a:buNone/>
            </a:pPr>
            <a:r>
              <a:rPr lang="en" sz="1200" u="sng">
                <a:solidFill>
                  <a:srgbClr val="0097A7"/>
                </a:solidFill>
                <a:hlinkClick r:id="rId9"/>
              </a:rPr>
              <a:t>Digitální univerzitní repozitář od r. 2006</a:t>
            </a:r>
            <a:r>
              <a:rPr lang="en" sz="1200">
                <a:solidFill>
                  <a:srgbClr val="000000"/>
                </a:solidFill>
              </a:rPr>
              <a:t>.</a:t>
            </a:r>
          </a:p>
          <a:p>
            <a:pPr lvl="0" rtl="0">
              <a:lnSpc>
                <a:spcPct val="115000"/>
              </a:lnSpc>
              <a:spcBef>
                <a:spcPts val="0"/>
              </a:spcBef>
              <a:buClr>
                <a:srgbClr val="000000"/>
              </a:buClr>
              <a:buSzPct val="91666"/>
              <a:buFont typeface="Arial"/>
              <a:buNone/>
            </a:pPr>
            <a:r>
              <a:t/>
            </a:r>
            <a:endParaRPr sz="1200" u="sng">
              <a:solidFill>
                <a:srgbClr val="0097A7"/>
              </a:solidFill>
              <a:hlinkClick r:id="rId10"/>
            </a:endParaRPr>
          </a:p>
          <a:p>
            <a:pPr lvl="0" rtl="0">
              <a:lnSpc>
                <a:spcPct val="115000"/>
              </a:lnSpc>
              <a:spcBef>
                <a:spcPts val="0"/>
              </a:spcBef>
              <a:spcAft>
                <a:spcPts val="1600"/>
              </a:spcAft>
              <a:buClr>
                <a:srgbClr val="000000"/>
              </a:buClr>
              <a:buSzPct val="78571"/>
              <a:buFont typeface="Arial"/>
              <a:buNone/>
            </a:pPr>
            <a:r>
              <a:t/>
            </a:r>
            <a:endParaRPr>
              <a:solidFill>
                <a:srgbClr val="595959"/>
              </a:solidFill>
            </a:endParaRPr>
          </a:p>
        </p:txBody>
      </p:sp>
      <p:pic>
        <p:nvPicPr>
          <p:cNvPr id="380" name="Shape 380"/>
          <p:cNvPicPr preferRelativeResize="0"/>
          <p:nvPr/>
        </p:nvPicPr>
        <p:blipFill>
          <a:blip r:embed="rId11">
            <a:alphaModFix/>
          </a:blip>
          <a:stretch>
            <a:fillRect/>
          </a:stretch>
        </p:blipFill>
        <p:spPr>
          <a:xfrm>
            <a:off x="5754325" y="1306825"/>
            <a:ext cx="3176850" cy="2295850"/>
          </a:xfrm>
          <a:prstGeom prst="rect">
            <a:avLst/>
          </a:prstGeom>
          <a:noFill/>
          <a:ln>
            <a:noFill/>
          </a:ln>
        </p:spPr>
      </p:pic>
      <p:sp>
        <p:nvSpPr>
          <p:cNvPr id="381" name="Shape 381"/>
          <p:cNvSpPr txBox="1"/>
          <p:nvPr/>
        </p:nvSpPr>
        <p:spPr>
          <a:xfrm>
            <a:off x="6594125" y="3665725"/>
            <a:ext cx="2377500" cy="397800"/>
          </a:xfrm>
          <a:prstGeom prst="rect">
            <a:avLst/>
          </a:prstGeom>
          <a:noFill/>
          <a:ln>
            <a:noFill/>
          </a:ln>
        </p:spPr>
        <p:txBody>
          <a:bodyPr anchorCtr="0" anchor="t" bIns="91425" lIns="91425" rIns="91425" wrap="square" tIns="91425">
            <a:noAutofit/>
          </a:bodyPr>
          <a:lstStyle/>
          <a:p>
            <a:pPr lvl="0" rtl="0">
              <a:spcBef>
                <a:spcPts val="0"/>
              </a:spcBef>
              <a:buNone/>
            </a:pPr>
            <a:r>
              <a:rPr lang="en" sz="1100"/>
              <a:t>Foto </a:t>
            </a:r>
            <a:r>
              <a:rPr lang="en" sz="1100" u="sng">
                <a:solidFill>
                  <a:srgbClr val="0097A7"/>
                </a:solidFill>
                <a:hlinkClick r:id="rId12"/>
              </a:rPr>
              <a:t>Ryan Lintelman</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Shape 386"/>
          <p:cNvSpPr txBox="1"/>
          <p:nvPr>
            <p:ph type="title"/>
          </p:nvPr>
        </p:nvSpPr>
        <p:spPr>
          <a:xfrm>
            <a:off x="769550" y="197099"/>
            <a:ext cx="3552600" cy="745800"/>
          </a:xfrm>
          <a:prstGeom prst="rect">
            <a:avLst/>
          </a:prstGeom>
        </p:spPr>
        <p:txBody>
          <a:bodyPr anchorCtr="0" anchor="b" bIns="91425" lIns="91425" rIns="91425" wrap="square" tIns="91425">
            <a:noAutofit/>
          </a:bodyPr>
          <a:lstStyle/>
          <a:p>
            <a:pPr lvl="0" rtl="0">
              <a:spcBef>
                <a:spcPts val="0"/>
              </a:spcBef>
              <a:buNone/>
            </a:pPr>
            <a:r>
              <a:rPr lang="en">
                <a:solidFill>
                  <a:srgbClr val="9900FF"/>
                </a:solidFill>
                <a:latin typeface="Arial"/>
                <a:ea typeface="Arial"/>
                <a:cs typeface="Arial"/>
                <a:sym typeface="Arial"/>
              </a:rPr>
              <a:t>Zdroje</a:t>
            </a:r>
          </a:p>
        </p:txBody>
      </p:sp>
      <p:sp>
        <p:nvSpPr>
          <p:cNvPr id="387" name="Shape 387"/>
          <p:cNvSpPr txBox="1"/>
          <p:nvPr/>
        </p:nvSpPr>
        <p:spPr>
          <a:xfrm>
            <a:off x="496650" y="942900"/>
            <a:ext cx="8150700" cy="3981600"/>
          </a:xfrm>
          <a:prstGeom prst="rect">
            <a:avLst/>
          </a:prstGeom>
          <a:noFill/>
          <a:ln>
            <a:noFill/>
          </a:ln>
        </p:spPr>
        <p:txBody>
          <a:bodyPr anchorCtr="0" anchor="t" bIns="91425" lIns="91425" rIns="91425" wrap="square" tIns="91425">
            <a:noAutofit/>
          </a:bodyPr>
          <a:lstStyle/>
          <a:p>
            <a:pPr lvl="0" rtl="0">
              <a:spcBef>
                <a:spcPts val="0"/>
              </a:spcBef>
              <a:buNone/>
            </a:pPr>
            <a:r>
              <a:t/>
            </a:r>
            <a:endParaRPr sz="1800">
              <a:solidFill>
                <a:srgbClr val="000000"/>
              </a:solidFill>
            </a:endParaRPr>
          </a:p>
          <a:p>
            <a:pPr indent="-342900" lvl="0" marL="457200" rtl="0">
              <a:spcBef>
                <a:spcPts val="0"/>
              </a:spcBef>
              <a:buSzPct val="100000"/>
            </a:pPr>
            <a:r>
              <a:rPr lang="en" sz="1800">
                <a:highlight>
                  <a:srgbClr val="FFFFFF"/>
                </a:highlight>
              </a:rPr>
              <a:t>JANOŠ, Karel. Informační etika. Praha: Univerzita Karlova v Praze, 1993.</a:t>
            </a:r>
          </a:p>
          <a:p>
            <a:pPr indent="-342900" lvl="0" marL="457200" rtl="0">
              <a:spcBef>
                <a:spcPts val="0"/>
              </a:spcBef>
              <a:buSzPct val="100000"/>
            </a:pPr>
            <a:r>
              <a:rPr lang="en" sz="1800">
                <a:solidFill>
                  <a:schemeClr val="dk1"/>
                </a:solidFill>
              </a:rPr>
              <a:t>Obecná ekonomická a informační etika, Jiří Vaněk, 2010</a:t>
            </a:r>
          </a:p>
          <a:p>
            <a:pPr indent="-342900" lvl="0" marL="457200" rtl="0">
              <a:spcBef>
                <a:spcPts val="0"/>
              </a:spcBef>
              <a:buSzPct val="100000"/>
            </a:pPr>
            <a:r>
              <a:rPr lang="en" sz="1800">
                <a:highlight>
                  <a:srgbClr val="FFFFFF"/>
                </a:highlight>
              </a:rPr>
              <a:t>Jak prezentovat odborné výsledky, Eva Juláková, 2015: </a:t>
            </a:r>
            <a:r>
              <a:rPr lang="en" sz="1800" u="sng">
                <a:highlight>
                  <a:srgbClr val="FFFFFF"/>
                </a:highlight>
                <a:hlinkClick r:id="rId3"/>
              </a:rPr>
              <a:t>https://www.slideshare.net/josefslerka/informan-etika</a:t>
            </a:r>
          </a:p>
          <a:p>
            <a:pPr indent="-342900" lvl="0" marL="457200" rtl="0">
              <a:spcBef>
                <a:spcPts val="0"/>
              </a:spcBef>
              <a:buSzPct val="100000"/>
            </a:pPr>
            <a:r>
              <a:rPr lang="en" sz="1800"/>
              <a:t>Web Creative Commons: </a:t>
            </a:r>
            <a:r>
              <a:rPr lang="en" sz="1800" u="sng">
                <a:hlinkClick r:id="rId4"/>
              </a:rPr>
              <a:t>https://creativecommons.org/choose/?lang=cs</a:t>
            </a:r>
          </a:p>
          <a:p>
            <a:pPr indent="-342900" lvl="0" marL="457200" rtl="0">
              <a:spcBef>
                <a:spcPts val="0"/>
              </a:spcBef>
              <a:buSzPct val="100000"/>
            </a:pPr>
            <a:r>
              <a:rPr lang="en" sz="1800"/>
              <a:t>Creative Commons Česká republika: </a:t>
            </a:r>
            <a:r>
              <a:rPr lang="en" sz="1800" u="sng">
                <a:hlinkClick r:id="rId5"/>
              </a:rPr>
              <a:t>http://www.creativecommons.cz/</a:t>
            </a:r>
          </a:p>
          <a:p>
            <a:pPr indent="-342900" lvl="0" marL="457200" rtl="0">
              <a:spcBef>
                <a:spcPts val="0"/>
              </a:spcBef>
              <a:buSzPct val="100000"/>
            </a:pPr>
            <a:r>
              <a:rPr lang="en" sz="1800"/>
              <a:t>Vše o plagiátorství: </a:t>
            </a:r>
            <a:r>
              <a:rPr lang="en" sz="1800" u="sng">
                <a:hlinkClick r:id="rId6"/>
              </a:rPr>
              <a:t>http://www.plagiarism.org/</a:t>
            </a:r>
          </a:p>
          <a:p>
            <a:pPr indent="-342900" lvl="0" marL="457200" rtl="0">
              <a:spcBef>
                <a:spcPts val="0"/>
              </a:spcBef>
              <a:buSzPct val="100000"/>
            </a:pPr>
            <a:r>
              <a:rPr lang="en" sz="1800" u="sng">
                <a:solidFill>
                  <a:schemeClr val="hlink"/>
                </a:solidFill>
                <a:hlinkClick r:id="rId7"/>
              </a:rPr>
              <a:t>Informační etika</a:t>
            </a:r>
            <a:r>
              <a:rPr lang="en" sz="1800"/>
              <a:t> (Sylabus k bakalářskému studiu informační vědy, Jan Činčera) </a:t>
            </a:r>
          </a:p>
          <a:p>
            <a:pPr indent="-342900" lvl="0" marL="457200" rtl="0">
              <a:spcBef>
                <a:spcPts val="0"/>
              </a:spcBef>
              <a:buSzPct val="100000"/>
            </a:pPr>
            <a:r>
              <a:rPr lang="en" sz="1800"/>
              <a:t>Presentation template by </a:t>
            </a:r>
            <a:r>
              <a:rPr lang="en" sz="1800" u="sng">
                <a:hlinkClick r:id="rId8"/>
              </a:rPr>
              <a:t>SlidesCarnival</a:t>
            </a:r>
            <a:r>
              <a:rPr lang="en" sz="1800"/>
              <a:t>; Photographs by </a:t>
            </a:r>
            <a:r>
              <a:rPr lang="en" sz="1800" u="sng">
                <a:hlinkClick r:id="rId9"/>
              </a:rPr>
              <a:t>Death to the Stock Photo</a:t>
            </a:r>
            <a:r>
              <a:rPr lang="en" sz="1800"/>
              <a:t> (</a:t>
            </a:r>
            <a:r>
              <a:rPr lang="en" sz="1800" u="sng">
                <a:hlinkClick r:id="rId10"/>
              </a:rPr>
              <a:t>license</a:t>
            </a:r>
            <a:r>
              <a:rPr lang="en" sz="1800"/>
              <a:t>)</a:t>
            </a:r>
          </a:p>
          <a:p>
            <a:pPr indent="-342900" lvl="0" marL="457200" rtl="0">
              <a:spcBef>
                <a:spcPts val="0"/>
              </a:spcBef>
              <a:buSzPct val="100000"/>
            </a:pPr>
            <a:r>
              <a:rPr lang="en" sz="1800"/>
              <a:t>E-learning: </a:t>
            </a:r>
            <a:r>
              <a:rPr lang="en" sz="1800" u="sng">
                <a:solidFill>
                  <a:schemeClr val="hlink"/>
                </a:solidFill>
                <a:hlinkClick r:id="rId11"/>
              </a:rPr>
              <a:t>https://dl1.cuni.cz/course/view.php?id=5377</a:t>
            </a:r>
          </a:p>
          <a:p>
            <a:pPr lvl="0" rtl="0">
              <a:spcBef>
                <a:spcPts val="0"/>
              </a:spcBef>
              <a:buNone/>
            </a:pPr>
            <a:r>
              <a:t/>
            </a:r>
            <a:endParaRPr sz="1800"/>
          </a:p>
          <a:p>
            <a:pPr lvl="0" rtl="0">
              <a:spcBef>
                <a:spcPts val="0"/>
              </a:spcBef>
              <a:buNone/>
            </a:pPr>
            <a:r>
              <a:t/>
            </a:r>
            <a:endParaRPr sz="1800">
              <a:solidFill>
                <a:srgbClr val="000000"/>
              </a:solidFill>
            </a:endParaRPr>
          </a:p>
          <a:p>
            <a:pPr lvl="0" rtl="0">
              <a:spcBef>
                <a:spcPts val="0"/>
              </a:spcBef>
              <a:buNone/>
            </a:pPr>
            <a:r>
              <a:t/>
            </a:r>
            <a:endParaRPr sz="1800">
              <a:solidFill>
                <a:srgbClr val="000000"/>
              </a:solidFill>
            </a:endParaRPr>
          </a:p>
          <a:p>
            <a:pPr lvl="0" rtl="0">
              <a:spcBef>
                <a:spcPts val="0"/>
              </a:spcBef>
              <a:buNone/>
            </a:pPr>
            <a:r>
              <a:t/>
            </a:r>
            <a:endParaRPr sz="1800">
              <a:solidFill>
                <a:srgbClr val="000000"/>
              </a:solidFill>
            </a:endParaRPr>
          </a:p>
          <a:p>
            <a:pPr lvl="0" rtl="0">
              <a:lnSpc>
                <a:spcPct val="115000"/>
              </a:lnSpc>
              <a:spcBef>
                <a:spcPts val="0"/>
              </a:spcBef>
              <a:spcAft>
                <a:spcPts val="1600"/>
              </a:spcAft>
              <a:buNone/>
            </a:pPr>
            <a:r>
              <a:t/>
            </a:r>
            <a:endParaRPr sz="1800">
              <a:solidFill>
                <a:srgbClr val="000000"/>
              </a:solidFill>
            </a:endParaRPr>
          </a:p>
          <a:p>
            <a:pPr lvl="0" rtl="0">
              <a:lnSpc>
                <a:spcPct val="115000"/>
              </a:lnSpc>
              <a:spcBef>
                <a:spcPts val="0"/>
              </a:spcBef>
              <a:spcAft>
                <a:spcPts val="1600"/>
              </a:spcAft>
              <a:buNone/>
            </a:pPr>
            <a:r>
              <a:t/>
            </a:r>
            <a:endParaRPr sz="1800">
              <a:solidFill>
                <a:srgbClr val="000000"/>
              </a:solidFill>
            </a:endParaRPr>
          </a:p>
          <a:p>
            <a:pPr lvl="0" rtl="0">
              <a:lnSpc>
                <a:spcPct val="115000"/>
              </a:lnSpc>
              <a:spcBef>
                <a:spcPts val="0"/>
              </a:spcBef>
              <a:spcAft>
                <a:spcPts val="1600"/>
              </a:spcAft>
              <a:buNone/>
            </a:pPr>
            <a:r>
              <a:t/>
            </a:r>
            <a:endParaRPr sz="1800">
              <a:solidFill>
                <a:srgbClr val="000000"/>
              </a:solidFill>
            </a:endParaRPr>
          </a:p>
          <a:p>
            <a:pPr lvl="0" rtl="0">
              <a:lnSpc>
                <a:spcPct val="115000"/>
              </a:lnSpc>
              <a:spcBef>
                <a:spcPts val="0"/>
              </a:spcBef>
              <a:buNone/>
            </a:pPr>
            <a:r>
              <a:t/>
            </a:r>
            <a:endParaRPr b="1" sz="1800">
              <a:solidFill>
                <a:srgbClr val="000000"/>
              </a:solidFill>
            </a:endParaRPr>
          </a:p>
          <a:p>
            <a:pPr lvl="0" rtl="0">
              <a:spcBef>
                <a:spcPts val="0"/>
              </a:spcBef>
              <a:buNone/>
            </a:pPr>
            <a:r>
              <a:t/>
            </a:r>
            <a:endParaRPr sz="1800">
              <a:solidFill>
                <a:srgbClr val="000000"/>
              </a:solidFill>
            </a:endParaRPr>
          </a:p>
          <a:p>
            <a:pPr lvl="0" rtl="0">
              <a:spcBef>
                <a:spcPts val="0"/>
              </a:spcBef>
              <a:buNone/>
            </a:pPr>
            <a:r>
              <a:t/>
            </a:r>
            <a:endParaRPr sz="1800">
              <a:solidFill>
                <a:srgbClr val="000000"/>
              </a:solidFill>
              <a:highlight>
                <a:srgbClr val="FFFFFF"/>
              </a:highlight>
              <a:hlinkClick r:id="rId12"/>
            </a:endParaRPr>
          </a:p>
          <a:p>
            <a:pPr lvl="0" rtl="0">
              <a:lnSpc>
                <a:spcPct val="115000"/>
              </a:lnSpc>
              <a:spcBef>
                <a:spcPts val="0"/>
              </a:spcBef>
              <a:buNone/>
            </a:pPr>
            <a:r>
              <a:rPr lang="en" sz="1800">
                <a:latin typeface="Times New Roman"/>
                <a:ea typeface="Times New Roman"/>
                <a:cs typeface="Times New Roman"/>
                <a:sym typeface="Times New Roman"/>
              </a:rPr>
              <a:t> </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Shape 392"/>
          <p:cNvSpPr txBox="1"/>
          <p:nvPr>
            <p:ph type="title"/>
          </p:nvPr>
        </p:nvSpPr>
        <p:spPr>
          <a:xfrm>
            <a:off x="1047750" y="214500"/>
            <a:ext cx="7405800" cy="2119800"/>
          </a:xfrm>
          <a:prstGeom prst="rect">
            <a:avLst/>
          </a:prstGeom>
        </p:spPr>
        <p:txBody>
          <a:bodyPr anchorCtr="0" anchor="t" bIns="91425" lIns="91425" rIns="91425" wrap="square" tIns="91425">
            <a:noAutofit/>
          </a:bodyPr>
          <a:lstStyle/>
          <a:p>
            <a:pPr lvl="0">
              <a:spcBef>
                <a:spcPts val="0"/>
              </a:spcBef>
              <a:buNone/>
            </a:pPr>
            <a:r>
              <a:rPr lang="en" sz="3000">
                <a:solidFill>
                  <a:srgbClr val="9900FF"/>
                </a:solidFill>
                <a:latin typeface="Arial"/>
                <a:ea typeface="Arial"/>
                <a:cs typeface="Arial"/>
                <a:sym typeface="Arial"/>
              </a:rPr>
              <a:t>Děkuji Vám za pozornost.</a:t>
            </a:r>
          </a:p>
          <a:p>
            <a:pPr lvl="0">
              <a:spcBef>
                <a:spcPts val="0"/>
              </a:spcBef>
              <a:buNone/>
            </a:pPr>
            <a:r>
              <a:t/>
            </a:r>
            <a:endParaRPr sz="3000">
              <a:solidFill>
                <a:srgbClr val="9900FF"/>
              </a:solidFill>
              <a:latin typeface="Arial"/>
              <a:ea typeface="Arial"/>
              <a:cs typeface="Arial"/>
              <a:sym typeface="Arial"/>
            </a:endParaRPr>
          </a:p>
          <a:p>
            <a:pPr lvl="0" rtl="0">
              <a:spcBef>
                <a:spcPts val="0"/>
              </a:spcBef>
              <a:buNone/>
            </a:pPr>
            <a:r>
              <a:rPr lang="en">
                <a:solidFill>
                  <a:srgbClr val="9900FF"/>
                </a:solidFill>
                <a:latin typeface="Arial"/>
                <a:ea typeface="Arial"/>
                <a:cs typeface="Arial"/>
                <a:sym typeface="Arial"/>
              </a:rPr>
              <a:t>V případě jakýchkoliv dotazů se na mě neváhejte obrátit.</a:t>
            </a:r>
          </a:p>
        </p:txBody>
      </p:sp>
      <p:sp>
        <p:nvSpPr>
          <p:cNvPr id="393" name="Shape 393"/>
          <p:cNvSpPr txBox="1"/>
          <p:nvPr>
            <p:ph idx="1" type="body"/>
          </p:nvPr>
        </p:nvSpPr>
        <p:spPr>
          <a:xfrm>
            <a:off x="608675" y="2707750"/>
            <a:ext cx="6534000" cy="2160900"/>
          </a:xfrm>
          <a:prstGeom prst="rect">
            <a:avLst/>
          </a:prstGeom>
        </p:spPr>
        <p:txBody>
          <a:bodyPr anchorCtr="0" anchor="t" bIns="91425" lIns="91425" rIns="91425" wrap="square" tIns="91425">
            <a:noAutofit/>
          </a:bodyPr>
          <a:lstStyle/>
          <a:p>
            <a:pPr lvl="0" rtl="0">
              <a:spcBef>
                <a:spcPts val="0"/>
              </a:spcBef>
              <a:buClr>
                <a:schemeClr val="dk1"/>
              </a:buClr>
              <a:buSzPct val="61111"/>
              <a:buFont typeface="Arial"/>
              <a:buNone/>
            </a:pPr>
            <a:r>
              <a:t/>
            </a:r>
            <a:endParaRPr sz="1800">
              <a:solidFill>
                <a:srgbClr val="000000"/>
              </a:solidFill>
            </a:endParaRPr>
          </a:p>
          <a:p>
            <a:pPr indent="-342900" lvl="0" marL="457200" rtl="0">
              <a:spcBef>
                <a:spcPts val="0"/>
              </a:spcBef>
              <a:spcAft>
                <a:spcPts val="0"/>
              </a:spcAft>
              <a:buClr>
                <a:srgbClr val="000000"/>
              </a:buClr>
              <a:buSzPct val="100000"/>
            </a:pPr>
            <a:r>
              <a:rPr lang="en" sz="1800">
                <a:solidFill>
                  <a:srgbClr val="000000"/>
                </a:solidFill>
              </a:rPr>
              <a:t>Mgr. Drahomíra Dvořáková</a:t>
            </a:r>
            <a:br>
              <a:rPr lang="en" sz="1800">
                <a:solidFill>
                  <a:srgbClr val="000000"/>
                </a:solidFill>
              </a:rPr>
            </a:br>
            <a:r>
              <a:rPr lang="en" sz="1800">
                <a:solidFill>
                  <a:srgbClr val="000000"/>
                </a:solidFill>
              </a:rPr>
              <a:t>Lektor &amp; podpora vzdělávání ÚVI 2 LF a FN Motol </a:t>
            </a:r>
          </a:p>
          <a:p>
            <a:pPr indent="-342900" lvl="0" marL="457200" rtl="0">
              <a:spcBef>
                <a:spcPts val="0"/>
              </a:spcBef>
              <a:spcAft>
                <a:spcPts val="0"/>
              </a:spcAft>
              <a:buClr>
                <a:srgbClr val="000000"/>
              </a:buClr>
              <a:buSzPct val="100000"/>
            </a:pPr>
            <a:r>
              <a:rPr lang="en" sz="1800">
                <a:solidFill>
                  <a:srgbClr val="000000"/>
                </a:solidFill>
              </a:rPr>
              <a:t>Email: drahomira.dvorakova@lfmotol.cuni.cz</a:t>
            </a:r>
          </a:p>
          <a:p>
            <a:pPr indent="-342900" lvl="0" marL="457200" rtl="0">
              <a:spcBef>
                <a:spcPts val="0"/>
              </a:spcBef>
              <a:buClr>
                <a:srgbClr val="000000"/>
              </a:buClr>
              <a:buSzPct val="100000"/>
            </a:pPr>
            <a:r>
              <a:rPr lang="en" sz="1800">
                <a:solidFill>
                  <a:srgbClr val="000000"/>
                </a:solidFill>
              </a:rPr>
              <a:t>telefon: 224 43 58 52 </a:t>
            </a:r>
            <a:br>
              <a:rPr lang="en" sz="1800">
                <a:solidFill>
                  <a:srgbClr val="000000"/>
                </a:solidFill>
              </a:rPr>
            </a:br>
            <a:br>
              <a:rPr lang="en" sz="1800">
                <a:solidFill>
                  <a:srgbClr val="000000"/>
                </a:solidFill>
              </a:rPr>
            </a:br>
            <a:r>
              <a:rPr lang="en" sz="1800">
                <a:solidFill>
                  <a:srgbClr val="000000"/>
                </a:solidFill>
              </a:rPr>
              <a:t>Vzdělání: Ústav informačních studií a knihovnictví FF UK</a:t>
            </a:r>
          </a:p>
          <a:p>
            <a:pPr lvl="0" rtl="0">
              <a:spcBef>
                <a:spcPts val="0"/>
              </a:spcBef>
              <a:buNone/>
            </a:pPr>
            <a:r>
              <a:t/>
            </a:r>
            <a:endParaRPr sz="1800"/>
          </a:p>
        </p:txBody>
      </p:sp>
      <p:sp>
        <p:nvSpPr>
          <p:cNvPr id="394" name="Shape 394"/>
          <p:cNvSpPr txBox="1"/>
          <p:nvPr/>
        </p:nvSpPr>
        <p:spPr>
          <a:xfrm>
            <a:off x="6624550" y="2431350"/>
            <a:ext cx="2387400" cy="1444800"/>
          </a:xfrm>
          <a:prstGeom prst="rect">
            <a:avLst/>
          </a:prstGeom>
          <a:noFill/>
          <a:ln>
            <a:noFill/>
          </a:ln>
        </p:spPr>
        <p:txBody>
          <a:bodyPr anchorCtr="0" anchor="t" bIns="91425" lIns="91425" rIns="91425" wrap="square" tIns="91425">
            <a:noAutofit/>
          </a:bodyPr>
          <a:lstStyle/>
          <a:p>
            <a:pPr lvl="0">
              <a:spcBef>
                <a:spcPts val="0"/>
              </a:spcBef>
              <a:buNone/>
            </a:pPr>
            <a:r>
              <a:rPr lang="en" sz="2400" u="sng">
                <a:solidFill>
                  <a:srgbClr val="9900FF"/>
                </a:solidFill>
                <a:hlinkClick r:id="rId3"/>
              </a:rPr>
              <a:t>WEB + školení</a:t>
            </a:r>
            <a:r>
              <a:rPr lang="en" sz="2400">
                <a:solidFill>
                  <a:srgbClr val="9900FF"/>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769550" y="197099"/>
            <a:ext cx="3552600" cy="745800"/>
          </a:xfrm>
          <a:prstGeom prst="rect">
            <a:avLst/>
          </a:prstGeom>
        </p:spPr>
        <p:txBody>
          <a:bodyPr anchorCtr="0" anchor="b" bIns="91425" lIns="91425" rIns="91425" wrap="square" tIns="91425">
            <a:noAutofit/>
          </a:bodyPr>
          <a:lstStyle/>
          <a:p>
            <a:pPr lvl="0" rtl="0">
              <a:spcBef>
                <a:spcPts val="0"/>
              </a:spcBef>
              <a:buNone/>
            </a:pPr>
            <a:r>
              <a:rPr lang="en" sz="3000">
                <a:solidFill>
                  <a:srgbClr val="9900FF"/>
                </a:solidFill>
                <a:latin typeface="Arial"/>
                <a:ea typeface="Arial"/>
                <a:cs typeface="Arial"/>
                <a:sym typeface="Arial"/>
              </a:rPr>
              <a:t>Právní předpisy</a:t>
            </a:r>
          </a:p>
        </p:txBody>
      </p:sp>
      <p:sp>
        <p:nvSpPr>
          <p:cNvPr id="75" name="Shape 75"/>
          <p:cNvSpPr txBox="1"/>
          <p:nvPr>
            <p:ph idx="1" type="body"/>
          </p:nvPr>
        </p:nvSpPr>
        <p:spPr>
          <a:xfrm>
            <a:off x="769550" y="1237825"/>
            <a:ext cx="6350400" cy="3696300"/>
          </a:xfrm>
          <a:prstGeom prst="rect">
            <a:avLst/>
          </a:prstGeom>
        </p:spPr>
        <p:txBody>
          <a:bodyPr anchorCtr="0" anchor="t" bIns="91425" lIns="91425" rIns="91425" wrap="square" tIns="91425">
            <a:noAutofit/>
          </a:bodyPr>
          <a:lstStyle/>
          <a:p>
            <a:pPr lvl="0" rtl="0">
              <a:spcBef>
                <a:spcPts val="0"/>
              </a:spcBef>
              <a:buClr>
                <a:schemeClr val="dk1"/>
              </a:buClr>
              <a:buSzPct val="68750"/>
              <a:buFont typeface="Arial"/>
              <a:buNone/>
            </a:pPr>
            <a:r>
              <a:rPr lang="en" sz="1600" u="sng">
                <a:solidFill>
                  <a:schemeClr val="hlink"/>
                </a:solidFill>
                <a:latin typeface="Arial"/>
                <a:ea typeface="Arial"/>
                <a:cs typeface="Arial"/>
                <a:sym typeface="Arial"/>
                <a:hlinkClick r:id="rId3"/>
              </a:rPr>
              <a:t>Listina základních práv a svobod</a:t>
            </a:r>
          </a:p>
          <a:p>
            <a:pPr lvl="0" rtl="0">
              <a:spcBef>
                <a:spcPts val="0"/>
              </a:spcBef>
              <a:buClr>
                <a:schemeClr val="dk1"/>
              </a:buClr>
              <a:buSzPct val="68750"/>
              <a:buFont typeface="Arial"/>
              <a:buNone/>
            </a:pPr>
            <a:r>
              <a:t/>
            </a:r>
            <a:endParaRPr b="1" sz="1600">
              <a:solidFill>
                <a:schemeClr val="dk1"/>
              </a:solidFill>
              <a:latin typeface="Arial"/>
              <a:ea typeface="Arial"/>
              <a:cs typeface="Arial"/>
              <a:sym typeface="Arial"/>
            </a:endParaRPr>
          </a:p>
          <a:p>
            <a:pPr lvl="0" rtl="0">
              <a:spcBef>
                <a:spcPts val="0"/>
              </a:spcBef>
              <a:buClr>
                <a:schemeClr val="dk1"/>
              </a:buClr>
              <a:buSzPct val="68750"/>
              <a:buFont typeface="Arial"/>
              <a:buNone/>
            </a:pPr>
            <a:r>
              <a:rPr b="1" lang="en" sz="1600">
                <a:solidFill>
                  <a:schemeClr val="dk1"/>
                </a:solidFill>
                <a:latin typeface="Arial"/>
                <a:ea typeface="Arial"/>
                <a:cs typeface="Arial"/>
                <a:sym typeface="Arial"/>
              </a:rPr>
              <a:t>Právní předpisy</a:t>
            </a:r>
            <a:br>
              <a:rPr b="1" lang="en" sz="1600">
                <a:solidFill>
                  <a:schemeClr val="dk1"/>
                </a:solidFill>
                <a:latin typeface="Arial"/>
                <a:ea typeface="Arial"/>
                <a:cs typeface="Arial"/>
                <a:sym typeface="Arial"/>
              </a:rPr>
            </a:br>
            <a:r>
              <a:rPr lang="en" sz="1600">
                <a:solidFill>
                  <a:schemeClr val="dk1"/>
                </a:solidFill>
                <a:latin typeface="Arial"/>
                <a:ea typeface="Arial"/>
                <a:cs typeface="Arial"/>
                <a:sym typeface="Arial"/>
              </a:rPr>
              <a:t>Tiskový zákon, Zákon o svobodě informací, Zákon o</a:t>
            </a:r>
            <a:br>
              <a:rPr lang="en" sz="1600">
                <a:solidFill>
                  <a:schemeClr val="dk1"/>
                </a:solidFill>
                <a:latin typeface="Arial"/>
                <a:ea typeface="Arial"/>
                <a:cs typeface="Arial"/>
                <a:sym typeface="Arial"/>
              </a:rPr>
            </a:br>
            <a:r>
              <a:rPr lang="en" sz="1600">
                <a:solidFill>
                  <a:schemeClr val="dk1"/>
                </a:solidFill>
                <a:latin typeface="Arial"/>
                <a:ea typeface="Arial"/>
                <a:cs typeface="Arial"/>
                <a:sym typeface="Arial"/>
              </a:rPr>
              <a:t>ochraně osobních údajů, Ochrana práva pacientů na</a:t>
            </a:r>
            <a:br>
              <a:rPr lang="en" sz="1600">
                <a:solidFill>
                  <a:schemeClr val="dk1"/>
                </a:solidFill>
                <a:latin typeface="Arial"/>
                <a:ea typeface="Arial"/>
                <a:cs typeface="Arial"/>
                <a:sym typeface="Arial"/>
              </a:rPr>
            </a:br>
            <a:r>
              <a:rPr lang="en" sz="1600">
                <a:solidFill>
                  <a:schemeClr val="dk1"/>
                </a:solidFill>
                <a:latin typeface="Arial"/>
                <a:ea typeface="Arial"/>
                <a:cs typeface="Arial"/>
                <a:sym typeface="Arial"/>
              </a:rPr>
              <a:t>soukromí, </a:t>
            </a:r>
            <a:r>
              <a:rPr lang="en" sz="1600" u="sng">
                <a:solidFill>
                  <a:schemeClr val="hlink"/>
                </a:solidFill>
                <a:latin typeface="Arial"/>
                <a:ea typeface="Arial"/>
                <a:cs typeface="Arial"/>
                <a:sym typeface="Arial"/>
                <a:hlinkClick r:id="rId4"/>
              </a:rPr>
              <a:t>Autorský zákon</a:t>
            </a:r>
            <a:r>
              <a:rPr lang="en" sz="1600">
                <a:solidFill>
                  <a:schemeClr val="dk1"/>
                </a:solidFill>
                <a:latin typeface="Arial"/>
                <a:ea typeface="Arial"/>
                <a:cs typeface="Arial"/>
                <a:sym typeface="Arial"/>
              </a:rPr>
              <a:t>.</a:t>
            </a:r>
            <a:br>
              <a:rPr b="1" lang="en" sz="1600">
                <a:solidFill>
                  <a:schemeClr val="dk1"/>
                </a:solidFill>
                <a:latin typeface="Arial"/>
                <a:ea typeface="Arial"/>
                <a:cs typeface="Arial"/>
                <a:sym typeface="Arial"/>
              </a:rPr>
            </a:br>
            <a:br>
              <a:rPr b="1" lang="en" sz="1600">
                <a:solidFill>
                  <a:schemeClr val="dk1"/>
                </a:solidFill>
                <a:latin typeface="Arial"/>
                <a:ea typeface="Arial"/>
                <a:cs typeface="Arial"/>
                <a:sym typeface="Arial"/>
              </a:rPr>
            </a:br>
            <a:r>
              <a:rPr b="1" lang="en" sz="1600">
                <a:solidFill>
                  <a:schemeClr val="dk1"/>
                </a:solidFill>
                <a:latin typeface="Arial"/>
                <a:ea typeface="Arial"/>
                <a:cs typeface="Arial"/>
                <a:sym typeface="Arial"/>
              </a:rPr>
              <a:t>Mezinárodní úmluvy</a:t>
            </a:r>
            <a:br>
              <a:rPr b="1" lang="en" sz="1600">
                <a:solidFill>
                  <a:schemeClr val="dk1"/>
                </a:solidFill>
                <a:latin typeface="Arial"/>
                <a:ea typeface="Arial"/>
                <a:cs typeface="Arial"/>
                <a:sym typeface="Arial"/>
              </a:rPr>
            </a:br>
            <a:r>
              <a:rPr lang="en" sz="1600">
                <a:solidFill>
                  <a:schemeClr val="dk1"/>
                </a:solidFill>
                <a:latin typeface="Arial"/>
                <a:ea typeface="Arial"/>
                <a:cs typeface="Arial"/>
                <a:sym typeface="Arial"/>
              </a:rPr>
              <a:t>Úmluva a svobodě mluveného slova, O svobodě tisku, Právo</a:t>
            </a:r>
            <a:br>
              <a:rPr lang="en" sz="1600">
                <a:solidFill>
                  <a:schemeClr val="dk1"/>
                </a:solidFill>
                <a:latin typeface="Arial"/>
                <a:ea typeface="Arial"/>
                <a:cs typeface="Arial"/>
                <a:sym typeface="Arial"/>
              </a:rPr>
            </a:br>
            <a:r>
              <a:rPr lang="en" sz="1600">
                <a:solidFill>
                  <a:schemeClr val="dk1"/>
                </a:solidFill>
                <a:latin typeface="Arial"/>
                <a:ea typeface="Arial"/>
                <a:cs typeface="Arial"/>
                <a:sym typeface="Arial"/>
              </a:rPr>
              <a:t>na ochranu soukromí.</a:t>
            </a:r>
            <a:br>
              <a:rPr b="1" lang="en" sz="1600">
                <a:solidFill>
                  <a:schemeClr val="dk1"/>
                </a:solidFill>
                <a:latin typeface="Arial"/>
                <a:ea typeface="Arial"/>
                <a:cs typeface="Arial"/>
                <a:sym typeface="Arial"/>
              </a:rPr>
            </a:br>
            <a:br>
              <a:rPr b="1" lang="en" sz="1600">
                <a:solidFill>
                  <a:schemeClr val="dk1"/>
                </a:solidFill>
                <a:latin typeface="Arial"/>
                <a:ea typeface="Arial"/>
                <a:cs typeface="Arial"/>
                <a:sym typeface="Arial"/>
              </a:rPr>
            </a:br>
            <a:r>
              <a:rPr b="1" lang="en" sz="1600">
                <a:solidFill>
                  <a:schemeClr val="dk1"/>
                </a:solidFill>
                <a:latin typeface="Arial"/>
                <a:ea typeface="Arial"/>
                <a:cs typeface="Arial"/>
                <a:sym typeface="Arial"/>
              </a:rPr>
              <a:t>Etické kodexy v informační etice</a:t>
            </a:r>
          </a:p>
          <a:p>
            <a:pPr lvl="0" rtl="0">
              <a:spcBef>
                <a:spcPts val="0"/>
              </a:spcBef>
              <a:buClr>
                <a:schemeClr val="dk1"/>
              </a:buClr>
              <a:buSzPct val="68750"/>
              <a:buFont typeface="Arial"/>
              <a:buNone/>
            </a:pPr>
            <a:r>
              <a:rPr lang="en" sz="1600">
                <a:solidFill>
                  <a:schemeClr val="dk1"/>
                </a:solidFill>
                <a:latin typeface="Arial"/>
                <a:ea typeface="Arial"/>
                <a:cs typeface="Arial"/>
                <a:sym typeface="Arial"/>
              </a:rPr>
              <a:t>Desatero počítačové etiky, Netiguette, Novinářský kodex.</a:t>
            </a:r>
          </a:p>
          <a:p>
            <a:pPr lvl="0" rtl="0">
              <a:spcBef>
                <a:spcPts val="0"/>
              </a:spcBef>
              <a:buClr>
                <a:schemeClr val="dk1"/>
              </a:buClr>
              <a:buSzPct val="78571"/>
              <a:buFont typeface="Arial"/>
              <a:buNone/>
            </a:pPr>
            <a:r>
              <a:t/>
            </a:r>
            <a:endParaRPr sz="14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title"/>
          </p:nvPr>
        </p:nvSpPr>
        <p:spPr>
          <a:xfrm>
            <a:off x="769550" y="197099"/>
            <a:ext cx="3552600" cy="745800"/>
          </a:xfrm>
          <a:prstGeom prst="rect">
            <a:avLst/>
          </a:prstGeom>
        </p:spPr>
        <p:txBody>
          <a:bodyPr anchorCtr="0" anchor="b" bIns="91425" lIns="91425" rIns="91425" wrap="square" tIns="91425">
            <a:noAutofit/>
          </a:bodyPr>
          <a:lstStyle/>
          <a:p>
            <a:pPr lvl="0" rtl="0">
              <a:spcBef>
                <a:spcPts val="0"/>
              </a:spcBef>
              <a:buNone/>
            </a:pPr>
            <a:r>
              <a:rPr lang="en" sz="3000">
                <a:solidFill>
                  <a:srgbClr val="9900FF"/>
                </a:solidFill>
                <a:latin typeface="Arial"/>
                <a:ea typeface="Arial"/>
                <a:cs typeface="Arial"/>
                <a:sym typeface="Arial"/>
              </a:rPr>
              <a:t>Autorské právo</a:t>
            </a:r>
          </a:p>
        </p:txBody>
      </p:sp>
      <p:sp>
        <p:nvSpPr>
          <p:cNvPr id="81" name="Shape 81"/>
          <p:cNvSpPr txBox="1"/>
          <p:nvPr>
            <p:ph idx="1" type="body"/>
          </p:nvPr>
        </p:nvSpPr>
        <p:spPr>
          <a:xfrm>
            <a:off x="818750" y="1356175"/>
            <a:ext cx="6350400" cy="3696300"/>
          </a:xfrm>
          <a:prstGeom prst="rect">
            <a:avLst/>
          </a:prstGeom>
        </p:spPr>
        <p:txBody>
          <a:bodyPr anchorCtr="0" anchor="t" bIns="91425" lIns="91425" rIns="91425" wrap="square" tIns="91425">
            <a:noAutofit/>
          </a:bodyPr>
          <a:lstStyle/>
          <a:p>
            <a:pPr lvl="0" rtl="0">
              <a:spcBef>
                <a:spcPts val="0"/>
              </a:spcBef>
              <a:buClr>
                <a:schemeClr val="dk1"/>
              </a:buClr>
              <a:buSzPct val="78571"/>
              <a:buFont typeface="Arial"/>
              <a:buNone/>
            </a:pPr>
            <a:r>
              <a:rPr lang="en" sz="1400" u="sng">
                <a:solidFill>
                  <a:schemeClr val="hlink"/>
                </a:solidFill>
                <a:latin typeface="Arial"/>
                <a:ea typeface="Arial"/>
                <a:cs typeface="Arial"/>
                <a:sym typeface="Arial"/>
                <a:hlinkClick r:id="rId3"/>
              </a:rPr>
              <a:t>Autorské právo</a:t>
            </a:r>
            <a:r>
              <a:rPr lang="en" sz="1400">
                <a:solidFill>
                  <a:schemeClr val="dk1"/>
                </a:solidFill>
                <a:latin typeface="Arial"/>
                <a:ea typeface="Arial"/>
                <a:cs typeface="Arial"/>
                <a:sym typeface="Arial"/>
              </a:rPr>
              <a:t> je v ČR upraveno autorským zákonem (zákon č. 121/2000 Sb. ve znění pozdějších novelizací)</a:t>
            </a:r>
          </a:p>
          <a:p>
            <a:pPr lvl="0" rtl="0">
              <a:spcBef>
                <a:spcPts val="0"/>
              </a:spcBef>
              <a:buClr>
                <a:schemeClr val="dk1"/>
              </a:buClr>
              <a:buSzPct val="78571"/>
              <a:buFont typeface="Arial"/>
              <a:buNone/>
            </a:pPr>
            <a:r>
              <a:t/>
            </a:r>
            <a:endParaRPr sz="1400">
              <a:solidFill>
                <a:schemeClr val="dk1"/>
              </a:solidFill>
              <a:latin typeface="Arial"/>
              <a:ea typeface="Arial"/>
              <a:cs typeface="Arial"/>
              <a:sym typeface="Arial"/>
            </a:endParaRPr>
          </a:p>
          <a:p>
            <a:pPr lvl="0" rtl="0">
              <a:spcBef>
                <a:spcPts val="0"/>
              </a:spcBef>
              <a:buClr>
                <a:schemeClr val="dk1"/>
              </a:buClr>
              <a:buSzPct val="78571"/>
              <a:buFont typeface="Arial"/>
              <a:buNone/>
            </a:pPr>
            <a:r>
              <a:rPr lang="en" sz="1400">
                <a:solidFill>
                  <a:schemeClr val="dk1"/>
                </a:solidFill>
                <a:latin typeface="Arial"/>
                <a:ea typeface="Arial"/>
                <a:cs typeface="Arial"/>
                <a:sym typeface="Arial"/>
              </a:rPr>
              <a:t>„Autorství práce vyjadřuje skutečnost, že osoba, která je uvedena jako autor je původcem práce (díla) a přebírá odpovědnost za zveřejněný obsah.“</a:t>
            </a:r>
          </a:p>
          <a:p>
            <a:pPr lvl="0" rtl="0">
              <a:spcBef>
                <a:spcPts val="0"/>
              </a:spcBef>
              <a:buClr>
                <a:schemeClr val="dk1"/>
              </a:buClr>
              <a:buSzPct val="78571"/>
              <a:buFont typeface="Arial"/>
              <a:buNone/>
            </a:pPr>
            <a:r>
              <a:t/>
            </a:r>
            <a:endParaRPr sz="1400">
              <a:solidFill>
                <a:schemeClr val="dk1"/>
              </a:solidFill>
              <a:latin typeface="Arial"/>
              <a:ea typeface="Arial"/>
              <a:cs typeface="Arial"/>
              <a:sym typeface="Arial"/>
            </a:endParaRPr>
          </a:p>
          <a:p>
            <a:pPr lvl="0" rtl="0">
              <a:spcBef>
                <a:spcPts val="0"/>
              </a:spcBef>
              <a:buClr>
                <a:schemeClr val="dk1"/>
              </a:buClr>
              <a:buSzPct val="78571"/>
              <a:buFont typeface="Arial"/>
              <a:buNone/>
            </a:pPr>
            <a:r>
              <a:rPr lang="en" sz="1400">
                <a:solidFill>
                  <a:srgbClr val="FF0000"/>
                </a:solidFill>
                <a:latin typeface="Arial"/>
                <a:ea typeface="Arial"/>
                <a:cs typeface="Arial"/>
                <a:sym typeface="Arial"/>
              </a:rPr>
              <a:t>„Majetková práva poskytují autorovi výlučné právo na rozhodování o užívání jeho díla. Jiná osoba než autor smí dílo užít pouze na základě autorova oprávnění, případně ve výjimečných případech stanovených zákonem.“</a:t>
            </a:r>
          </a:p>
          <a:p>
            <a:pPr lvl="0" rtl="0">
              <a:spcBef>
                <a:spcPts val="0"/>
              </a:spcBef>
              <a:buClr>
                <a:schemeClr val="dk1"/>
              </a:buClr>
              <a:buSzPct val="78571"/>
              <a:buFont typeface="Arial"/>
              <a:buNone/>
            </a:pPr>
            <a:r>
              <a:t/>
            </a:r>
            <a:endParaRPr sz="1400">
              <a:solidFill>
                <a:schemeClr val="dk1"/>
              </a:solidFill>
              <a:latin typeface="Arial"/>
              <a:ea typeface="Arial"/>
              <a:cs typeface="Arial"/>
              <a:sym typeface="Arial"/>
            </a:endParaRPr>
          </a:p>
          <a:p>
            <a:pPr lvl="0" rtl="0">
              <a:spcBef>
                <a:spcPts val="0"/>
              </a:spcBef>
              <a:buClr>
                <a:schemeClr val="dk1"/>
              </a:buClr>
              <a:buSzPct val="78571"/>
              <a:buFont typeface="Arial"/>
              <a:buNone/>
            </a:pPr>
            <a:r>
              <a:rPr lang="en" sz="1400">
                <a:solidFill>
                  <a:schemeClr val="dk1"/>
                </a:solidFill>
                <a:latin typeface="Arial"/>
                <a:ea typeface="Arial"/>
                <a:cs typeface="Arial"/>
                <a:sym typeface="Arial"/>
              </a:rPr>
              <a:t>Licence je udělení výjimečného povolení k nějaké činnosti</a:t>
            </a:r>
          </a:p>
          <a:p>
            <a:pPr lvl="0" rtl="0">
              <a:spcBef>
                <a:spcPts val="0"/>
              </a:spcBef>
              <a:buClr>
                <a:schemeClr val="dk1"/>
              </a:buClr>
              <a:buSzPct val="78571"/>
              <a:buFont typeface="Arial"/>
              <a:buNone/>
            </a:pPr>
            <a:r>
              <a:rPr lang="en" sz="1400">
                <a:solidFill>
                  <a:schemeClr val="dk1"/>
                </a:solidFill>
                <a:latin typeface="Arial"/>
                <a:ea typeface="Arial"/>
                <a:cs typeface="Arial"/>
                <a:sym typeface="Arial"/>
              </a:rPr>
              <a:t>Autor je oprávněn k výkonu práva užít dílo způsobem, ke kterému licenci udělil, jakož i k poskytnutí licence třetím osobám</a:t>
            </a:r>
          </a:p>
          <a:p>
            <a:pPr lvl="0" rtl="0">
              <a:spcBef>
                <a:spcPts val="0"/>
              </a:spcBef>
              <a:buClr>
                <a:schemeClr val="dk1"/>
              </a:buClr>
              <a:buSzPct val="78571"/>
              <a:buFont typeface="Arial"/>
              <a:buNone/>
            </a:pPr>
            <a:r>
              <a:t/>
            </a:r>
            <a:endParaRPr sz="1400">
              <a:solidFill>
                <a:schemeClr val="dk1"/>
              </a:solidFill>
              <a:latin typeface="Arial"/>
              <a:ea typeface="Arial"/>
              <a:cs typeface="Arial"/>
              <a:sym typeface="Arial"/>
            </a:endParaRPr>
          </a:p>
          <a:p>
            <a:pPr lvl="0" rtl="0">
              <a:spcBef>
                <a:spcPts val="0"/>
              </a:spcBef>
              <a:buClr>
                <a:schemeClr val="dk1"/>
              </a:buClr>
              <a:buSzPct val="78571"/>
              <a:buFont typeface="Arial"/>
              <a:buNone/>
            </a:pPr>
            <a:r>
              <a:rPr lang="en" sz="1400">
                <a:solidFill>
                  <a:schemeClr val="dk1"/>
                </a:solidFill>
                <a:latin typeface="Arial"/>
                <a:ea typeface="Arial"/>
                <a:cs typeface="Arial"/>
                <a:sym typeface="Arial"/>
              </a:rPr>
              <a:t>Licence: Výhradní a Nevýhradní</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769550" y="197099"/>
            <a:ext cx="3552600" cy="745800"/>
          </a:xfrm>
          <a:prstGeom prst="rect">
            <a:avLst/>
          </a:prstGeom>
        </p:spPr>
        <p:txBody>
          <a:bodyPr anchorCtr="0" anchor="b" bIns="91425" lIns="91425" rIns="91425" wrap="square" tIns="91425">
            <a:noAutofit/>
          </a:bodyPr>
          <a:lstStyle/>
          <a:p>
            <a:pPr lvl="0" rtl="0">
              <a:spcBef>
                <a:spcPts val="0"/>
              </a:spcBef>
              <a:buNone/>
            </a:pPr>
            <a:r>
              <a:rPr lang="en" sz="3000">
                <a:solidFill>
                  <a:srgbClr val="9900FF"/>
                </a:solidFill>
                <a:latin typeface="Arial"/>
                <a:ea typeface="Arial"/>
                <a:cs typeface="Arial"/>
                <a:sym typeface="Arial"/>
              </a:rPr>
              <a:t>Informační etika</a:t>
            </a:r>
          </a:p>
        </p:txBody>
      </p:sp>
      <p:sp>
        <p:nvSpPr>
          <p:cNvPr id="87" name="Shape 87"/>
          <p:cNvSpPr txBox="1"/>
          <p:nvPr>
            <p:ph idx="1" type="body"/>
          </p:nvPr>
        </p:nvSpPr>
        <p:spPr>
          <a:xfrm>
            <a:off x="678625" y="1681825"/>
            <a:ext cx="5593800" cy="2704500"/>
          </a:xfrm>
          <a:prstGeom prst="rect">
            <a:avLst/>
          </a:prstGeom>
        </p:spPr>
        <p:txBody>
          <a:bodyPr anchorCtr="0" anchor="t" bIns="91425" lIns="91425" rIns="91425" wrap="square" tIns="91425">
            <a:noAutofit/>
          </a:bodyPr>
          <a:lstStyle/>
          <a:p>
            <a:pPr lvl="0" rtl="0">
              <a:spcBef>
                <a:spcPts val="0"/>
              </a:spcBef>
              <a:buClr>
                <a:schemeClr val="dk1"/>
              </a:buClr>
              <a:buSzPct val="61111"/>
              <a:buFont typeface="Arial"/>
              <a:buNone/>
            </a:pPr>
            <a:r>
              <a:rPr b="1" lang="en" sz="1800">
                <a:solidFill>
                  <a:schemeClr val="dk1"/>
                </a:solidFill>
                <a:latin typeface="Arial"/>
                <a:ea typeface="Arial"/>
                <a:cs typeface="Arial"/>
                <a:sym typeface="Arial"/>
              </a:rPr>
              <a:t>Důsledky porušování informační etiky</a:t>
            </a:r>
          </a:p>
          <a:p>
            <a:pPr lvl="0" rtl="0">
              <a:spcBef>
                <a:spcPts val="0"/>
              </a:spcBef>
              <a:buClr>
                <a:schemeClr val="dk1"/>
              </a:buClr>
              <a:buSzPct val="61111"/>
              <a:buFont typeface="Arial"/>
              <a:buNone/>
            </a:pPr>
            <a:r>
              <a:t/>
            </a:r>
            <a:endParaRPr b="1" sz="1800">
              <a:solidFill>
                <a:schemeClr val="dk1"/>
              </a:solidFill>
              <a:latin typeface="Arial"/>
              <a:ea typeface="Arial"/>
              <a:cs typeface="Arial"/>
              <a:sym typeface="Arial"/>
            </a:endParaRPr>
          </a:p>
          <a:p>
            <a:pPr indent="-292100" lvl="0" marL="457200" rtl="0">
              <a:spcBef>
                <a:spcPts val="0"/>
              </a:spcBef>
              <a:buClr>
                <a:schemeClr val="dk1"/>
              </a:buClr>
              <a:buSzPct val="55555"/>
              <a:buFont typeface="Arial"/>
            </a:pPr>
            <a:r>
              <a:rPr lang="en" sz="1800">
                <a:solidFill>
                  <a:schemeClr val="dk1"/>
                </a:solidFill>
                <a:latin typeface="Arial"/>
                <a:ea typeface="Arial"/>
                <a:cs typeface="Arial"/>
                <a:sym typeface="Arial"/>
              </a:rPr>
              <a:t>Dezinformace.</a:t>
            </a:r>
          </a:p>
          <a:p>
            <a:pPr indent="-292100" lvl="0" marL="457200" rtl="0">
              <a:spcBef>
                <a:spcPts val="0"/>
              </a:spcBef>
              <a:buClr>
                <a:schemeClr val="dk1"/>
              </a:buClr>
              <a:buSzPct val="55555"/>
              <a:buFont typeface="Arial"/>
            </a:pPr>
            <a:r>
              <a:rPr lang="en" sz="1800">
                <a:solidFill>
                  <a:schemeClr val="dk1"/>
                </a:solidFill>
                <a:latin typeface="Arial"/>
                <a:ea typeface="Arial"/>
                <a:cs typeface="Arial"/>
                <a:sym typeface="Arial"/>
              </a:rPr>
              <a:t>Špatná rozhodnutí na základě nepravdivých</a:t>
            </a:r>
            <a:br>
              <a:rPr lang="en" sz="1800">
                <a:solidFill>
                  <a:schemeClr val="dk1"/>
                </a:solidFill>
                <a:latin typeface="Arial"/>
                <a:ea typeface="Arial"/>
                <a:cs typeface="Arial"/>
                <a:sym typeface="Arial"/>
              </a:rPr>
            </a:br>
            <a:r>
              <a:rPr lang="en" sz="1800">
                <a:solidFill>
                  <a:schemeClr val="dk1"/>
                </a:solidFill>
                <a:latin typeface="Arial"/>
                <a:ea typeface="Arial"/>
                <a:cs typeface="Arial"/>
                <a:sym typeface="Arial"/>
              </a:rPr>
              <a:t>Informací.</a:t>
            </a:r>
          </a:p>
          <a:p>
            <a:pPr indent="-292100" lvl="0" marL="457200" rtl="0">
              <a:spcBef>
                <a:spcPts val="0"/>
              </a:spcBef>
              <a:buClr>
                <a:schemeClr val="dk1"/>
              </a:buClr>
              <a:buSzPct val="55555"/>
              <a:buFont typeface="Arial"/>
            </a:pPr>
            <a:r>
              <a:rPr lang="en" sz="1800">
                <a:solidFill>
                  <a:schemeClr val="dk1"/>
                </a:solidFill>
                <a:latin typeface="Arial"/>
                <a:ea typeface="Arial"/>
                <a:cs typeface="Arial"/>
                <a:sym typeface="Arial"/>
              </a:rPr>
              <a:t>Porušení autorského práva / Zákona na ochranu</a:t>
            </a:r>
            <a:br>
              <a:rPr lang="en" sz="1800">
                <a:solidFill>
                  <a:schemeClr val="dk1"/>
                </a:solidFill>
                <a:latin typeface="Arial"/>
                <a:ea typeface="Arial"/>
                <a:cs typeface="Arial"/>
                <a:sym typeface="Arial"/>
              </a:rPr>
            </a:br>
            <a:r>
              <a:rPr lang="en" sz="1800">
                <a:solidFill>
                  <a:schemeClr val="dk1"/>
                </a:solidFill>
                <a:latin typeface="Arial"/>
                <a:ea typeface="Arial"/>
                <a:cs typeface="Arial"/>
                <a:sym typeface="Arial"/>
              </a:rPr>
              <a:t>osobních údajů atd.</a:t>
            </a:r>
          </a:p>
          <a:p>
            <a:pPr indent="-292100" lvl="0" marL="457200" rtl="0">
              <a:spcBef>
                <a:spcPts val="0"/>
              </a:spcBef>
              <a:buClr>
                <a:schemeClr val="dk1"/>
              </a:buClr>
              <a:buSzPct val="55555"/>
              <a:buFont typeface="Arial"/>
            </a:pPr>
            <a:r>
              <a:rPr lang="en" sz="1800">
                <a:solidFill>
                  <a:schemeClr val="dk1"/>
                </a:solidFill>
                <a:latin typeface="Arial"/>
                <a:ea typeface="Arial"/>
                <a:cs typeface="Arial"/>
                <a:sym typeface="Arial"/>
              </a:rPr>
              <a:t>Informační šum.</a:t>
            </a:r>
          </a:p>
          <a:p>
            <a:pPr indent="-292100" lvl="0" marL="457200" rtl="0">
              <a:spcBef>
                <a:spcPts val="0"/>
              </a:spcBef>
              <a:buClr>
                <a:schemeClr val="dk1"/>
              </a:buClr>
              <a:buSzPct val="55555"/>
              <a:buFont typeface="Arial"/>
            </a:pPr>
            <a:r>
              <a:rPr lang="en" sz="1800">
                <a:solidFill>
                  <a:schemeClr val="dk1"/>
                </a:solidFill>
                <a:latin typeface="Arial"/>
                <a:ea typeface="Arial"/>
                <a:cs typeface="Arial"/>
                <a:sym typeface="Arial"/>
              </a:rPr>
              <a:t>Informační bariéry.</a:t>
            </a:r>
          </a:p>
        </p:txBody>
      </p:sp>
      <p:pic>
        <p:nvPicPr>
          <p:cNvPr id="88" name="Shape 88"/>
          <p:cNvPicPr preferRelativeResize="0"/>
          <p:nvPr/>
        </p:nvPicPr>
        <p:blipFill>
          <a:blip r:embed="rId3">
            <a:alphaModFix/>
          </a:blip>
          <a:stretch>
            <a:fillRect/>
          </a:stretch>
        </p:blipFill>
        <p:spPr>
          <a:xfrm>
            <a:off x="6053225" y="124250"/>
            <a:ext cx="3036150" cy="2414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760450" y="69649"/>
            <a:ext cx="3552600" cy="745800"/>
          </a:xfrm>
          <a:prstGeom prst="rect">
            <a:avLst/>
          </a:prstGeom>
        </p:spPr>
        <p:txBody>
          <a:bodyPr anchorCtr="0" anchor="b" bIns="91425" lIns="91425" rIns="91425" wrap="square" tIns="91425">
            <a:noAutofit/>
          </a:bodyPr>
          <a:lstStyle/>
          <a:p>
            <a:pPr lvl="0" rtl="0">
              <a:spcBef>
                <a:spcPts val="0"/>
              </a:spcBef>
              <a:buNone/>
            </a:pPr>
            <a:r>
              <a:rPr lang="en" sz="3000">
                <a:solidFill>
                  <a:srgbClr val="9900FF"/>
                </a:solidFill>
                <a:latin typeface="Arial"/>
                <a:ea typeface="Arial"/>
                <a:cs typeface="Arial"/>
                <a:sym typeface="Arial"/>
              </a:rPr>
              <a:t>Informační etika</a:t>
            </a:r>
          </a:p>
        </p:txBody>
      </p:sp>
      <p:pic>
        <p:nvPicPr>
          <p:cNvPr id="94" name="Shape 94"/>
          <p:cNvPicPr preferRelativeResize="0"/>
          <p:nvPr/>
        </p:nvPicPr>
        <p:blipFill>
          <a:blip r:embed="rId3">
            <a:alphaModFix/>
          </a:blip>
          <a:stretch>
            <a:fillRect/>
          </a:stretch>
        </p:blipFill>
        <p:spPr>
          <a:xfrm>
            <a:off x="-30900" y="1247700"/>
            <a:ext cx="4526151" cy="3895799"/>
          </a:xfrm>
          <a:prstGeom prst="rect">
            <a:avLst/>
          </a:prstGeom>
          <a:noFill/>
          <a:ln>
            <a:noFill/>
          </a:ln>
        </p:spPr>
      </p:pic>
      <p:pic>
        <p:nvPicPr>
          <p:cNvPr id="95" name="Shape 95">
            <a:hlinkClick r:id="rId4"/>
          </p:cNvPr>
          <p:cNvPicPr preferRelativeResize="0"/>
          <p:nvPr/>
        </p:nvPicPr>
        <p:blipFill>
          <a:blip r:embed="rId5">
            <a:alphaModFix/>
          </a:blip>
          <a:stretch>
            <a:fillRect/>
          </a:stretch>
        </p:blipFill>
        <p:spPr>
          <a:xfrm>
            <a:off x="4585075" y="201575"/>
            <a:ext cx="4526150" cy="46064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769550" y="197099"/>
            <a:ext cx="3552600" cy="745800"/>
          </a:xfrm>
          <a:prstGeom prst="rect">
            <a:avLst/>
          </a:prstGeom>
        </p:spPr>
        <p:txBody>
          <a:bodyPr anchorCtr="0" anchor="b" bIns="91425" lIns="91425" rIns="91425" wrap="square" tIns="91425">
            <a:noAutofit/>
          </a:bodyPr>
          <a:lstStyle/>
          <a:p>
            <a:pPr lvl="0" rtl="0">
              <a:spcBef>
                <a:spcPts val="0"/>
              </a:spcBef>
              <a:buNone/>
            </a:pPr>
            <a:r>
              <a:rPr lang="en" sz="3000">
                <a:solidFill>
                  <a:srgbClr val="9900FF"/>
                </a:solidFill>
                <a:latin typeface="Arial"/>
                <a:ea typeface="Arial"/>
                <a:cs typeface="Arial"/>
                <a:sym typeface="Arial"/>
              </a:rPr>
              <a:t>Informační etika</a:t>
            </a:r>
          </a:p>
        </p:txBody>
      </p:sp>
      <p:sp>
        <p:nvSpPr>
          <p:cNvPr id="101" name="Shape 101"/>
          <p:cNvSpPr txBox="1"/>
          <p:nvPr/>
        </p:nvSpPr>
        <p:spPr>
          <a:xfrm>
            <a:off x="818675" y="1392225"/>
            <a:ext cx="2842800" cy="3382800"/>
          </a:xfrm>
          <a:prstGeom prst="rect">
            <a:avLst/>
          </a:prstGeom>
          <a:noFill/>
          <a:ln>
            <a:noFill/>
          </a:ln>
        </p:spPr>
        <p:txBody>
          <a:bodyPr anchorCtr="0" anchor="t" bIns="91425" lIns="91425" rIns="91425" wrap="square" tIns="91425">
            <a:noAutofit/>
          </a:bodyPr>
          <a:lstStyle/>
          <a:p>
            <a:pPr indent="-317500" lvl="0" marL="457200" rtl="0">
              <a:spcBef>
                <a:spcPts val="0"/>
              </a:spcBef>
              <a:spcAft>
                <a:spcPts val="0"/>
              </a:spcAft>
              <a:buSzPct val="58333"/>
              <a:buChar char="●"/>
            </a:pPr>
            <a:r>
              <a:rPr lang="en" sz="2400" u="sng">
                <a:solidFill>
                  <a:schemeClr val="hlink"/>
                </a:solidFill>
                <a:hlinkClick r:id="rId3"/>
              </a:rPr>
              <a:t>Zvolsi.info</a:t>
            </a:r>
          </a:p>
          <a:p>
            <a:pPr indent="-317500" lvl="0" marL="457200" rtl="0">
              <a:spcBef>
                <a:spcPts val="0"/>
              </a:spcBef>
              <a:spcAft>
                <a:spcPts val="0"/>
              </a:spcAft>
              <a:buSzPct val="58333"/>
              <a:buChar char="●"/>
            </a:pPr>
            <a:r>
              <a:rPr lang="en" sz="2400" u="sng">
                <a:solidFill>
                  <a:schemeClr val="hlink"/>
                </a:solidFill>
                <a:hlinkClick r:id="rId4"/>
              </a:rPr>
              <a:t>Demagog.CZ</a:t>
            </a:r>
            <a:r>
              <a:rPr lang="en" sz="2400">
                <a:solidFill>
                  <a:schemeClr val="dk1"/>
                </a:solidFill>
              </a:rPr>
              <a:t>.,</a:t>
            </a:r>
          </a:p>
          <a:p>
            <a:pPr indent="-317500" lvl="0" marL="457200" rtl="0">
              <a:spcBef>
                <a:spcPts val="0"/>
              </a:spcBef>
              <a:spcAft>
                <a:spcPts val="0"/>
              </a:spcAft>
              <a:buSzPct val="58333"/>
              <a:buChar char="●"/>
            </a:pPr>
            <a:r>
              <a:rPr lang="en" sz="2400" u="sng">
                <a:solidFill>
                  <a:schemeClr val="hlink"/>
                </a:solidFill>
                <a:hlinkClick r:id="rId5"/>
              </a:rPr>
              <a:t>Hoax.cz</a:t>
            </a:r>
            <a:r>
              <a:rPr lang="en" sz="2400">
                <a:solidFill>
                  <a:schemeClr val="dk1"/>
                </a:solidFill>
              </a:rPr>
              <a:t>, </a:t>
            </a:r>
            <a:r>
              <a:rPr lang="en" sz="2400" u="sng">
                <a:solidFill>
                  <a:schemeClr val="hlink"/>
                </a:solidFill>
                <a:hlinkClick r:id="rId6"/>
              </a:rPr>
              <a:t>cz.nic</a:t>
            </a:r>
            <a:r>
              <a:rPr lang="en" sz="2400"/>
              <a:t>;</a:t>
            </a:r>
          </a:p>
          <a:p>
            <a:pPr indent="-317500" lvl="0" marL="457200" rtl="0">
              <a:spcBef>
                <a:spcPts val="0"/>
              </a:spcBef>
              <a:spcAft>
                <a:spcPts val="0"/>
              </a:spcAft>
              <a:buSzPct val="58333"/>
              <a:buChar char="●"/>
            </a:pPr>
            <a:r>
              <a:rPr lang="en" sz="2400" u="sng">
                <a:solidFill>
                  <a:schemeClr val="hlink"/>
                </a:solidFill>
                <a:hlinkClick r:id="rId7"/>
              </a:rPr>
              <a:t>FactCheck.org</a:t>
            </a:r>
          </a:p>
          <a:p>
            <a:pPr indent="-317500" lvl="0" marL="457200">
              <a:spcBef>
                <a:spcPts val="0"/>
              </a:spcBef>
              <a:buSzPct val="58333"/>
              <a:buChar char="●"/>
            </a:pPr>
            <a:r>
              <a:rPr lang="en" sz="2400" u="sng">
                <a:solidFill>
                  <a:schemeClr val="hlink"/>
                </a:solidFill>
                <a:hlinkClick r:id="rId8"/>
              </a:rPr>
              <a:t>Politifact.com</a:t>
            </a:r>
          </a:p>
        </p:txBody>
      </p:sp>
      <p:pic>
        <p:nvPicPr>
          <p:cNvPr id="102" name="Shape 102"/>
          <p:cNvPicPr preferRelativeResize="0"/>
          <p:nvPr/>
        </p:nvPicPr>
        <p:blipFill>
          <a:blip r:embed="rId9">
            <a:alphaModFix/>
          </a:blip>
          <a:stretch>
            <a:fillRect/>
          </a:stretch>
        </p:blipFill>
        <p:spPr>
          <a:xfrm>
            <a:off x="4507325" y="398100"/>
            <a:ext cx="4400550" cy="4448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