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93" r:id="rId2"/>
    <p:sldId id="297" r:id="rId3"/>
    <p:sldId id="301" r:id="rId4"/>
    <p:sldId id="302" r:id="rId5"/>
    <p:sldId id="303" r:id="rId6"/>
    <p:sldId id="304" r:id="rId7"/>
    <p:sldId id="305"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3"/>
    <p:restoredTop sz="94609"/>
  </p:normalViewPr>
  <p:slideViewPr>
    <p:cSldViewPr snapToGrid="0" snapToObjects="1">
      <p:cViewPr varScale="1">
        <p:scale>
          <a:sx n="110" d="100"/>
          <a:sy n="110" d="100"/>
        </p:scale>
        <p:origin x="61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D24591-450B-3C44-A594-7C6D1B9A895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ADFC64C-D178-2C45-B7F0-B5F748755B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070A62A-772E-134C-8ED4-D1C29AEA9B39}"/>
              </a:ext>
            </a:extLst>
          </p:cNvPr>
          <p:cNvSpPr>
            <a:spLocks noGrp="1"/>
          </p:cNvSpPr>
          <p:nvPr>
            <p:ph type="dt" sz="half" idx="10"/>
          </p:nvPr>
        </p:nvSpPr>
        <p:spPr/>
        <p:txBody>
          <a:bodyPr/>
          <a:lstStyle/>
          <a:p>
            <a:fld id="{CF41A92F-4900-2C4A-B148-53E53709EB03}" type="datetimeFigureOut">
              <a:rPr lang="cs-CZ" smtClean="0"/>
              <a:t>13.05.2024</a:t>
            </a:fld>
            <a:endParaRPr lang="cs-CZ"/>
          </a:p>
        </p:txBody>
      </p:sp>
      <p:sp>
        <p:nvSpPr>
          <p:cNvPr id="5" name="Zástupný symbol pro zápatí 4">
            <a:extLst>
              <a:ext uri="{FF2B5EF4-FFF2-40B4-BE49-F238E27FC236}">
                <a16:creationId xmlns:a16="http://schemas.microsoft.com/office/drawing/2014/main" id="{7CABBFE8-17C7-0D44-BF87-F906822F472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1ABEC63-FFD1-E842-A2E5-814FFDE93C2A}"/>
              </a:ext>
            </a:extLst>
          </p:cNvPr>
          <p:cNvSpPr>
            <a:spLocks noGrp="1"/>
          </p:cNvSpPr>
          <p:nvPr>
            <p:ph type="sldNum" sz="quarter" idx="12"/>
          </p:nvPr>
        </p:nvSpPr>
        <p:spPr/>
        <p:txBody>
          <a:bodyPr/>
          <a:lstStyle/>
          <a:p>
            <a:fld id="{5F446A4A-4437-E54C-8C01-B68C90DE33DE}" type="slidenum">
              <a:rPr lang="cs-CZ" smtClean="0"/>
              <a:t>‹#›</a:t>
            </a:fld>
            <a:endParaRPr lang="cs-CZ"/>
          </a:p>
        </p:txBody>
      </p:sp>
    </p:spTree>
    <p:extLst>
      <p:ext uri="{BB962C8B-B14F-4D97-AF65-F5344CB8AC3E}">
        <p14:creationId xmlns:p14="http://schemas.microsoft.com/office/powerpoint/2010/main" val="245801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1FFE6E-68BB-5743-8CF7-EDC31857071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0499755-DDB6-6744-880A-9C0F19DBA82A}"/>
              </a:ext>
            </a:extLst>
          </p:cNvPr>
          <p:cNvSpPr>
            <a:spLocks noGrp="1"/>
          </p:cNvSpPr>
          <p:nvPr>
            <p:ph type="body" orient="vert" idx="1"/>
          </p:nvPr>
        </p:nvSpPr>
        <p:spPr/>
        <p:txBody>
          <a:bodyPr vert="eaVert"/>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90E46340-1BEC-7543-A3EB-8E201D35EF5C}"/>
              </a:ext>
            </a:extLst>
          </p:cNvPr>
          <p:cNvSpPr>
            <a:spLocks noGrp="1"/>
          </p:cNvSpPr>
          <p:nvPr>
            <p:ph type="dt" sz="half" idx="10"/>
          </p:nvPr>
        </p:nvSpPr>
        <p:spPr/>
        <p:txBody>
          <a:bodyPr/>
          <a:lstStyle/>
          <a:p>
            <a:fld id="{CF41A92F-4900-2C4A-B148-53E53709EB03}" type="datetimeFigureOut">
              <a:rPr lang="cs-CZ" smtClean="0"/>
              <a:t>13.05.2024</a:t>
            </a:fld>
            <a:endParaRPr lang="cs-CZ"/>
          </a:p>
        </p:txBody>
      </p:sp>
      <p:sp>
        <p:nvSpPr>
          <p:cNvPr id="5" name="Zástupný symbol pro zápatí 4">
            <a:extLst>
              <a:ext uri="{FF2B5EF4-FFF2-40B4-BE49-F238E27FC236}">
                <a16:creationId xmlns:a16="http://schemas.microsoft.com/office/drawing/2014/main" id="{18BB6AB9-6FFD-CD4F-A8EC-2FE0FF305AA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636A222-BF26-A542-86CE-60947EF0668F}"/>
              </a:ext>
            </a:extLst>
          </p:cNvPr>
          <p:cNvSpPr>
            <a:spLocks noGrp="1"/>
          </p:cNvSpPr>
          <p:nvPr>
            <p:ph type="sldNum" sz="quarter" idx="12"/>
          </p:nvPr>
        </p:nvSpPr>
        <p:spPr/>
        <p:txBody>
          <a:bodyPr/>
          <a:lstStyle/>
          <a:p>
            <a:fld id="{5F446A4A-4437-E54C-8C01-B68C90DE33DE}" type="slidenum">
              <a:rPr lang="cs-CZ" smtClean="0"/>
              <a:t>‹#›</a:t>
            </a:fld>
            <a:endParaRPr lang="cs-CZ"/>
          </a:p>
        </p:txBody>
      </p:sp>
    </p:spTree>
    <p:extLst>
      <p:ext uri="{BB962C8B-B14F-4D97-AF65-F5344CB8AC3E}">
        <p14:creationId xmlns:p14="http://schemas.microsoft.com/office/powerpoint/2010/main" val="1162937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78DBFE3-1E7B-1244-9C41-B69993F9FDF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0D9930B-E949-0843-82E3-EC5DC0666F2F}"/>
              </a:ext>
            </a:extLst>
          </p:cNvPr>
          <p:cNvSpPr>
            <a:spLocks noGrp="1"/>
          </p:cNvSpPr>
          <p:nvPr>
            <p:ph type="body" orient="vert" idx="1"/>
          </p:nvPr>
        </p:nvSpPr>
        <p:spPr>
          <a:xfrm>
            <a:off x="838200" y="365125"/>
            <a:ext cx="7734300" cy="5811838"/>
          </a:xfrm>
        </p:spPr>
        <p:txBody>
          <a:bodyPr vert="eaVert"/>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49A8F6C7-DA59-004D-85B4-FA183F1309D0}"/>
              </a:ext>
            </a:extLst>
          </p:cNvPr>
          <p:cNvSpPr>
            <a:spLocks noGrp="1"/>
          </p:cNvSpPr>
          <p:nvPr>
            <p:ph type="dt" sz="half" idx="10"/>
          </p:nvPr>
        </p:nvSpPr>
        <p:spPr/>
        <p:txBody>
          <a:bodyPr/>
          <a:lstStyle/>
          <a:p>
            <a:fld id="{CF41A92F-4900-2C4A-B148-53E53709EB03}" type="datetimeFigureOut">
              <a:rPr lang="cs-CZ" smtClean="0"/>
              <a:t>13.05.2024</a:t>
            </a:fld>
            <a:endParaRPr lang="cs-CZ"/>
          </a:p>
        </p:txBody>
      </p:sp>
      <p:sp>
        <p:nvSpPr>
          <p:cNvPr id="5" name="Zástupný symbol pro zápatí 4">
            <a:extLst>
              <a:ext uri="{FF2B5EF4-FFF2-40B4-BE49-F238E27FC236}">
                <a16:creationId xmlns:a16="http://schemas.microsoft.com/office/drawing/2014/main" id="{7412F86D-AFD4-5443-B7CE-7DEB4195068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2829837-21C3-E142-994C-F61B4CB4AB23}"/>
              </a:ext>
            </a:extLst>
          </p:cNvPr>
          <p:cNvSpPr>
            <a:spLocks noGrp="1"/>
          </p:cNvSpPr>
          <p:nvPr>
            <p:ph type="sldNum" sz="quarter" idx="12"/>
          </p:nvPr>
        </p:nvSpPr>
        <p:spPr/>
        <p:txBody>
          <a:bodyPr/>
          <a:lstStyle/>
          <a:p>
            <a:fld id="{5F446A4A-4437-E54C-8C01-B68C90DE33DE}" type="slidenum">
              <a:rPr lang="cs-CZ" smtClean="0"/>
              <a:t>‹#›</a:t>
            </a:fld>
            <a:endParaRPr lang="cs-CZ"/>
          </a:p>
        </p:txBody>
      </p:sp>
    </p:spTree>
    <p:extLst>
      <p:ext uri="{BB962C8B-B14F-4D97-AF65-F5344CB8AC3E}">
        <p14:creationId xmlns:p14="http://schemas.microsoft.com/office/powerpoint/2010/main" val="308667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72F845-F7D4-1A49-9F83-A36AFC17FAAE}"/>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88E9371-9BEF-8C43-9EB0-00E102AB7338}"/>
              </a:ext>
            </a:extLst>
          </p:cNvPr>
          <p:cNvSpPr>
            <a:spLocks noGrp="1"/>
          </p:cNvSpPr>
          <p:nvPr>
            <p:ph idx="1"/>
          </p:nvPr>
        </p:nvSpPr>
        <p:spPr/>
        <p:txBody>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5B2C0EBE-0A62-0447-AA43-BF8671B3955D}"/>
              </a:ext>
            </a:extLst>
          </p:cNvPr>
          <p:cNvSpPr>
            <a:spLocks noGrp="1"/>
          </p:cNvSpPr>
          <p:nvPr>
            <p:ph type="dt" sz="half" idx="10"/>
          </p:nvPr>
        </p:nvSpPr>
        <p:spPr/>
        <p:txBody>
          <a:bodyPr/>
          <a:lstStyle/>
          <a:p>
            <a:fld id="{CF41A92F-4900-2C4A-B148-53E53709EB03}" type="datetimeFigureOut">
              <a:rPr lang="cs-CZ" smtClean="0"/>
              <a:t>13.05.2024</a:t>
            </a:fld>
            <a:endParaRPr lang="cs-CZ"/>
          </a:p>
        </p:txBody>
      </p:sp>
      <p:sp>
        <p:nvSpPr>
          <p:cNvPr id="5" name="Zástupný symbol pro zápatí 4">
            <a:extLst>
              <a:ext uri="{FF2B5EF4-FFF2-40B4-BE49-F238E27FC236}">
                <a16:creationId xmlns:a16="http://schemas.microsoft.com/office/drawing/2014/main" id="{6797EA53-8720-2C45-AD07-B41A6BD9635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FDCEC23-BF9A-9E47-BCBA-20A077948C19}"/>
              </a:ext>
            </a:extLst>
          </p:cNvPr>
          <p:cNvSpPr>
            <a:spLocks noGrp="1"/>
          </p:cNvSpPr>
          <p:nvPr>
            <p:ph type="sldNum" sz="quarter" idx="12"/>
          </p:nvPr>
        </p:nvSpPr>
        <p:spPr/>
        <p:txBody>
          <a:bodyPr/>
          <a:lstStyle/>
          <a:p>
            <a:fld id="{5F446A4A-4437-E54C-8C01-B68C90DE33DE}" type="slidenum">
              <a:rPr lang="cs-CZ" smtClean="0"/>
              <a:t>‹#›</a:t>
            </a:fld>
            <a:endParaRPr lang="cs-CZ"/>
          </a:p>
        </p:txBody>
      </p:sp>
    </p:spTree>
    <p:extLst>
      <p:ext uri="{BB962C8B-B14F-4D97-AF65-F5344CB8AC3E}">
        <p14:creationId xmlns:p14="http://schemas.microsoft.com/office/powerpoint/2010/main" val="1410120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61C7B6-3B12-C548-8F85-67945B67D9B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4BA015BB-AC30-3443-AC43-6BA3758BDF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B2F17537-98D1-8E4C-8A7A-7447F28A4B61}"/>
              </a:ext>
            </a:extLst>
          </p:cNvPr>
          <p:cNvSpPr>
            <a:spLocks noGrp="1"/>
          </p:cNvSpPr>
          <p:nvPr>
            <p:ph type="dt" sz="half" idx="10"/>
          </p:nvPr>
        </p:nvSpPr>
        <p:spPr/>
        <p:txBody>
          <a:bodyPr/>
          <a:lstStyle/>
          <a:p>
            <a:fld id="{CF41A92F-4900-2C4A-B148-53E53709EB03}" type="datetimeFigureOut">
              <a:rPr lang="cs-CZ" smtClean="0"/>
              <a:t>13.05.2024</a:t>
            </a:fld>
            <a:endParaRPr lang="cs-CZ"/>
          </a:p>
        </p:txBody>
      </p:sp>
      <p:sp>
        <p:nvSpPr>
          <p:cNvPr id="5" name="Zástupný symbol pro zápatí 4">
            <a:extLst>
              <a:ext uri="{FF2B5EF4-FFF2-40B4-BE49-F238E27FC236}">
                <a16:creationId xmlns:a16="http://schemas.microsoft.com/office/drawing/2014/main" id="{D0F1D81E-70EE-344F-B255-4746F7DC492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895AD7E-9A4C-F74D-91F0-C286A94AC8F5}"/>
              </a:ext>
            </a:extLst>
          </p:cNvPr>
          <p:cNvSpPr>
            <a:spLocks noGrp="1"/>
          </p:cNvSpPr>
          <p:nvPr>
            <p:ph type="sldNum" sz="quarter" idx="12"/>
          </p:nvPr>
        </p:nvSpPr>
        <p:spPr/>
        <p:txBody>
          <a:bodyPr/>
          <a:lstStyle/>
          <a:p>
            <a:fld id="{5F446A4A-4437-E54C-8C01-B68C90DE33DE}" type="slidenum">
              <a:rPr lang="cs-CZ" smtClean="0"/>
              <a:t>‹#›</a:t>
            </a:fld>
            <a:endParaRPr lang="cs-CZ"/>
          </a:p>
        </p:txBody>
      </p:sp>
    </p:spTree>
    <p:extLst>
      <p:ext uri="{BB962C8B-B14F-4D97-AF65-F5344CB8AC3E}">
        <p14:creationId xmlns:p14="http://schemas.microsoft.com/office/powerpoint/2010/main" val="195298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0FEAF7-5FDE-7442-9B0A-03B8CF2924D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2EB946AA-391B-9C42-B01B-EF06600A657A}"/>
              </a:ext>
            </a:extLst>
          </p:cNvPr>
          <p:cNvSpPr>
            <a:spLocks noGrp="1"/>
          </p:cNvSpPr>
          <p:nvPr>
            <p:ph sz="half" idx="1"/>
          </p:nvPr>
        </p:nvSpPr>
        <p:spPr>
          <a:xfrm>
            <a:off x="838200" y="1825625"/>
            <a:ext cx="5181600" cy="4351338"/>
          </a:xfrm>
        </p:spPr>
        <p:txBody>
          <a:bodyPr/>
          <a:lstStyle/>
          <a:p>
            <a:r>
              <a:rPr lang="cs-CZ"/>
              <a:t>Upravte styly předlohy textu.
Druhá úroveň
Třetí úroveň
Čtvrtá úroveň
Pátá úroveň</a:t>
            </a:r>
          </a:p>
        </p:txBody>
      </p:sp>
      <p:sp>
        <p:nvSpPr>
          <p:cNvPr id="4" name="Zástupný symbol pro obsah 3">
            <a:extLst>
              <a:ext uri="{FF2B5EF4-FFF2-40B4-BE49-F238E27FC236}">
                <a16:creationId xmlns:a16="http://schemas.microsoft.com/office/drawing/2014/main" id="{92D51919-A9F4-DB4E-9297-797446968CDC}"/>
              </a:ext>
            </a:extLst>
          </p:cNvPr>
          <p:cNvSpPr>
            <a:spLocks noGrp="1"/>
          </p:cNvSpPr>
          <p:nvPr>
            <p:ph sz="half" idx="2"/>
          </p:nvPr>
        </p:nvSpPr>
        <p:spPr>
          <a:xfrm>
            <a:off x="6172200" y="1825625"/>
            <a:ext cx="5181600" cy="4351338"/>
          </a:xfrm>
        </p:spPr>
        <p:txBody>
          <a:body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11EC999F-6D77-8E40-8E12-64A231770CEC}"/>
              </a:ext>
            </a:extLst>
          </p:cNvPr>
          <p:cNvSpPr>
            <a:spLocks noGrp="1"/>
          </p:cNvSpPr>
          <p:nvPr>
            <p:ph type="dt" sz="half" idx="10"/>
          </p:nvPr>
        </p:nvSpPr>
        <p:spPr/>
        <p:txBody>
          <a:bodyPr/>
          <a:lstStyle/>
          <a:p>
            <a:fld id="{CF41A92F-4900-2C4A-B148-53E53709EB03}" type="datetimeFigureOut">
              <a:rPr lang="cs-CZ" smtClean="0"/>
              <a:t>13.05.2024</a:t>
            </a:fld>
            <a:endParaRPr lang="cs-CZ"/>
          </a:p>
        </p:txBody>
      </p:sp>
      <p:sp>
        <p:nvSpPr>
          <p:cNvPr id="6" name="Zástupný symbol pro zápatí 5">
            <a:extLst>
              <a:ext uri="{FF2B5EF4-FFF2-40B4-BE49-F238E27FC236}">
                <a16:creationId xmlns:a16="http://schemas.microsoft.com/office/drawing/2014/main" id="{EDE5D9F5-FDF7-D44A-A47C-A0ED1905E26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B1249C5-EA9C-674F-A5B0-267BAD2388EB}"/>
              </a:ext>
            </a:extLst>
          </p:cNvPr>
          <p:cNvSpPr>
            <a:spLocks noGrp="1"/>
          </p:cNvSpPr>
          <p:nvPr>
            <p:ph type="sldNum" sz="quarter" idx="12"/>
          </p:nvPr>
        </p:nvSpPr>
        <p:spPr/>
        <p:txBody>
          <a:bodyPr/>
          <a:lstStyle/>
          <a:p>
            <a:fld id="{5F446A4A-4437-E54C-8C01-B68C90DE33DE}" type="slidenum">
              <a:rPr lang="cs-CZ" smtClean="0"/>
              <a:t>‹#›</a:t>
            </a:fld>
            <a:endParaRPr lang="cs-CZ"/>
          </a:p>
        </p:txBody>
      </p:sp>
    </p:spTree>
    <p:extLst>
      <p:ext uri="{BB962C8B-B14F-4D97-AF65-F5344CB8AC3E}">
        <p14:creationId xmlns:p14="http://schemas.microsoft.com/office/powerpoint/2010/main" val="2488581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CDC560-519E-6548-9C86-D6C4940DC37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B9E364A-46C3-5F4A-8D18-0E74CF0796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Upravte styly předlohy textu.
Druhá úroveň
Třetí úroveň
Čtvrtá úroveň
Pátá úroveň</a:t>
            </a:r>
          </a:p>
        </p:txBody>
      </p:sp>
      <p:sp>
        <p:nvSpPr>
          <p:cNvPr id="4" name="Zástupný symbol pro obsah 3">
            <a:extLst>
              <a:ext uri="{FF2B5EF4-FFF2-40B4-BE49-F238E27FC236}">
                <a16:creationId xmlns:a16="http://schemas.microsoft.com/office/drawing/2014/main" id="{A17B1DB3-72AA-174A-8785-71A3AC7FB4A0}"/>
              </a:ext>
            </a:extLst>
          </p:cNvPr>
          <p:cNvSpPr>
            <a:spLocks noGrp="1"/>
          </p:cNvSpPr>
          <p:nvPr>
            <p:ph sz="half" idx="2"/>
          </p:nvPr>
        </p:nvSpPr>
        <p:spPr>
          <a:xfrm>
            <a:off x="839788" y="2505075"/>
            <a:ext cx="5157787" cy="3684588"/>
          </a:xfrm>
        </p:spPr>
        <p:txBody>
          <a:bodyPr/>
          <a:lstStyle/>
          <a:p>
            <a:r>
              <a:rPr lang="cs-CZ"/>
              <a:t>Upravte styly předlohy textu.
Druhá úroveň
Třetí úroveň
Čtvrtá úroveň
Pátá úroveň</a:t>
            </a:r>
          </a:p>
        </p:txBody>
      </p:sp>
      <p:sp>
        <p:nvSpPr>
          <p:cNvPr id="5" name="Zástupný symbol pro text 4">
            <a:extLst>
              <a:ext uri="{FF2B5EF4-FFF2-40B4-BE49-F238E27FC236}">
                <a16:creationId xmlns:a16="http://schemas.microsoft.com/office/drawing/2014/main" id="{5EF4E272-BF0E-3A40-90C2-727E4242BB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Upravte styly předlohy textu.
Druhá úroveň
Třetí úroveň
Čtvrtá úroveň
Pátá úroveň</a:t>
            </a:r>
          </a:p>
        </p:txBody>
      </p:sp>
      <p:sp>
        <p:nvSpPr>
          <p:cNvPr id="6" name="Zástupný symbol pro obsah 5">
            <a:extLst>
              <a:ext uri="{FF2B5EF4-FFF2-40B4-BE49-F238E27FC236}">
                <a16:creationId xmlns:a16="http://schemas.microsoft.com/office/drawing/2014/main" id="{9C5373D8-9B3D-ED4F-942E-F5CF92C77B41}"/>
              </a:ext>
            </a:extLst>
          </p:cNvPr>
          <p:cNvSpPr>
            <a:spLocks noGrp="1"/>
          </p:cNvSpPr>
          <p:nvPr>
            <p:ph sz="quarter" idx="4"/>
          </p:nvPr>
        </p:nvSpPr>
        <p:spPr>
          <a:xfrm>
            <a:off x="6172200" y="2505075"/>
            <a:ext cx="5183188" cy="3684588"/>
          </a:xfrm>
        </p:spPr>
        <p:txBody>
          <a:bodyPr/>
          <a:lstStyle/>
          <a:p>
            <a:r>
              <a:rPr lang="cs-CZ"/>
              <a:t>Upravte styly předlohy textu.
Druhá úroveň
Třetí úroveň
Čtvrtá úroveň
Pátá úroveň</a:t>
            </a:r>
          </a:p>
        </p:txBody>
      </p:sp>
      <p:sp>
        <p:nvSpPr>
          <p:cNvPr id="7" name="Zástupný symbol pro datum 6">
            <a:extLst>
              <a:ext uri="{FF2B5EF4-FFF2-40B4-BE49-F238E27FC236}">
                <a16:creationId xmlns:a16="http://schemas.microsoft.com/office/drawing/2014/main" id="{8E1F1C21-B803-1A45-A7AB-97EDB67E3099}"/>
              </a:ext>
            </a:extLst>
          </p:cNvPr>
          <p:cNvSpPr>
            <a:spLocks noGrp="1"/>
          </p:cNvSpPr>
          <p:nvPr>
            <p:ph type="dt" sz="half" idx="10"/>
          </p:nvPr>
        </p:nvSpPr>
        <p:spPr/>
        <p:txBody>
          <a:bodyPr/>
          <a:lstStyle/>
          <a:p>
            <a:fld id="{CF41A92F-4900-2C4A-B148-53E53709EB03}" type="datetimeFigureOut">
              <a:rPr lang="cs-CZ" smtClean="0"/>
              <a:t>13.05.2024</a:t>
            </a:fld>
            <a:endParaRPr lang="cs-CZ"/>
          </a:p>
        </p:txBody>
      </p:sp>
      <p:sp>
        <p:nvSpPr>
          <p:cNvPr id="8" name="Zástupný symbol pro zápatí 7">
            <a:extLst>
              <a:ext uri="{FF2B5EF4-FFF2-40B4-BE49-F238E27FC236}">
                <a16:creationId xmlns:a16="http://schemas.microsoft.com/office/drawing/2014/main" id="{332DB2EA-A044-F948-B6B9-EED34E42DF4E}"/>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4F525E4-B692-6644-A9F9-D71C1B30FDCF}"/>
              </a:ext>
            </a:extLst>
          </p:cNvPr>
          <p:cNvSpPr>
            <a:spLocks noGrp="1"/>
          </p:cNvSpPr>
          <p:nvPr>
            <p:ph type="sldNum" sz="quarter" idx="12"/>
          </p:nvPr>
        </p:nvSpPr>
        <p:spPr/>
        <p:txBody>
          <a:bodyPr/>
          <a:lstStyle/>
          <a:p>
            <a:fld id="{5F446A4A-4437-E54C-8C01-B68C90DE33DE}" type="slidenum">
              <a:rPr lang="cs-CZ" smtClean="0"/>
              <a:t>‹#›</a:t>
            </a:fld>
            <a:endParaRPr lang="cs-CZ"/>
          </a:p>
        </p:txBody>
      </p:sp>
    </p:spTree>
    <p:extLst>
      <p:ext uri="{BB962C8B-B14F-4D97-AF65-F5344CB8AC3E}">
        <p14:creationId xmlns:p14="http://schemas.microsoft.com/office/powerpoint/2010/main" val="4081789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C70F8D-36BF-7441-96EC-F062E70170A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E239A19-922F-EA44-954A-F224AA9E1BD5}"/>
              </a:ext>
            </a:extLst>
          </p:cNvPr>
          <p:cNvSpPr>
            <a:spLocks noGrp="1"/>
          </p:cNvSpPr>
          <p:nvPr>
            <p:ph type="dt" sz="half" idx="10"/>
          </p:nvPr>
        </p:nvSpPr>
        <p:spPr/>
        <p:txBody>
          <a:bodyPr/>
          <a:lstStyle/>
          <a:p>
            <a:fld id="{CF41A92F-4900-2C4A-B148-53E53709EB03}" type="datetimeFigureOut">
              <a:rPr lang="cs-CZ" smtClean="0"/>
              <a:t>13.05.2024</a:t>
            </a:fld>
            <a:endParaRPr lang="cs-CZ"/>
          </a:p>
        </p:txBody>
      </p:sp>
      <p:sp>
        <p:nvSpPr>
          <p:cNvPr id="4" name="Zástupný symbol pro zápatí 3">
            <a:extLst>
              <a:ext uri="{FF2B5EF4-FFF2-40B4-BE49-F238E27FC236}">
                <a16:creationId xmlns:a16="http://schemas.microsoft.com/office/drawing/2014/main" id="{1DBD9C16-82D6-B24C-8BFE-8BFD4BBB6A7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3BA0503-6B53-AB4E-AC2B-7D055AB7AF3F}"/>
              </a:ext>
            </a:extLst>
          </p:cNvPr>
          <p:cNvSpPr>
            <a:spLocks noGrp="1"/>
          </p:cNvSpPr>
          <p:nvPr>
            <p:ph type="sldNum" sz="quarter" idx="12"/>
          </p:nvPr>
        </p:nvSpPr>
        <p:spPr/>
        <p:txBody>
          <a:bodyPr/>
          <a:lstStyle/>
          <a:p>
            <a:fld id="{5F446A4A-4437-E54C-8C01-B68C90DE33DE}" type="slidenum">
              <a:rPr lang="cs-CZ" smtClean="0"/>
              <a:t>‹#›</a:t>
            </a:fld>
            <a:endParaRPr lang="cs-CZ"/>
          </a:p>
        </p:txBody>
      </p:sp>
    </p:spTree>
    <p:extLst>
      <p:ext uri="{BB962C8B-B14F-4D97-AF65-F5344CB8AC3E}">
        <p14:creationId xmlns:p14="http://schemas.microsoft.com/office/powerpoint/2010/main" val="3041606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D758AA2-F560-2446-8B6E-471EC6C9EA59}"/>
              </a:ext>
            </a:extLst>
          </p:cNvPr>
          <p:cNvSpPr>
            <a:spLocks noGrp="1"/>
          </p:cNvSpPr>
          <p:nvPr>
            <p:ph type="dt" sz="half" idx="10"/>
          </p:nvPr>
        </p:nvSpPr>
        <p:spPr/>
        <p:txBody>
          <a:bodyPr/>
          <a:lstStyle/>
          <a:p>
            <a:fld id="{CF41A92F-4900-2C4A-B148-53E53709EB03}" type="datetimeFigureOut">
              <a:rPr lang="cs-CZ" smtClean="0"/>
              <a:t>13.05.2024</a:t>
            </a:fld>
            <a:endParaRPr lang="cs-CZ"/>
          </a:p>
        </p:txBody>
      </p:sp>
      <p:sp>
        <p:nvSpPr>
          <p:cNvPr id="3" name="Zástupný symbol pro zápatí 2">
            <a:extLst>
              <a:ext uri="{FF2B5EF4-FFF2-40B4-BE49-F238E27FC236}">
                <a16:creationId xmlns:a16="http://schemas.microsoft.com/office/drawing/2014/main" id="{DFBBD6F7-A229-7441-90F3-71E17318D34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DBE982C-C911-F540-AD25-C05E8E0D1C6B}"/>
              </a:ext>
            </a:extLst>
          </p:cNvPr>
          <p:cNvSpPr>
            <a:spLocks noGrp="1"/>
          </p:cNvSpPr>
          <p:nvPr>
            <p:ph type="sldNum" sz="quarter" idx="12"/>
          </p:nvPr>
        </p:nvSpPr>
        <p:spPr/>
        <p:txBody>
          <a:bodyPr/>
          <a:lstStyle/>
          <a:p>
            <a:fld id="{5F446A4A-4437-E54C-8C01-B68C90DE33DE}" type="slidenum">
              <a:rPr lang="cs-CZ" smtClean="0"/>
              <a:t>‹#›</a:t>
            </a:fld>
            <a:endParaRPr lang="cs-CZ"/>
          </a:p>
        </p:txBody>
      </p:sp>
    </p:spTree>
    <p:extLst>
      <p:ext uri="{BB962C8B-B14F-4D97-AF65-F5344CB8AC3E}">
        <p14:creationId xmlns:p14="http://schemas.microsoft.com/office/powerpoint/2010/main" val="3868839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76F05E-B27E-AB44-AA68-6D9F480BD9E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5F0C68E7-4568-9F4C-B41A-9F93C1031C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cs-CZ"/>
              <a:t>Upravte styly předlohy textu.
Druhá úroveň
Třetí úroveň
Čtvrtá úroveň
Pátá úroveň</a:t>
            </a:r>
          </a:p>
        </p:txBody>
      </p:sp>
      <p:sp>
        <p:nvSpPr>
          <p:cNvPr id="4" name="Zástupný symbol pro text 3">
            <a:extLst>
              <a:ext uri="{FF2B5EF4-FFF2-40B4-BE49-F238E27FC236}">
                <a16:creationId xmlns:a16="http://schemas.microsoft.com/office/drawing/2014/main" id="{514B3F0B-1ECA-C84B-B201-ACAA9F17E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4FE13099-35AF-BE47-B3FB-D25D18F0ABE1}"/>
              </a:ext>
            </a:extLst>
          </p:cNvPr>
          <p:cNvSpPr>
            <a:spLocks noGrp="1"/>
          </p:cNvSpPr>
          <p:nvPr>
            <p:ph type="dt" sz="half" idx="10"/>
          </p:nvPr>
        </p:nvSpPr>
        <p:spPr/>
        <p:txBody>
          <a:bodyPr/>
          <a:lstStyle/>
          <a:p>
            <a:fld id="{CF41A92F-4900-2C4A-B148-53E53709EB03}" type="datetimeFigureOut">
              <a:rPr lang="cs-CZ" smtClean="0"/>
              <a:t>13.05.2024</a:t>
            </a:fld>
            <a:endParaRPr lang="cs-CZ"/>
          </a:p>
        </p:txBody>
      </p:sp>
      <p:sp>
        <p:nvSpPr>
          <p:cNvPr id="6" name="Zástupný symbol pro zápatí 5">
            <a:extLst>
              <a:ext uri="{FF2B5EF4-FFF2-40B4-BE49-F238E27FC236}">
                <a16:creationId xmlns:a16="http://schemas.microsoft.com/office/drawing/2014/main" id="{4B593E8B-4340-6B48-8FC3-66E5B301E49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AD28FF5-7F74-4446-818B-E955EDA38F6E}"/>
              </a:ext>
            </a:extLst>
          </p:cNvPr>
          <p:cNvSpPr>
            <a:spLocks noGrp="1"/>
          </p:cNvSpPr>
          <p:nvPr>
            <p:ph type="sldNum" sz="quarter" idx="12"/>
          </p:nvPr>
        </p:nvSpPr>
        <p:spPr/>
        <p:txBody>
          <a:bodyPr/>
          <a:lstStyle/>
          <a:p>
            <a:fld id="{5F446A4A-4437-E54C-8C01-B68C90DE33DE}" type="slidenum">
              <a:rPr lang="cs-CZ" smtClean="0"/>
              <a:t>‹#›</a:t>
            </a:fld>
            <a:endParaRPr lang="cs-CZ"/>
          </a:p>
        </p:txBody>
      </p:sp>
    </p:spTree>
    <p:extLst>
      <p:ext uri="{BB962C8B-B14F-4D97-AF65-F5344CB8AC3E}">
        <p14:creationId xmlns:p14="http://schemas.microsoft.com/office/powerpoint/2010/main" val="4206935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C38AE-3AF7-0D4F-AF71-4C70E2F4FDB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2471C3E-97D6-EC4A-90FB-2DC0C8F602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2621D7EE-DFE4-444A-988B-93DB5162D3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E235ABC2-DEB7-884C-9AF6-DBC61FE1B245}"/>
              </a:ext>
            </a:extLst>
          </p:cNvPr>
          <p:cNvSpPr>
            <a:spLocks noGrp="1"/>
          </p:cNvSpPr>
          <p:nvPr>
            <p:ph type="dt" sz="half" idx="10"/>
          </p:nvPr>
        </p:nvSpPr>
        <p:spPr/>
        <p:txBody>
          <a:bodyPr/>
          <a:lstStyle/>
          <a:p>
            <a:fld id="{CF41A92F-4900-2C4A-B148-53E53709EB03}" type="datetimeFigureOut">
              <a:rPr lang="cs-CZ" smtClean="0"/>
              <a:t>13.05.2024</a:t>
            </a:fld>
            <a:endParaRPr lang="cs-CZ"/>
          </a:p>
        </p:txBody>
      </p:sp>
      <p:sp>
        <p:nvSpPr>
          <p:cNvPr id="6" name="Zástupný symbol pro zápatí 5">
            <a:extLst>
              <a:ext uri="{FF2B5EF4-FFF2-40B4-BE49-F238E27FC236}">
                <a16:creationId xmlns:a16="http://schemas.microsoft.com/office/drawing/2014/main" id="{C35CBD01-2FB5-BD42-8F1F-6470765E25D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F522520-CCF1-EB49-A209-707CFDA85CDD}"/>
              </a:ext>
            </a:extLst>
          </p:cNvPr>
          <p:cNvSpPr>
            <a:spLocks noGrp="1"/>
          </p:cNvSpPr>
          <p:nvPr>
            <p:ph type="sldNum" sz="quarter" idx="12"/>
          </p:nvPr>
        </p:nvSpPr>
        <p:spPr/>
        <p:txBody>
          <a:bodyPr/>
          <a:lstStyle/>
          <a:p>
            <a:fld id="{5F446A4A-4437-E54C-8C01-B68C90DE33DE}" type="slidenum">
              <a:rPr lang="cs-CZ" smtClean="0"/>
              <a:t>‹#›</a:t>
            </a:fld>
            <a:endParaRPr lang="cs-CZ"/>
          </a:p>
        </p:txBody>
      </p:sp>
    </p:spTree>
    <p:extLst>
      <p:ext uri="{BB962C8B-B14F-4D97-AF65-F5344CB8AC3E}">
        <p14:creationId xmlns:p14="http://schemas.microsoft.com/office/powerpoint/2010/main" val="1535409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C8D644D-4A3E-4D46-8C77-38024D4137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AB3AC7C2-4986-9841-A8DC-2A7A9788C0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C23896C2-CE16-3A42-A669-ACAEE8CA78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1A92F-4900-2C4A-B148-53E53709EB03}" type="datetimeFigureOut">
              <a:rPr lang="cs-CZ" smtClean="0"/>
              <a:t>13.05.2024</a:t>
            </a:fld>
            <a:endParaRPr lang="cs-CZ"/>
          </a:p>
        </p:txBody>
      </p:sp>
      <p:sp>
        <p:nvSpPr>
          <p:cNvPr id="5" name="Zástupný symbol pro zápatí 4">
            <a:extLst>
              <a:ext uri="{FF2B5EF4-FFF2-40B4-BE49-F238E27FC236}">
                <a16:creationId xmlns:a16="http://schemas.microsoft.com/office/drawing/2014/main" id="{DAE6D9A8-FD6E-3342-AA43-12134533A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73A11C57-0E0B-4149-A67F-656B434EAB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446A4A-4437-E54C-8C01-B68C90DE33DE}" type="slidenum">
              <a:rPr lang="cs-CZ" smtClean="0"/>
              <a:t>‹#›</a:t>
            </a:fld>
            <a:endParaRPr lang="cs-CZ"/>
          </a:p>
        </p:txBody>
      </p:sp>
    </p:spTree>
    <p:extLst>
      <p:ext uri="{BB962C8B-B14F-4D97-AF65-F5344CB8AC3E}">
        <p14:creationId xmlns:p14="http://schemas.microsoft.com/office/powerpoint/2010/main" val="2039402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D3A923-6EB0-97F4-3734-19BAC8856E35}"/>
              </a:ext>
            </a:extLst>
          </p:cNvPr>
          <p:cNvSpPr>
            <a:spLocks noGrp="1"/>
          </p:cNvSpPr>
          <p:nvPr>
            <p:ph type="title"/>
          </p:nvPr>
        </p:nvSpPr>
        <p:spPr>
          <a:xfrm>
            <a:off x="838200" y="370389"/>
            <a:ext cx="10515600" cy="1099596"/>
          </a:xfrm>
        </p:spPr>
        <p:txBody>
          <a:bodyPr>
            <a:normAutofit fontScale="90000"/>
          </a:bodyPr>
          <a:lstStyle/>
          <a:p>
            <a:pPr algn="ctr"/>
            <a:r>
              <a:rPr lang="cs-CZ" sz="4000" b="1" dirty="0">
                <a:solidFill>
                  <a:srgbClr val="0070C0"/>
                </a:solidFill>
                <a:latin typeface="Times New Roman" panose="02020603050405020304" pitchFamily="18" charset="0"/>
                <a:cs typeface="Times New Roman" panose="02020603050405020304" pitchFamily="18" charset="0"/>
              </a:rPr>
              <a:t>Adjektiva odvozená ze sloves</a:t>
            </a:r>
            <a:br>
              <a:rPr lang="cs-CZ" sz="4000" b="1" dirty="0">
                <a:solidFill>
                  <a:srgbClr val="0070C0"/>
                </a:solidFill>
                <a:effectLst/>
                <a:latin typeface="Times New Roman" panose="02020603050405020304" pitchFamily="18" charset="0"/>
                <a:cs typeface="Times New Roman" panose="02020603050405020304" pitchFamily="18" charset="0"/>
              </a:rPr>
            </a:br>
            <a:endParaRPr lang="cs-CZ" sz="4000" b="1" dirty="0">
              <a:solidFill>
                <a:srgbClr val="0070C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F65633C1-D074-920F-46E9-AF0E9F0465D2}"/>
              </a:ext>
            </a:extLst>
          </p:cNvPr>
          <p:cNvSpPr>
            <a:spLocks noGrp="1"/>
          </p:cNvSpPr>
          <p:nvPr>
            <p:ph idx="1"/>
          </p:nvPr>
        </p:nvSpPr>
        <p:spPr>
          <a:xfrm>
            <a:off x="486137" y="1331872"/>
            <a:ext cx="11505235" cy="5404594"/>
          </a:xfrm>
        </p:spPr>
        <p:txBody>
          <a:bodyPr>
            <a:noAutofit/>
          </a:bodyPr>
          <a:lstStyle/>
          <a:p>
            <a:r>
              <a:rPr lang="cs-CZ" dirty="0">
                <a:solidFill>
                  <a:srgbClr val="231F20"/>
                </a:solidFill>
                <a:latin typeface="Times New Roman" panose="02020603050405020304" pitchFamily="18" charset="0"/>
                <a:cs typeface="Times New Roman" panose="02020603050405020304" pitchFamily="18" charset="0"/>
              </a:rPr>
              <a:t>Odvozují se </a:t>
            </a:r>
            <a:r>
              <a:rPr lang="cs-CZ" b="1" dirty="0">
                <a:solidFill>
                  <a:srgbClr val="231F20"/>
                </a:solidFill>
                <a:latin typeface="Times New Roman" panose="02020603050405020304" pitchFamily="18" charset="0"/>
                <a:cs typeface="Times New Roman" panose="02020603050405020304" pitchFamily="18" charset="0"/>
              </a:rPr>
              <a:t>ze sloves nedokonavých i dokonavých</a:t>
            </a:r>
          </a:p>
          <a:p>
            <a:pPr marL="0" indent="0">
              <a:buNone/>
            </a:pP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Přípony:	</a:t>
            </a:r>
            <a:endParaRPr lang="cs-CZ" i="1" dirty="0">
              <a:solidFill>
                <a:srgbClr val="0070C0"/>
              </a:solidFill>
              <a:latin typeface="Times New Roman" panose="02020603050405020304" pitchFamily="18" charset="0"/>
              <a:cs typeface="Times New Roman" panose="02020603050405020304" pitchFamily="18" charset="0"/>
            </a:endParaRPr>
          </a:p>
          <a:p>
            <a:pPr marL="0" indent="0">
              <a:buNone/>
            </a:pPr>
            <a:r>
              <a:rPr lang="cs-CZ" i="1" dirty="0">
                <a:latin typeface="Times New Roman" panose="02020603050405020304" pitchFamily="18" charset="0"/>
                <a:cs typeface="Times New Roman" panose="02020603050405020304" pitchFamily="18" charset="0"/>
              </a:rPr>
              <a:t>-ný </a:t>
            </a:r>
            <a:r>
              <a:rPr lang="cs-CZ" dirty="0">
                <a:latin typeface="Times New Roman" panose="02020603050405020304" pitchFamily="18" charset="0"/>
                <a:cs typeface="Times New Roman" panose="02020603050405020304" pitchFamily="18" charset="0"/>
              </a:rPr>
              <a:t>(vyjadřují vlastnost) </a:t>
            </a:r>
            <a:r>
              <a:rPr lang="cs-CZ" i="1" dirty="0">
                <a:solidFill>
                  <a:srgbClr val="0070C0"/>
                </a:solidFill>
                <a:latin typeface="Times New Roman" panose="02020603050405020304" pitchFamily="18" charset="0"/>
                <a:cs typeface="Times New Roman" panose="02020603050405020304" pitchFamily="18" charset="0"/>
              </a:rPr>
              <a:t>činný</a:t>
            </a:r>
          </a:p>
          <a:p>
            <a:pPr marL="0" indent="0">
              <a:buNone/>
            </a:pPr>
            <a:r>
              <a:rPr lang="cs-CZ" i="1"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vý</a:t>
            </a:r>
            <a:r>
              <a:rPr lang="cs-CZ" i="1"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avý</a:t>
            </a:r>
            <a:r>
              <a:rPr lang="cs-CZ" i="1"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lavý</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(od sloves nedokonavých, vyjadřují schopnost) </a:t>
            </a:r>
            <a:r>
              <a:rPr lang="cs-CZ" i="1" dirty="0">
                <a:solidFill>
                  <a:srgbClr val="0070C0"/>
                </a:solidFill>
                <a:latin typeface="Times New Roman" panose="02020603050405020304" pitchFamily="18" charset="0"/>
                <a:cs typeface="Times New Roman" panose="02020603050405020304" pitchFamily="18" charset="0"/>
              </a:rPr>
              <a:t>hravý, hořlavý, křiklavý </a:t>
            </a:r>
          </a:p>
          <a:p>
            <a:pPr marL="0" indent="0">
              <a:buNone/>
            </a:pPr>
            <a:r>
              <a:rPr lang="cs-CZ" i="1"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ivý</a:t>
            </a:r>
            <a:r>
              <a:rPr lang="cs-CZ" i="1"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livý</a:t>
            </a:r>
            <a:r>
              <a:rPr lang="cs-CZ" i="1"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nlivý</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(od sloves nedokonavých, vyjadřují schopnost, náchylnost) </a:t>
            </a:r>
            <a:r>
              <a:rPr lang="cs-CZ" i="1" dirty="0">
                <a:solidFill>
                  <a:srgbClr val="0070C0"/>
                </a:solidFill>
                <a:latin typeface="Times New Roman" panose="02020603050405020304" pitchFamily="18" charset="0"/>
                <a:cs typeface="Times New Roman" panose="02020603050405020304" pitchFamily="18" charset="0"/>
              </a:rPr>
              <a:t>lživý, citlivý, mlčenlivý </a:t>
            </a:r>
          </a:p>
          <a:p>
            <a:pPr marL="0" indent="0">
              <a:buNone/>
            </a:pPr>
            <a:r>
              <a:rPr lang="cs-CZ" i="1"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telný</a:t>
            </a:r>
            <a:r>
              <a:rPr lang="cs-CZ" i="1"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itelný</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(většinou od sloves dokonavých, vyjadřují schopnost, náchylnost) </a:t>
            </a:r>
            <a:r>
              <a:rPr lang="cs-CZ" i="1" dirty="0">
                <a:solidFill>
                  <a:srgbClr val="0070C0"/>
                </a:solidFill>
                <a:latin typeface="Times New Roman" panose="02020603050405020304" pitchFamily="18" charset="0"/>
                <a:cs typeface="Times New Roman" panose="02020603050405020304" pitchFamily="18" charset="0"/>
              </a:rPr>
              <a:t>přijatelný, nahraditelný </a:t>
            </a:r>
          </a:p>
          <a:p>
            <a:pPr marL="0" indent="0">
              <a:buNone/>
            </a:pPr>
            <a:r>
              <a:rPr lang="cs-CZ" i="1"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cí</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(od sloves nedokonavých, vyjadřují účel) </a:t>
            </a:r>
            <a:r>
              <a:rPr lang="cs-CZ" i="1" dirty="0">
                <a:solidFill>
                  <a:srgbClr val="0070C0"/>
                </a:solidFill>
                <a:latin typeface="Times New Roman" panose="02020603050405020304" pitchFamily="18" charset="0"/>
                <a:cs typeface="Times New Roman" panose="02020603050405020304" pitchFamily="18" charset="0"/>
              </a:rPr>
              <a:t>bicí</a:t>
            </a:r>
          </a:p>
          <a:p>
            <a:pPr marL="0" indent="0">
              <a:buNone/>
            </a:pPr>
            <a:endParaRPr lang="cs-CZ" i="1" dirty="0">
              <a:solidFill>
                <a:srgbClr val="0070C0"/>
              </a:solidFill>
              <a:latin typeface="Times New Roman" panose="02020603050405020304" pitchFamily="18" charset="0"/>
              <a:cs typeface="Times New Roman" panose="02020603050405020304" pitchFamily="18" charset="0"/>
            </a:endParaRPr>
          </a:p>
          <a:p>
            <a:endParaRPr lang="cs-CZ" dirty="0">
              <a:solidFill>
                <a:srgbClr val="231F20"/>
              </a:solidFill>
              <a:effectLst/>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148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4F21ACD5-3278-0519-7402-4A508A36ED5A}"/>
              </a:ext>
            </a:extLst>
          </p:cNvPr>
          <p:cNvSpPr txBox="1"/>
          <p:nvPr/>
        </p:nvSpPr>
        <p:spPr>
          <a:xfrm>
            <a:off x="324090" y="830692"/>
            <a:ext cx="10556112" cy="5196615"/>
          </a:xfrm>
          <a:prstGeom prst="rect">
            <a:avLst/>
          </a:prstGeom>
          <a:noFill/>
        </p:spPr>
        <p:txBody>
          <a:bodyPr wrap="square">
            <a:spAutoFit/>
          </a:bodyPr>
          <a:lstStyle/>
          <a:p>
            <a:r>
              <a:rPr lang="cs-CZ" sz="2400" dirty="0">
                <a:solidFill>
                  <a:srgbClr val="231F20"/>
                </a:solidFill>
                <a:effectLst/>
                <a:latin typeface="Times New Roman" panose="02020603050405020304" pitchFamily="18" charset="0"/>
                <a:cs typeface="Times New Roman" panose="02020603050405020304" pitchFamily="18" charset="0"/>
              </a:rPr>
              <a:t>Tvořte přídavn</a:t>
            </a:r>
            <a:r>
              <a:rPr lang="cs-CZ" sz="2400" dirty="0">
                <a:solidFill>
                  <a:srgbClr val="231F20"/>
                </a:solidFill>
                <a:latin typeface="Times New Roman" panose="02020603050405020304" pitchFamily="18" charset="0"/>
                <a:cs typeface="Times New Roman" panose="02020603050405020304" pitchFamily="18" charset="0"/>
              </a:rPr>
              <a:t>á</a:t>
            </a:r>
            <a:r>
              <a:rPr lang="cs-CZ" sz="2400" dirty="0">
                <a:solidFill>
                  <a:srgbClr val="231F20"/>
                </a:solidFill>
                <a:effectLst/>
                <a:latin typeface="Times New Roman" panose="02020603050405020304" pitchFamily="18" charset="0"/>
                <a:cs typeface="Times New Roman" panose="02020603050405020304" pitchFamily="18" charset="0"/>
              </a:rPr>
              <a:t> jména pomocí přípon </a:t>
            </a:r>
            <a:r>
              <a:rPr lang="cs-CZ" sz="2400" i="1" dirty="0">
                <a:solidFill>
                  <a:srgbClr val="231F20"/>
                </a:solidFill>
                <a:effectLst/>
                <a:latin typeface="Times New Roman" panose="02020603050405020304" pitchFamily="18" charset="0"/>
                <a:cs typeface="Times New Roman" panose="02020603050405020304" pitchFamily="18" charset="0"/>
              </a:rPr>
              <a:t>-ný, -</a:t>
            </a:r>
            <a:r>
              <a:rPr lang="cs-CZ" sz="2400" i="1" dirty="0" err="1">
                <a:solidFill>
                  <a:srgbClr val="231F20"/>
                </a:solidFill>
                <a:effectLst/>
                <a:latin typeface="Times New Roman" panose="02020603050405020304" pitchFamily="18" charset="0"/>
                <a:cs typeface="Times New Roman" panose="02020603050405020304" pitchFamily="18" charset="0"/>
              </a:rPr>
              <a:t>vý</a:t>
            </a:r>
            <a:r>
              <a:rPr lang="cs-CZ" sz="2400" i="1" dirty="0">
                <a:solidFill>
                  <a:srgbClr val="231F20"/>
                </a:solidFill>
                <a:effectLst/>
                <a:latin typeface="Times New Roman" panose="02020603050405020304" pitchFamily="18" charset="0"/>
                <a:cs typeface="Times New Roman" panose="02020603050405020304" pitchFamily="18" charset="0"/>
              </a:rPr>
              <a:t>/-</a:t>
            </a:r>
            <a:r>
              <a:rPr lang="cs-CZ" sz="2400" i="1" dirty="0" err="1">
                <a:solidFill>
                  <a:srgbClr val="231F20"/>
                </a:solidFill>
                <a:effectLst/>
                <a:latin typeface="Times New Roman" panose="02020603050405020304" pitchFamily="18" charset="0"/>
                <a:cs typeface="Times New Roman" panose="02020603050405020304" pitchFamily="18" charset="0"/>
              </a:rPr>
              <a:t>avý</a:t>
            </a:r>
            <a:r>
              <a:rPr lang="cs-CZ" sz="2400" i="1" dirty="0">
                <a:solidFill>
                  <a:srgbClr val="231F20"/>
                </a:solidFill>
                <a:effectLst/>
                <a:latin typeface="Times New Roman" panose="02020603050405020304" pitchFamily="18" charset="0"/>
                <a:cs typeface="Times New Roman" panose="02020603050405020304" pitchFamily="18" charset="0"/>
              </a:rPr>
              <a:t>/-</a:t>
            </a:r>
            <a:r>
              <a:rPr lang="cs-CZ" sz="2400" i="1" dirty="0" err="1">
                <a:solidFill>
                  <a:srgbClr val="231F20"/>
                </a:solidFill>
                <a:effectLst/>
                <a:latin typeface="Times New Roman" panose="02020603050405020304" pitchFamily="18" charset="0"/>
                <a:cs typeface="Times New Roman" panose="02020603050405020304" pitchFamily="18" charset="0"/>
              </a:rPr>
              <a:t>lavý</a:t>
            </a:r>
            <a:r>
              <a:rPr lang="cs-CZ" sz="2400" i="1" dirty="0">
                <a:solidFill>
                  <a:srgbClr val="231F20"/>
                </a:solidFill>
                <a:effectLst/>
                <a:latin typeface="Times New Roman" panose="02020603050405020304" pitchFamily="18" charset="0"/>
                <a:cs typeface="Times New Roman" panose="02020603050405020304" pitchFamily="18" charset="0"/>
              </a:rPr>
              <a:t> </a:t>
            </a:r>
            <a:r>
              <a:rPr lang="cs-CZ" sz="2400" dirty="0">
                <a:solidFill>
                  <a:srgbClr val="231F20"/>
                </a:solidFill>
                <a:effectLst/>
                <a:latin typeface="Times New Roman" panose="02020603050405020304" pitchFamily="18" charset="0"/>
                <a:cs typeface="Times New Roman" panose="02020603050405020304" pitchFamily="18" charset="0"/>
              </a:rPr>
              <a:t>a </a:t>
            </a:r>
            <a:r>
              <a:rPr lang="cs-CZ" sz="2400" i="1" dirty="0">
                <a:solidFill>
                  <a:srgbClr val="231F20"/>
                </a:solidFill>
                <a:effectLst/>
                <a:latin typeface="Times New Roman" panose="02020603050405020304" pitchFamily="18" charset="0"/>
                <a:cs typeface="Times New Roman" panose="02020603050405020304" pitchFamily="18" charset="0"/>
              </a:rPr>
              <a:t>-</a:t>
            </a:r>
            <a:r>
              <a:rPr lang="cs-CZ" sz="2400" i="1" dirty="0" err="1">
                <a:solidFill>
                  <a:srgbClr val="231F20"/>
                </a:solidFill>
                <a:effectLst/>
                <a:latin typeface="Times New Roman" panose="02020603050405020304" pitchFamily="18" charset="0"/>
                <a:cs typeface="Times New Roman" panose="02020603050405020304" pitchFamily="18" charset="0"/>
              </a:rPr>
              <a:t>ivý</a:t>
            </a:r>
            <a:r>
              <a:rPr lang="cs-CZ" sz="2400" i="1" dirty="0">
                <a:solidFill>
                  <a:srgbClr val="231F20"/>
                </a:solidFill>
                <a:effectLst/>
                <a:latin typeface="Times New Roman" panose="02020603050405020304" pitchFamily="18" charset="0"/>
                <a:cs typeface="Times New Roman" panose="02020603050405020304" pitchFamily="18" charset="0"/>
              </a:rPr>
              <a:t>/-</a:t>
            </a:r>
            <a:r>
              <a:rPr lang="cs-CZ" sz="2400" i="1" dirty="0" err="1">
                <a:solidFill>
                  <a:srgbClr val="231F20"/>
                </a:solidFill>
                <a:effectLst/>
                <a:latin typeface="Times New Roman" panose="02020603050405020304" pitchFamily="18" charset="0"/>
                <a:cs typeface="Times New Roman" panose="02020603050405020304" pitchFamily="18" charset="0"/>
              </a:rPr>
              <a:t>livý</a:t>
            </a:r>
            <a:r>
              <a:rPr lang="cs-CZ" sz="2400" i="1" dirty="0">
                <a:solidFill>
                  <a:srgbClr val="231F20"/>
                </a:solidFill>
                <a:effectLst/>
                <a:latin typeface="Times New Roman" panose="02020603050405020304" pitchFamily="18" charset="0"/>
                <a:cs typeface="Times New Roman" panose="02020603050405020304" pitchFamily="18" charset="0"/>
              </a:rPr>
              <a:t>/-</a:t>
            </a:r>
            <a:r>
              <a:rPr lang="cs-CZ" sz="2400" i="1" dirty="0" err="1">
                <a:solidFill>
                  <a:srgbClr val="231F20"/>
                </a:solidFill>
                <a:effectLst/>
                <a:latin typeface="Times New Roman" panose="02020603050405020304" pitchFamily="18" charset="0"/>
                <a:cs typeface="Times New Roman" panose="02020603050405020304" pitchFamily="18" charset="0"/>
              </a:rPr>
              <a:t>nlivý</a:t>
            </a:r>
            <a:endParaRPr lang="cs-CZ" sz="2400" i="1" dirty="0">
              <a:solidFill>
                <a:srgbClr val="231F20"/>
              </a:solidFill>
              <a:effectLst/>
              <a:latin typeface="Times New Roman" panose="02020603050405020304" pitchFamily="18" charset="0"/>
              <a:cs typeface="Times New Roman" panose="02020603050405020304" pitchFamily="18" charset="0"/>
            </a:endParaRPr>
          </a:p>
          <a:p>
            <a:endParaRPr lang="cs-CZ" sz="2400" i="1" dirty="0">
              <a:solidFill>
                <a:srgbClr val="231F20"/>
              </a:solidFill>
              <a:effectLst/>
              <a:latin typeface="Times New Roman" panose="02020603050405020304" pitchFamily="18" charset="0"/>
              <a:cs typeface="Times New Roman" panose="02020603050405020304" pitchFamily="18" charset="0"/>
            </a:endParaRPr>
          </a:p>
          <a:p>
            <a:pPr>
              <a:lnSpc>
                <a:spcPct val="150000"/>
              </a:lnSpc>
            </a:pPr>
            <a:r>
              <a:rPr lang="cs-CZ" sz="2400" dirty="0">
                <a:solidFill>
                  <a:srgbClr val="231F20"/>
                </a:solidFill>
                <a:effectLst/>
                <a:latin typeface="Times New Roman" panose="02020603050405020304" pitchFamily="18" charset="0"/>
                <a:cs typeface="Times New Roman" panose="02020603050405020304" pitchFamily="18" charset="0"/>
              </a:rPr>
              <a:t>opojit ……………… láska, omámit ……………… látka, drát se …………… zvíře, žrát …………… člověk, křiknout ………………… barva, píchat ………………… kaktus, píchat ………………… poznámka, vonět ………………… tyčinka, poutat ………………… film, zdržet se ………………… člověk, trvat ………………… mléko, </a:t>
            </a:r>
            <a:r>
              <a:rPr lang="cs-CZ" sz="2400" dirty="0" err="1">
                <a:solidFill>
                  <a:srgbClr val="231F20"/>
                </a:solidFill>
                <a:effectLst/>
                <a:latin typeface="Times New Roman" panose="02020603050405020304" pitchFamily="18" charset="0"/>
                <a:cs typeface="Times New Roman" panose="02020603050405020304" pitchFamily="18" charset="0"/>
              </a:rPr>
              <a:t>žhát</a:t>
            </a:r>
            <a:r>
              <a:rPr lang="cs-CZ" sz="2400" dirty="0">
                <a:solidFill>
                  <a:srgbClr val="231F20"/>
                </a:solidFill>
                <a:effectLst/>
                <a:latin typeface="Times New Roman" panose="02020603050405020304" pitchFamily="18" charset="0"/>
                <a:cs typeface="Times New Roman" panose="02020603050405020304" pitchFamily="18" charset="0"/>
              </a:rPr>
              <a:t> ……………… železo, pronikat ………………… vůně, bouřit ………………</a:t>
            </a:r>
            <a:r>
              <a:rPr lang="cs-CZ" sz="2400" dirty="0">
                <a:solidFill>
                  <a:srgbClr val="231F20"/>
                </a:solidFill>
                <a:latin typeface="Times New Roman" panose="02020603050405020304" pitchFamily="18" charset="0"/>
                <a:cs typeface="Times New Roman" panose="02020603050405020304" pitchFamily="18" charset="0"/>
              </a:rPr>
              <a:t> </a:t>
            </a:r>
            <a:r>
              <a:rPr lang="cs-CZ" sz="2400" dirty="0">
                <a:solidFill>
                  <a:srgbClr val="231F20"/>
                </a:solidFill>
                <a:effectLst/>
                <a:latin typeface="Times New Roman" panose="02020603050405020304" pitchFamily="18" charset="0"/>
                <a:cs typeface="Times New Roman" panose="02020603050405020304" pitchFamily="18" charset="0"/>
              </a:rPr>
              <a:t>potlesk, nesnášet …………………… gesto, děravět ……………… paměť, cítit ………………… člověk, mlčet ………………… člověk, zapomenout ………………… člověk, napínat ………………… příběh</a:t>
            </a:r>
          </a:p>
        </p:txBody>
      </p:sp>
    </p:spTree>
    <p:extLst>
      <p:ext uri="{BB962C8B-B14F-4D97-AF65-F5344CB8AC3E}">
        <p14:creationId xmlns:p14="http://schemas.microsoft.com/office/powerpoint/2010/main" val="3422350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959932D7-6B20-D8A4-1352-4938730AD42D}"/>
              </a:ext>
            </a:extLst>
          </p:cNvPr>
          <p:cNvSpPr txBox="1"/>
          <p:nvPr/>
        </p:nvSpPr>
        <p:spPr>
          <a:xfrm>
            <a:off x="370390" y="324386"/>
            <a:ext cx="11389488" cy="6001643"/>
          </a:xfrm>
          <a:prstGeom prst="rect">
            <a:avLst/>
          </a:prstGeom>
          <a:noFill/>
        </p:spPr>
        <p:txBody>
          <a:bodyPr wrap="square">
            <a:spAutoFit/>
          </a:bodyPr>
          <a:lstStyle/>
          <a:p>
            <a:pPr>
              <a:lnSpc>
                <a:spcPct val="150000"/>
              </a:lnSpc>
            </a:pPr>
            <a:r>
              <a:rPr lang="cs-CZ" sz="2400" dirty="0">
                <a:solidFill>
                  <a:srgbClr val="231F20"/>
                </a:solidFill>
                <a:effectLst/>
                <a:latin typeface="Times New Roman" panose="02020603050405020304" pitchFamily="18" charset="0"/>
                <a:cs typeface="Times New Roman" panose="02020603050405020304" pitchFamily="18" charset="0"/>
              </a:rPr>
              <a:t>Tvořte přídavn</a:t>
            </a:r>
            <a:r>
              <a:rPr lang="cs-CZ" sz="2400" dirty="0">
                <a:solidFill>
                  <a:srgbClr val="231F20"/>
                </a:solidFill>
                <a:latin typeface="Times New Roman" panose="02020603050405020304" pitchFamily="18" charset="0"/>
                <a:cs typeface="Times New Roman" panose="02020603050405020304" pitchFamily="18" charset="0"/>
              </a:rPr>
              <a:t>á</a:t>
            </a:r>
            <a:r>
              <a:rPr lang="cs-CZ" sz="2400" dirty="0">
                <a:solidFill>
                  <a:srgbClr val="231F20"/>
                </a:solidFill>
                <a:effectLst/>
                <a:latin typeface="Times New Roman" panose="02020603050405020304" pitchFamily="18" charset="0"/>
                <a:cs typeface="Times New Roman" panose="02020603050405020304" pitchFamily="18" charset="0"/>
              </a:rPr>
              <a:t> jména pomocí přípon </a:t>
            </a:r>
            <a:r>
              <a:rPr lang="cs-CZ" sz="2400" i="1" dirty="0">
                <a:solidFill>
                  <a:srgbClr val="231F20"/>
                </a:solidFill>
                <a:effectLst/>
                <a:latin typeface="Times New Roman" panose="02020603050405020304" pitchFamily="18" charset="0"/>
                <a:cs typeface="Times New Roman" panose="02020603050405020304" pitchFamily="18" charset="0"/>
              </a:rPr>
              <a:t>-</a:t>
            </a:r>
            <a:r>
              <a:rPr lang="cs-CZ" sz="2400" i="1" dirty="0" err="1">
                <a:solidFill>
                  <a:srgbClr val="231F20"/>
                </a:solidFill>
                <a:effectLst/>
                <a:latin typeface="Times New Roman" panose="02020603050405020304" pitchFamily="18" charset="0"/>
                <a:cs typeface="Times New Roman" panose="02020603050405020304" pitchFamily="18" charset="0"/>
              </a:rPr>
              <a:t>telný</a:t>
            </a:r>
            <a:r>
              <a:rPr lang="cs-CZ" sz="2400" i="1" dirty="0">
                <a:solidFill>
                  <a:srgbClr val="231F20"/>
                </a:solidFill>
                <a:effectLst/>
                <a:latin typeface="Times New Roman" panose="02020603050405020304" pitchFamily="18" charset="0"/>
                <a:cs typeface="Times New Roman" panose="02020603050405020304" pitchFamily="18" charset="0"/>
              </a:rPr>
              <a:t>/-</a:t>
            </a:r>
            <a:r>
              <a:rPr lang="cs-CZ" sz="2400" i="1" dirty="0" err="1">
                <a:solidFill>
                  <a:srgbClr val="231F20"/>
                </a:solidFill>
                <a:effectLst/>
                <a:latin typeface="Times New Roman" panose="02020603050405020304" pitchFamily="18" charset="0"/>
                <a:cs typeface="Times New Roman" panose="02020603050405020304" pitchFamily="18" charset="0"/>
              </a:rPr>
              <a:t>itelný</a:t>
            </a:r>
            <a:endParaRPr lang="cs-CZ" sz="2400" i="1" dirty="0">
              <a:solidFill>
                <a:srgbClr val="231F20"/>
              </a:solidFill>
              <a:effectLst/>
              <a:latin typeface="Times New Roman" panose="02020603050405020304" pitchFamily="18" charset="0"/>
              <a:cs typeface="Times New Roman" panose="02020603050405020304" pitchFamily="18" charset="0"/>
            </a:endParaRPr>
          </a:p>
          <a:p>
            <a:pPr>
              <a:lnSpc>
                <a:spcPct val="150000"/>
              </a:lnSpc>
            </a:pPr>
            <a:endParaRPr lang="cs-CZ" sz="2400" i="1" dirty="0">
              <a:solidFill>
                <a:srgbClr val="231F20"/>
              </a:solidFill>
              <a:effectLst/>
              <a:latin typeface="Times New Roman" panose="02020603050405020304" pitchFamily="18" charset="0"/>
              <a:cs typeface="Times New Roman" panose="02020603050405020304" pitchFamily="18" charset="0"/>
            </a:endParaRPr>
          </a:p>
          <a:p>
            <a:pPr>
              <a:lnSpc>
                <a:spcPct val="150000"/>
              </a:lnSpc>
            </a:pPr>
            <a:r>
              <a:rPr lang="cs-CZ" sz="2400" dirty="0">
                <a:solidFill>
                  <a:srgbClr val="231F20"/>
                </a:solidFill>
                <a:effectLst/>
                <a:latin typeface="Times New Roman" panose="02020603050405020304" pitchFamily="18" charset="0"/>
                <a:cs typeface="Times New Roman" panose="02020603050405020304" pitchFamily="18" charset="0"/>
              </a:rPr>
              <a:t>bolest, kter</a:t>
            </a:r>
            <a:r>
              <a:rPr lang="cs-CZ" sz="2400" dirty="0">
                <a:solidFill>
                  <a:srgbClr val="231F20"/>
                </a:solidFill>
                <a:latin typeface="Times New Roman" panose="02020603050405020304" pitchFamily="18" charset="0"/>
                <a:cs typeface="Times New Roman" panose="02020603050405020304" pitchFamily="18" charset="0"/>
              </a:rPr>
              <a:t>á</a:t>
            </a:r>
            <a:r>
              <a:rPr lang="cs-CZ" sz="2400" dirty="0">
                <a:solidFill>
                  <a:srgbClr val="231F20"/>
                </a:solidFill>
                <a:effectLst/>
                <a:latin typeface="Times New Roman" panose="02020603050405020304" pitchFamily="18" charset="0"/>
                <a:cs typeface="Times New Roman" panose="02020603050405020304" pitchFamily="18" charset="0"/>
              </a:rPr>
              <a:t> se ned</a:t>
            </a:r>
            <a:r>
              <a:rPr lang="cs-CZ" sz="2400" dirty="0">
                <a:solidFill>
                  <a:srgbClr val="231F20"/>
                </a:solidFill>
                <a:latin typeface="Times New Roman" panose="02020603050405020304" pitchFamily="18" charset="0"/>
                <a:cs typeface="Times New Roman" panose="02020603050405020304" pitchFamily="18" charset="0"/>
              </a:rPr>
              <a:t>á</a:t>
            </a:r>
            <a:r>
              <a:rPr lang="cs-CZ" sz="2400" dirty="0">
                <a:solidFill>
                  <a:srgbClr val="231F20"/>
                </a:solidFill>
                <a:effectLst/>
                <a:latin typeface="Times New Roman" panose="02020603050405020304" pitchFamily="18" charset="0"/>
                <a:cs typeface="Times New Roman" panose="02020603050405020304" pitchFamily="18" charset="0"/>
              </a:rPr>
              <a:t> snést ………….; příklad, kterému nelze porozumět ………….; rozdíl, který je vidět a znát …………………………; ochlazení, kter</a:t>
            </a:r>
            <a:r>
              <a:rPr lang="cs-CZ" sz="2400" dirty="0">
                <a:solidFill>
                  <a:srgbClr val="231F20"/>
                </a:solidFill>
                <a:latin typeface="Times New Roman" panose="02020603050405020304" pitchFamily="18" charset="0"/>
                <a:cs typeface="Times New Roman" panose="02020603050405020304" pitchFamily="18" charset="0"/>
              </a:rPr>
              <a:t>é</a:t>
            </a:r>
            <a:r>
              <a:rPr lang="cs-CZ" sz="2400" dirty="0">
                <a:solidFill>
                  <a:srgbClr val="231F20"/>
                </a:solidFill>
                <a:effectLst/>
                <a:latin typeface="Times New Roman" panose="02020603050405020304" pitchFamily="18" charset="0"/>
                <a:cs typeface="Times New Roman" panose="02020603050405020304" pitchFamily="18" charset="0"/>
              </a:rPr>
              <a:t> je cítit ………………..;</a:t>
            </a:r>
            <a:r>
              <a:rPr lang="cs-CZ" sz="2400" dirty="0">
                <a:solidFill>
                  <a:srgbClr val="231F20"/>
                </a:solidFill>
                <a:latin typeface="Times New Roman" panose="02020603050405020304" pitchFamily="18" charset="0"/>
                <a:cs typeface="Times New Roman" panose="02020603050405020304" pitchFamily="18" charset="0"/>
              </a:rPr>
              <a:t> </a:t>
            </a:r>
            <a:r>
              <a:rPr lang="cs-CZ" sz="2400" dirty="0">
                <a:solidFill>
                  <a:srgbClr val="231F20"/>
                </a:solidFill>
                <a:effectLst/>
                <a:latin typeface="Times New Roman" panose="02020603050405020304" pitchFamily="18" charset="0"/>
                <a:cs typeface="Times New Roman" panose="02020603050405020304" pitchFamily="18" charset="0"/>
              </a:rPr>
              <a:t>přednáška, kterou si lze volit ………; zážitek, na který nen</a:t>
            </a:r>
            <a:r>
              <a:rPr lang="cs-CZ" sz="2400" dirty="0">
                <a:solidFill>
                  <a:srgbClr val="231F20"/>
                </a:solidFill>
                <a:latin typeface="Times New Roman" panose="02020603050405020304" pitchFamily="18" charset="0"/>
                <a:cs typeface="Times New Roman" panose="02020603050405020304" pitchFamily="18" charset="0"/>
              </a:rPr>
              <a:t>í</a:t>
            </a:r>
            <a:r>
              <a:rPr lang="cs-CZ" sz="2400" dirty="0">
                <a:solidFill>
                  <a:srgbClr val="231F20"/>
                </a:solidFill>
                <a:effectLst/>
                <a:latin typeface="Times New Roman" panose="02020603050405020304" pitchFamily="18" charset="0"/>
                <a:cs typeface="Times New Roman" panose="02020603050405020304" pitchFamily="18" charset="0"/>
              </a:rPr>
              <a:t> možn</a:t>
            </a:r>
            <a:r>
              <a:rPr lang="cs-CZ" sz="2400" dirty="0">
                <a:solidFill>
                  <a:srgbClr val="231F20"/>
                </a:solidFill>
                <a:latin typeface="Times New Roman" panose="02020603050405020304" pitchFamily="18" charset="0"/>
                <a:cs typeface="Times New Roman" panose="02020603050405020304" pitchFamily="18" charset="0"/>
              </a:rPr>
              <a:t>é</a:t>
            </a:r>
            <a:r>
              <a:rPr lang="cs-CZ" sz="2400" dirty="0">
                <a:solidFill>
                  <a:srgbClr val="231F20"/>
                </a:solidFill>
                <a:effectLst/>
                <a:latin typeface="Times New Roman" panose="02020603050405020304" pitchFamily="18" charset="0"/>
                <a:cs typeface="Times New Roman" panose="02020603050405020304" pitchFamily="18" charset="0"/>
              </a:rPr>
              <a:t> zapomenout ………..;</a:t>
            </a:r>
          </a:p>
          <a:p>
            <a:pPr>
              <a:lnSpc>
                <a:spcPct val="150000"/>
              </a:lnSpc>
            </a:pPr>
            <a:r>
              <a:rPr lang="cs-CZ" sz="2400" dirty="0">
                <a:solidFill>
                  <a:srgbClr val="231F20"/>
                </a:solidFill>
                <a:effectLst/>
                <a:latin typeface="Times New Roman" panose="02020603050405020304" pitchFamily="18" charset="0"/>
                <a:cs typeface="Times New Roman" panose="02020603050405020304" pitchFamily="18" charset="0"/>
              </a:rPr>
              <a:t>událost, kterou nelze pochopit ………….; slovo, kter</a:t>
            </a:r>
            <a:r>
              <a:rPr lang="cs-CZ" sz="2400" dirty="0">
                <a:solidFill>
                  <a:srgbClr val="231F20"/>
                </a:solidFill>
                <a:latin typeface="Times New Roman" panose="02020603050405020304" pitchFamily="18" charset="0"/>
                <a:cs typeface="Times New Roman" panose="02020603050405020304" pitchFamily="18" charset="0"/>
              </a:rPr>
              <a:t>é</a:t>
            </a:r>
            <a:r>
              <a:rPr lang="cs-CZ" sz="2400" dirty="0">
                <a:solidFill>
                  <a:srgbClr val="231F20"/>
                </a:solidFill>
                <a:effectLst/>
                <a:latin typeface="Times New Roman" panose="02020603050405020304" pitchFamily="18" charset="0"/>
                <a:cs typeface="Times New Roman" panose="02020603050405020304" pitchFamily="18" charset="0"/>
              </a:rPr>
              <a:t> nelze přeložit ………………;</a:t>
            </a:r>
            <a:r>
              <a:rPr lang="cs-CZ" sz="2400" dirty="0">
                <a:solidFill>
                  <a:srgbClr val="231F20"/>
                </a:solidFill>
                <a:latin typeface="Times New Roman" panose="02020603050405020304" pitchFamily="18" charset="0"/>
                <a:cs typeface="Times New Roman" panose="02020603050405020304" pitchFamily="18" charset="0"/>
              </a:rPr>
              <a:t> </a:t>
            </a:r>
            <a:r>
              <a:rPr lang="cs-CZ" sz="2400" dirty="0">
                <a:solidFill>
                  <a:srgbClr val="231F20"/>
                </a:solidFill>
                <a:effectLst/>
                <a:latin typeface="Times New Roman" panose="02020603050405020304" pitchFamily="18" charset="0"/>
                <a:cs typeface="Times New Roman" panose="02020603050405020304" pitchFamily="18" charset="0"/>
              </a:rPr>
              <a:t>zkušenost, kter</a:t>
            </a:r>
            <a:r>
              <a:rPr lang="cs-CZ" sz="2400" dirty="0">
                <a:solidFill>
                  <a:srgbClr val="231F20"/>
                </a:solidFill>
                <a:latin typeface="Times New Roman" panose="02020603050405020304" pitchFamily="18" charset="0"/>
                <a:cs typeface="Times New Roman" panose="02020603050405020304" pitchFamily="18" charset="0"/>
              </a:rPr>
              <a:t>á</a:t>
            </a:r>
            <a:r>
              <a:rPr lang="cs-CZ" sz="2400" dirty="0">
                <a:solidFill>
                  <a:srgbClr val="231F20"/>
                </a:solidFill>
                <a:effectLst/>
                <a:latin typeface="Times New Roman" panose="02020603050405020304" pitchFamily="18" charset="0"/>
                <a:cs typeface="Times New Roman" panose="02020603050405020304" pitchFamily="18" charset="0"/>
              </a:rPr>
              <a:t> se nebude opakovat ………….; číslo, kter</a:t>
            </a:r>
            <a:r>
              <a:rPr lang="cs-CZ" sz="2400" dirty="0">
                <a:solidFill>
                  <a:srgbClr val="231F20"/>
                </a:solidFill>
                <a:latin typeface="Times New Roman" panose="02020603050405020304" pitchFamily="18" charset="0"/>
                <a:cs typeface="Times New Roman" panose="02020603050405020304" pitchFamily="18" charset="0"/>
              </a:rPr>
              <a:t>é</a:t>
            </a:r>
            <a:r>
              <a:rPr lang="cs-CZ" sz="2400" dirty="0">
                <a:solidFill>
                  <a:srgbClr val="231F20"/>
                </a:solidFill>
                <a:effectLst/>
                <a:latin typeface="Times New Roman" panose="02020603050405020304" pitchFamily="18" charset="0"/>
                <a:cs typeface="Times New Roman" panose="02020603050405020304" pitchFamily="18" charset="0"/>
              </a:rPr>
              <a:t> lze dělit …………….; situace, kterou nelze zpytovat (tj. prozkoumat) ………………….; skvrna, kterou nelze odstranit ………………; situace, kterou si nelze představit ………………; rekord, který nelze překonat …………… .</a:t>
            </a:r>
          </a:p>
          <a:p>
            <a:endParaRPr lang="cs-CZ" sz="2400" dirty="0">
              <a:solidFill>
                <a:srgbClr val="231F2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2620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23AF6FE1-2F4E-F7CF-D1A7-49076AF4D8B7}"/>
              </a:ext>
            </a:extLst>
          </p:cNvPr>
          <p:cNvSpPr txBox="1"/>
          <p:nvPr/>
        </p:nvSpPr>
        <p:spPr>
          <a:xfrm>
            <a:off x="682906" y="670041"/>
            <a:ext cx="11401064" cy="4457952"/>
          </a:xfrm>
          <a:prstGeom prst="rect">
            <a:avLst/>
          </a:prstGeom>
          <a:noFill/>
        </p:spPr>
        <p:txBody>
          <a:bodyPr wrap="square">
            <a:spAutoFit/>
          </a:bodyPr>
          <a:lstStyle/>
          <a:p>
            <a:pPr>
              <a:lnSpc>
                <a:spcPct val="150000"/>
              </a:lnSpc>
            </a:pPr>
            <a:r>
              <a:rPr lang="cs-CZ" sz="2400" dirty="0">
                <a:solidFill>
                  <a:srgbClr val="231F20"/>
                </a:solidFill>
                <a:effectLst/>
                <a:latin typeface="Times New Roman" panose="02020603050405020304" pitchFamily="18" charset="0"/>
                <a:cs typeface="Times New Roman" panose="02020603050405020304" pitchFamily="18" charset="0"/>
              </a:rPr>
              <a:t>Tvořte přídavn</a:t>
            </a:r>
            <a:r>
              <a:rPr lang="cs-CZ" sz="2400" dirty="0">
                <a:solidFill>
                  <a:srgbClr val="231F20"/>
                </a:solidFill>
                <a:latin typeface="Times New Roman" panose="02020603050405020304" pitchFamily="18" charset="0"/>
                <a:cs typeface="Times New Roman" panose="02020603050405020304" pitchFamily="18" charset="0"/>
              </a:rPr>
              <a:t>á</a:t>
            </a:r>
            <a:r>
              <a:rPr lang="cs-CZ" sz="2400" dirty="0">
                <a:solidFill>
                  <a:srgbClr val="231F20"/>
                </a:solidFill>
                <a:effectLst/>
                <a:latin typeface="Times New Roman" panose="02020603050405020304" pitchFamily="18" charset="0"/>
                <a:cs typeface="Times New Roman" panose="02020603050405020304" pitchFamily="18" charset="0"/>
              </a:rPr>
              <a:t> jména pomocí přípony </a:t>
            </a:r>
            <a:r>
              <a:rPr lang="cs-CZ" sz="2400" i="1" dirty="0">
                <a:solidFill>
                  <a:srgbClr val="231F20"/>
                </a:solidFill>
                <a:effectLst/>
                <a:latin typeface="Times New Roman" panose="02020603050405020304" pitchFamily="18" charset="0"/>
                <a:cs typeface="Times New Roman" panose="02020603050405020304" pitchFamily="18" charset="0"/>
              </a:rPr>
              <a:t>–</a:t>
            </a:r>
            <a:r>
              <a:rPr lang="cs-CZ" sz="2400" i="1" dirty="0" err="1">
                <a:solidFill>
                  <a:srgbClr val="231F20"/>
                </a:solidFill>
                <a:effectLst/>
                <a:latin typeface="Times New Roman" panose="02020603050405020304" pitchFamily="18" charset="0"/>
                <a:cs typeface="Times New Roman" panose="02020603050405020304" pitchFamily="18" charset="0"/>
              </a:rPr>
              <a:t>cí</a:t>
            </a:r>
            <a:endParaRPr lang="cs-CZ" sz="2400" i="1" dirty="0">
              <a:solidFill>
                <a:srgbClr val="231F20"/>
              </a:solidFill>
              <a:effectLst/>
              <a:latin typeface="Times New Roman" panose="02020603050405020304" pitchFamily="18" charset="0"/>
              <a:cs typeface="Times New Roman" panose="02020603050405020304" pitchFamily="18" charset="0"/>
            </a:endParaRPr>
          </a:p>
          <a:p>
            <a:pPr>
              <a:lnSpc>
                <a:spcPct val="150000"/>
              </a:lnSpc>
            </a:pPr>
            <a:endParaRPr lang="cs-CZ" sz="2400" i="1" dirty="0">
              <a:solidFill>
                <a:srgbClr val="231F20"/>
              </a:solidFill>
              <a:effectLst/>
              <a:latin typeface="Times New Roman" panose="02020603050405020304" pitchFamily="18" charset="0"/>
              <a:cs typeface="Times New Roman" panose="02020603050405020304" pitchFamily="18" charset="0"/>
            </a:endParaRPr>
          </a:p>
          <a:p>
            <a:pPr>
              <a:lnSpc>
                <a:spcPct val="150000"/>
              </a:lnSpc>
            </a:pPr>
            <a:r>
              <a:rPr lang="cs-CZ" sz="2400" dirty="0">
                <a:solidFill>
                  <a:srgbClr val="231F20"/>
                </a:solidFill>
                <a:effectLst/>
                <a:latin typeface="Times New Roman" panose="02020603050405020304" pitchFamily="18" charset="0"/>
                <a:cs typeface="Times New Roman" panose="02020603050405020304" pitchFamily="18" charset="0"/>
              </a:rPr>
              <a:t>bít ............................ nástroje 			sedat .............................. souprava </a:t>
            </a:r>
          </a:p>
          <a:p>
            <a:pPr>
              <a:lnSpc>
                <a:spcPct val="150000"/>
              </a:lnSpc>
            </a:pPr>
            <a:r>
              <a:rPr lang="cs-CZ" sz="2400" dirty="0">
                <a:solidFill>
                  <a:srgbClr val="231F20"/>
                </a:solidFill>
                <a:effectLst/>
                <a:latin typeface="Times New Roman" panose="02020603050405020304" pitchFamily="18" charset="0"/>
                <a:cs typeface="Times New Roman" panose="02020603050405020304" pitchFamily="18" charset="0"/>
              </a:rPr>
              <a:t>plnit ........................................... </a:t>
            </a:r>
            <a:r>
              <a:rPr lang="cs-CZ" sz="2400" dirty="0">
                <a:solidFill>
                  <a:srgbClr val="231F20"/>
                </a:solidFill>
                <a:latin typeface="Times New Roman" panose="02020603050405020304" pitchFamily="18" charset="0"/>
                <a:cs typeface="Times New Roman" panose="02020603050405020304" pitchFamily="18" charset="0"/>
              </a:rPr>
              <a:t>p</a:t>
            </a:r>
            <a:r>
              <a:rPr lang="cs-CZ" sz="2400" dirty="0">
                <a:solidFill>
                  <a:srgbClr val="231F20"/>
                </a:solidFill>
                <a:effectLst/>
                <a:latin typeface="Times New Roman" panose="02020603050405020304" pitchFamily="18" charset="0"/>
                <a:cs typeface="Times New Roman" panose="02020603050405020304" pitchFamily="18" charset="0"/>
              </a:rPr>
              <a:t>ero 	psát .......................... potřeby </a:t>
            </a:r>
          </a:p>
          <a:p>
            <a:pPr>
              <a:lnSpc>
                <a:spcPct val="150000"/>
              </a:lnSpc>
            </a:pPr>
            <a:r>
              <a:rPr lang="cs-CZ" sz="2400" dirty="0">
                <a:solidFill>
                  <a:srgbClr val="231F20"/>
                </a:solidFill>
                <a:effectLst/>
                <a:latin typeface="Times New Roman" panose="02020603050405020304" pitchFamily="18" charset="0"/>
                <a:cs typeface="Times New Roman" panose="02020603050405020304" pitchFamily="18" charset="0"/>
              </a:rPr>
              <a:t>hlídat ..................................... pes 		podat ......................................... lístek</a:t>
            </a:r>
          </a:p>
          <a:p>
            <a:pPr>
              <a:lnSpc>
                <a:spcPct val="150000"/>
              </a:lnSpc>
            </a:pPr>
            <a:r>
              <a:rPr lang="cs-CZ" sz="2400" dirty="0">
                <a:solidFill>
                  <a:srgbClr val="231F20"/>
                </a:solidFill>
                <a:effectLst/>
                <a:latin typeface="Times New Roman" panose="02020603050405020304" pitchFamily="18" charset="0"/>
                <a:cs typeface="Times New Roman" panose="02020603050405020304" pitchFamily="18" charset="0"/>
              </a:rPr>
              <a:t>prát ............................ prášek 			viset .................................. zámek </a:t>
            </a:r>
          </a:p>
          <a:p>
            <a:pPr>
              <a:lnSpc>
                <a:spcPct val="150000"/>
              </a:lnSpc>
            </a:pPr>
            <a:r>
              <a:rPr lang="cs-CZ" sz="2400" dirty="0">
                <a:solidFill>
                  <a:srgbClr val="231F20"/>
                </a:solidFill>
                <a:effectLst/>
                <a:latin typeface="Times New Roman" panose="02020603050405020304" pitchFamily="18" charset="0"/>
                <a:cs typeface="Times New Roman" panose="02020603050405020304" pitchFamily="18" charset="0"/>
              </a:rPr>
              <a:t>zvát ........................................... </a:t>
            </a:r>
            <a:r>
              <a:rPr lang="cs-CZ" sz="2400" dirty="0">
                <a:solidFill>
                  <a:srgbClr val="231F20"/>
                </a:solidFill>
                <a:latin typeface="Times New Roman" panose="02020603050405020304" pitchFamily="18" charset="0"/>
                <a:cs typeface="Times New Roman" panose="02020603050405020304" pitchFamily="18" charset="0"/>
              </a:rPr>
              <a:t>d</a:t>
            </a:r>
            <a:r>
              <a:rPr lang="cs-CZ" sz="2400" dirty="0">
                <a:solidFill>
                  <a:srgbClr val="231F20"/>
                </a:solidFill>
                <a:effectLst/>
                <a:latin typeface="Times New Roman" panose="02020603050405020304" pitchFamily="18" charset="0"/>
                <a:cs typeface="Times New Roman" panose="02020603050405020304" pitchFamily="18" charset="0"/>
              </a:rPr>
              <a:t>opis 	spát .............................. pytel </a:t>
            </a:r>
          </a:p>
          <a:p>
            <a:pPr>
              <a:lnSpc>
                <a:spcPct val="150000"/>
              </a:lnSpc>
            </a:pPr>
            <a:r>
              <a:rPr lang="cs-CZ" sz="2400" dirty="0">
                <a:solidFill>
                  <a:srgbClr val="231F20"/>
                </a:solidFill>
                <a:effectLst/>
                <a:latin typeface="Times New Roman" panose="02020603050405020304" pitchFamily="18" charset="0"/>
                <a:cs typeface="Times New Roman" panose="02020603050405020304" pitchFamily="18" charset="0"/>
              </a:rPr>
              <a:t>oddat ...................................... </a:t>
            </a:r>
            <a:r>
              <a:rPr lang="cs-CZ" sz="2400">
                <a:solidFill>
                  <a:srgbClr val="231F20"/>
                </a:solidFill>
                <a:effectLst/>
                <a:latin typeface="Times New Roman" panose="02020603050405020304" pitchFamily="18" charset="0"/>
                <a:cs typeface="Times New Roman" panose="02020603050405020304" pitchFamily="18" charset="0"/>
              </a:rPr>
              <a:t>síň 		foukat </a:t>
            </a:r>
            <a:r>
              <a:rPr lang="cs-CZ" sz="2400" dirty="0">
                <a:solidFill>
                  <a:srgbClr val="231F20"/>
                </a:solidFill>
                <a:effectLst/>
                <a:latin typeface="Times New Roman" panose="02020603050405020304" pitchFamily="18" charset="0"/>
                <a:cs typeface="Times New Roman" panose="02020603050405020304" pitchFamily="18" charset="0"/>
              </a:rPr>
              <a:t>.............................. harmonika</a:t>
            </a:r>
          </a:p>
        </p:txBody>
      </p:sp>
    </p:spTree>
    <p:extLst>
      <p:ext uri="{BB962C8B-B14F-4D97-AF65-F5344CB8AC3E}">
        <p14:creationId xmlns:p14="http://schemas.microsoft.com/office/powerpoint/2010/main" val="668989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4B4C2EB-DFE2-D88F-BED3-268967BB228C}"/>
              </a:ext>
            </a:extLst>
          </p:cNvPr>
          <p:cNvSpPr txBox="1"/>
          <p:nvPr/>
        </p:nvSpPr>
        <p:spPr>
          <a:xfrm>
            <a:off x="326020" y="151179"/>
            <a:ext cx="11539959" cy="6555641"/>
          </a:xfrm>
          <a:prstGeom prst="rect">
            <a:avLst/>
          </a:prstGeom>
          <a:noFill/>
        </p:spPr>
        <p:txBody>
          <a:bodyPr wrap="square">
            <a:spAutoFit/>
          </a:bodyPr>
          <a:lstStyle/>
          <a:p>
            <a:r>
              <a:rPr lang="cs-CZ" sz="2000" b="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Z přídavných jmen v závorce vyberte to vhodné.</a:t>
            </a:r>
          </a:p>
          <a:p>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(Připravený – připravovaný) sborník vyjde tiskem příští rok. (Natažený – natahovaný) sval mě dlouho bolel. (Vymknutý – vymykaný) kotník je třeba dát do sádry. Musíš navštěvovat všechny (zapsaný – zapisovaný) semináře. Je třeba dodržovat (stanovený – stanovovaný) podmínky. Všechny (vystavený – vystavovaný) exponáty jsou na prodej. Jejich děti nejsou moc dobře (vychovaný – vychovávaný), jsou příliš (rozmazlený – rozmazlovaný). (Vydaný – vydávaný) knížka jde rychle na odbyt. Kniha je momentálně (půjčený – půjčovaný). Dveře nebyly (zamčený – zamykaný). Tu písničku mám (nahranou – nahrávanou). Nosí (rozpuštěný – rozpouštěný) vlasy. Vysvětloval jí to (lámanou – zlámanou) češtinou. (Nařezaný – řezaný) květiny rychle vadnou. (Ořezaný – řezaný) tužka se mi vypsala. Vyberu si (nezaplacenou – neplacenou) dovolenou. Poslouchám v rádiu román (přečtený – čtený) na pokračování. Nemám ráda (usušený – sušený) květiny. Má špatně (vyžehlený – žehlený) límečky. Prádlo není dobře (vypraný – praný). K rybě si dáme (uvařený – vařený) brambory. Jídlo nebylo dobře (uvařený – vařený). Ráda nosím (upletený – pletený) svetry. Lidé (nakažený – zkažený) virem EB musí držet přísnou dietu. Dal jí (ukvapenou – překvapenou) odpověď. Prezidenta zavraždil (najatý – zajatý) vrah. Mám (vytržený – utržený) poutko na kabátě. (Zalepený – slepený) obálka se rozlepila. Nesahej na to (namazanýma – umazanýma)</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rukama. Maso je trochu (připálený – spálený). Nos měl úplně (opálený – spálený). Jablko nejím (oloupaný – sloupaný). Byt je příjemný a (útulný – přítulný). Je vychytralý a (přemrštěný – vymrštěný). Měla (vylekaný – polekaný) oči. Byl (propuštěný – vypuštěný) z práce. Má (upracovaný – přepracovaný) ruce. Obžalovaný se odvolal proti (vynesenému – unesenému) rozsudku. Polévka už byla (nastydlý – vystydlý). Jídlo uložte do (ohřátý – vyhřátý) trouby. Rybu smažte na (rozpálený – spálený) oleji.</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84014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4018BA6-659C-C565-6A69-63790133CD7A}"/>
              </a:ext>
            </a:extLst>
          </p:cNvPr>
          <p:cNvSpPr txBox="1"/>
          <p:nvPr/>
        </p:nvSpPr>
        <p:spPr>
          <a:xfrm>
            <a:off x="243068" y="92776"/>
            <a:ext cx="11065398" cy="6863417"/>
          </a:xfrm>
          <a:prstGeom prst="rect">
            <a:avLst/>
          </a:prstGeom>
          <a:noFill/>
        </p:spPr>
        <p:txBody>
          <a:bodyPr wrap="square">
            <a:spAutoFit/>
          </a:bodyPr>
          <a:lstStyle/>
          <a:p>
            <a:r>
              <a:rPr lang="cs-CZ" sz="2000" b="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Vyberte vhodné přídavné jméno:</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Vzor: </a:t>
            </a:r>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sedící – sedavé: Tatínek má sedavé zaměstnání</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pálící – pálivé</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Nemá rád ………………………… jídlo.</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kopavý – kopací</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Petr si přál ………………………… míč.</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píšící – psací</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Studenti …………………… test se soustředili.</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psaný – psací</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Už nepoužívám …………………… stroj.</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křičící – křiklavé</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Máš ráda ………………………… barvy?</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dusivé – dušené</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Objednal si ………………… hovězí.</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skládací – skládaný</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Koupím si …………………… deštník.</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točivé – točené</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Mají raději …………………… pivo.</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volitelných – volených</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Mohla si vybrat z několika ……………… seminářů.</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dusivý – dusný</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Má ………………… kašel, musíme jít k lékaři.</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balený – balicí</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Koupila jsem …………… maso. Potřebuji ……… papír na zabalení balíku.</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opakovacích – opakovaných</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Na straně deset je několik ……………… cvičení.</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hrací – hrající si</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Tyto ………………… hodiny jsou velmi cenné.</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žehlicí – žehlící</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 prkno stálo v koutě, aby nepřekáželo.</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mírnou – mírovou</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Bratr má ………………………… povahu.</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kožní – koženou</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Koupili mi ……………………… tašku.</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ošetřující – ošetřovaný</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Můj …………………… lékař je výborný.</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vyučující – vyučovaný</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Český jazyk je povinný předmět ………………… na všech školách.  Učitel …………………… angličtinu je sympatický.</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73887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340F15-9420-FF67-41F7-A665C8CD84A9}"/>
              </a:ext>
            </a:extLst>
          </p:cNvPr>
          <p:cNvSpPr>
            <a:spLocks noGrp="1"/>
          </p:cNvSpPr>
          <p:nvPr>
            <p:ph type="title"/>
          </p:nvPr>
        </p:nvSpPr>
        <p:spPr/>
        <p:txBody>
          <a:bodyPr>
            <a:normAutofit/>
          </a:bodyPr>
          <a:lstStyle/>
          <a:p>
            <a:pPr algn="ctr"/>
            <a:r>
              <a:rPr lang="cs-CZ" sz="2800" b="1" kern="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Přídavná jména přivlastňovací</a:t>
            </a:r>
            <a:br>
              <a:rPr lang="cs-CZ" sz="28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br>
            <a:endParaRPr lang="cs-CZ" sz="2800" dirty="0">
              <a:solidFill>
                <a:srgbClr val="FF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0CF7F071-8A28-F3E3-EFF2-98D4A893AFD6}"/>
              </a:ext>
            </a:extLst>
          </p:cNvPr>
          <p:cNvSpPr>
            <a:spLocks noGrp="1"/>
          </p:cNvSpPr>
          <p:nvPr>
            <p:ph idx="1"/>
          </p:nvPr>
        </p:nvSpPr>
        <p:spPr/>
        <p:txBody>
          <a:bodyPr>
            <a:normAutofit lnSpcReduction="10000"/>
          </a:bodyPr>
          <a:lstStyle/>
          <a:p>
            <a:pPr marL="0" indent="0">
              <a:buNone/>
            </a:pP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Přípony: </a:t>
            </a:r>
            <a:r>
              <a:rPr lang="cs-CZ" sz="2000" b="1" i="1" kern="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a:t>
            </a:r>
            <a:r>
              <a:rPr lang="cs-CZ" sz="2000" b="1" i="1" kern="0" dirty="0" err="1">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ův</a:t>
            </a:r>
            <a:r>
              <a:rPr lang="cs-CZ" sz="2000" b="1" i="1" kern="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 -ova, -</a:t>
            </a:r>
            <a:r>
              <a:rPr lang="cs-CZ" sz="2000" b="1" i="1" kern="0" dirty="0" err="1">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ovo</a:t>
            </a:r>
            <a:r>
              <a:rPr lang="cs-CZ" sz="2000" b="1" i="1" kern="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 -in, -</a:t>
            </a:r>
            <a:r>
              <a:rPr lang="cs-CZ" sz="2000" b="1" i="1" kern="0" dirty="0" err="1">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ina</a:t>
            </a:r>
            <a:r>
              <a:rPr lang="cs-CZ" sz="2000" b="1" i="1" kern="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 -</a:t>
            </a:r>
            <a:r>
              <a:rPr lang="cs-CZ" sz="2000" b="1" i="1" kern="0" dirty="0" err="1">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ino</a:t>
            </a:r>
            <a:r>
              <a:rPr lang="cs-CZ" sz="2000" b="1" kern="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 </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a:t>
            </a:r>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Karlův, babiččin</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Odvozují se od pojmenování osob.</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K → </a:t>
            </a:r>
            <a:r>
              <a:rPr lang="cs-CZ" sz="2000" kern="0" dirty="0" err="1">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Č</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G, H → </a:t>
            </a:r>
            <a:r>
              <a:rPr lang="cs-CZ" sz="2000" kern="0" dirty="0" err="1">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Ž</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babička – babiččin, Olga – Olžin</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r>
              <a:rPr lang="cs-CZ" sz="2000" kern="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a:t>
            </a:r>
          </a:p>
          <a:p>
            <a:pPr marL="0" indent="0">
              <a:buNone/>
            </a:pP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r>
              <a:rPr lang="cs-CZ" sz="2000" b="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Tvořte přídavná jména přivlastňovací.</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Karel</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 děti, ……………… přátelé, na ……………… kamaráda, ke ……………… mostu, na …………… mostě, s ……………… příbuznými, po ……………… známých; student ……………. univerzity, na ………………. univerzitě, před …………… univerzitou; na …………. náměstí, u ……………… náměstí, po ……………… náměstí; do ……………… Varů, v ………………. Varech, na ………………. Vary</a:t>
            </a:r>
          </a:p>
          <a:p>
            <a:pPr marL="0" indent="0">
              <a:buNone/>
            </a:pP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r>
              <a:rPr lang="cs-CZ" sz="2000" i="1"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Anička</a:t>
            </a:r>
            <a:r>
              <a:rPr lang="cs-CZ" sz="2000" kern="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 synové, …………………… šaty, oslava …………………… narozenin, na ……………… oslavu, s …………………… příteli, k …………………… známým</a:t>
            </a:r>
            <a:endParaRPr lang="cs-CZ"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870333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TotalTime>
  <Words>1113</Words>
  <Application>Microsoft Macintosh PowerPoint</Application>
  <PresentationFormat>Širokoúhlá obrazovka</PresentationFormat>
  <Paragraphs>59</Paragraphs>
  <Slides>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vt:i4>
      </vt:variant>
    </vt:vector>
  </HeadingPairs>
  <TitlesOfParts>
    <vt:vector size="12" baseType="lpstr">
      <vt:lpstr>Arial</vt:lpstr>
      <vt:lpstr>Calibri</vt:lpstr>
      <vt:lpstr>Calibri Light</vt:lpstr>
      <vt:lpstr>Times New Roman</vt:lpstr>
      <vt:lpstr>Motiv Office</vt:lpstr>
      <vt:lpstr>Adjektiva odvozená ze sloves </vt:lpstr>
      <vt:lpstr>Prezentace aplikace PowerPoint</vt:lpstr>
      <vt:lpstr>Prezentace aplikace PowerPoint</vt:lpstr>
      <vt:lpstr>Prezentace aplikace PowerPoint</vt:lpstr>
      <vt:lpstr>Prezentace aplikace PowerPoint</vt:lpstr>
      <vt:lpstr>Prezentace aplikace PowerPoint</vt:lpstr>
      <vt:lpstr>Přídavná jména přivlastňovací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PŘEDNÁŠKA Tvoření podstatných jmen </dc:title>
  <dc:creator>Bozděchová, Ivana</dc:creator>
  <cp:lastModifiedBy>Bozděchová, Ivana</cp:lastModifiedBy>
  <cp:revision>37</cp:revision>
  <dcterms:created xsi:type="dcterms:W3CDTF">2018-12-12T21:09:10Z</dcterms:created>
  <dcterms:modified xsi:type="dcterms:W3CDTF">2024-05-13T13:33:36Z</dcterms:modified>
</cp:coreProperties>
</file>