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404" r:id="rId3"/>
    <p:sldId id="403" r:id="rId4"/>
    <p:sldId id="386" r:id="rId5"/>
    <p:sldId id="407" r:id="rId6"/>
    <p:sldId id="400" r:id="rId7"/>
    <p:sldId id="396" r:id="rId8"/>
    <p:sldId id="395" r:id="rId9"/>
    <p:sldId id="384" r:id="rId10"/>
    <p:sldId id="389" r:id="rId11"/>
    <p:sldId id="383" r:id="rId12"/>
    <p:sldId id="387" r:id="rId13"/>
    <p:sldId id="390" r:id="rId14"/>
    <p:sldId id="385" r:id="rId15"/>
    <p:sldId id="391" r:id="rId16"/>
    <p:sldId id="344" r:id="rId17"/>
    <p:sldId id="406" r:id="rId18"/>
    <p:sldId id="393" r:id="rId19"/>
    <p:sldId id="399" r:id="rId20"/>
    <p:sldId id="381" r:id="rId21"/>
    <p:sldId id="380" r:id="rId22"/>
    <p:sldId id="392" r:id="rId23"/>
    <p:sldId id="382" r:id="rId24"/>
    <p:sldId id="378" r:id="rId25"/>
    <p:sldId id="394" r:id="rId26"/>
    <p:sldId id="401" r:id="rId27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ra A. Honová" initials="PAH" lastIdx="4" clrIdx="0">
    <p:extLst>
      <p:ext uri="{19B8F6BF-5375-455C-9EA6-DF929625EA0E}">
        <p15:presenceInfo xmlns:p15="http://schemas.microsoft.com/office/powerpoint/2012/main" userId="350aeedb4acde6c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406" autoAdjust="0"/>
    <p:restoredTop sz="94660"/>
  </p:normalViewPr>
  <p:slideViewPr>
    <p:cSldViewPr snapToGrid="0">
      <p:cViewPr varScale="1">
        <p:scale>
          <a:sx n="67" d="100"/>
          <a:sy n="67" d="100"/>
        </p:scale>
        <p:origin x="3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8BEADE-E943-4E22-8AE5-58E88DC49FCD}" type="datetimeFigureOut">
              <a:rPr lang="cs-CZ" smtClean="0"/>
              <a:t>15.05.2019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CB45A9-78D7-4EEA-BECB-889E4254B1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8336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CB45A9-78D7-4EEA-BECB-889E4254B185}" type="slidenum">
              <a:rPr lang="cs-CZ" smtClean="0"/>
              <a:t>1</a:t>
            </a:fld>
            <a:endParaRPr lang="cs-CZ"/>
          </a:p>
        </p:txBody>
      </p:sp>
      <p:sp>
        <p:nvSpPr>
          <p:cNvPr id="6" name="Zástupný symbol pro poznámky 5">
            <a:extLst>
              <a:ext uri="{FF2B5EF4-FFF2-40B4-BE49-F238E27FC236}">
                <a16:creationId xmlns:a16="http://schemas.microsoft.com/office/drawing/2014/main" id="{2B74E3C0-5753-4CBB-9D73-DC3E989D8D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0973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5E11F7-1E23-4CC9-95F2-9BBB8CCCE7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A87FE75-2A60-4279-9066-A03B5CB417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629A25E-992F-4C0F-9E4A-8281179E9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4217B-AF85-4BA3-9D5D-551F25693318}" type="datetimeFigureOut">
              <a:rPr lang="cs-CZ" smtClean="0"/>
              <a:t>15.05.2019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CBB2B34-E8F1-4B16-8F35-784689B27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35F9605-BF2C-498E-B837-9728F4478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2F40-E10F-4DC4-9AD9-CDDA50A905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5194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35D758-AD05-4C61-A0A1-4E475CF11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D9AA6CA-023F-4D16-9C78-E1F6F0BFDF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493C4E9-00F7-4593-8698-10A034470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4217B-AF85-4BA3-9D5D-551F25693318}" type="datetimeFigureOut">
              <a:rPr lang="cs-CZ" smtClean="0"/>
              <a:t>15.05.2019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65E6AB8-7468-45DA-9024-60C0DDCD6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2C9EBA2-E40B-4162-8AC9-BBB007CE5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2F40-E10F-4DC4-9AD9-CDDA50A905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8306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089DE4F-237C-421A-B733-9166F1F1F4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0CCCC6D-33BC-428A-83C1-D52EC36639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138D1BE-B9A2-4A0F-9E69-2116ABE1E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4217B-AF85-4BA3-9D5D-551F25693318}" type="datetimeFigureOut">
              <a:rPr lang="cs-CZ" smtClean="0"/>
              <a:t>15.05.2019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B681007-00FA-499F-BD7E-F3D12877A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3AEA473-D1FF-412D-9839-B356BBC6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2F40-E10F-4DC4-9AD9-CDDA50A905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3302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F27CF5-2AF4-4389-BD4E-0B5592FA0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B4E70B-B06F-4690-9306-88784210AC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872D049-A448-4EA0-A6FC-5E8D05FA9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4217B-AF85-4BA3-9D5D-551F25693318}" type="datetimeFigureOut">
              <a:rPr lang="cs-CZ" smtClean="0"/>
              <a:t>15.05.2019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757E736-FF39-4CF0-B7D7-E02132A15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6A18559-BABF-47FA-A333-C63D8B039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2F40-E10F-4DC4-9AD9-CDDA50A905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5644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7E064C-4D7F-4595-AB35-63C501B5E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B489E73-5BCB-4061-9A6C-A8FBC9CF21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64466EF-CD52-4091-B59A-D748FBC7F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4217B-AF85-4BA3-9D5D-551F25693318}" type="datetimeFigureOut">
              <a:rPr lang="cs-CZ" smtClean="0"/>
              <a:t>15.05.2019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E28FA13-50A1-4B7B-8080-FF580F206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CFBF4F2-80AF-4945-9183-927156B0A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2F40-E10F-4DC4-9AD9-CDDA50A905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5940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2465CE-E318-4093-B5AF-7754E2A34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2D2928E-CD66-4152-871A-56F45416F0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D229177-03F6-4640-9898-80062DD3CD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C6C5972-6D81-4143-B4F6-C9A039548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4217B-AF85-4BA3-9D5D-551F25693318}" type="datetimeFigureOut">
              <a:rPr lang="cs-CZ" smtClean="0"/>
              <a:t>15.05.2019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D6D966A-3D6C-4914-B13E-6A98565E1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7B2A515-C498-41AC-B782-4C18C040F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2F40-E10F-4DC4-9AD9-CDDA50A905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1358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A627BF-C5BE-45E9-AF23-3EDD7352D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719F6E8-D63C-455B-BD4F-36A913D2C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E951EC2-52FA-4C43-ABB5-A2049D5A71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CE3C13E-B72A-4E6B-846E-6251B0261F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4E1B0C3-936C-4FFE-8679-111DEF80A5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DBBC0C0-A7DD-483E-8819-026589031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4217B-AF85-4BA3-9D5D-551F25693318}" type="datetimeFigureOut">
              <a:rPr lang="cs-CZ" smtClean="0"/>
              <a:t>15.05.2019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7297127-D196-4E81-9ECE-20FDFADD8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06B17F2-9736-4093-B14F-C7A3BE477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2F40-E10F-4DC4-9AD9-CDDA50A905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4574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AEF774-4FF7-48FE-B277-4588551A3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52DE0CE-370B-4CB5-AFA6-C50935936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4217B-AF85-4BA3-9D5D-551F25693318}" type="datetimeFigureOut">
              <a:rPr lang="cs-CZ" smtClean="0"/>
              <a:t>15.05.2019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A2FACED-F030-4E79-8153-1B7FD8604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223F797-D3B4-4CA4-8BB4-7A95F5C3E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2F40-E10F-4DC4-9AD9-CDDA50A905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1560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ADF669E-AD61-4F34-BCD8-96B2498B3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4217B-AF85-4BA3-9D5D-551F25693318}" type="datetimeFigureOut">
              <a:rPr lang="cs-CZ" smtClean="0"/>
              <a:t>15.05.2019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35084A1-6718-4F7E-9F10-778F0DA7C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368763B-8ABA-42FB-A763-844A03AE6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2F40-E10F-4DC4-9AD9-CDDA50A905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1501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12DB4C-BAC4-46D0-A68E-BB95B4F2B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8CEC52E-91D3-499F-93E7-5BDD787F9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2A9EC8C-41A3-4D52-ABDB-D9C81CC3FD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E759EBD-831D-4BF6-84DB-9C859A955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4217B-AF85-4BA3-9D5D-551F25693318}" type="datetimeFigureOut">
              <a:rPr lang="cs-CZ" smtClean="0"/>
              <a:t>15.05.2019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1210514-2AEC-4067-9F51-D7F4409F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82558AF-123F-4F30-8B9C-3CFDA004F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2F40-E10F-4DC4-9AD9-CDDA50A905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6085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0FCCBD-5A42-4624-9CF9-0D63F80EA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B7F34D8-5275-4D4F-B636-7277481B0B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BC3DC1F-BEF7-4110-AE3E-2BC118B386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9D10BAE-CB4E-4149-A6E6-5E9C7A379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4217B-AF85-4BA3-9D5D-551F25693318}" type="datetimeFigureOut">
              <a:rPr lang="cs-CZ" smtClean="0"/>
              <a:t>15.05.2019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E68816F-93DB-4F32-9138-786EC89EA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3AD4B3F-2AF3-44D9-8093-3CC63141D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2F40-E10F-4DC4-9AD9-CDDA50A905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608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87CA93B-74F0-4134-8BD8-43280F525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F7033D1-D13B-44D4-BD8C-33A29483F7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1D0F6AD-BF53-493E-9624-BBE5FC8995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4217B-AF85-4BA3-9D5D-551F25693318}" type="datetimeFigureOut">
              <a:rPr lang="cs-CZ" smtClean="0"/>
              <a:t>15.05.2019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190D810-8014-4278-A1B4-D37081ECF9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C4222DE-8EF6-4BC3-A73E-42BC63D598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52F40-E10F-4DC4-9AD9-CDDA50A905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9246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Tnkxm-g7cLk&amp;t=52s" TargetMode="Externa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BeC5IS_YB4?feature=oembed" TargetMode="External"/><Relationship Id="rId5" Type="http://schemas.openxmlformats.org/officeDocument/2006/relationships/hyperlink" Target="https://www.youtube.com/watch?v=WBeC5IS_YB4" TargetMode="Externa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mdb.com/title/tt5370828/reference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imdb.com/title/tt4452684/" TargetMode="External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33R4OnW-eo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iF4YOiIYS0?feature=oembed" TargetMode="External"/><Relationship Id="rId5" Type="http://schemas.openxmlformats.org/officeDocument/2006/relationships/hyperlink" Target="https://www.youtube.com/watch?v=piF4YOiIYS0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aintmaps.com/statistics/1080/Proportion-of-seats-held-by-women-in-national-parliaments-percentage-on-europe-map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ige.europa.eu/gender-equality-index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6E8C3E6B-78D0-4542-BFCB-DE117E000B0A}"/>
              </a:ext>
            </a:extLst>
          </p:cNvPr>
          <p:cNvSpPr/>
          <p:nvPr/>
        </p:nvSpPr>
        <p:spPr>
          <a:xfrm>
            <a:off x="1872344" y="1238907"/>
            <a:ext cx="876662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5400" b="1" dirty="0">
                <a:latin typeface="+mj-lt"/>
              </a:rPr>
              <a:t>POLITICAL SOCIOLOGY </a:t>
            </a:r>
            <a:br>
              <a:rPr lang="cs-CZ" sz="5400" b="1" dirty="0">
                <a:latin typeface="+mj-lt"/>
              </a:rPr>
            </a:br>
            <a:r>
              <a:rPr lang="cs-CZ" sz="5400" b="1" dirty="0">
                <a:latin typeface="+mj-lt"/>
              </a:rPr>
              <a:t>OF CENTRAL EUROPE</a:t>
            </a:r>
          </a:p>
          <a:p>
            <a:pPr algn="ctr"/>
            <a:br>
              <a:rPr lang="cs-CZ" sz="4400" b="1" dirty="0">
                <a:latin typeface="+mj-lt"/>
              </a:rPr>
            </a:br>
            <a:r>
              <a:rPr lang="cs-CZ" sz="4400" b="1" dirty="0">
                <a:latin typeface="+mj-lt"/>
              </a:rPr>
              <a:t>Gender and </a:t>
            </a:r>
            <a:r>
              <a:rPr lang="cs-CZ" sz="4400" b="1" dirty="0" err="1">
                <a:latin typeface="+mj-lt"/>
              </a:rPr>
              <a:t>Feminism</a:t>
            </a:r>
            <a:endParaRPr lang="cs-CZ" sz="4400" dirty="0">
              <a:latin typeface="+mj-lt"/>
            </a:endParaRPr>
          </a:p>
          <a:p>
            <a:pPr algn="ctr"/>
            <a:endParaRPr lang="cs-CZ" sz="2400" dirty="0">
              <a:latin typeface="+mj-lt"/>
            </a:endParaRPr>
          </a:p>
          <a:p>
            <a:pPr algn="ctr"/>
            <a:r>
              <a:rPr lang="cs-CZ" sz="2400" dirty="0">
                <a:latin typeface="+mj-lt"/>
              </a:rPr>
              <a:t>16 May 2019</a:t>
            </a:r>
            <a:br>
              <a:rPr lang="en-US" sz="3200" dirty="0"/>
            </a:b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8462468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B34E84-F27D-4464-83B6-71B5B974B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Gendered</a:t>
            </a:r>
            <a:r>
              <a:rPr lang="cs-CZ" b="1" dirty="0"/>
              <a:t> </a:t>
            </a:r>
            <a:r>
              <a:rPr lang="cs-CZ" b="1" dirty="0" err="1"/>
              <a:t>illiberalism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638B20-B66D-49B6-BD79-82DDE54BA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051175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just">
              <a:buNone/>
            </a:pPr>
            <a:r>
              <a:rPr lang="cs-CZ" b="1" i="1" dirty="0" err="1"/>
              <a:t>Illiberalism</a:t>
            </a:r>
            <a:r>
              <a:rPr lang="cs-CZ" i="1" dirty="0"/>
              <a:t> „</a:t>
            </a:r>
            <a:r>
              <a:rPr lang="en-US" i="1" dirty="0"/>
              <a:t>as a deeply gendered political transformation which is reliant on a</a:t>
            </a:r>
            <a:r>
              <a:rPr lang="cs-CZ" i="1" dirty="0"/>
              <a:t> </a:t>
            </a:r>
            <a:r>
              <a:rPr lang="en-US" i="1" dirty="0"/>
              <a:t>certain gender regime – constructions of gender as well as institutionalized</a:t>
            </a:r>
            <a:r>
              <a:rPr lang="cs-CZ" i="1" dirty="0"/>
              <a:t> </a:t>
            </a:r>
            <a:r>
              <a:rPr lang="en-US" i="1" dirty="0"/>
              <a:t>relations of power between them – and which </a:t>
            </a:r>
            <a:r>
              <a:rPr lang="en-US" b="1" i="1" dirty="0"/>
              <a:t>transforms</a:t>
            </a:r>
            <a:r>
              <a:rPr lang="cs-CZ" b="1" i="1" dirty="0"/>
              <a:t> </a:t>
            </a:r>
            <a:r>
              <a:rPr lang="en-US" b="1" i="1" dirty="0"/>
              <a:t>the meanings of human rights, women's rights and equality in a way</a:t>
            </a:r>
            <a:r>
              <a:rPr lang="cs-CZ" b="1" i="1" dirty="0"/>
              <a:t> </a:t>
            </a:r>
            <a:r>
              <a:rPr lang="en-US" b="1" i="1" dirty="0"/>
              <a:t>which privileges the rights and normative needs of families over women‘s</a:t>
            </a:r>
            <a:r>
              <a:rPr lang="cs-CZ" b="1" i="1" dirty="0"/>
              <a:t> </a:t>
            </a:r>
            <a:r>
              <a:rPr lang="cs-CZ" b="1" i="1" dirty="0" err="1"/>
              <a:t>rights</a:t>
            </a:r>
            <a:r>
              <a:rPr lang="cs-CZ" i="1" dirty="0"/>
              <a:t>.“</a:t>
            </a:r>
          </a:p>
          <a:p>
            <a:pPr marL="0" indent="0" algn="r">
              <a:buNone/>
            </a:pPr>
            <a:r>
              <a:rPr lang="cs-CZ" dirty="0"/>
              <a:t>(</a:t>
            </a:r>
            <a:r>
              <a:rPr lang="cs-CZ" dirty="0" err="1"/>
              <a:t>Grzebalska</a:t>
            </a:r>
            <a:r>
              <a:rPr lang="cs-CZ" dirty="0"/>
              <a:t>, </a:t>
            </a:r>
            <a:r>
              <a:rPr lang="cs-CZ" dirty="0" err="1"/>
              <a:t>Pető</a:t>
            </a:r>
            <a:r>
              <a:rPr lang="cs-CZ" dirty="0"/>
              <a:t> 2018: 164)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2855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B1F400-2781-4141-97C3-02CC56FF0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Global</a:t>
            </a:r>
            <a:r>
              <a:rPr lang="cs-CZ" b="1" dirty="0"/>
              <a:t> </a:t>
            </a:r>
            <a:r>
              <a:rPr lang="cs-CZ" b="1" dirty="0" err="1"/>
              <a:t>attack</a:t>
            </a:r>
            <a:r>
              <a:rPr lang="cs-CZ" b="1" dirty="0"/>
              <a:t> on gender </a:t>
            </a:r>
            <a:r>
              <a:rPr lang="cs-CZ" b="1" dirty="0" err="1"/>
              <a:t>studies</a:t>
            </a:r>
            <a:endParaRPr lang="cs-CZ" b="1" dirty="0"/>
          </a:p>
        </p:txBody>
      </p:sp>
      <p:pic>
        <p:nvPicPr>
          <p:cNvPr id="3074" name="Picture 2" descr="SouvisejÃ­cÃ­ obrÃ¡zek">
            <a:extLst>
              <a:ext uri="{FF2B5EF4-FFF2-40B4-BE49-F238E27FC236}">
                <a16:creationId xmlns:a16="http://schemas.microsoft.com/office/drawing/2014/main" id="{64503992-210F-402A-8219-C66D5ECCE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5913"/>
            <a:ext cx="717232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19BF9FB-1B1C-4101-B726-708924C8167B}"/>
              </a:ext>
            </a:extLst>
          </p:cNvPr>
          <p:cNvSpPr txBox="1"/>
          <p:nvPr/>
        </p:nvSpPr>
        <p:spPr>
          <a:xfrm>
            <a:off x="838199" y="6308209"/>
            <a:ext cx="7172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err="1"/>
              <a:t>Protests</a:t>
            </a:r>
            <a:r>
              <a:rPr lang="cs-CZ" dirty="0"/>
              <a:t> in </a:t>
            </a:r>
            <a:r>
              <a:rPr lang="cs-CZ" dirty="0" err="1"/>
              <a:t>Brazil</a:t>
            </a:r>
            <a:r>
              <a:rPr lang="cs-CZ" dirty="0"/>
              <a:t>, 2017</a:t>
            </a:r>
          </a:p>
        </p:txBody>
      </p:sp>
      <p:pic>
        <p:nvPicPr>
          <p:cNvPr id="5" name="Picture 2" descr=" Anti-Gender Campaigns in Europe - ">
            <a:extLst>
              <a:ext uri="{FF2B5EF4-FFF2-40B4-BE49-F238E27FC236}">
                <a16:creationId xmlns:a16="http://schemas.microsoft.com/office/drawing/2014/main" id="{D283ED0C-984D-4D5F-83CA-DD9D6BB51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224" y="1582291"/>
            <a:ext cx="3044951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025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09B51C-3C84-4BE2-B927-AC6C95558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Anti-gender </a:t>
            </a:r>
            <a:r>
              <a:rPr lang="cs-CZ" b="1" dirty="0" err="1"/>
              <a:t>campaigns</a:t>
            </a:r>
            <a:endParaRPr lang="cs-CZ" b="1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BFF849F-8DBB-4CAA-A833-E00AF9C4B6A4}"/>
              </a:ext>
            </a:extLst>
          </p:cNvPr>
          <p:cNvSpPr txBox="1"/>
          <p:nvPr/>
        </p:nvSpPr>
        <p:spPr>
          <a:xfrm>
            <a:off x="838201" y="1903054"/>
            <a:ext cx="705993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600" dirty="0"/>
              <a:t>a lot </a:t>
            </a:r>
            <a:r>
              <a:rPr lang="cs-CZ" sz="2600" dirty="0" err="1"/>
              <a:t>of</a:t>
            </a:r>
            <a:r>
              <a:rPr lang="cs-CZ" sz="2600" dirty="0"/>
              <a:t> </a:t>
            </a:r>
            <a:r>
              <a:rPr lang="cs-CZ" sz="2600" dirty="0" err="1"/>
              <a:t>criticism</a:t>
            </a:r>
            <a:r>
              <a:rPr lang="cs-CZ" sz="2600" dirty="0"/>
              <a:t> </a:t>
            </a:r>
            <a:r>
              <a:rPr lang="cs-CZ" sz="2600" dirty="0" err="1"/>
              <a:t>of</a:t>
            </a:r>
            <a:r>
              <a:rPr lang="cs-CZ" sz="2600" dirty="0"/>
              <a:t> gender </a:t>
            </a:r>
            <a:r>
              <a:rPr lang="cs-CZ" sz="2600" dirty="0" err="1"/>
              <a:t>studies</a:t>
            </a:r>
            <a:r>
              <a:rPr lang="cs-CZ" sz="2600" dirty="0"/>
              <a:t> in media </a:t>
            </a:r>
            <a:r>
              <a:rPr lang="cs-CZ" sz="2600" dirty="0" err="1"/>
              <a:t>all</a:t>
            </a:r>
            <a:r>
              <a:rPr lang="cs-CZ" sz="2600" dirty="0"/>
              <a:t> </a:t>
            </a:r>
            <a:r>
              <a:rPr lang="cs-CZ" sz="2600" dirty="0" err="1"/>
              <a:t>over</a:t>
            </a:r>
            <a:r>
              <a:rPr lang="cs-CZ" sz="2600" dirty="0"/>
              <a:t> </a:t>
            </a:r>
            <a:r>
              <a:rPr lang="cs-CZ" sz="2600" dirty="0" err="1"/>
              <a:t>Europe</a:t>
            </a:r>
            <a:endParaRPr lang="cs-CZ" sz="2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600" dirty="0" err="1"/>
              <a:t>Hungary</a:t>
            </a:r>
            <a:r>
              <a:rPr lang="cs-CZ" sz="2600" dirty="0"/>
              <a:t> and </a:t>
            </a:r>
            <a:r>
              <a:rPr lang="cs-CZ" sz="2600" dirty="0" err="1"/>
              <a:t>Poland</a:t>
            </a:r>
            <a:r>
              <a:rPr lang="cs-CZ" sz="2600" dirty="0"/>
              <a:t>: anti-gender </a:t>
            </a:r>
            <a:r>
              <a:rPr lang="cs-CZ" sz="2600" dirty="0" err="1"/>
              <a:t>attitudes</a:t>
            </a:r>
            <a:r>
              <a:rPr lang="cs-CZ" sz="2600" dirty="0"/>
              <a:t> as a part </a:t>
            </a:r>
            <a:r>
              <a:rPr lang="cs-CZ" sz="2600" dirty="0" err="1"/>
              <a:t>of</a:t>
            </a:r>
            <a:r>
              <a:rPr lang="cs-CZ" sz="2600" dirty="0"/>
              <a:t> </a:t>
            </a:r>
            <a:r>
              <a:rPr lang="cs-CZ" sz="2600" dirty="0" err="1"/>
              <a:t>the</a:t>
            </a:r>
            <a:r>
              <a:rPr lang="cs-CZ" sz="2600" dirty="0"/>
              <a:t> </a:t>
            </a:r>
            <a:r>
              <a:rPr lang="cs-CZ" sz="2600" dirty="0" err="1"/>
              <a:t>governmental</a:t>
            </a:r>
            <a:r>
              <a:rPr lang="cs-CZ" sz="2600" dirty="0"/>
              <a:t> agenda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err="1"/>
              <a:t>fighting</a:t>
            </a:r>
            <a:r>
              <a:rPr lang="cs-CZ" sz="2400" dirty="0"/>
              <a:t> „</a:t>
            </a:r>
            <a:r>
              <a:rPr lang="cs-CZ" sz="2400" b="1" dirty="0"/>
              <a:t>gender ideology</a:t>
            </a:r>
            <a:r>
              <a:rPr lang="cs-CZ" sz="2400" dirty="0"/>
              <a:t>“ – „</a:t>
            </a:r>
            <a:r>
              <a:rPr lang="en-US" sz="2400" dirty="0"/>
              <a:t>an enemy-figure</a:t>
            </a:r>
            <a:r>
              <a:rPr lang="cs-CZ" sz="2400" dirty="0"/>
              <a:t> (</a:t>
            </a:r>
            <a:r>
              <a:rPr lang="cs-CZ" sz="2400" dirty="0" err="1"/>
              <a:t>that</a:t>
            </a:r>
            <a:r>
              <a:rPr lang="cs-CZ" sz="2400" dirty="0"/>
              <a:t>)</a:t>
            </a:r>
            <a:r>
              <a:rPr lang="en-US" sz="2400" dirty="0"/>
              <a:t> has</a:t>
            </a:r>
            <a:r>
              <a:rPr lang="cs-CZ" sz="2400" dirty="0"/>
              <a:t> </a:t>
            </a:r>
            <a:r>
              <a:rPr lang="en-US" sz="2400" dirty="0"/>
              <a:t>allowed illiberal actors to unite under one umbrella term various issues</a:t>
            </a:r>
            <a:r>
              <a:rPr lang="cs-CZ" sz="2400" dirty="0"/>
              <a:t> </a:t>
            </a:r>
            <a:r>
              <a:rPr lang="en-US" sz="2400" dirty="0"/>
              <a:t>attributed to the liberal agenda, among them reproductive rights, rights</a:t>
            </a:r>
            <a:r>
              <a:rPr lang="cs-CZ" sz="2400" dirty="0"/>
              <a:t> </a:t>
            </a:r>
            <a:r>
              <a:rPr lang="en-US" sz="2400" dirty="0"/>
              <a:t>of sexual minorities, gender studies and gender mainstreaming</a:t>
            </a:r>
            <a:r>
              <a:rPr lang="cs-CZ" sz="2400" dirty="0"/>
              <a:t>“ (</a:t>
            </a:r>
            <a:r>
              <a:rPr lang="cs-CZ" sz="2400" dirty="0" err="1"/>
              <a:t>Grzebalska</a:t>
            </a:r>
            <a:r>
              <a:rPr lang="cs-CZ" sz="2400" dirty="0"/>
              <a:t>, </a:t>
            </a:r>
            <a:r>
              <a:rPr lang="cs-CZ" sz="2400" dirty="0" err="1"/>
              <a:t>Pető</a:t>
            </a:r>
            <a:r>
              <a:rPr lang="cs-CZ" sz="2400" dirty="0"/>
              <a:t> 2018: 165)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i="1" dirty="0"/>
          </a:p>
          <a:p>
            <a:endParaRPr lang="cs-CZ" dirty="0"/>
          </a:p>
        </p:txBody>
      </p:sp>
      <p:pic>
        <p:nvPicPr>
          <p:cNvPr id="2052" name="Picture 4" descr="VÃ½sledek obrÃ¡zku pro priest kuffa gender ideology">
            <a:extLst>
              <a:ext uri="{FF2B5EF4-FFF2-40B4-BE49-F238E27FC236}">
                <a16:creationId xmlns:a16="http://schemas.microsoft.com/office/drawing/2014/main" id="{0A806E69-FE4B-414E-A9BD-CEBB23EFAA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4" r="10088"/>
          <a:stretch/>
        </p:blipFill>
        <p:spPr bwMode="auto">
          <a:xfrm>
            <a:off x="8638901" y="3969068"/>
            <a:ext cx="3577590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Řečová bublina: oválný bublinový popisek 7">
            <a:extLst>
              <a:ext uri="{FF2B5EF4-FFF2-40B4-BE49-F238E27FC236}">
                <a16:creationId xmlns:a16="http://schemas.microsoft.com/office/drawing/2014/main" id="{9A41C116-7583-49E4-A167-870EF6E902CF}"/>
              </a:ext>
            </a:extLst>
          </p:cNvPr>
          <p:cNvSpPr/>
          <p:nvPr/>
        </p:nvSpPr>
        <p:spPr>
          <a:xfrm flipH="1">
            <a:off x="8146592" y="594360"/>
            <a:ext cx="3577591" cy="2834640"/>
          </a:xfrm>
          <a:prstGeom prst="wedgeEllipseCallou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/>
              <a:t>„Gender ideology </a:t>
            </a:r>
            <a:r>
              <a:rPr lang="cs-CZ" sz="2400" dirty="0" err="1"/>
              <a:t>is</a:t>
            </a:r>
            <a:r>
              <a:rPr lang="cs-CZ" sz="2400" dirty="0"/>
              <a:t> </a:t>
            </a:r>
            <a:r>
              <a:rPr lang="cs-CZ" sz="2400" dirty="0" err="1"/>
              <a:t>against</a:t>
            </a:r>
            <a:r>
              <a:rPr lang="cs-CZ" sz="2400" dirty="0"/>
              <a:t> </a:t>
            </a:r>
            <a:r>
              <a:rPr lang="cs-CZ" sz="2400" dirty="0" err="1"/>
              <a:t>God</a:t>
            </a:r>
            <a:r>
              <a:rPr lang="cs-CZ" sz="2400" dirty="0"/>
              <a:t>, </a:t>
            </a:r>
            <a:r>
              <a:rPr lang="cs-CZ" sz="2400" dirty="0" err="1"/>
              <a:t>against</a:t>
            </a:r>
            <a:r>
              <a:rPr lang="cs-CZ" sz="2400" dirty="0"/>
              <a:t> </a:t>
            </a:r>
            <a:r>
              <a:rPr lang="cs-CZ" sz="2400" dirty="0" err="1"/>
              <a:t>common</a:t>
            </a:r>
            <a:r>
              <a:rPr lang="cs-CZ" sz="2400" dirty="0"/>
              <a:t> </a:t>
            </a:r>
            <a:r>
              <a:rPr lang="cs-CZ" sz="2400" dirty="0" err="1"/>
              <a:t>sense</a:t>
            </a:r>
            <a:r>
              <a:rPr lang="cs-CZ" sz="2400" dirty="0"/>
              <a:t>, and </a:t>
            </a:r>
            <a:r>
              <a:rPr lang="cs-CZ" sz="2400" dirty="0" err="1"/>
              <a:t>against</a:t>
            </a:r>
            <a:r>
              <a:rPr lang="cs-CZ" sz="2400" dirty="0"/>
              <a:t> </a:t>
            </a:r>
            <a:r>
              <a:rPr lang="cs-CZ" sz="2400" dirty="0" err="1"/>
              <a:t>nature</a:t>
            </a:r>
            <a:r>
              <a:rPr lang="cs-CZ" sz="2400" dirty="0"/>
              <a:t>.“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83B49717-886D-4C4A-ADF1-3D29E655EB35}"/>
              </a:ext>
            </a:extLst>
          </p:cNvPr>
          <p:cNvSpPr/>
          <p:nvPr/>
        </p:nvSpPr>
        <p:spPr>
          <a:xfrm>
            <a:off x="9647717" y="6488668"/>
            <a:ext cx="1903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/>
              <a:t>Slovak</a:t>
            </a:r>
            <a:r>
              <a:rPr lang="cs-CZ" dirty="0"/>
              <a:t> </a:t>
            </a:r>
            <a:r>
              <a:rPr lang="cs-CZ" dirty="0" err="1"/>
              <a:t>priest</a:t>
            </a:r>
            <a:r>
              <a:rPr lang="cs-CZ" dirty="0"/>
              <a:t> </a:t>
            </a:r>
            <a:r>
              <a:rPr lang="cs-CZ" dirty="0" err="1"/>
              <a:t>Kuffa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114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A1A695-2D39-4F21-BA8A-04461DCB0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„</a:t>
            </a:r>
            <a:r>
              <a:rPr lang="cs-CZ" b="1" dirty="0" err="1"/>
              <a:t>Antigenderism</a:t>
            </a:r>
            <a:r>
              <a:rPr lang="cs-CZ" b="1" dirty="0"/>
              <a:t>“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2A5BF9-45A6-4B4E-9967-AA8C3A286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013075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cs-CZ" dirty="0" err="1"/>
              <a:t>Antigenderism</a:t>
            </a:r>
            <a:r>
              <a:rPr lang="cs-CZ" dirty="0"/>
              <a:t> as „t</a:t>
            </a:r>
            <a:r>
              <a:rPr lang="en-US" dirty="0"/>
              <a:t>he shift from conservative antifeminism, which focused on reproductive</a:t>
            </a:r>
            <a:r>
              <a:rPr lang="cs-CZ" dirty="0"/>
              <a:t> </a:t>
            </a:r>
            <a:r>
              <a:rPr lang="en-US" dirty="0"/>
              <a:t>and sexual rights, </a:t>
            </a:r>
            <a:r>
              <a:rPr lang="en-US" b="1" dirty="0"/>
              <a:t>to a much broader ideological construct </a:t>
            </a:r>
            <a:r>
              <a:rPr lang="en-US" dirty="0"/>
              <a:t>that effectively</a:t>
            </a:r>
            <a:r>
              <a:rPr lang="cs-CZ" dirty="0"/>
              <a:t> </a:t>
            </a:r>
            <a:r>
              <a:rPr lang="en-US" b="1" dirty="0"/>
              <a:t>combines a critique of liberal value systems </a:t>
            </a:r>
            <a:r>
              <a:rPr lang="en-US" dirty="0"/>
              <a:t>(individualism, human rights,</a:t>
            </a:r>
            <a:r>
              <a:rPr lang="cs-CZ" dirty="0"/>
              <a:t> </a:t>
            </a:r>
            <a:r>
              <a:rPr lang="en-US" dirty="0"/>
              <a:t>and gender equality) </a:t>
            </a:r>
            <a:r>
              <a:rPr lang="en-US" b="1" dirty="0"/>
              <a:t>with opposition toward contemporary global capitalism</a:t>
            </a:r>
            <a:r>
              <a:rPr lang="cs-CZ" dirty="0"/>
              <a:t>“</a:t>
            </a:r>
          </a:p>
          <a:p>
            <a:pPr marL="0" indent="0">
              <a:buNone/>
            </a:pPr>
            <a:endParaRPr lang="cs-CZ" dirty="0"/>
          </a:p>
          <a:p>
            <a:pPr marL="0" indent="0" algn="r">
              <a:buNone/>
            </a:pPr>
            <a:r>
              <a:rPr lang="cs-CZ" sz="2400" dirty="0"/>
              <a:t>(</a:t>
            </a:r>
            <a:r>
              <a:rPr lang="pt-BR" sz="2400" dirty="0"/>
              <a:t>Korolcz</a:t>
            </a:r>
            <a:r>
              <a:rPr lang="cs-CZ" sz="2400" dirty="0"/>
              <a:t>u</a:t>
            </a:r>
            <a:r>
              <a:rPr lang="pt-BR" sz="2400" dirty="0"/>
              <a:t>k</a:t>
            </a:r>
            <a:r>
              <a:rPr lang="cs-CZ" sz="2400" dirty="0"/>
              <a:t>, </a:t>
            </a:r>
            <a:r>
              <a:rPr lang="pt-BR" sz="2400" dirty="0"/>
              <a:t>Graff</a:t>
            </a:r>
            <a:r>
              <a:rPr lang="cs-CZ" sz="2400" dirty="0"/>
              <a:t> 2018: 798)</a:t>
            </a:r>
            <a:endParaRPr lang="cs-CZ" sz="2400" i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00010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007FA6-B28F-4908-8BA8-3F2733C3A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Hungary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E18512-3743-42C6-A55B-E28A5383F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4205"/>
            <a:ext cx="6535994" cy="4881738"/>
          </a:xfrm>
        </p:spPr>
        <p:txBody>
          <a:bodyPr>
            <a:normAutofit fontScale="92500" lnSpcReduction="20000"/>
          </a:bodyPr>
          <a:lstStyle/>
          <a:p>
            <a:r>
              <a:rPr lang="cs-CZ" dirty="0" err="1"/>
              <a:t>machismo</a:t>
            </a:r>
            <a:r>
              <a:rPr lang="cs-CZ" dirty="0"/>
              <a:t> and patriarchy</a:t>
            </a:r>
          </a:p>
          <a:p>
            <a:r>
              <a:rPr lang="cs-CZ" dirty="0" err="1"/>
              <a:t>traditionally</a:t>
            </a:r>
            <a:r>
              <a:rPr lang="cs-CZ" dirty="0"/>
              <a:t> no </a:t>
            </a:r>
            <a:r>
              <a:rPr lang="cs-CZ" dirty="0" err="1"/>
              <a:t>feminist</a:t>
            </a:r>
            <a:r>
              <a:rPr lang="cs-CZ" dirty="0"/>
              <a:t> </a:t>
            </a:r>
            <a:r>
              <a:rPr lang="cs-CZ" dirty="0" err="1"/>
              <a:t>movement</a:t>
            </a:r>
            <a:r>
              <a:rPr lang="cs-CZ" dirty="0"/>
              <a:t> - no </a:t>
            </a:r>
            <a:r>
              <a:rPr lang="cs-CZ" dirty="0" err="1"/>
              <a:t>suffragettes</a:t>
            </a:r>
            <a:r>
              <a:rPr lang="cs-CZ" dirty="0"/>
              <a:t> </a:t>
            </a:r>
            <a:r>
              <a:rPr lang="cs-CZ" dirty="0" err="1"/>
              <a:t>fighting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women‘s</a:t>
            </a:r>
            <a:r>
              <a:rPr lang="cs-CZ" dirty="0"/>
              <a:t> </a:t>
            </a:r>
            <a:r>
              <a:rPr lang="cs-CZ" dirty="0" err="1"/>
              <a:t>rights</a:t>
            </a:r>
            <a:r>
              <a:rPr lang="cs-CZ" dirty="0"/>
              <a:t> (</a:t>
            </a:r>
            <a:r>
              <a:rPr lang="cs-CZ" dirty="0" err="1"/>
              <a:t>voting</a:t>
            </a:r>
            <a:r>
              <a:rPr lang="cs-CZ" dirty="0"/>
              <a:t> </a:t>
            </a:r>
            <a:r>
              <a:rPr lang="cs-CZ" dirty="0" err="1"/>
              <a:t>right</a:t>
            </a:r>
            <a:r>
              <a:rPr lang="cs-CZ" dirty="0"/>
              <a:t> in 1958! X </a:t>
            </a:r>
            <a:r>
              <a:rPr lang="cs-CZ" dirty="0" err="1"/>
              <a:t>Poland</a:t>
            </a:r>
            <a:r>
              <a:rPr lang="cs-CZ" dirty="0"/>
              <a:t> 1918, </a:t>
            </a:r>
            <a:r>
              <a:rPr lang="cs-CZ" dirty="0" err="1"/>
              <a:t>Czechoslovakia</a:t>
            </a:r>
            <a:r>
              <a:rPr lang="cs-CZ" dirty="0"/>
              <a:t> 1919)</a:t>
            </a:r>
          </a:p>
          <a:p>
            <a:r>
              <a:rPr lang="en-US" dirty="0"/>
              <a:t>female representation in politics is worse in Hungary than neighboring countries in </a:t>
            </a:r>
            <a:r>
              <a:rPr lang="cs-CZ" dirty="0"/>
              <a:t>C</a:t>
            </a:r>
            <a:r>
              <a:rPr lang="en-US" dirty="0" err="1"/>
              <a:t>entral</a:t>
            </a:r>
            <a:r>
              <a:rPr lang="en-US" dirty="0"/>
              <a:t> Europe</a:t>
            </a:r>
            <a:endParaRPr lang="cs-CZ" dirty="0"/>
          </a:p>
          <a:p>
            <a:r>
              <a:rPr lang="en-US" dirty="0"/>
              <a:t>ranked among the worst in a list of 28 EU nations when it comes to gender equality</a:t>
            </a:r>
            <a:endParaRPr lang="cs-CZ" dirty="0"/>
          </a:p>
          <a:p>
            <a:r>
              <a:rPr lang="en-US" dirty="0"/>
              <a:t>withdraw</a:t>
            </a:r>
            <a:r>
              <a:rPr lang="cs-CZ" dirty="0" err="1"/>
              <a:t>ing</a:t>
            </a:r>
            <a:r>
              <a:rPr lang="en-US" dirty="0"/>
              <a:t> accreditation from gender studies programs</a:t>
            </a:r>
            <a:r>
              <a:rPr lang="cs-CZ" dirty="0"/>
              <a:t> </a:t>
            </a:r>
          </a:p>
          <a:p>
            <a:r>
              <a:rPr lang="cs-CZ" dirty="0"/>
              <a:t>a</a:t>
            </a:r>
            <a:r>
              <a:rPr lang="en-US" dirty="0"/>
              <a:t> part of a broader attack on universities and independent scholarship</a:t>
            </a:r>
            <a:r>
              <a:rPr lang="cs-CZ" dirty="0"/>
              <a:t>?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1029" name="Picture 5" descr="SouvisejÃ­cÃ­ obrÃ¡zek">
            <a:extLst>
              <a:ext uri="{FF2B5EF4-FFF2-40B4-BE49-F238E27FC236}">
                <a16:creationId xmlns:a16="http://schemas.microsoft.com/office/drawing/2014/main" id="{09308B6E-8682-41D2-B37B-4F2DE88E83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1" t="6904" r="23069" b="20000"/>
          <a:stretch/>
        </p:blipFill>
        <p:spPr bwMode="auto">
          <a:xfrm>
            <a:off x="7517130" y="3348990"/>
            <a:ext cx="4674870" cy="350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Řečová bublina: oválný bublinový popisek 6">
            <a:extLst>
              <a:ext uri="{FF2B5EF4-FFF2-40B4-BE49-F238E27FC236}">
                <a16:creationId xmlns:a16="http://schemas.microsoft.com/office/drawing/2014/main" id="{756D4140-C920-41D2-9179-D7E1A14D28F2}"/>
              </a:ext>
            </a:extLst>
          </p:cNvPr>
          <p:cNvSpPr/>
          <p:nvPr/>
        </p:nvSpPr>
        <p:spPr>
          <a:xfrm>
            <a:off x="7851243" y="660877"/>
            <a:ext cx="3574025" cy="2263140"/>
          </a:xfrm>
          <a:prstGeom prst="wedgeEllipseCallou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Gender studies "has no business [being taught] in universities," because </a:t>
            </a:r>
            <a:r>
              <a:rPr lang="en-US" b="1" dirty="0"/>
              <a:t>it is "an ideology not a science</a:t>
            </a:r>
            <a:r>
              <a:rPr lang="cs-CZ" dirty="0"/>
              <a:t>.“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4AF1283B-8052-4A4D-BF1C-3BE5276FD28F}"/>
              </a:ext>
            </a:extLst>
          </p:cNvPr>
          <p:cNvSpPr/>
          <p:nvPr/>
        </p:nvSpPr>
        <p:spPr>
          <a:xfrm>
            <a:off x="7618562" y="640661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Hungar</a:t>
            </a:r>
            <a:r>
              <a:rPr lang="cs-CZ" dirty="0" err="1">
                <a:solidFill>
                  <a:schemeClr val="bg1"/>
                </a:solidFill>
              </a:rPr>
              <a:t>ian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Deputy</a:t>
            </a:r>
            <a:r>
              <a:rPr lang="cs-CZ" dirty="0">
                <a:solidFill>
                  <a:schemeClr val="bg1"/>
                </a:solidFill>
              </a:rPr>
              <a:t> P</a:t>
            </a:r>
            <a:r>
              <a:rPr lang="en-US" dirty="0">
                <a:solidFill>
                  <a:schemeClr val="bg1"/>
                </a:solidFill>
              </a:rPr>
              <a:t>rime </a:t>
            </a:r>
            <a:r>
              <a:rPr lang="cs-CZ" dirty="0">
                <a:solidFill>
                  <a:schemeClr val="bg1"/>
                </a:solidFill>
              </a:rPr>
              <a:t>M</a:t>
            </a:r>
            <a:r>
              <a:rPr lang="en-US" dirty="0" err="1">
                <a:solidFill>
                  <a:schemeClr val="bg1"/>
                </a:solidFill>
              </a:rPr>
              <a:t>inister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Zsolt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Semjen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125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0C5F03-60E1-495D-9496-5CDFCB2EF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Poland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DF9463-A9FE-4C3A-8DD1-22540EEC0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434532" cy="4351338"/>
          </a:xfrm>
        </p:spPr>
        <p:txBody>
          <a:bodyPr/>
          <a:lstStyle/>
          <a:p>
            <a:r>
              <a:rPr lang="en-US" dirty="0"/>
              <a:t>the European Union’s gender-equality legislation </a:t>
            </a:r>
            <a:r>
              <a:rPr lang="cs-CZ" dirty="0" err="1"/>
              <a:t>depicted</a:t>
            </a:r>
            <a:r>
              <a:rPr lang="cs-CZ" dirty="0"/>
              <a:t> as „</a:t>
            </a:r>
            <a:r>
              <a:rPr lang="en-US" dirty="0"/>
              <a:t>the Ebola for Poland from Brussels”</a:t>
            </a:r>
            <a:r>
              <a:rPr lang="cs-CZ" dirty="0"/>
              <a:t> (</a:t>
            </a:r>
            <a:r>
              <a:rPr lang="pt-BR" dirty="0"/>
              <a:t>Korolcz</a:t>
            </a:r>
            <a:r>
              <a:rPr lang="cs-CZ" dirty="0"/>
              <a:t>u</a:t>
            </a:r>
            <a:r>
              <a:rPr lang="pt-BR" dirty="0"/>
              <a:t>k</a:t>
            </a:r>
            <a:r>
              <a:rPr lang="cs-CZ" dirty="0"/>
              <a:t>, </a:t>
            </a:r>
            <a:r>
              <a:rPr lang="pt-BR" dirty="0"/>
              <a:t>Graff</a:t>
            </a:r>
            <a:r>
              <a:rPr lang="cs-CZ" dirty="0"/>
              <a:t> 2018: 811) – </a:t>
            </a:r>
            <a:r>
              <a:rPr lang="cs-CZ" sz="2400" dirty="0"/>
              <a:t>B</a:t>
            </a:r>
            <a:r>
              <a:rPr lang="en-US" sz="2400" dirty="0" err="1"/>
              <a:t>russels</a:t>
            </a:r>
            <a:r>
              <a:rPr lang="en-US" sz="2400" dirty="0"/>
              <a:t> </a:t>
            </a:r>
            <a:r>
              <a:rPr lang="cs-CZ" sz="2400" dirty="0"/>
              <a:t>„</a:t>
            </a:r>
            <a:r>
              <a:rPr lang="en-US" sz="2400" dirty="0"/>
              <a:t>as a colonizer and a</a:t>
            </a:r>
            <a:r>
              <a:rPr lang="cs-CZ" sz="2400" dirty="0"/>
              <a:t> </a:t>
            </a:r>
            <a:r>
              <a:rPr lang="en-US" sz="2400" dirty="0"/>
              <a:t>source of contagion, as it spreads the virus of genderism, aiming to destroy</a:t>
            </a:r>
            <a:r>
              <a:rPr lang="cs-CZ" sz="2400" dirty="0"/>
              <a:t> </a:t>
            </a:r>
            <a:r>
              <a:rPr lang="en-US" sz="2400" dirty="0"/>
              <a:t>the healthy body of the Polish nation</a:t>
            </a:r>
            <a:r>
              <a:rPr lang="cs-CZ" sz="2400" dirty="0"/>
              <a:t>“ (</a:t>
            </a:r>
            <a:r>
              <a:rPr lang="cs-CZ" sz="2400" dirty="0" err="1"/>
              <a:t>ibid</a:t>
            </a:r>
            <a:r>
              <a:rPr lang="cs-CZ" sz="2400" dirty="0"/>
              <a:t>.)</a:t>
            </a:r>
          </a:p>
          <a:p>
            <a:r>
              <a:rPr lang="cs-CZ" dirty="0" err="1"/>
              <a:t>church’s</a:t>
            </a:r>
            <a:r>
              <a:rPr lang="cs-CZ" dirty="0"/>
              <a:t> “STOP GENDER” </a:t>
            </a:r>
            <a:r>
              <a:rPr lang="cs-CZ" dirty="0" err="1"/>
              <a:t>campaign</a:t>
            </a:r>
            <a:r>
              <a:rPr lang="cs-CZ" dirty="0"/>
              <a:t> </a:t>
            </a:r>
          </a:p>
          <a:p>
            <a:r>
              <a:rPr lang="cs-CZ" sz="2400" dirty="0"/>
              <a:t>„</a:t>
            </a:r>
            <a:r>
              <a:rPr lang="cs-CZ" sz="2400" dirty="0" err="1"/>
              <a:t>protecting</a:t>
            </a:r>
            <a:r>
              <a:rPr lang="cs-CZ" sz="2400" dirty="0"/>
              <a:t> </a:t>
            </a:r>
            <a:r>
              <a:rPr lang="cs-CZ" sz="2400" dirty="0" err="1"/>
              <a:t>children</a:t>
            </a:r>
            <a:r>
              <a:rPr lang="cs-CZ" sz="2400" dirty="0"/>
              <a:t>“, „</a:t>
            </a:r>
            <a:r>
              <a:rPr lang="cs-CZ" sz="2400" dirty="0" err="1"/>
              <a:t>protecting</a:t>
            </a:r>
            <a:r>
              <a:rPr lang="cs-CZ" sz="2400" dirty="0"/>
              <a:t> </a:t>
            </a:r>
            <a:r>
              <a:rPr lang="cs-CZ" sz="2400" dirty="0" err="1"/>
              <a:t>families</a:t>
            </a:r>
            <a:r>
              <a:rPr lang="cs-CZ" sz="2400" dirty="0"/>
              <a:t>“</a:t>
            </a:r>
          </a:p>
          <a:p>
            <a:endParaRPr lang="cs-CZ" i="1" dirty="0"/>
          </a:p>
          <a:p>
            <a:endParaRPr lang="cs-CZ" dirty="0"/>
          </a:p>
        </p:txBody>
      </p:sp>
      <p:pic>
        <p:nvPicPr>
          <p:cNvPr id="7170" name="Picture 2" descr="http://bi.gazeta.pl/im/55/49/10/z17079637FBW,Marsz-dla-Zycia-i-Rodziny.jpg">
            <a:extLst>
              <a:ext uri="{FF2B5EF4-FFF2-40B4-BE49-F238E27FC236}">
                <a16:creationId xmlns:a16="http://schemas.microsoft.com/office/drawing/2014/main" id="{370566E2-0074-4AA1-B09B-568EC00196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8"/>
          <a:stretch/>
        </p:blipFill>
        <p:spPr bwMode="auto">
          <a:xfrm>
            <a:off x="8481201" y="-22752"/>
            <a:ext cx="3737532" cy="2211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VÃ½sledek obrÃ¡zku pro Konferencja STOP IDEOLOGII GENDER">
            <a:extLst>
              <a:ext uri="{FF2B5EF4-FFF2-40B4-BE49-F238E27FC236}">
                <a16:creationId xmlns:a16="http://schemas.microsoft.com/office/drawing/2014/main" id="{2DD0F100-B0F6-4773-ABD3-2BD3180EC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201" y="2406081"/>
            <a:ext cx="3737532" cy="210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i.ytimg.com/vi/SMhWko1ifhw/hqdefault.jpg">
            <a:extLst>
              <a:ext uri="{FF2B5EF4-FFF2-40B4-BE49-F238E27FC236}">
                <a16:creationId xmlns:a16="http://schemas.microsoft.com/office/drawing/2014/main" id="{8244EC6E-FBB5-4CC9-B0ED-4CD5AE16C3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14" t="12485" r="4083" b="11302"/>
          <a:stretch/>
        </p:blipFill>
        <p:spPr bwMode="auto">
          <a:xfrm>
            <a:off x="8426929" y="4646855"/>
            <a:ext cx="3765071" cy="2211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D5590F22-8822-4A2E-9008-B977A37902EA}"/>
              </a:ext>
            </a:extLst>
          </p:cNvPr>
          <p:cNvSpPr/>
          <p:nvPr/>
        </p:nvSpPr>
        <p:spPr>
          <a:xfrm>
            <a:off x="838200" y="5942568"/>
            <a:ext cx="55386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5"/>
              </a:rPr>
              <a:t>https://www.youtube.com/watch?v=Tnkxm-g7cLk&amp;t=52s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91976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53EE4C-BD76-4E86-88BC-3CE786372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Poland</a:t>
            </a:r>
            <a:r>
              <a:rPr lang="cs-CZ" b="1" dirty="0"/>
              <a:t>: „</a:t>
            </a:r>
            <a:r>
              <a:rPr lang="cs-CZ" b="1" dirty="0" err="1"/>
              <a:t>Czarny</a:t>
            </a:r>
            <a:r>
              <a:rPr lang="cs-CZ" b="1" dirty="0"/>
              <a:t> protest“ (Black protest), 2016</a:t>
            </a:r>
          </a:p>
        </p:txBody>
      </p:sp>
      <p:pic>
        <p:nvPicPr>
          <p:cNvPr id="2052" name="Picture 4" descr="https://images.theconversation.com/files/141604/original/image-20161013-31322-12pj7g1.jpg?ixlib=rb-1.1.0&amp;q=45&amp;auto=format&amp;w=754&amp;fit=clip">
            <a:extLst>
              <a:ext uri="{FF2B5EF4-FFF2-40B4-BE49-F238E27FC236}">
                <a16:creationId xmlns:a16="http://schemas.microsoft.com/office/drawing/2014/main" id="{A3DFDC38-0A7A-4178-B4C3-FCA91DAEE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385" y="1485106"/>
            <a:ext cx="3792853" cy="247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5F7801D-1F24-4F52-A81D-0876E47D9858}"/>
              </a:ext>
            </a:extLst>
          </p:cNvPr>
          <p:cNvSpPr txBox="1"/>
          <p:nvPr/>
        </p:nvSpPr>
        <p:spPr>
          <a:xfrm>
            <a:off x="962025" y="1762125"/>
            <a:ext cx="65151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err="1"/>
              <a:t>Czarny</a:t>
            </a:r>
            <a:r>
              <a:rPr lang="cs-CZ" sz="2800" dirty="0"/>
              <a:t> protest has </a:t>
            </a:r>
            <a:r>
              <a:rPr lang="en-US" sz="2800" dirty="0"/>
              <a:t>successfully prevent</a:t>
            </a:r>
            <a:r>
              <a:rPr lang="cs-CZ" sz="2800" dirty="0" err="1"/>
              <a:t>ed</a:t>
            </a:r>
            <a:r>
              <a:rPr lang="en-US" sz="2800" dirty="0"/>
              <a:t> a total ban on abortion from coming into law</a:t>
            </a:r>
            <a:endParaRPr lang="cs-CZ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err="1"/>
              <a:t>thousands</a:t>
            </a:r>
            <a:r>
              <a:rPr lang="cs-CZ" sz="2800" dirty="0"/>
              <a:t> </a:t>
            </a:r>
            <a:r>
              <a:rPr lang="cs-CZ" sz="2800" dirty="0" err="1"/>
              <a:t>of</a:t>
            </a:r>
            <a:r>
              <a:rPr lang="cs-CZ" sz="2800" dirty="0"/>
              <a:t> </a:t>
            </a:r>
            <a:r>
              <a:rPr lang="cs-CZ" sz="2800" dirty="0" err="1"/>
              <a:t>Polish</a:t>
            </a:r>
            <a:r>
              <a:rPr lang="cs-CZ" sz="2800" dirty="0"/>
              <a:t> </a:t>
            </a:r>
            <a:r>
              <a:rPr lang="cs-CZ" sz="2800" dirty="0" err="1"/>
              <a:t>women</a:t>
            </a:r>
            <a:r>
              <a:rPr lang="cs-CZ" sz="2800" dirty="0"/>
              <a:t> </a:t>
            </a:r>
            <a:r>
              <a:rPr lang="cs-CZ" sz="2800" dirty="0" err="1"/>
              <a:t>went</a:t>
            </a:r>
            <a:r>
              <a:rPr lang="cs-CZ" sz="2800" dirty="0"/>
              <a:t> on strike (in </a:t>
            </a:r>
            <a:r>
              <a:rPr lang="cs-CZ" sz="2800" dirty="0" err="1"/>
              <a:t>general</a:t>
            </a:r>
            <a:r>
              <a:rPr lang="cs-CZ" sz="2800" dirty="0"/>
              <a:t> </a:t>
            </a:r>
            <a:r>
              <a:rPr lang="cs-CZ" sz="2800" dirty="0" err="1"/>
              <a:t>around</a:t>
            </a:r>
            <a:r>
              <a:rPr lang="cs-CZ" sz="2800" dirty="0"/>
              <a:t> 100 000 </a:t>
            </a:r>
            <a:r>
              <a:rPr lang="cs-CZ" sz="2800" dirty="0" err="1"/>
              <a:t>people</a:t>
            </a:r>
            <a:r>
              <a:rPr lang="cs-CZ" sz="28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err="1"/>
              <a:t>women</a:t>
            </a:r>
            <a:r>
              <a:rPr lang="cs-CZ" sz="2800" dirty="0"/>
              <a:t> </a:t>
            </a:r>
            <a:r>
              <a:rPr lang="en-US" sz="2800" dirty="0"/>
              <a:t>dressed in black to mourn the loss of their reproductive rights</a:t>
            </a:r>
            <a:endParaRPr lang="cs-CZ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„my body, my </a:t>
            </a:r>
            <a:r>
              <a:rPr lang="cs-CZ" sz="2800" dirty="0" err="1"/>
              <a:t>decision</a:t>
            </a:r>
            <a:r>
              <a:rPr lang="cs-CZ" sz="2800" dirty="0"/>
              <a:t>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800" dirty="0"/>
          </a:p>
        </p:txBody>
      </p:sp>
      <p:pic>
        <p:nvPicPr>
          <p:cNvPr id="5" name="Online médium 3" title="Poland: Hundreds of women wearing black protest ￢ﾀﾘmedieval￢ﾀﾙ new abortion restrictions">
            <a:hlinkClick r:id="" action="ppaction://media"/>
            <a:extLst>
              <a:ext uri="{FF2B5EF4-FFF2-40B4-BE49-F238E27FC236}">
                <a16:creationId xmlns:a16="http://schemas.microsoft.com/office/drawing/2014/main" id="{1115DAD3-99C7-4B57-A8EA-B293C6F0D8E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250385" y="4152900"/>
            <a:ext cx="3874911" cy="2179637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50B44786-A684-43A7-B22C-BAC92ECA2268}"/>
              </a:ext>
            </a:extLst>
          </p:cNvPr>
          <p:cNvSpPr/>
          <p:nvPr/>
        </p:nvSpPr>
        <p:spPr>
          <a:xfrm>
            <a:off x="7211341" y="6340753"/>
            <a:ext cx="49806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5"/>
              </a:rPr>
              <a:t>https://www.youtube.com/watch?v=WBeC5IS_YB4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12698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5C29A7-5FE1-4A82-986A-AE1B070F6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LGBT </a:t>
            </a:r>
            <a:r>
              <a:rPr lang="cs-CZ" b="1" dirty="0" err="1"/>
              <a:t>rights</a:t>
            </a:r>
            <a:r>
              <a:rPr lang="cs-CZ" b="1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5390C0-2837-456B-A591-88B88C1A57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active</a:t>
            </a:r>
            <a:r>
              <a:rPr lang="cs-CZ" dirty="0"/>
              <a:t> </a:t>
            </a:r>
            <a:r>
              <a:rPr lang="cs-CZ" dirty="0" err="1"/>
              <a:t>movements</a:t>
            </a:r>
            <a:r>
              <a:rPr lang="cs-CZ" dirty="0"/>
              <a:t> X </a:t>
            </a:r>
            <a:r>
              <a:rPr lang="cs-CZ" dirty="0" err="1"/>
              <a:t>rainbow</a:t>
            </a:r>
            <a:r>
              <a:rPr lang="cs-CZ" dirty="0"/>
              <a:t> </a:t>
            </a:r>
            <a:r>
              <a:rPr lang="cs-CZ" dirty="0" err="1"/>
              <a:t>curtain</a:t>
            </a:r>
            <a:endParaRPr lang="cs-CZ" dirty="0"/>
          </a:p>
          <a:p>
            <a:r>
              <a:rPr lang="cs-CZ" dirty="0" err="1"/>
              <a:t>marriages</a:t>
            </a:r>
            <a:r>
              <a:rPr lang="cs-CZ" dirty="0"/>
              <a:t> and </a:t>
            </a:r>
            <a:r>
              <a:rPr lang="cs-CZ" dirty="0" err="1"/>
              <a:t>adoptions</a:t>
            </a:r>
            <a:r>
              <a:rPr lang="cs-CZ" dirty="0"/>
              <a:t> are not </a:t>
            </a:r>
            <a:r>
              <a:rPr lang="cs-CZ" dirty="0" err="1"/>
              <a:t>allowed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dirty="0" err="1"/>
              <a:t>registered</a:t>
            </a:r>
            <a:r>
              <a:rPr lang="cs-CZ" dirty="0"/>
              <a:t> </a:t>
            </a:r>
            <a:r>
              <a:rPr lang="cs-CZ" dirty="0" err="1"/>
              <a:t>partnership</a:t>
            </a:r>
            <a:endParaRPr lang="cs-CZ" dirty="0"/>
          </a:p>
          <a:p>
            <a:pPr>
              <a:buFontTx/>
              <a:buChar char="-"/>
            </a:pPr>
            <a:r>
              <a:rPr lang="cs-CZ" dirty="0"/>
              <a:t>Czech Republic	2006</a:t>
            </a:r>
          </a:p>
          <a:p>
            <a:pPr>
              <a:buFontTx/>
              <a:buChar char="-"/>
            </a:pPr>
            <a:r>
              <a:rPr lang="cs-CZ" dirty="0" err="1"/>
              <a:t>Hungary</a:t>
            </a:r>
            <a:r>
              <a:rPr lang="cs-CZ" dirty="0"/>
              <a:t> 		2009</a:t>
            </a:r>
          </a:p>
          <a:p>
            <a:pPr>
              <a:buFontTx/>
              <a:buChar char="-"/>
            </a:pPr>
            <a:r>
              <a:rPr lang="cs-CZ" dirty="0" err="1"/>
              <a:t>Poland</a:t>
            </a:r>
            <a:r>
              <a:rPr lang="cs-CZ" dirty="0"/>
              <a:t>		not </a:t>
            </a:r>
            <a:r>
              <a:rPr lang="cs-CZ" dirty="0" err="1"/>
              <a:t>recognized</a:t>
            </a:r>
            <a:endParaRPr lang="cs-CZ" dirty="0"/>
          </a:p>
          <a:p>
            <a:pPr>
              <a:buFontTx/>
              <a:buChar char="-"/>
            </a:pPr>
            <a:r>
              <a:rPr lang="cs-CZ" dirty="0"/>
              <a:t>Slovakia		not </a:t>
            </a:r>
            <a:r>
              <a:rPr lang="cs-CZ" dirty="0" err="1"/>
              <a:t>recognized</a:t>
            </a:r>
            <a:r>
              <a:rPr lang="cs-CZ" dirty="0"/>
              <a:t>	</a:t>
            </a:r>
          </a:p>
        </p:txBody>
      </p:sp>
      <p:pic>
        <p:nvPicPr>
          <p:cNvPr id="4" name="Picture 2" descr="VÃ½sledek obrÃ¡zku pro prague pride">
            <a:extLst>
              <a:ext uri="{FF2B5EF4-FFF2-40B4-BE49-F238E27FC236}">
                <a16:creationId xmlns:a16="http://schemas.microsoft.com/office/drawing/2014/main" id="{E6AE88A8-D424-4EEE-9529-3541D74FE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646" y="681037"/>
            <a:ext cx="4151354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5198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CC2A3A-C8BE-4436-9149-C480AE09B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LGBT </a:t>
            </a:r>
            <a:r>
              <a:rPr lang="cs-CZ" b="1" dirty="0" err="1"/>
              <a:t>rights</a:t>
            </a:r>
            <a:r>
              <a:rPr lang="cs-CZ" b="1" dirty="0"/>
              <a:t>: Same-sex </a:t>
            </a:r>
            <a:r>
              <a:rPr lang="cs-CZ" b="1" dirty="0" err="1"/>
              <a:t>marriage</a:t>
            </a:r>
            <a:endParaRPr lang="cs-CZ" b="1" dirty="0"/>
          </a:p>
        </p:txBody>
      </p:sp>
      <p:pic>
        <p:nvPicPr>
          <p:cNvPr id="9220" name="Picture 4" descr="https://upload.wikimedia.org/wikipedia/commons/thumb/2/25/Same-sex_marriage_map_Europe_detailed.svg/1280px-Same-sex_marriage_map_Europe_detailed.svg.png">
            <a:extLst>
              <a:ext uri="{FF2B5EF4-FFF2-40B4-BE49-F238E27FC236}">
                <a16:creationId xmlns:a16="http://schemas.microsoft.com/office/drawing/2014/main" id="{C9932949-7E28-4B47-833A-071C657B6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6207"/>
            <a:ext cx="6892381" cy="5271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8297DB0-F06D-4DCB-B5C3-7307CA3975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1434" y="1586207"/>
            <a:ext cx="3629025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1683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CC2A3A-C8BE-4436-9149-C480AE09B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LGBT </a:t>
            </a:r>
            <a:r>
              <a:rPr lang="cs-CZ" b="1" dirty="0" err="1"/>
              <a:t>rights</a:t>
            </a:r>
            <a:r>
              <a:rPr lang="cs-CZ" b="1" dirty="0"/>
              <a:t>: </a:t>
            </a:r>
            <a:r>
              <a:rPr lang="cs-CZ" b="1" dirty="0" err="1"/>
              <a:t>Adoption</a:t>
            </a:r>
            <a:endParaRPr lang="cs-CZ" b="1" dirty="0"/>
          </a:p>
        </p:txBody>
      </p:sp>
      <p:pic>
        <p:nvPicPr>
          <p:cNvPr id="5" name="Picture 2" descr="https://upload.wikimedia.org/wikipedia/commons/thumb/a/a5/Same-sex_Adoption_Map_Europe.svg/1280px-Same-sex_Adoption_Map_Europe.svg.png">
            <a:extLst>
              <a:ext uri="{FF2B5EF4-FFF2-40B4-BE49-F238E27FC236}">
                <a16:creationId xmlns:a16="http://schemas.microsoft.com/office/drawing/2014/main" id="{7DCD0376-2AA2-4368-ACCC-B93D89BD2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91" y="1586208"/>
            <a:ext cx="6892381" cy="5271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75C8717-668E-44E1-9458-E2DF3289F6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3075" y="1586208"/>
            <a:ext cx="4025021" cy="157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311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AAD14D-CDD1-4154-A4D5-FB46F6AEB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Three</a:t>
            </a:r>
            <a:r>
              <a:rPr lang="cs-CZ" b="1" dirty="0"/>
              <a:t> </a:t>
            </a:r>
            <a:r>
              <a:rPr lang="cs-CZ" b="1" dirty="0" err="1"/>
              <a:t>waves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feminism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366FCA-5E0B-402E-B221-7553437EF0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0130"/>
            <a:ext cx="8439364" cy="4351338"/>
          </a:xfrm>
        </p:spPr>
        <p:txBody>
          <a:bodyPr>
            <a:normAutofit/>
          </a:bodyPr>
          <a:lstStyle/>
          <a:p>
            <a:r>
              <a:rPr lang="en-US" b="1" dirty="0"/>
              <a:t>Feminism</a:t>
            </a:r>
            <a:r>
              <a:rPr lang="en-US" dirty="0"/>
              <a:t> is a range of political movements, ideologies, and social movements that share a common goal: to define, establish, and achieve the political, economic, personal, and social equality of the genders</a:t>
            </a:r>
            <a:r>
              <a:rPr lang="cs-CZ" dirty="0"/>
              <a:t>. (wiki)</a:t>
            </a:r>
          </a:p>
          <a:p>
            <a:r>
              <a:rPr lang="cs-CZ" dirty="0"/>
              <a:t>3 </a:t>
            </a:r>
            <a:r>
              <a:rPr lang="cs-CZ" dirty="0" err="1"/>
              <a:t>waves</a:t>
            </a:r>
            <a:r>
              <a:rPr lang="cs-CZ" dirty="0"/>
              <a:t> </a:t>
            </a:r>
          </a:p>
          <a:p>
            <a:pPr marL="514350" indent="-514350">
              <a:buAutoNum type="arabicParenR"/>
            </a:pPr>
            <a:r>
              <a:rPr lang="cs-CZ" dirty="0" err="1"/>
              <a:t>voting</a:t>
            </a:r>
            <a:r>
              <a:rPr lang="cs-CZ" dirty="0"/>
              <a:t> </a:t>
            </a:r>
            <a:r>
              <a:rPr lang="cs-CZ" dirty="0" err="1"/>
              <a:t>rights</a:t>
            </a:r>
            <a:endParaRPr lang="cs-CZ" dirty="0"/>
          </a:p>
          <a:p>
            <a:pPr marL="514350" indent="-514350">
              <a:buAutoNum type="arabicParenR"/>
            </a:pPr>
            <a:r>
              <a:rPr lang="cs-CZ" dirty="0"/>
              <a:t>„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Personal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Political</a:t>
            </a:r>
            <a:r>
              <a:rPr lang="cs-CZ" dirty="0"/>
              <a:t>“ – </a:t>
            </a:r>
            <a:r>
              <a:rPr lang="cs-CZ" dirty="0" err="1"/>
              <a:t>discrimination</a:t>
            </a:r>
            <a:r>
              <a:rPr lang="cs-CZ" dirty="0"/>
              <a:t>, </a:t>
            </a:r>
            <a:r>
              <a:rPr lang="cs-CZ" dirty="0" err="1"/>
              <a:t>injustice</a:t>
            </a:r>
            <a:endParaRPr lang="cs-CZ" dirty="0"/>
          </a:p>
          <a:p>
            <a:pPr marL="514350" indent="-514350">
              <a:buAutoNum type="arabicParenR"/>
            </a:pPr>
            <a:r>
              <a:rPr lang="cs-CZ" dirty="0" err="1"/>
              <a:t>intersectionality</a:t>
            </a:r>
            <a:r>
              <a:rPr lang="cs-CZ" dirty="0"/>
              <a:t> (</a:t>
            </a:r>
            <a:r>
              <a:rPr lang="en-US" dirty="0"/>
              <a:t>race, social class, and transgender rights</a:t>
            </a:r>
            <a:r>
              <a:rPr lang="cs-CZ" dirty="0"/>
              <a:t>), </a:t>
            </a:r>
            <a:r>
              <a:rPr lang="cs-CZ" dirty="0" err="1"/>
              <a:t>glass</a:t>
            </a:r>
            <a:r>
              <a:rPr lang="cs-CZ" dirty="0"/>
              <a:t> </a:t>
            </a:r>
            <a:r>
              <a:rPr lang="cs-CZ" dirty="0" err="1"/>
              <a:t>ceiling</a:t>
            </a:r>
            <a:endParaRPr lang="cs-CZ" dirty="0"/>
          </a:p>
          <a:p>
            <a:pPr marL="514350" indent="-514350">
              <a:buAutoNum type="arabicParenR"/>
            </a:pPr>
            <a:endParaRPr lang="cs-CZ" dirty="0"/>
          </a:p>
        </p:txBody>
      </p:sp>
      <p:pic>
        <p:nvPicPr>
          <p:cNvPr id="15362" name="Picture 2" descr="VÃ½sledek obrÃ¡zku pro glass ceiling">
            <a:extLst>
              <a:ext uri="{FF2B5EF4-FFF2-40B4-BE49-F238E27FC236}">
                <a16:creationId xmlns:a16="http://schemas.microsoft.com/office/drawing/2014/main" id="{0345ADE3-DA57-48B4-85F3-8BEE23C5F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7345" y="4745871"/>
            <a:ext cx="2932508" cy="1955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VÃ½sledek obrÃ¡zku pro second wave feminism">
            <a:extLst>
              <a:ext uri="{FF2B5EF4-FFF2-40B4-BE49-F238E27FC236}">
                <a16:creationId xmlns:a16="http://schemas.microsoft.com/office/drawing/2014/main" id="{CB637346-A0A4-48C2-AE4A-6753D27014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36"/>
          <a:stretch/>
        </p:blipFill>
        <p:spPr bwMode="auto">
          <a:xfrm>
            <a:off x="9259492" y="2503923"/>
            <a:ext cx="2920361" cy="207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VÃ½sledek obrÃ¡zku pro first wave feminism">
            <a:extLst>
              <a:ext uri="{FF2B5EF4-FFF2-40B4-BE49-F238E27FC236}">
                <a16:creationId xmlns:a16="http://schemas.microsoft.com/office/drawing/2014/main" id="{4FFC2149-1D2A-4F85-90BA-FE4B6CF81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9492" y="84721"/>
            <a:ext cx="2920362" cy="225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6831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0A6D013E-2A67-41C3-9773-0D49840B1D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641" y="0"/>
            <a:ext cx="97047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7060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D23AB540-1951-443F-834D-EDF0FFC3E8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16434"/>
            <a:ext cx="8576185" cy="395288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18461B5-74B4-4911-B7ED-FCB9C7389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Knotting</a:t>
            </a:r>
            <a:r>
              <a:rPr lang="cs-CZ" b="1" dirty="0"/>
              <a:t> and looping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time</a:t>
            </a:r>
            <a:endParaRPr lang="cs-CZ" b="1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2E2EEB61-9EA4-4D26-9B03-9A4830A71CE0}"/>
              </a:ext>
            </a:extLst>
          </p:cNvPr>
          <p:cNvSpPr txBox="1"/>
          <p:nvPr/>
        </p:nvSpPr>
        <p:spPr>
          <a:xfrm>
            <a:off x="6512944" y="5831457"/>
            <a:ext cx="2527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(</a:t>
            </a:r>
            <a:r>
              <a:rPr lang="cs-CZ" dirty="0" err="1"/>
              <a:t>Mizieliåska</a:t>
            </a:r>
            <a:r>
              <a:rPr lang="cs-CZ" dirty="0"/>
              <a:t>, </a:t>
            </a:r>
            <a:r>
              <a:rPr lang="cs-CZ" dirty="0" err="1"/>
              <a:t>Kulpa</a:t>
            </a:r>
            <a:r>
              <a:rPr lang="cs-CZ" dirty="0"/>
              <a:t> 2011) </a:t>
            </a:r>
          </a:p>
        </p:txBody>
      </p:sp>
    </p:spTree>
    <p:extLst>
      <p:ext uri="{BB962C8B-B14F-4D97-AF65-F5344CB8AC3E}">
        <p14:creationId xmlns:p14="http://schemas.microsoft.com/office/powerpoint/2010/main" val="19978352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00A154-E248-43F9-BB01-2DB8DC4ED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Homophobia as Geopolitics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BBB922-F58F-4BED-8724-C7AABEF206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gay rights have emerged as a form of </a:t>
            </a:r>
            <a:r>
              <a:rPr lang="cs-CZ" dirty="0"/>
              <a:t>a </a:t>
            </a:r>
            <a:r>
              <a:rPr lang="en-GB" dirty="0"/>
              <a:t>symbolic border guard</a:t>
            </a:r>
            <a:endParaRPr lang="cs-CZ" dirty="0"/>
          </a:p>
          <a:p>
            <a:r>
              <a:rPr lang="en-GB" dirty="0"/>
              <a:t>LGBT inclusion is represented as a marker of national, European or Western advancement and superiority vis-à-vis “intolerant” and “backward” Others</a:t>
            </a:r>
            <a:r>
              <a:rPr lang="cs-CZ" dirty="0"/>
              <a:t> (</a:t>
            </a:r>
            <a:r>
              <a:rPr lang="cs-CZ" dirty="0" err="1"/>
              <a:t>Edenborg</a:t>
            </a:r>
            <a:r>
              <a:rPr lang="cs-CZ" dirty="0"/>
              <a:t> 2018) </a:t>
            </a:r>
          </a:p>
          <a:p>
            <a:r>
              <a:rPr lang="en-GB" dirty="0"/>
              <a:t>“gay-friendly West” confronting a “traditional non-West”</a:t>
            </a:r>
            <a:r>
              <a:rPr lang="cs-CZ" dirty="0"/>
              <a:t> (</a:t>
            </a:r>
            <a:r>
              <a:rPr lang="cs-CZ" dirty="0" err="1"/>
              <a:t>ibid</a:t>
            </a:r>
            <a:r>
              <a:rPr lang="cs-CZ" dirty="0"/>
              <a:t>.)</a:t>
            </a:r>
          </a:p>
          <a:p>
            <a:r>
              <a:rPr lang="en-GB" dirty="0" err="1"/>
              <a:t>homonationalism</a:t>
            </a:r>
            <a:r>
              <a:rPr lang="en-GB" dirty="0"/>
              <a:t>” </a:t>
            </a:r>
            <a:r>
              <a:rPr lang="cs-CZ" dirty="0"/>
              <a:t>(</a:t>
            </a:r>
            <a:r>
              <a:rPr lang="en-GB" dirty="0"/>
              <a:t>Puar </a:t>
            </a:r>
            <a:r>
              <a:rPr lang="cs-CZ" dirty="0"/>
              <a:t>2013)</a:t>
            </a:r>
          </a:p>
          <a:p>
            <a:r>
              <a:rPr lang="cs-CZ" dirty="0"/>
              <a:t>iron </a:t>
            </a:r>
            <a:r>
              <a:rPr lang="cs-CZ" dirty="0" err="1"/>
              <a:t>curtain</a:t>
            </a:r>
            <a:r>
              <a:rPr lang="cs-CZ" dirty="0"/>
              <a:t> </a:t>
            </a:r>
            <a:r>
              <a:rPr lang="cs-CZ" dirty="0" err="1"/>
              <a:t>replaced</a:t>
            </a:r>
            <a:r>
              <a:rPr lang="cs-CZ" dirty="0"/>
              <a:t> by „gay </a:t>
            </a:r>
            <a:r>
              <a:rPr lang="cs-CZ" dirty="0" err="1"/>
              <a:t>divide</a:t>
            </a:r>
            <a:r>
              <a:rPr lang="cs-CZ" dirty="0"/>
              <a:t>“</a:t>
            </a:r>
          </a:p>
          <a:p>
            <a:r>
              <a:rPr lang="cs-CZ" dirty="0"/>
              <a:t>gender and sexuality </a:t>
            </a:r>
            <a:r>
              <a:rPr lang="cs-CZ" dirty="0" err="1"/>
              <a:t>became</a:t>
            </a:r>
            <a:r>
              <a:rPr lang="cs-CZ" dirty="0"/>
              <a:t> </a:t>
            </a:r>
            <a:r>
              <a:rPr lang="cs-CZ" dirty="0" err="1"/>
              <a:t>framed</a:t>
            </a:r>
            <a:r>
              <a:rPr lang="cs-CZ" dirty="0"/>
              <a:t> in </a:t>
            </a:r>
            <a:r>
              <a:rPr lang="cs-CZ" dirty="0" err="1"/>
              <a:t>terms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national</a:t>
            </a:r>
            <a:r>
              <a:rPr lang="cs-CZ" dirty="0"/>
              <a:t> identity, </a:t>
            </a:r>
            <a:r>
              <a:rPr lang="cs-CZ" dirty="0" err="1"/>
              <a:t>boundaries</a:t>
            </a:r>
            <a:r>
              <a:rPr lang="cs-CZ" dirty="0"/>
              <a:t>, and </a:t>
            </a:r>
            <a:r>
              <a:rPr lang="cs-CZ" dirty="0" err="1"/>
              <a:t>international</a:t>
            </a:r>
            <a:r>
              <a:rPr lang="cs-CZ" dirty="0"/>
              <a:t> positioning („</a:t>
            </a:r>
            <a:r>
              <a:rPr lang="cs-CZ" dirty="0" err="1"/>
              <a:t>who</a:t>
            </a:r>
            <a:r>
              <a:rPr lang="cs-CZ" dirty="0"/>
              <a:t> are </a:t>
            </a:r>
            <a:r>
              <a:rPr lang="cs-CZ" dirty="0" err="1"/>
              <a:t>we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world</a:t>
            </a:r>
            <a:r>
              <a:rPr lang="cs-CZ" dirty="0"/>
              <a:t>?“)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92891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Ã½sledek obrÃ¡zku pro this way if you're gay">
            <a:extLst>
              <a:ext uri="{FF2B5EF4-FFF2-40B4-BE49-F238E27FC236}">
                <a16:creationId xmlns:a16="http://schemas.microsoft.com/office/drawing/2014/main" id="{FB206ADC-10C5-4ABC-A0FD-F8B4D1E22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0" y="332841"/>
            <a:ext cx="3225164" cy="6192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Ã½sledek obrÃ¡zku pro this way if you're gay">
            <a:extLst>
              <a:ext uri="{FF2B5EF4-FFF2-40B4-BE49-F238E27FC236}">
                <a16:creationId xmlns:a16="http://schemas.microsoft.com/office/drawing/2014/main" id="{5C35EFE7-2E6F-454F-92D0-E6BECE755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270" y="1429844"/>
            <a:ext cx="7109460" cy="399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6D6A3B03-4EDB-4B4E-BB6C-763EA02534B3}"/>
              </a:ext>
            </a:extLst>
          </p:cNvPr>
          <p:cNvSpPr txBox="1"/>
          <p:nvPr/>
        </p:nvSpPr>
        <p:spPr>
          <a:xfrm>
            <a:off x="4446270" y="369120"/>
            <a:ext cx="69095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„</a:t>
            </a:r>
            <a:r>
              <a:rPr lang="en-US" sz="3200" b="1" dirty="0"/>
              <a:t>This way if you are gay</a:t>
            </a:r>
            <a:r>
              <a:rPr lang="cs-CZ" sz="3200" b="1" dirty="0"/>
              <a:t>“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358ED42-4D36-4792-B573-672BF7A8941E}"/>
              </a:ext>
            </a:extLst>
          </p:cNvPr>
          <p:cNvSpPr txBox="1"/>
          <p:nvPr/>
        </p:nvSpPr>
        <p:spPr>
          <a:xfrm>
            <a:off x="4413512" y="5546785"/>
            <a:ext cx="69751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X</a:t>
            </a:r>
          </a:p>
          <a:p>
            <a:r>
              <a:rPr lang="cs-CZ" dirty="0" err="1"/>
              <a:t>Russia</a:t>
            </a:r>
            <a:r>
              <a:rPr lang="cs-CZ" dirty="0"/>
              <a:t> </a:t>
            </a:r>
            <a:r>
              <a:rPr lang="cs-CZ" dirty="0" err="1"/>
              <a:t>depicting</a:t>
            </a:r>
            <a:r>
              <a:rPr lang="cs-CZ" dirty="0"/>
              <a:t> </a:t>
            </a:r>
            <a:r>
              <a:rPr lang="cs-CZ" dirty="0" err="1"/>
              <a:t>itself</a:t>
            </a:r>
            <a:r>
              <a:rPr lang="cs-CZ" dirty="0"/>
              <a:t> as a citadel, a </a:t>
            </a:r>
            <a:r>
              <a:rPr lang="cs-CZ" dirty="0" err="1"/>
              <a:t>fortress</a:t>
            </a:r>
            <a:r>
              <a:rPr lang="cs-CZ" dirty="0"/>
              <a:t> and a </a:t>
            </a:r>
            <a:r>
              <a:rPr lang="cs-CZ" dirty="0" err="1"/>
              <a:t>lighthouse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conservative</a:t>
            </a:r>
            <a:r>
              <a:rPr lang="cs-CZ" dirty="0"/>
              <a:t> </a:t>
            </a:r>
            <a:r>
              <a:rPr lang="cs-CZ" dirty="0" err="1"/>
              <a:t>Europeans</a:t>
            </a:r>
            <a:r>
              <a:rPr lang="cs-CZ" dirty="0"/>
              <a:t> - a </a:t>
            </a:r>
            <a:r>
              <a:rPr lang="cs-CZ" dirty="0" err="1"/>
              <a:t>holy</a:t>
            </a:r>
            <a:r>
              <a:rPr lang="cs-CZ" dirty="0"/>
              <a:t> </a:t>
            </a:r>
            <a:r>
              <a:rPr lang="cs-CZ" dirty="0" err="1"/>
              <a:t>missionary</a:t>
            </a:r>
            <a:r>
              <a:rPr lang="cs-CZ" dirty="0"/>
              <a:t> </a:t>
            </a:r>
            <a:r>
              <a:rPr lang="cs-CZ" dirty="0" err="1"/>
              <a:t>quest</a:t>
            </a:r>
            <a:r>
              <a:rPr lang="cs-CZ" dirty="0"/>
              <a:t> to </a:t>
            </a:r>
            <a:r>
              <a:rPr lang="cs-CZ" dirty="0" err="1"/>
              <a:t>guard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„</a:t>
            </a:r>
            <a:r>
              <a:rPr lang="cs-CZ" dirty="0" err="1"/>
              <a:t>normal</a:t>
            </a:r>
            <a:r>
              <a:rPr lang="cs-CZ" dirty="0"/>
              <a:t> </a:t>
            </a:r>
            <a:r>
              <a:rPr lang="cs-CZ" dirty="0" err="1"/>
              <a:t>values</a:t>
            </a:r>
            <a:r>
              <a:rPr lang="cs-CZ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5316562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1281B2-A2C8-44F9-BBB5-EBA035315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References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E416FB-178B-46E4-A7B5-467DA51ED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65675"/>
          </a:xfrm>
        </p:spPr>
        <p:txBody>
          <a:bodyPr>
            <a:normAutofit/>
          </a:bodyPr>
          <a:lstStyle/>
          <a:p>
            <a:r>
              <a:rPr lang="cs-CZ" sz="2400" dirty="0" err="1"/>
              <a:t>Cerwonka</a:t>
            </a:r>
            <a:r>
              <a:rPr lang="cs-CZ" sz="2400" dirty="0"/>
              <a:t>, A. (2008). „</a:t>
            </a:r>
            <a:r>
              <a:rPr lang="en-US" sz="2400" dirty="0"/>
              <a:t>Traveling Feminist Thought: Difference and Transculturation</a:t>
            </a:r>
            <a:r>
              <a:rPr lang="cs-CZ" sz="2400" dirty="0"/>
              <a:t> </a:t>
            </a:r>
            <a:r>
              <a:rPr lang="en-US" sz="2400" dirty="0"/>
              <a:t>in Central and Eastern European </a:t>
            </a:r>
            <a:r>
              <a:rPr lang="en-US" sz="2400" dirty="0" err="1"/>
              <a:t>Feminis</a:t>
            </a:r>
            <a:r>
              <a:rPr lang="cs-CZ" sz="2400" dirty="0"/>
              <a:t>m.“</a:t>
            </a:r>
            <a:r>
              <a:rPr lang="en-US" sz="2400" i="1" dirty="0"/>
              <a:t>Journal of Women in Culture and Society </a:t>
            </a:r>
            <a:r>
              <a:rPr lang="en-US" sz="2400" dirty="0"/>
              <a:t>33</a:t>
            </a:r>
            <a:r>
              <a:rPr lang="cs-CZ" sz="2400" dirty="0"/>
              <a:t> (</a:t>
            </a:r>
            <a:r>
              <a:rPr lang="en-US" sz="2400" dirty="0"/>
              <a:t>4</a:t>
            </a:r>
            <a:r>
              <a:rPr lang="cs-CZ" sz="2400" dirty="0"/>
              <a:t>): 809-832.</a:t>
            </a:r>
          </a:p>
          <a:p>
            <a:r>
              <a:rPr lang="en-GB" sz="2400" dirty="0"/>
              <a:t>E</a:t>
            </a:r>
            <a:r>
              <a:rPr lang="cs-CZ" sz="2400" dirty="0" err="1"/>
              <a:t>denborg</a:t>
            </a:r>
            <a:r>
              <a:rPr lang="cs-CZ" sz="2400" dirty="0"/>
              <a:t>, Emil. (2018). „</a:t>
            </a:r>
            <a:r>
              <a:rPr lang="en-GB" sz="2400" dirty="0"/>
              <a:t>Homophobia as Geopolitics: </a:t>
            </a:r>
            <a:r>
              <a:rPr lang="cs-CZ" sz="2400" dirty="0"/>
              <a:t>‚</a:t>
            </a:r>
            <a:r>
              <a:rPr lang="en-GB" sz="2400" dirty="0"/>
              <a:t>Traditional Values</a:t>
            </a:r>
            <a:r>
              <a:rPr lang="cs-CZ" sz="2400" dirty="0"/>
              <a:t>‘</a:t>
            </a:r>
            <a:r>
              <a:rPr lang="en-GB" sz="2400" dirty="0"/>
              <a:t> and the Negotiation of Russia’s Place in the World</a:t>
            </a:r>
            <a:r>
              <a:rPr lang="cs-CZ" sz="2400" dirty="0"/>
              <a:t>.“ In </a:t>
            </a:r>
            <a:r>
              <a:rPr lang="en-GB" sz="2400" dirty="0"/>
              <a:t>Mulholland</a:t>
            </a:r>
            <a:r>
              <a:rPr lang="cs-CZ" sz="2400" dirty="0"/>
              <a:t>, J.;</a:t>
            </a:r>
            <a:r>
              <a:rPr lang="en-GB" sz="2400" dirty="0"/>
              <a:t> N. </a:t>
            </a:r>
            <a:r>
              <a:rPr lang="en-GB" sz="2400" dirty="0" err="1"/>
              <a:t>Montagna</a:t>
            </a:r>
            <a:r>
              <a:rPr lang="cs-CZ" sz="2400" dirty="0"/>
              <a:t>; </a:t>
            </a:r>
            <a:r>
              <a:rPr lang="en-GB" sz="2400" dirty="0"/>
              <a:t>E. S</a:t>
            </a:r>
            <a:r>
              <a:rPr lang="cs-CZ" sz="2400" dirty="0"/>
              <a:t>.</a:t>
            </a:r>
            <a:r>
              <a:rPr lang="en-GB" sz="2400" dirty="0"/>
              <a:t> McDonagh (Eds.)</a:t>
            </a:r>
            <a:r>
              <a:rPr lang="cs-CZ" sz="2400" dirty="0"/>
              <a:t>.</a:t>
            </a:r>
            <a:r>
              <a:rPr lang="en-GB" sz="2400" dirty="0"/>
              <a:t> </a:t>
            </a:r>
            <a:r>
              <a:rPr lang="en-GB" sz="2400" i="1" dirty="0"/>
              <a:t>Gendering Nationalism: Intersections of Nation, Gender and Sexuality</a:t>
            </a:r>
            <a:r>
              <a:rPr lang="en-GB" sz="2400" dirty="0"/>
              <a:t>. London: Palgrave</a:t>
            </a:r>
            <a:r>
              <a:rPr lang="cs-CZ" sz="2400" dirty="0"/>
              <a:t>.</a:t>
            </a:r>
          </a:p>
          <a:p>
            <a:r>
              <a:rPr lang="cs-CZ" sz="2400" dirty="0" err="1"/>
              <a:t>Einhorn</a:t>
            </a:r>
            <a:r>
              <a:rPr lang="cs-CZ" sz="2400" dirty="0"/>
              <a:t>, B.; Sever, C. (2003). „</a:t>
            </a:r>
            <a:r>
              <a:rPr lang="en-US" sz="2400" dirty="0"/>
              <a:t>Gender and Civil Society in Central</a:t>
            </a:r>
            <a:r>
              <a:rPr lang="cs-CZ" sz="2400" dirty="0"/>
              <a:t> and </a:t>
            </a:r>
            <a:r>
              <a:rPr lang="cs-CZ" sz="2400" dirty="0" err="1"/>
              <a:t>Eastern</a:t>
            </a:r>
            <a:r>
              <a:rPr lang="cs-CZ" sz="2400" dirty="0"/>
              <a:t> </a:t>
            </a:r>
            <a:r>
              <a:rPr lang="cs-CZ" sz="2400" dirty="0" err="1"/>
              <a:t>Europe</a:t>
            </a:r>
            <a:r>
              <a:rPr lang="cs-CZ" sz="2400" dirty="0"/>
              <a:t>.“ </a:t>
            </a:r>
            <a:r>
              <a:rPr lang="en-US" sz="2400" i="1" dirty="0"/>
              <a:t>International Feminist Journal of Politics </a:t>
            </a:r>
            <a:r>
              <a:rPr lang="en-US" sz="2400" dirty="0"/>
              <a:t>5</a:t>
            </a:r>
            <a:r>
              <a:rPr lang="cs-CZ" sz="2400" dirty="0"/>
              <a:t> (</a:t>
            </a:r>
            <a:r>
              <a:rPr lang="en-US" sz="2400" dirty="0"/>
              <a:t>2</a:t>
            </a:r>
            <a:r>
              <a:rPr lang="cs-CZ" sz="2400" dirty="0"/>
              <a:t>):</a:t>
            </a:r>
            <a:r>
              <a:rPr lang="en-US" sz="2400" dirty="0"/>
              <a:t> 163–190</a:t>
            </a:r>
            <a:r>
              <a:rPr lang="cs-CZ" sz="2400" dirty="0"/>
              <a:t>.</a:t>
            </a:r>
          </a:p>
          <a:p>
            <a:r>
              <a:rPr lang="cs-CZ" sz="2400" dirty="0" err="1"/>
              <a:t>Grzebalska</a:t>
            </a:r>
            <a:r>
              <a:rPr lang="cs-CZ" sz="2400" dirty="0"/>
              <a:t>, W.; A. </a:t>
            </a:r>
            <a:r>
              <a:rPr lang="cs-CZ" sz="2400" dirty="0" err="1"/>
              <a:t>Pető</a:t>
            </a:r>
            <a:r>
              <a:rPr lang="cs-CZ" sz="2400" dirty="0"/>
              <a:t>. (2018). „</a:t>
            </a:r>
            <a:r>
              <a:rPr lang="en-US" sz="2400" dirty="0"/>
              <a:t>The gendered modus operandi of the illiberal transformation in Hungary and</a:t>
            </a:r>
            <a:r>
              <a:rPr lang="cs-CZ" sz="2400" dirty="0"/>
              <a:t> </a:t>
            </a:r>
            <a:r>
              <a:rPr lang="cs-CZ" sz="2400" dirty="0" err="1"/>
              <a:t>Poland</a:t>
            </a:r>
            <a:r>
              <a:rPr lang="cs-CZ" sz="2400" dirty="0"/>
              <a:t>.“ </a:t>
            </a:r>
            <a:r>
              <a:rPr lang="en-US" sz="2400" i="1" dirty="0"/>
              <a:t>Women's Studies International Forum 68</a:t>
            </a:r>
            <a:r>
              <a:rPr lang="cs-CZ" sz="2400" i="1" dirty="0"/>
              <a:t>: </a:t>
            </a:r>
            <a:r>
              <a:rPr lang="en-US" sz="2400" i="1" dirty="0"/>
              <a:t>164–172</a:t>
            </a:r>
            <a:r>
              <a:rPr lang="cs-CZ" sz="2400" i="1" dirty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877161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522EF5-3528-4B7F-903E-86BE669C4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References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786BF1-5645-4674-B6C8-60C62A2B5E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err="1"/>
              <a:t>Korolczuk</a:t>
            </a:r>
            <a:r>
              <a:rPr lang="cs-CZ" sz="2400" dirty="0"/>
              <a:t>, E. (2016). „</a:t>
            </a:r>
            <a:r>
              <a:rPr lang="en-US" sz="2400" dirty="0"/>
              <a:t>Explaining mass protests against abortion ban in Poland:</a:t>
            </a:r>
            <a:r>
              <a:rPr lang="cs-CZ" sz="2400" dirty="0"/>
              <a:t> </a:t>
            </a:r>
            <a:r>
              <a:rPr lang="en-US" sz="2400" dirty="0"/>
              <a:t>the power of connective action</a:t>
            </a:r>
            <a:r>
              <a:rPr lang="cs-CZ" sz="2400" dirty="0"/>
              <a:t>.“ </a:t>
            </a:r>
            <a:r>
              <a:rPr lang="cs-CZ" sz="2400" dirty="0" err="1"/>
              <a:t>Zoon</a:t>
            </a:r>
            <a:r>
              <a:rPr lang="cs-CZ" sz="2400" dirty="0"/>
              <a:t> </a:t>
            </a:r>
            <a:r>
              <a:rPr lang="cs-CZ" sz="2400" dirty="0" err="1"/>
              <a:t>Politikon</a:t>
            </a:r>
            <a:r>
              <a:rPr lang="cs-CZ" sz="2400" dirty="0"/>
              <a:t> 7: 91-113</a:t>
            </a:r>
            <a:r>
              <a:rPr lang="cs-CZ" sz="2400" b="1" dirty="0"/>
              <a:t>.</a:t>
            </a:r>
            <a:endParaRPr lang="cs-CZ" sz="2400" dirty="0"/>
          </a:p>
          <a:p>
            <a:r>
              <a:rPr lang="cs-CZ" sz="2400" dirty="0" err="1"/>
              <a:t>Korolczuk</a:t>
            </a:r>
            <a:r>
              <a:rPr lang="cs-CZ" sz="2400" dirty="0"/>
              <a:t>, E.; A. </a:t>
            </a:r>
            <a:r>
              <a:rPr lang="cs-CZ" sz="2400" dirty="0" err="1"/>
              <a:t>Graff</a:t>
            </a:r>
            <a:r>
              <a:rPr lang="cs-CZ" sz="2400" dirty="0"/>
              <a:t>. (2018). „</a:t>
            </a:r>
            <a:r>
              <a:rPr lang="en-US" sz="2400" dirty="0"/>
              <a:t>Gender as </a:t>
            </a:r>
            <a:r>
              <a:rPr lang="cs-CZ" sz="2400" dirty="0"/>
              <a:t>‚</a:t>
            </a:r>
            <a:r>
              <a:rPr lang="en-US" sz="2400" dirty="0"/>
              <a:t>Ebola from Brussels</a:t>
            </a:r>
            <a:r>
              <a:rPr lang="cs-CZ" sz="2400" dirty="0"/>
              <a:t>‘</a:t>
            </a:r>
            <a:r>
              <a:rPr lang="en-US" sz="2400" dirty="0"/>
              <a:t>: The Anticolonial Frame</a:t>
            </a:r>
            <a:r>
              <a:rPr lang="cs-CZ" sz="2400" dirty="0"/>
              <a:t> </a:t>
            </a:r>
            <a:r>
              <a:rPr lang="en-US" sz="2400" dirty="0"/>
              <a:t>and the Rise of Illiberal Populism</a:t>
            </a:r>
            <a:r>
              <a:rPr lang="cs-CZ" sz="2400" dirty="0"/>
              <a:t>.“ </a:t>
            </a:r>
            <a:r>
              <a:rPr lang="en-US" sz="2400" dirty="0"/>
              <a:t>Journal of Women in Culture and Society 43</a:t>
            </a:r>
            <a:r>
              <a:rPr lang="cs-CZ" sz="2400" dirty="0"/>
              <a:t> (</a:t>
            </a:r>
            <a:r>
              <a:rPr lang="en-US" sz="2400" dirty="0"/>
              <a:t>4</a:t>
            </a:r>
            <a:r>
              <a:rPr lang="cs-CZ" sz="2400" dirty="0"/>
              <a:t>): 797-821.</a:t>
            </a:r>
          </a:p>
          <a:p>
            <a:pPr lvl="0"/>
            <a:r>
              <a:rPr lang="en-US" sz="2400" dirty="0" err="1"/>
              <a:t>Mizielinska</a:t>
            </a:r>
            <a:r>
              <a:rPr lang="en-US" sz="2400" dirty="0"/>
              <a:t>, J.</a:t>
            </a:r>
            <a:r>
              <a:rPr lang="cs-CZ" sz="2400" dirty="0"/>
              <a:t>; R.</a:t>
            </a:r>
            <a:r>
              <a:rPr lang="en-US" sz="2400" dirty="0"/>
              <a:t> </a:t>
            </a:r>
            <a:r>
              <a:rPr lang="en-US" sz="2400" dirty="0" err="1"/>
              <a:t>Kulpa</a:t>
            </a:r>
            <a:r>
              <a:rPr lang="en-US" sz="2400" dirty="0"/>
              <a:t>. (2011). ”</a:t>
            </a:r>
            <a:r>
              <a:rPr lang="cs-CZ" sz="2400" dirty="0"/>
              <a:t>‘</a:t>
            </a:r>
            <a:r>
              <a:rPr lang="en-US" sz="2400" dirty="0"/>
              <a:t>Contemporary peripheries</a:t>
            </a:r>
            <a:r>
              <a:rPr lang="cs-CZ" sz="2400" dirty="0"/>
              <a:t>‘</a:t>
            </a:r>
            <a:r>
              <a:rPr lang="en-US" sz="2400" dirty="0"/>
              <a:t>: Queer studies, circulation of knowledge and East/West divide.</a:t>
            </a:r>
            <a:r>
              <a:rPr lang="cs-CZ" sz="2400" dirty="0"/>
              <a:t>“</a:t>
            </a:r>
            <a:r>
              <a:rPr lang="en-US" sz="2400" dirty="0"/>
              <a:t> In </a:t>
            </a:r>
            <a:r>
              <a:rPr lang="en-US" sz="2400" dirty="0" err="1"/>
              <a:t>Kulpa</a:t>
            </a:r>
            <a:r>
              <a:rPr lang="en-US" sz="2400" dirty="0"/>
              <a:t>, R.</a:t>
            </a:r>
            <a:r>
              <a:rPr lang="cs-CZ" sz="2400" dirty="0"/>
              <a:t>,</a:t>
            </a:r>
            <a:r>
              <a:rPr lang="en-US" sz="2400" dirty="0"/>
              <a:t> </a:t>
            </a:r>
            <a:r>
              <a:rPr lang="cs-CZ" sz="2400" dirty="0"/>
              <a:t>J. </a:t>
            </a:r>
            <a:r>
              <a:rPr lang="en-US" sz="2400" dirty="0" err="1"/>
              <a:t>Mizielinska</a:t>
            </a:r>
            <a:r>
              <a:rPr lang="en-US" sz="2400" dirty="0"/>
              <a:t> (Eds.). </a:t>
            </a:r>
            <a:r>
              <a:rPr lang="en-US" sz="2400" i="1" dirty="0"/>
              <a:t>De-</a:t>
            </a:r>
            <a:r>
              <a:rPr lang="en-US" sz="2400" i="1" dirty="0" err="1"/>
              <a:t>centring</a:t>
            </a:r>
            <a:r>
              <a:rPr lang="en-US" sz="2400" i="1" dirty="0"/>
              <a:t> Western Sexualities: Central and Eastern European Perspectives</a:t>
            </a:r>
            <a:r>
              <a:rPr lang="en-US" sz="2400" dirty="0"/>
              <a:t>. London: Routledge</a:t>
            </a:r>
            <a:r>
              <a:rPr lang="cs-CZ" sz="2400" dirty="0"/>
              <a:t>.</a:t>
            </a:r>
          </a:p>
          <a:p>
            <a:r>
              <a:rPr lang="en-US" sz="2400" dirty="0"/>
              <a:t>Puar, J. (2013). Rethinking </a:t>
            </a:r>
            <a:r>
              <a:rPr lang="en-US" sz="2400" dirty="0" err="1"/>
              <a:t>homonationalism</a:t>
            </a:r>
            <a:r>
              <a:rPr lang="en-US" sz="2400" dirty="0"/>
              <a:t>. International Journal of Middle East Studies, 45</a:t>
            </a:r>
            <a:r>
              <a:rPr lang="cs-CZ" sz="2400" dirty="0"/>
              <a:t> </a:t>
            </a:r>
            <a:r>
              <a:rPr lang="en-US" sz="2400" dirty="0"/>
              <a:t>(2), 336-339.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7050170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3F5B60-7B66-4EEB-A753-2A1D97BF5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Movie</a:t>
            </a:r>
            <a:r>
              <a:rPr lang="cs-CZ" b="1" dirty="0"/>
              <a:t> </a:t>
            </a:r>
            <a:r>
              <a:rPr lang="cs-CZ" b="1" dirty="0" err="1"/>
              <a:t>Tips</a:t>
            </a:r>
            <a:endParaRPr lang="cs-CZ" b="1" dirty="0"/>
          </a:p>
        </p:txBody>
      </p:sp>
      <p:pic>
        <p:nvPicPr>
          <p:cNvPr id="4" name="Picture 2" descr="Sztuka kochania. Historia Michaliny Wislockiej (2017)">
            <a:extLst>
              <a:ext uri="{FF2B5EF4-FFF2-40B4-BE49-F238E27FC236}">
                <a16:creationId xmlns:a16="http://schemas.microsoft.com/office/drawing/2014/main" id="{473B360A-4082-4079-8F7D-E283188AF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359" y="1915514"/>
            <a:ext cx="2957367" cy="426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D6C62608-966D-4026-A2AE-A3F38ABCD8BB}"/>
              </a:ext>
            </a:extLst>
          </p:cNvPr>
          <p:cNvSpPr/>
          <p:nvPr/>
        </p:nvSpPr>
        <p:spPr>
          <a:xfrm>
            <a:off x="746725" y="6176963"/>
            <a:ext cx="49006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3"/>
              </a:rPr>
              <a:t>https://www.imdb.com/title/tt5370828/reference</a:t>
            </a:r>
            <a:endParaRPr lang="cs-CZ" dirty="0"/>
          </a:p>
        </p:txBody>
      </p:sp>
      <p:pic>
        <p:nvPicPr>
          <p:cNvPr id="13314" name="Picture 2" descr="Solidarnosc wedlug kobiet Poster">
            <a:extLst>
              <a:ext uri="{FF2B5EF4-FFF2-40B4-BE49-F238E27FC236}">
                <a16:creationId xmlns:a16="http://schemas.microsoft.com/office/drawing/2014/main" id="{6CB06634-7743-4B9D-83D1-004E78B6A5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2"/>
          <a:stretch/>
        </p:blipFill>
        <p:spPr bwMode="auto">
          <a:xfrm>
            <a:off x="7346890" y="1027906"/>
            <a:ext cx="3126751" cy="471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102C3FEE-105D-4525-901F-6ED869C62233}"/>
              </a:ext>
            </a:extLst>
          </p:cNvPr>
          <p:cNvSpPr txBox="1"/>
          <p:nvPr/>
        </p:nvSpPr>
        <p:spPr>
          <a:xfrm>
            <a:off x="6943725" y="5899964"/>
            <a:ext cx="4174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err="1"/>
              <a:t>Women</a:t>
            </a:r>
            <a:r>
              <a:rPr lang="cs-CZ" dirty="0"/>
              <a:t> in Solidarity</a:t>
            </a:r>
          </a:p>
          <a:p>
            <a:pPr algn="ctr"/>
            <a:r>
              <a:rPr lang="cs-CZ" dirty="0">
                <a:hlinkClick r:id="rId5"/>
              </a:rPr>
              <a:t>https://www.imdb.com/title/tt4452684/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0728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EFDA03-CB95-4D89-91D7-66691E809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Gender ≠ sex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DE37E0-628C-4425-B807-BFF28888F8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>
              <a:hlinkClick r:id="rId3"/>
            </a:endParaRPr>
          </a:p>
        </p:txBody>
      </p:sp>
      <p:pic>
        <p:nvPicPr>
          <p:cNvPr id="4" name="Online médium 3" title="An Introduction to Judith Butler￢ﾀﾙs &quot;Gender Trouble&quot;">
            <a:hlinkClick r:id="" action="ppaction://media"/>
            <a:extLst>
              <a:ext uri="{FF2B5EF4-FFF2-40B4-BE49-F238E27FC236}">
                <a16:creationId xmlns:a16="http://schemas.microsoft.com/office/drawing/2014/main" id="{0245E43C-F2B5-4914-863E-854A2892669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048000" y="1714500"/>
            <a:ext cx="6096000" cy="3429000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B6A8310B-C84E-4170-A8C4-C56A8AD8445D}"/>
              </a:ext>
            </a:extLst>
          </p:cNvPr>
          <p:cNvSpPr/>
          <p:nvPr/>
        </p:nvSpPr>
        <p:spPr>
          <a:xfrm>
            <a:off x="3716149" y="5167312"/>
            <a:ext cx="47597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5"/>
              </a:rPr>
              <a:t>https://www.youtube.com/watch?v=piF4YOiIYS0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782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B444ED-8B28-46E9-A6CF-522845EEE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Feminism</a:t>
            </a:r>
            <a:r>
              <a:rPr lang="cs-CZ" b="1" dirty="0"/>
              <a:t> in CE – </a:t>
            </a:r>
            <a:r>
              <a:rPr lang="cs-CZ" b="1" dirty="0" err="1"/>
              <a:t>pesimistic</a:t>
            </a:r>
            <a:r>
              <a:rPr lang="cs-CZ" b="1" dirty="0"/>
              <a:t> </a:t>
            </a:r>
            <a:r>
              <a:rPr lang="cs-CZ" b="1" dirty="0" err="1"/>
              <a:t>interpretation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3461078-C4CC-4A72-B8F8-3161EEAC2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837127" cy="5032375"/>
          </a:xfrm>
        </p:spPr>
        <p:txBody>
          <a:bodyPr>
            <a:normAutofit lnSpcReduction="10000"/>
          </a:bodyPr>
          <a:lstStyle/>
          <a:p>
            <a:r>
              <a:rPr lang="cs-CZ" dirty="0" err="1"/>
              <a:t>suffragettes</a:t>
            </a:r>
            <a:r>
              <a:rPr lang="cs-CZ" dirty="0"/>
              <a:t> in </a:t>
            </a:r>
            <a:r>
              <a:rPr lang="cs-CZ" dirty="0" err="1"/>
              <a:t>Poland</a:t>
            </a:r>
            <a:r>
              <a:rPr lang="cs-CZ" dirty="0"/>
              <a:t> and </a:t>
            </a:r>
            <a:r>
              <a:rPr lang="cs-CZ" dirty="0" err="1"/>
              <a:t>Czechoslovakia</a:t>
            </a:r>
            <a:r>
              <a:rPr lang="cs-CZ" dirty="0"/>
              <a:t> </a:t>
            </a:r>
            <a:r>
              <a:rPr lang="cs-CZ" dirty="0" err="1"/>
              <a:t>already</a:t>
            </a:r>
            <a:r>
              <a:rPr lang="cs-CZ" dirty="0"/>
              <a:t> in 19th </a:t>
            </a:r>
            <a:r>
              <a:rPr lang="cs-CZ" dirty="0" err="1"/>
              <a:t>century</a:t>
            </a:r>
            <a:endParaRPr lang="cs-CZ" dirty="0"/>
          </a:p>
          <a:p>
            <a:r>
              <a:rPr lang="cs-CZ" dirty="0" err="1"/>
              <a:t>socialism</a:t>
            </a:r>
            <a:r>
              <a:rPr lang="cs-CZ" dirty="0"/>
              <a:t> – </a:t>
            </a:r>
            <a:r>
              <a:rPr lang="cs-CZ" dirty="0" err="1"/>
              <a:t>enabling</a:t>
            </a:r>
            <a:r>
              <a:rPr lang="cs-CZ" dirty="0"/>
              <a:t> </a:t>
            </a:r>
            <a:r>
              <a:rPr lang="cs-CZ" dirty="0" err="1"/>
              <a:t>women</a:t>
            </a:r>
            <a:r>
              <a:rPr lang="cs-CZ" dirty="0"/>
              <a:t> to </a:t>
            </a:r>
            <a:r>
              <a:rPr lang="cs-CZ" dirty="0" err="1"/>
              <a:t>work</a:t>
            </a:r>
            <a:r>
              <a:rPr lang="cs-CZ" dirty="0"/>
              <a:t> (X double-</a:t>
            </a:r>
            <a:r>
              <a:rPr lang="cs-CZ" dirty="0" err="1"/>
              <a:t>work</a:t>
            </a:r>
            <a:r>
              <a:rPr lang="cs-CZ" dirty="0"/>
              <a:t>: </a:t>
            </a:r>
            <a:r>
              <a:rPr lang="cs-CZ" dirty="0" err="1"/>
              <a:t>profession</a:t>
            </a:r>
            <a:r>
              <a:rPr lang="cs-CZ" dirty="0"/>
              <a:t> + house-</a:t>
            </a:r>
            <a:r>
              <a:rPr lang="cs-CZ" dirty="0" err="1"/>
              <a:t>work</a:t>
            </a:r>
            <a:r>
              <a:rPr lang="cs-CZ" dirty="0"/>
              <a:t>)</a:t>
            </a:r>
          </a:p>
          <a:p>
            <a:r>
              <a:rPr lang="en-US" dirty="0"/>
              <a:t>widespread expectations for the growth of a ‘women’s movement’ in Central</a:t>
            </a:r>
            <a:r>
              <a:rPr lang="cs-CZ" dirty="0"/>
              <a:t> </a:t>
            </a:r>
            <a:r>
              <a:rPr lang="en-US" dirty="0"/>
              <a:t>and Eastern Europe</a:t>
            </a:r>
            <a:r>
              <a:rPr lang="cs-CZ" dirty="0"/>
              <a:t>  - </a:t>
            </a:r>
            <a:r>
              <a:rPr lang="cs-CZ" dirty="0" err="1"/>
              <a:t>times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political</a:t>
            </a:r>
            <a:r>
              <a:rPr lang="cs-CZ" dirty="0"/>
              <a:t> </a:t>
            </a:r>
            <a:r>
              <a:rPr lang="cs-CZ" dirty="0" err="1"/>
              <a:t>change</a:t>
            </a:r>
            <a:r>
              <a:rPr lang="cs-CZ" dirty="0"/>
              <a:t> in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en-US" dirty="0"/>
              <a:t>new</a:t>
            </a:r>
            <a:r>
              <a:rPr lang="cs-CZ" dirty="0"/>
              <a:t> </a:t>
            </a:r>
            <a:r>
              <a:rPr lang="cs-CZ" dirty="0" err="1"/>
              <a:t>opportunities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activism</a:t>
            </a:r>
            <a:r>
              <a:rPr lang="cs-CZ" dirty="0"/>
              <a:t> </a:t>
            </a:r>
            <a:r>
              <a:rPr lang="cs-CZ" dirty="0" err="1"/>
              <a:t>arise</a:t>
            </a:r>
            <a:r>
              <a:rPr lang="cs-CZ" dirty="0"/>
              <a:t> (</a:t>
            </a:r>
            <a:r>
              <a:rPr lang="cs-CZ" dirty="0" err="1"/>
              <a:t>Einhorn</a:t>
            </a:r>
            <a:r>
              <a:rPr lang="cs-CZ" dirty="0"/>
              <a:t>, Sever 2003)</a:t>
            </a:r>
          </a:p>
          <a:p>
            <a:r>
              <a:rPr lang="en-US" dirty="0"/>
              <a:t>apparent </a:t>
            </a:r>
            <a:r>
              <a:rPr lang="en-US" b="1" dirty="0"/>
              <a:t>‘absence’ of women’s political activity</a:t>
            </a:r>
            <a:endParaRPr lang="cs-CZ" b="1" dirty="0"/>
          </a:p>
          <a:p>
            <a:r>
              <a:rPr lang="cs-CZ" dirty="0" err="1"/>
              <a:t>women</a:t>
            </a:r>
            <a:r>
              <a:rPr lang="cs-CZ" dirty="0"/>
              <a:t> </a:t>
            </a:r>
            <a:r>
              <a:rPr lang="cs-CZ" b="1" dirty="0" err="1"/>
              <a:t>mobilizing</a:t>
            </a:r>
            <a:r>
              <a:rPr lang="cs-CZ" b="1" dirty="0"/>
              <a:t> </a:t>
            </a:r>
            <a:r>
              <a:rPr lang="cs-CZ" b="1" dirty="0" err="1"/>
              <a:t>only</a:t>
            </a:r>
            <a:r>
              <a:rPr lang="cs-CZ" b="1" dirty="0"/>
              <a:t> </a:t>
            </a:r>
            <a:r>
              <a:rPr lang="cs-CZ" b="1" dirty="0" err="1"/>
              <a:t>around</a:t>
            </a:r>
            <a:r>
              <a:rPr lang="cs-CZ" b="1" dirty="0"/>
              <a:t> single </a:t>
            </a:r>
            <a:r>
              <a:rPr lang="cs-CZ" b="1" dirty="0" err="1"/>
              <a:t>strategic</a:t>
            </a:r>
            <a:r>
              <a:rPr lang="cs-CZ" b="1" dirty="0"/>
              <a:t> </a:t>
            </a:r>
            <a:r>
              <a:rPr lang="cs-CZ" b="1" dirty="0" err="1"/>
              <a:t>issues</a:t>
            </a:r>
            <a:endParaRPr lang="cs-CZ" b="1" dirty="0"/>
          </a:p>
          <a:p>
            <a:r>
              <a:rPr lang="cs-CZ" dirty="0"/>
              <a:t>„</a:t>
            </a:r>
            <a:r>
              <a:rPr lang="en-US" dirty="0"/>
              <a:t>inability of women in these countries to utilize the newly opened democratic space of civil society to form a collective feminist movement</a:t>
            </a:r>
            <a:r>
              <a:rPr lang="cs-CZ" dirty="0"/>
              <a:t>“ (p. 183)</a:t>
            </a:r>
          </a:p>
          <a:p>
            <a:r>
              <a:rPr lang="cs-CZ" dirty="0" err="1"/>
              <a:t>feminism</a:t>
            </a:r>
            <a:r>
              <a:rPr lang="cs-CZ" dirty="0"/>
              <a:t> as </a:t>
            </a:r>
            <a:r>
              <a:rPr lang="cs-CZ" dirty="0" err="1"/>
              <a:t>often</a:t>
            </a:r>
            <a:r>
              <a:rPr lang="cs-CZ" dirty="0"/>
              <a:t> </a:t>
            </a:r>
            <a:r>
              <a:rPr lang="cs-CZ" dirty="0" err="1"/>
              <a:t>used</a:t>
            </a:r>
            <a:r>
              <a:rPr lang="cs-CZ" dirty="0"/>
              <a:t> as a </a:t>
            </a:r>
            <a:r>
              <a:rPr lang="cs-CZ" dirty="0" err="1"/>
              <a:t>curse</a:t>
            </a:r>
            <a:r>
              <a:rPr lang="cs-CZ" dirty="0"/>
              <a:t> </a:t>
            </a:r>
            <a:r>
              <a:rPr lang="cs-CZ" dirty="0" err="1"/>
              <a:t>word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8896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2B7DD7-61B0-48AB-AFBA-F8D092089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Feminism</a:t>
            </a:r>
            <a:r>
              <a:rPr lang="cs-CZ" b="1" dirty="0"/>
              <a:t> in CE – </a:t>
            </a:r>
            <a:r>
              <a:rPr lang="cs-CZ" b="1" dirty="0" err="1"/>
              <a:t>optimistic</a:t>
            </a:r>
            <a:r>
              <a:rPr lang="cs-CZ" b="1" dirty="0"/>
              <a:t> </a:t>
            </a:r>
            <a:r>
              <a:rPr lang="cs-CZ" b="1" dirty="0" err="1"/>
              <a:t>interpretation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75A692-4430-42D2-B698-9A10DBF61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004717" cy="4351338"/>
          </a:xfrm>
        </p:spPr>
        <p:txBody>
          <a:bodyPr/>
          <a:lstStyle/>
          <a:p>
            <a:r>
              <a:rPr lang="cs-CZ" dirty="0" err="1"/>
              <a:t>old</a:t>
            </a:r>
            <a:r>
              <a:rPr lang="cs-CZ" dirty="0"/>
              <a:t> </a:t>
            </a:r>
            <a:r>
              <a:rPr lang="cs-CZ" dirty="0" err="1"/>
              <a:t>tradition</a:t>
            </a:r>
            <a:r>
              <a:rPr lang="cs-CZ" dirty="0"/>
              <a:t> </a:t>
            </a:r>
            <a:r>
              <a:rPr lang="cs-CZ" dirty="0" err="1"/>
              <a:t>back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19th </a:t>
            </a:r>
            <a:r>
              <a:rPr lang="cs-CZ" dirty="0" err="1"/>
              <a:t>century</a:t>
            </a:r>
            <a:r>
              <a:rPr lang="cs-CZ" dirty="0"/>
              <a:t> (</a:t>
            </a:r>
            <a:r>
              <a:rPr lang="cs-CZ" dirty="0" err="1"/>
              <a:t>except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Hungary</a:t>
            </a:r>
            <a:r>
              <a:rPr lang="cs-CZ" dirty="0"/>
              <a:t>)</a:t>
            </a:r>
          </a:p>
          <a:p>
            <a:r>
              <a:rPr lang="cs-CZ" dirty="0" err="1"/>
              <a:t>numerous</a:t>
            </a:r>
            <a:r>
              <a:rPr lang="cs-CZ" dirty="0"/>
              <a:t> </a:t>
            </a:r>
            <a:r>
              <a:rPr lang="cs-CZ" dirty="0" err="1"/>
              <a:t>NGO‘s</a:t>
            </a:r>
            <a:r>
              <a:rPr lang="cs-CZ" dirty="0"/>
              <a:t> and </a:t>
            </a:r>
            <a:r>
              <a:rPr lang="cs-CZ" dirty="0" err="1"/>
              <a:t>initiatives</a:t>
            </a:r>
            <a:endParaRPr lang="cs-CZ" dirty="0"/>
          </a:p>
          <a:p>
            <a:r>
              <a:rPr lang="cs-CZ" dirty="0"/>
              <a:t>„</a:t>
            </a:r>
            <a:r>
              <a:rPr lang="en-US" dirty="0"/>
              <a:t>feminism functions as one of the many “</a:t>
            </a:r>
            <a:r>
              <a:rPr lang="en-US" dirty="0" err="1"/>
              <a:t>ideascapes</a:t>
            </a:r>
            <a:r>
              <a:rPr lang="en-US" dirty="0"/>
              <a:t>” that characterizes contemporary </a:t>
            </a:r>
            <a:r>
              <a:rPr lang="en-US" b="1" dirty="0"/>
              <a:t>global flows </a:t>
            </a:r>
            <a:r>
              <a:rPr lang="en-US" dirty="0"/>
              <a:t>as </a:t>
            </a:r>
            <a:r>
              <a:rPr lang="en-US" b="1" dirty="0"/>
              <a:t>feminist ideas circulate </a:t>
            </a:r>
            <a:r>
              <a:rPr lang="en-US" dirty="0"/>
              <a:t>via scholarly research and through popular culture</a:t>
            </a:r>
            <a:r>
              <a:rPr lang="cs-CZ" dirty="0"/>
              <a:t>“</a:t>
            </a:r>
          </a:p>
          <a:p>
            <a:pPr marL="0" indent="0" algn="r">
              <a:buNone/>
            </a:pPr>
            <a:r>
              <a:rPr lang="cs-CZ" dirty="0"/>
              <a:t>(</a:t>
            </a:r>
            <a:r>
              <a:rPr lang="cs-CZ" dirty="0" err="1"/>
              <a:t>Cerwonka</a:t>
            </a:r>
            <a:r>
              <a:rPr lang="cs-CZ" dirty="0"/>
              <a:t> 2008: 828)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CBE8252-5503-4A06-94D8-2212F3C0D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2196" y="4732900"/>
            <a:ext cx="1711290" cy="123707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EB847C7-7A4B-4E75-B9D1-D58151E236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7704" y="6000719"/>
            <a:ext cx="3024296" cy="857281"/>
          </a:xfrm>
          <a:prstGeom prst="rect">
            <a:avLst/>
          </a:prstGeom>
        </p:spPr>
      </p:pic>
      <p:pic>
        <p:nvPicPr>
          <p:cNvPr id="6" name="Picture 6" descr="Image may contain: text">
            <a:extLst>
              <a:ext uri="{FF2B5EF4-FFF2-40B4-BE49-F238E27FC236}">
                <a16:creationId xmlns:a16="http://schemas.microsoft.com/office/drawing/2014/main" id="{02A56C7B-E5EB-4B94-9AB4-6470C4DA5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4924" y="4732901"/>
            <a:ext cx="1237076" cy="1237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s://upload.wikimedia.org/wikipedia/commons/thumb/1/12/We_Can_Do_It%21.jpg/250px-We_Can_Do_It%21.jpg">
            <a:extLst>
              <a:ext uri="{FF2B5EF4-FFF2-40B4-BE49-F238E27FC236}">
                <a16:creationId xmlns:a16="http://schemas.microsoft.com/office/drawing/2014/main" id="{0EBDA7BB-E9C7-4C49-A7F3-A468D40EE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9227" y="1444956"/>
            <a:ext cx="238125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0202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A538D0-A027-4514-BB5D-7C9DEA161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Proportion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seats</a:t>
            </a:r>
            <a:r>
              <a:rPr lang="cs-CZ" b="1" dirty="0"/>
              <a:t> </a:t>
            </a:r>
            <a:r>
              <a:rPr lang="cs-CZ" b="1" dirty="0" err="1"/>
              <a:t>held</a:t>
            </a:r>
            <a:r>
              <a:rPr lang="cs-CZ" b="1" dirty="0"/>
              <a:t> by </a:t>
            </a:r>
            <a:r>
              <a:rPr lang="cs-CZ" b="1" dirty="0" err="1"/>
              <a:t>women</a:t>
            </a:r>
            <a:r>
              <a:rPr lang="cs-CZ" b="1" dirty="0"/>
              <a:t> in </a:t>
            </a:r>
            <a:r>
              <a:rPr lang="cs-CZ" b="1" dirty="0" err="1"/>
              <a:t>national</a:t>
            </a:r>
            <a:r>
              <a:rPr lang="cs-CZ" b="1" dirty="0"/>
              <a:t> </a:t>
            </a:r>
            <a:r>
              <a:rPr lang="cs-CZ" b="1" dirty="0" err="1"/>
              <a:t>parliaments</a:t>
            </a:r>
            <a:r>
              <a:rPr lang="cs-CZ" b="1" dirty="0"/>
              <a:t> </a:t>
            </a:r>
            <a:r>
              <a:rPr lang="cs-CZ" dirty="0"/>
              <a:t>(%, 2018)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8A5348-98F5-4FD7-B430-7FD13807B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5877" y="2067665"/>
            <a:ext cx="3288587" cy="4351338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Czech Republic	22</a:t>
            </a:r>
          </a:p>
          <a:p>
            <a:pPr marL="0" indent="0">
              <a:buNone/>
            </a:pPr>
            <a:r>
              <a:rPr lang="cs-CZ" dirty="0" err="1"/>
              <a:t>Hungary</a:t>
            </a:r>
            <a:r>
              <a:rPr lang="cs-CZ" dirty="0"/>
              <a:t>		12</a:t>
            </a:r>
          </a:p>
          <a:p>
            <a:pPr marL="0" indent="0">
              <a:buNone/>
            </a:pPr>
            <a:r>
              <a:rPr lang="cs-CZ" dirty="0" err="1"/>
              <a:t>Poland</a:t>
            </a:r>
            <a:r>
              <a:rPr lang="cs-CZ" dirty="0"/>
              <a:t>		28</a:t>
            </a:r>
          </a:p>
          <a:p>
            <a:pPr marL="0" indent="0">
              <a:buNone/>
            </a:pPr>
            <a:r>
              <a:rPr lang="cs-CZ" dirty="0"/>
              <a:t>Slovakia		20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0210846-B72D-4B7B-88C8-47C1D739B2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69" r="1540"/>
          <a:stretch/>
        </p:blipFill>
        <p:spPr>
          <a:xfrm>
            <a:off x="936847" y="2067665"/>
            <a:ext cx="5911921" cy="427822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15CE6A5F-AAE6-4CD7-9A75-77CA9D38D4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875"/>
          <a:stretch/>
        </p:blipFill>
        <p:spPr>
          <a:xfrm>
            <a:off x="936847" y="2124065"/>
            <a:ext cx="844410" cy="2082712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D618E875-649E-4872-9CDC-D15E762C4633}"/>
              </a:ext>
            </a:extLst>
          </p:cNvPr>
          <p:cNvSpPr/>
          <p:nvPr/>
        </p:nvSpPr>
        <p:spPr>
          <a:xfrm>
            <a:off x="844807" y="6345889"/>
            <a:ext cx="105089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4"/>
              </a:rPr>
              <a:t>https://paintmaps.com/statistics/1080/Proportion-of-seats-held-by-women-in-national-parliaments-percentage-on-europe-map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4225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VÃ½sledek obrÃ¡zku pro gender pay gap">
            <a:extLst>
              <a:ext uri="{FF2B5EF4-FFF2-40B4-BE49-F238E27FC236}">
                <a16:creationId xmlns:a16="http://schemas.microsoft.com/office/drawing/2014/main" id="{11304A11-EA73-41E5-B7C2-C54AAF3FC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356" y="0"/>
            <a:ext cx="47132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DAD2CA4E-96A4-4AF8-969F-E9D387C03800}"/>
              </a:ext>
            </a:extLst>
          </p:cNvPr>
          <p:cNvSpPr txBox="1"/>
          <p:nvPr/>
        </p:nvSpPr>
        <p:spPr>
          <a:xfrm>
            <a:off x="953024" y="345056"/>
            <a:ext cx="27863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err="1">
                <a:latin typeface="+mj-lt"/>
              </a:rPr>
              <a:t>Pay</a:t>
            </a:r>
            <a:r>
              <a:rPr lang="cs-CZ" sz="4400" b="1" dirty="0">
                <a:latin typeface="+mj-lt"/>
              </a:rPr>
              <a:t> gap</a:t>
            </a:r>
          </a:p>
        </p:txBody>
      </p:sp>
    </p:spTree>
    <p:extLst>
      <p:ext uri="{BB962C8B-B14F-4D97-AF65-F5344CB8AC3E}">
        <p14:creationId xmlns:p14="http://schemas.microsoft.com/office/powerpoint/2010/main" val="1546256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CCCEB7-C59B-49E3-8C3C-F50B56082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1835"/>
            <a:ext cx="10515600" cy="1325563"/>
          </a:xfrm>
        </p:spPr>
        <p:txBody>
          <a:bodyPr/>
          <a:lstStyle/>
          <a:p>
            <a:r>
              <a:rPr lang="cs-CZ" b="1" dirty="0"/>
              <a:t>Gender </a:t>
            </a:r>
            <a:r>
              <a:rPr lang="cs-CZ" b="1" dirty="0" err="1"/>
              <a:t>Equality</a:t>
            </a:r>
            <a:r>
              <a:rPr lang="cs-CZ" b="1" dirty="0"/>
              <a:t> </a:t>
            </a:r>
          </a:p>
        </p:txBody>
      </p:sp>
      <p:pic>
        <p:nvPicPr>
          <p:cNvPr id="6146" name="Picture 2" descr="https://eurogender.eige.europa.eu/sites/default/files/eigeindex_infographic.jpg">
            <a:extLst>
              <a:ext uri="{FF2B5EF4-FFF2-40B4-BE49-F238E27FC236}">
                <a16:creationId xmlns:a16="http://schemas.microsoft.com/office/drawing/2014/main" id="{75D9F2E3-FF46-4D27-BB72-7896524D63F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8" b="6718"/>
          <a:stretch/>
        </p:blipFill>
        <p:spPr bwMode="auto">
          <a:xfrm>
            <a:off x="838200" y="1171254"/>
            <a:ext cx="8665342" cy="568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3EED5501-E5B3-48E2-9162-32D631E9443D}"/>
              </a:ext>
            </a:extLst>
          </p:cNvPr>
          <p:cNvSpPr/>
          <p:nvPr/>
        </p:nvSpPr>
        <p:spPr>
          <a:xfrm>
            <a:off x="5170871" y="801922"/>
            <a:ext cx="44678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3"/>
              </a:rPr>
              <a:t>https://eige.europa.eu/gender-equality-index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0801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E6A92C-8B27-4BFB-8C46-52487E45C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Illiberal</a:t>
            </a:r>
            <a:r>
              <a:rPr lang="cs-CZ" b="1" dirty="0"/>
              <a:t> </a:t>
            </a:r>
            <a:r>
              <a:rPr lang="cs-CZ" b="1" dirty="0" err="1"/>
              <a:t>turn</a:t>
            </a:r>
            <a:r>
              <a:rPr lang="cs-CZ" b="1" dirty="0"/>
              <a:t> in </a:t>
            </a:r>
            <a:r>
              <a:rPr lang="cs-CZ" b="1" dirty="0" err="1"/>
              <a:t>women‘s</a:t>
            </a:r>
            <a:r>
              <a:rPr lang="cs-CZ" b="1" dirty="0"/>
              <a:t> </a:t>
            </a:r>
            <a:r>
              <a:rPr lang="cs-CZ" b="1" dirty="0" err="1"/>
              <a:t>rights</a:t>
            </a:r>
            <a:r>
              <a:rPr lang="cs-CZ" b="1" dirty="0"/>
              <a:t> </a:t>
            </a:r>
            <a:br>
              <a:rPr lang="cs-CZ" b="1" dirty="0"/>
            </a:br>
            <a:r>
              <a:rPr lang="cs-CZ" b="1" dirty="0"/>
              <a:t>(</a:t>
            </a:r>
            <a:r>
              <a:rPr lang="cs-CZ" b="1" dirty="0" err="1"/>
              <a:t>Poland</a:t>
            </a:r>
            <a:r>
              <a:rPr lang="cs-CZ" b="1" dirty="0"/>
              <a:t> and </a:t>
            </a:r>
            <a:r>
              <a:rPr lang="cs-CZ" b="1" dirty="0" err="1"/>
              <a:t>Hungary</a:t>
            </a:r>
            <a:r>
              <a:rPr lang="cs-CZ" b="1" dirty="0"/>
              <a:t>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CBF0BD-F66D-492B-9E37-DD9D11EF1B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feminists and progressive </a:t>
            </a:r>
            <a:r>
              <a:rPr lang="en-US" b="1" dirty="0"/>
              <a:t>NGOs</a:t>
            </a:r>
            <a:r>
              <a:rPr lang="en-US" dirty="0"/>
              <a:t> </a:t>
            </a:r>
            <a:r>
              <a:rPr lang="cs-CZ" dirty="0" err="1"/>
              <a:t>have</a:t>
            </a:r>
            <a:r>
              <a:rPr lang="cs-CZ" dirty="0"/>
              <a:t> </a:t>
            </a:r>
            <a:r>
              <a:rPr lang="cs-CZ" dirty="0" err="1"/>
              <a:t>become</a:t>
            </a:r>
            <a:r>
              <a:rPr lang="cs-CZ" dirty="0"/>
              <a:t> </a:t>
            </a:r>
            <a:r>
              <a:rPr lang="cs-CZ" b="1" dirty="0"/>
              <a:t>u</a:t>
            </a:r>
            <a:r>
              <a:rPr lang="en-US" b="1" dirty="0" err="1"/>
              <a:t>nderfunded</a:t>
            </a:r>
            <a:r>
              <a:rPr lang="cs-CZ" b="1" dirty="0"/>
              <a:t> and </a:t>
            </a:r>
            <a:r>
              <a:rPr lang="en-US" b="1" dirty="0"/>
              <a:t>demonized</a:t>
            </a:r>
            <a:r>
              <a:rPr lang="cs-CZ" dirty="0"/>
              <a:t>; </a:t>
            </a:r>
            <a:r>
              <a:rPr lang="en-US" dirty="0"/>
              <a:t>unable to influence government policy through previously existing channels – advocacy, consultations or media</a:t>
            </a:r>
            <a:endParaRPr lang="cs-CZ" dirty="0"/>
          </a:p>
          <a:p>
            <a:r>
              <a:rPr lang="cs-CZ" dirty="0"/>
              <a:t>p</a:t>
            </a:r>
            <a:r>
              <a:rPr lang="en-US" dirty="0" err="1"/>
              <a:t>rivileging</a:t>
            </a:r>
            <a:r>
              <a:rPr lang="en-US" dirty="0"/>
              <a:t> </a:t>
            </a:r>
            <a:r>
              <a:rPr lang="en-US" b="1" dirty="0"/>
              <a:t>family over women’s rights</a:t>
            </a:r>
            <a:endParaRPr lang="cs-CZ" b="1" dirty="0"/>
          </a:p>
          <a:p>
            <a:r>
              <a:rPr lang="en-US" dirty="0"/>
              <a:t>nationalist ideas about the family to attack human rights, </a:t>
            </a:r>
            <a:r>
              <a:rPr lang="en-US" dirty="0" err="1"/>
              <a:t>emphasi</a:t>
            </a:r>
            <a:r>
              <a:rPr lang="cs-CZ" dirty="0"/>
              <a:t>z</a:t>
            </a:r>
            <a:r>
              <a:rPr lang="en-US" dirty="0" err="1"/>
              <a:t>ing</a:t>
            </a:r>
            <a:r>
              <a:rPr lang="en-US" dirty="0"/>
              <a:t> the rights and interests of “traditional” families over those of individuals and </a:t>
            </a:r>
            <a:r>
              <a:rPr lang="en-US" dirty="0" err="1"/>
              <a:t>minoritie</a:t>
            </a:r>
            <a:r>
              <a:rPr lang="cs-CZ" dirty="0"/>
              <a:t>s</a:t>
            </a:r>
          </a:p>
          <a:p>
            <a:r>
              <a:rPr lang="cs-CZ" dirty="0" err="1"/>
              <a:t>Fidesz</a:t>
            </a:r>
            <a:r>
              <a:rPr lang="cs-CZ" dirty="0"/>
              <a:t> and </a:t>
            </a:r>
            <a:r>
              <a:rPr lang="cs-CZ" dirty="0" err="1"/>
              <a:t>PiS</a:t>
            </a:r>
            <a:r>
              <a:rPr lang="cs-CZ" dirty="0"/>
              <a:t>: </a:t>
            </a:r>
            <a:r>
              <a:rPr lang="en-US" dirty="0"/>
              <a:t>the concept of “</a:t>
            </a:r>
            <a:r>
              <a:rPr lang="en-US" b="1" dirty="0"/>
              <a:t>family mainstreaming</a:t>
            </a:r>
            <a:r>
              <a:rPr lang="en-US" dirty="0"/>
              <a:t>”</a:t>
            </a:r>
            <a:r>
              <a:rPr lang="cs-CZ" dirty="0"/>
              <a:t> (shift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discourse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gender </a:t>
            </a:r>
            <a:r>
              <a:rPr lang="cs-CZ" dirty="0" err="1"/>
              <a:t>equality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value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traditional</a:t>
            </a:r>
            <a:r>
              <a:rPr lang="cs-CZ" dirty="0"/>
              <a:t> </a:t>
            </a:r>
            <a:r>
              <a:rPr lang="cs-CZ" dirty="0" err="1"/>
              <a:t>families</a:t>
            </a:r>
            <a:r>
              <a:rPr lang="cs-CZ" dirty="0"/>
              <a:t>)</a:t>
            </a:r>
          </a:p>
          <a:p>
            <a:pPr marL="0" indent="0">
              <a:buNone/>
            </a:pPr>
            <a:br>
              <a:rPr lang="en-US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661849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1162</TotalTime>
  <Words>1316</Words>
  <Application>Microsoft Office PowerPoint</Application>
  <PresentationFormat>Širokoúhlá obrazovka</PresentationFormat>
  <Paragraphs>116</Paragraphs>
  <Slides>26</Slides>
  <Notes>1</Notes>
  <HiddenSlides>0</HiddenSlides>
  <MMClips>2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Motiv Office</vt:lpstr>
      <vt:lpstr>Prezentace aplikace PowerPoint</vt:lpstr>
      <vt:lpstr>Three waves of feminism</vt:lpstr>
      <vt:lpstr>Gender ≠ sex</vt:lpstr>
      <vt:lpstr>Feminism in CE – pesimistic interpretation</vt:lpstr>
      <vt:lpstr>Feminism in CE – optimistic interpretation</vt:lpstr>
      <vt:lpstr>Proportion of seats held by women in national parliaments (%, 2018)</vt:lpstr>
      <vt:lpstr>Prezentace aplikace PowerPoint</vt:lpstr>
      <vt:lpstr>Gender Equality </vt:lpstr>
      <vt:lpstr>Illiberal turn in women‘s rights  (Poland and Hungary)</vt:lpstr>
      <vt:lpstr>Gendered illiberalism</vt:lpstr>
      <vt:lpstr>Global attack on gender studies</vt:lpstr>
      <vt:lpstr>Anti-gender campaigns</vt:lpstr>
      <vt:lpstr>„Antigenderism“</vt:lpstr>
      <vt:lpstr>Hungary</vt:lpstr>
      <vt:lpstr>Poland</vt:lpstr>
      <vt:lpstr>Poland: „Czarny protest“ (Black protest), 2016</vt:lpstr>
      <vt:lpstr>LGBT rights </vt:lpstr>
      <vt:lpstr>LGBT rights: Same-sex marriage</vt:lpstr>
      <vt:lpstr>LGBT rights: Adoption</vt:lpstr>
      <vt:lpstr>Prezentace aplikace PowerPoint</vt:lpstr>
      <vt:lpstr>Knotting and looping of time</vt:lpstr>
      <vt:lpstr>Homophobia as Geopolitics</vt:lpstr>
      <vt:lpstr>Prezentace aplikace PowerPoint</vt:lpstr>
      <vt:lpstr>References</vt:lpstr>
      <vt:lpstr>References</vt:lpstr>
      <vt:lpstr>Movie Tips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Petra A. Honová</dc:creator>
  <cp:lastModifiedBy>Petra A. Honová</cp:lastModifiedBy>
  <cp:revision>4</cp:revision>
  <cp:lastPrinted>2019-05-16T05:59:58Z</cp:lastPrinted>
  <dcterms:created xsi:type="dcterms:W3CDTF">2019-05-15T16:25:24Z</dcterms:created>
  <dcterms:modified xsi:type="dcterms:W3CDTF">2019-05-16T11:48:00Z</dcterms:modified>
</cp:coreProperties>
</file>