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305" r:id="rId4"/>
    <p:sldId id="307" r:id="rId5"/>
    <p:sldId id="308" r:id="rId6"/>
    <p:sldId id="293" r:id="rId7"/>
    <p:sldId id="310" r:id="rId8"/>
    <p:sldId id="263" r:id="rId9"/>
    <p:sldId id="267" r:id="rId10"/>
    <p:sldId id="272" r:id="rId11"/>
    <p:sldId id="266" r:id="rId12"/>
    <p:sldId id="275" r:id="rId13"/>
    <p:sldId id="303" r:id="rId14"/>
    <p:sldId id="286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 autoAdjust="0"/>
    <p:restoredTop sz="94697"/>
  </p:normalViewPr>
  <p:slideViewPr>
    <p:cSldViewPr>
      <p:cViewPr varScale="1">
        <p:scale>
          <a:sx n="142" d="100"/>
          <a:sy n="142" d="100"/>
        </p:scale>
        <p:origin x="342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DC450-FC61-4626-B9F8-5C4B6E478B72}" type="datetimeFigureOut">
              <a:rPr lang="cs-CZ" smtClean="0"/>
              <a:pPr/>
              <a:t>25.11.2022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D37A0-01AC-42C5-B5B4-564D431F98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7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37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3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3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2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37A0-01AC-42C5-B5B4-564D431F987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73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A77E-3A1D-4B00-8EA0-D2C381E4C668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3F49-6D60-4B7F-B6EF-CA24ED1FBC8F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A898-1FE9-41AA-802C-F2EA59EA9859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9306-FF42-4CF9-8F6C-F741FE78FEBE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09E8-46BC-4405-B655-3BF0D4B5CE40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4FB5-DBF4-4BB9-BBF5-F56D126397EA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B0-9B00-4DFD-849D-4E1D4225B3F9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146A-B2D1-4BB8-8E04-D1265E213243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264F-869E-4B48-B8D7-93F189EDCC01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0934-AD8E-4B09-8B5D-D5D164B67F3D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43C1-9C4B-4DF7-9FD5-BCEA360A269A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6E12-22D8-4949-BF12-2B65DFEA501D}" type="datetime1">
              <a:rPr lang="cs-CZ" smtClean="0"/>
              <a:pPr/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DE4E-3EBE-4994-979B-69BA45C7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guardian.com/news/datablog/interactive/2012/mar/29/carbon-map-infographic-worl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76" y="1959681"/>
            <a:ext cx="5468144" cy="1836204"/>
          </a:xfrm>
        </p:spPr>
        <p:txBody>
          <a:bodyPr>
            <a:normAutofit/>
          </a:bodyPr>
          <a:lstStyle/>
          <a:p>
            <a:r>
              <a:rPr lang="cs-CZ" sz="3100" dirty="0" err="1">
                <a:latin typeface="TitilliumMaps29L" pitchFamily="50" charset="-18"/>
              </a:rPr>
              <a:t>Climate</a:t>
            </a:r>
            <a:r>
              <a:rPr lang="cs-CZ" sz="3100" dirty="0">
                <a:latin typeface="TitilliumMaps29L" pitchFamily="50" charset="-18"/>
              </a:rPr>
              <a:t> </a:t>
            </a:r>
            <a:r>
              <a:rPr lang="cs-CZ" sz="3100" dirty="0" err="1">
                <a:latin typeface="TitilliumMaps29L" pitchFamily="50" charset="-18"/>
              </a:rPr>
              <a:t>security</a:t>
            </a:r>
            <a:r>
              <a:rPr lang="cs-CZ" sz="3100" dirty="0">
                <a:latin typeface="TitilliumMaps29L" pitchFamily="50" charset="-18"/>
              </a:rPr>
              <a:t> and </a:t>
            </a:r>
            <a:r>
              <a:rPr lang="cs-CZ" sz="3100" dirty="0" err="1">
                <a:latin typeface="TitilliumMaps29L" pitchFamily="50" charset="-18"/>
              </a:rPr>
              <a:t>europe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771550"/>
            <a:ext cx="7772400" cy="112514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TitilliumMaps29L" pitchFamily="50" charset="-18"/>
              </a:rPr>
              <a:t>Eliška Ullrichová, </a:t>
            </a:r>
            <a:r>
              <a:rPr lang="cs-CZ" b="1" dirty="0" err="1">
                <a:solidFill>
                  <a:schemeClr val="tx1"/>
                </a:solidFill>
                <a:latin typeface="TitilliumMaps29L" pitchFamily="50" charset="-18"/>
              </a:rPr>
              <a:t>November</a:t>
            </a:r>
            <a:r>
              <a:rPr lang="cs-CZ" b="1" dirty="0">
                <a:solidFill>
                  <a:schemeClr val="tx1"/>
                </a:solidFill>
                <a:latin typeface="TitilliumMaps29L" pitchFamily="50" charset="-18"/>
              </a:rPr>
              <a:t> 25, 2022</a:t>
            </a:r>
          </a:p>
        </p:txBody>
      </p:sp>
      <p:pic>
        <p:nvPicPr>
          <p:cNvPr id="14" name="Obrázek 13" descr="map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-1"/>
            <a:ext cx="3635896" cy="2794363"/>
          </a:xfrm>
          <a:prstGeom prst="rect">
            <a:avLst/>
          </a:prstGeom>
        </p:spPr>
      </p:pic>
      <p:pic>
        <p:nvPicPr>
          <p:cNvPr id="13" name="Obrázek 12" descr="logo_cz_IMS_cerna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00" y="291600"/>
            <a:ext cx="3375189" cy="709200"/>
          </a:xfrm>
          <a:prstGeom prst="rect">
            <a:avLst/>
          </a:prstGeom>
        </p:spPr>
      </p:pic>
      <p:pic>
        <p:nvPicPr>
          <p:cNvPr id="24" name="Obrázek 23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536000"/>
            <a:ext cx="1766258" cy="396000"/>
          </a:xfrm>
          <a:prstGeom prst="rect">
            <a:avLst/>
          </a:prstGeom>
        </p:spPr>
      </p:pic>
      <p:pic>
        <p:nvPicPr>
          <p:cNvPr id="25" name="Obrázek 24" descr="logo_katedra_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000" y="4536000"/>
            <a:ext cx="2325745" cy="396000"/>
          </a:xfrm>
          <a:prstGeom prst="rect">
            <a:avLst/>
          </a:prstGeom>
        </p:spPr>
      </p:pic>
      <p:pic>
        <p:nvPicPr>
          <p:cNvPr id="26" name="Obrázek 25" descr="logo_katedra_ruskych_a_vychodoevrops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536000"/>
            <a:ext cx="1981211" cy="396000"/>
          </a:xfrm>
          <a:prstGeom prst="rect">
            <a:avLst/>
          </a:prstGeom>
        </p:spPr>
      </p:pic>
      <p:pic>
        <p:nvPicPr>
          <p:cNvPr id="27" name="Obrázek 26" descr="logo_katedra_severoamerickych_studii_en_rgb_bez pozad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4536000"/>
            <a:ext cx="1776517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tilliumMaps29L" pitchFamily="50" charset="-18"/>
              </a:rPr>
              <a:t>Nile River Basin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864096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tilliumMaps29L" pitchFamily="50" charset="-18"/>
              </a:rPr>
              <a:t>Egypt vs. Ethiopia</a:t>
            </a:r>
          </a:p>
          <a:p>
            <a:r>
              <a:rPr lang="cs-CZ" sz="1800" dirty="0">
                <a:latin typeface="TitilliumMaps29L" pitchFamily="50" charset="-18"/>
              </a:rPr>
              <a:t>Grand Ethiopian Renaissance Dam (GERD)</a:t>
            </a:r>
          </a:p>
          <a:p>
            <a:endParaRPr lang="cs-CZ" sz="1800" dirty="0">
              <a:latin typeface="TitilliumMaps29L" pitchFamily="50" charset="-18"/>
            </a:endParaRPr>
          </a:p>
        </p:txBody>
      </p:sp>
      <p:pic>
        <p:nvPicPr>
          <p:cNvPr id="20" name="Obrázek 19" descr="logo_katedra_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21" name="Obrázek 20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7170" name="Picture 2" descr="Image result for nile river bas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48" y="646972"/>
            <a:ext cx="3174652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64" y="2499742"/>
            <a:ext cx="2909273" cy="19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tilliumMaps29L" pitchFamily="50" charset="-18"/>
              </a:rPr>
              <a:t>Gaza </a:t>
            </a:r>
            <a:r>
              <a:rPr lang="cs-CZ" sz="2800" dirty="0" err="1">
                <a:latin typeface="TitilliumMaps29L" pitchFamily="50" charset="-18"/>
              </a:rPr>
              <a:t>humanitarian</a:t>
            </a:r>
            <a:r>
              <a:rPr lang="cs-CZ" sz="2800" dirty="0">
                <a:latin typeface="TitilliumMaps29L" pitchFamily="50" charset="-18"/>
              </a:rPr>
              <a:t> </a:t>
            </a:r>
            <a:r>
              <a:rPr lang="cs-CZ" sz="2800" dirty="0" err="1">
                <a:latin typeface="TitilliumMaps29L" pitchFamily="50" charset="-18"/>
              </a:rPr>
              <a:t>water</a:t>
            </a:r>
            <a:r>
              <a:rPr lang="cs-CZ" sz="2800" dirty="0">
                <a:latin typeface="TitilliumMaps29L" pitchFamily="50" charset="-18"/>
              </a:rPr>
              <a:t> </a:t>
            </a:r>
            <a:r>
              <a:rPr lang="cs-CZ" sz="2800" dirty="0" err="1">
                <a:latin typeface="TitilliumMaps29L" pitchFamily="50" charset="-18"/>
              </a:rPr>
              <a:t>crisis</a:t>
            </a:r>
            <a:endParaRPr lang="cs-CZ" sz="2800" dirty="0">
              <a:latin typeface="TitilliumMaps29L" pitchFamily="50" charset="-18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2808311"/>
          </a:xfrm>
        </p:spPr>
        <p:txBody>
          <a:bodyPr>
            <a:normAutofit/>
          </a:bodyPr>
          <a:lstStyle/>
          <a:p>
            <a:r>
              <a:rPr lang="cs-CZ" sz="1800" dirty="0" err="1">
                <a:latin typeface="TitilliumMaps29L" pitchFamily="50" charset="-18"/>
              </a:rPr>
              <a:t>Economic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blockage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of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Israel</a:t>
            </a:r>
            <a:r>
              <a:rPr lang="cs-CZ" sz="1800" dirty="0">
                <a:latin typeface="TitilliumMaps29L" pitchFamily="50" charset="-18"/>
              </a:rPr>
              <a:t> and Egypt </a:t>
            </a:r>
            <a:r>
              <a:rPr lang="cs-CZ" sz="1800" dirty="0" err="1">
                <a:latin typeface="TitilliumMaps29L" pitchFamily="50" charset="-18"/>
              </a:rPr>
              <a:t>since</a:t>
            </a:r>
            <a:r>
              <a:rPr lang="cs-CZ" sz="1800" dirty="0">
                <a:latin typeface="TitilliumMaps29L" pitchFamily="50" charset="-18"/>
              </a:rPr>
              <a:t> 2007</a:t>
            </a:r>
          </a:p>
          <a:p>
            <a:r>
              <a:rPr lang="cs-CZ" sz="1800" dirty="0">
                <a:latin typeface="TitilliumMaps29L" pitchFamily="50" charset="-18"/>
              </a:rPr>
              <a:t>5 % </a:t>
            </a:r>
            <a:r>
              <a:rPr lang="cs-CZ" sz="1800" dirty="0" err="1">
                <a:latin typeface="TitilliumMaps29L" pitchFamily="50" charset="-18"/>
              </a:rPr>
              <a:t>of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water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resources</a:t>
            </a:r>
            <a:r>
              <a:rPr lang="cs-CZ" sz="1800" dirty="0">
                <a:latin typeface="TitilliumMaps29L" pitchFamily="50" charset="-18"/>
              </a:rPr>
              <a:t> fit </a:t>
            </a:r>
            <a:r>
              <a:rPr lang="cs-CZ" sz="1800" dirty="0" err="1">
                <a:latin typeface="TitilliumMaps29L" pitchFamily="50" charset="-18"/>
              </a:rPr>
              <a:t>for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human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consumption</a:t>
            </a:r>
            <a:endParaRPr lang="cs-CZ" sz="1800" dirty="0">
              <a:latin typeface="TitilliumMaps29L" pitchFamily="50" charset="-18"/>
            </a:endParaRPr>
          </a:p>
          <a:p>
            <a:pPr lvl="1"/>
            <a:r>
              <a:rPr lang="cs-CZ" sz="1400" dirty="0">
                <a:latin typeface="TitilliumMaps29L" pitchFamily="50" charset="-18"/>
              </a:rPr>
              <a:t>Limited </a:t>
            </a:r>
            <a:r>
              <a:rPr lang="cs-CZ" sz="1400" dirty="0" err="1">
                <a:latin typeface="TitilliumMaps29L" pitchFamily="50" charset="-18"/>
              </a:rPr>
              <a:t>hygiene</a:t>
            </a:r>
            <a:r>
              <a:rPr lang="cs-CZ" sz="1400" dirty="0">
                <a:latin typeface="TitilliumMaps29L" pitchFamily="50" charset="-18"/>
              </a:rPr>
              <a:t> </a:t>
            </a:r>
            <a:r>
              <a:rPr lang="cs-CZ" sz="1400" dirty="0" err="1">
                <a:latin typeface="TitilliumMaps29L" pitchFamily="50" charset="-18"/>
              </a:rPr>
              <a:t>practise</a:t>
            </a:r>
            <a:endParaRPr lang="cs-CZ" sz="1400" dirty="0">
              <a:latin typeface="TitilliumMaps29L" pitchFamily="50" charset="-18"/>
            </a:endParaRPr>
          </a:p>
          <a:p>
            <a:pPr lvl="1"/>
            <a:r>
              <a:rPr lang="cs-CZ" sz="1400" dirty="0" err="1">
                <a:latin typeface="TitilliumMaps29L" pitchFamily="50" charset="-18"/>
              </a:rPr>
              <a:t>Insufficient</a:t>
            </a:r>
            <a:r>
              <a:rPr lang="cs-CZ" sz="1400" dirty="0">
                <a:latin typeface="TitilliumMaps29L" pitchFamily="50" charset="-18"/>
              </a:rPr>
              <a:t> </a:t>
            </a:r>
            <a:r>
              <a:rPr lang="cs-CZ" sz="1400" dirty="0" err="1">
                <a:latin typeface="TitilliumMaps29L" pitchFamily="50" charset="-18"/>
              </a:rPr>
              <a:t>sewage</a:t>
            </a:r>
            <a:r>
              <a:rPr lang="cs-CZ" sz="1400" dirty="0">
                <a:latin typeface="TitilliumMaps29L" pitchFamily="50" charset="-18"/>
              </a:rPr>
              <a:t> </a:t>
            </a:r>
            <a:r>
              <a:rPr lang="cs-CZ" sz="1400" dirty="0" err="1">
                <a:latin typeface="TitilliumMaps29L" pitchFamily="50" charset="-18"/>
              </a:rPr>
              <a:t>treatment</a:t>
            </a:r>
            <a:endParaRPr lang="cs-CZ" sz="1400" dirty="0">
              <a:latin typeface="TitilliumMaps29L" pitchFamily="50" charset="-18"/>
            </a:endParaRPr>
          </a:p>
          <a:p>
            <a:pPr lvl="1"/>
            <a:r>
              <a:rPr lang="cs-CZ" sz="1400" dirty="0" err="1">
                <a:latin typeface="TitilliumMaps29L" pitchFamily="50" charset="-18"/>
              </a:rPr>
              <a:t>Water</a:t>
            </a:r>
            <a:r>
              <a:rPr lang="cs-CZ" sz="1400" dirty="0">
                <a:latin typeface="TitilliumMaps29L" pitchFamily="50" charset="-18"/>
              </a:rPr>
              <a:t> </a:t>
            </a:r>
            <a:r>
              <a:rPr lang="cs-CZ" sz="1400" dirty="0" err="1">
                <a:latin typeface="TitilliumMaps29L" pitchFamily="50" charset="-18"/>
              </a:rPr>
              <a:t>scarcity</a:t>
            </a:r>
            <a:endParaRPr lang="cs-CZ" sz="1400" dirty="0">
              <a:latin typeface="TitilliumMaps29L" pitchFamily="50" charset="-18"/>
            </a:endParaRPr>
          </a:p>
          <a:p>
            <a:r>
              <a:rPr lang="cs-CZ" sz="1800" dirty="0">
                <a:latin typeface="TitilliumMaps29L" pitchFamily="50" charset="-18"/>
              </a:rPr>
              <a:t>2018 </a:t>
            </a:r>
            <a:r>
              <a:rPr lang="cs-CZ" sz="1800" dirty="0" err="1">
                <a:latin typeface="TitilliumMaps29L" pitchFamily="50" charset="-18"/>
              </a:rPr>
              <a:t>mobilization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of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financial</a:t>
            </a:r>
            <a:r>
              <a:rPr lang="cs-CZ" sz="1800" dirty="0">
                <a:latin typeface="TitilliumMaps29L" pitchFamily="50" charset="-18"/>
              </a:rPr>
              <a:t> support </a:t>
            </a:r>
            <a:r>
              <a:rPr lang="cs-CZ" sz="1800" dirty="0" err="1">
                <a:latin typeface="TitilliumMaps29L" pitchFamily="50" charset="-18"/>
              </a:rPr>
              <a:t>of</a:t>
            </a:r>
            <a:r>
              <a:rPr lang="cs-CZ" sz="1800" dirty="0">
                <a:latin typeface="TitilliumMaps29L" pitchFamily="50" charset="-18"/>
              </a:rPr>
              <a:t> €456 </a:t>
            </a:r>
            <a:r>
              <a:rPr lang="cs-CZ" sz="1800" dirty="0" err="1">
                <a:latin typeface="TitilliumMaps29L" pitchFamily="50" charset="-18"/>
              </a:rPr>
              <a:t>million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cs-CZ" sz="1800" dirty="0" err="1">
                <a:latin typeface="TitilliumMaps29L" pitchFamily="50" charset="-18"/>
              </a:rPr>
              <a:t>for</a:t>
            </a:r>
            <a:r>
              <a:rPr lang="cs-CZ" sz="1800" dirty="0">
                <a:latin typeface="TitilliumMaps29L" pitchFamily="50" charset="-18"/>
              </a:rPr>
              <a:t> a </a:t>
            </a:r>
            <a:r>
              <a:rPr lang="cs-CZ" sz="1800" dirty="0" err="1">
                <a:latin typeface="TitilliumMaps29L" pitchFamily="50" charset="-18"/>
              </a:rPr>
              <a:t>desalination</a:t>
            </a:r>
            <a:r>
              <a:rPr lang="cs-CZ" sz="1800" dirty="0">
                <a:latin typeface="TitilliumMaps29L" pitchFamily="50" charset="-18"/>
              </a:rPr>
              <a:t> plant </a:t>
            </a:r>
          </a:p>
          <a:p>
            <a:pPr lvl="1"/>
            <a:r>
              <a:rPr lang="cs-CZ" sz="1400" dirty="0">
                <a:latin typeface="TitilliumMaps29L" pitchFamily="50" charset="-18"/>
              </a:rPr>
              <a:t>2018-2022 </a:t>
            </a:r>
            <a:r>
              <a:rPr lang="cs-CZ" sz="1400" dirty="0" err="1">
                <a:latin typeface="TitilliumMaps29L" pitchFamily="50" charset="-18"/>
              </a:rPr>
              <a:t>construction</a:t>
            </a:r>
            <a:endParaRPr lang="cs-CZ" sz="1400" dirty="0">
              <a:latin typeface="TitilliumMaps29L" pitchFamily="50" charset="-18"/>
            </a:endParaRPr>
          </a:p>
          <a:p>
            <a:pPr lvl="1"/>
            <a:r>
              <a:rPr lang="cs-CZ" sz="1400" dirty="0">
                <a:latin typeface="TitilliumMaps29L" pitchFamily="50" charset="-18"/>
              </a:rPr>
              <a:t>55 m</a:t>
            </a:r>
            <a:r>
              <a:rPr lang="cs-CZ" sz="1400" baseline="30000" dirty="0">
                <a:latin typeface="TitilliumMaps29L" pitchFamily="50" charset="-18"/>
              </a:rPr>
              <a:t>3 </a:t>
            </a:r>
            <a:r>
              <a:rPr lang="cs-CZ" sz="1400" dirty="0" err="1">
                <a:latin typeface="TitilliumMaps29L" pitchFamily="50" charset="-18"/>
              </a:rPr>
              <a:t>capacity</a:t>
            </a:r>
            <a:endParaRPr lang="cs-CZ" sz="1400" dirty="0">
              <a:latin typeface="TitilliumMaps29L" pitchFamily="50" charset="-18"/>
            </a:endParaRPr>
          </a:p>
          <a:p>
            <a:pPr lvl="1"/>
            <a:r>
              <a:rPr lang="cs-CZ" sz="1400" dirty="0" err="1">
                <a:latin typeface="TitilliumMaps29L" pitchFamily="50" charset="-18"/>
              </a:rPr>
              <a:t>Sea</a:t>
            </a:r>
            <a:r>
              <a:rPr lang="cs-CZ" sz="1400" dirty="0">
                <a:latin typeface="TitilliumMaps29L" pitchFamily="50" charset="-18"/>
              </a:rPr>
              <a:t> </a:t>
            </a:r>
            <a:r>
              <a:rPr lang="cs-CZ" sz="1400" dirty="0" err="1">
                <a:latin typeface="TitilliumMaps29L" pitchFamily="50" charset="-18"/>
              </a:rPr>
              <a:t>Water</a:t>
            </a:r>
            <a:r>
              <a:rPr lang="cs-CZ" sz="1400" dirty="0">
                <a:latin typeface="TitilliumMaps29L" pitchFamily="50" charset="-18"/>
              </a:rPr>
              <a:t> Reverse </a:t>
            </a:r>
            <a:r>
              <a:rPr lang="cs-CZ" sz="1400" dirty="0" err="1">
                <a:latin typeface="TitilliumMaps29L" pitchFamily="50" charset="-18"/>
              </a:rPr>
              <a:t>Osmosis</a:t>
            </a:r>
            <a:endParaRPr lang="cs-CZ" sz="1400" dirty="0">
              <a:latin typeface="TitilliumMaps29L" pitchFamily="50" charset="-18"/>
            </a:endParaRPr>
          </a:p>
          <a:p>
            <a:endParaRPr lang="cs-CZ" sz="1800" dirty="0">
              <a:latin typeface="TitilliumMaps29L" pitchFamily="50" charset="-18"/>
            </a:endParaRPr>
          </a:p>
        </p:txBody>
      </p:sp>
      <p:pic>
        <p:nvPicPr>
          <p:cNvPr id="20" name="Obrázek 19" descr="logo_katedra_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21" name="Obrázek 20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7D996E-F308-4FD1-9571-0B61240080F5}"/>
              </a:ext>
            </a:extLst>
          </p:cNvPr>
          <p:cNvSpPr txBox="1"/>
          <p:nvPr/>
        </p:nvSpPr>
        <p:spPr>
          <a:xfrm>
            <a:off x="5076056" y="3559009"/>
            <a:ext cx="3788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EU humanitarian funding:</a:t>
            </a:r>
            <a:br>
              <a:rPr lang="en-US" dirty="0"/>
            </a:b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Close to</a:t>
            </a:r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€35million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in 2021</a:t>
            </a:r>
            <a:br>
              <a:rPr lang="en-US" dirty="0"/>
            </a:b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More than </a:t>
            </a:r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€827 million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since 2000</a:t>
            </a:r>
            <a:endParaRPr lang="cs-CZ" dirty="0">
              <a:latin typeface="TitilliumMaps29L"/>
            </a:endParaRPr>
          </a:p>
        </p:txBody>
      </p:sp>
      <p:pic>
        <p:nvPicPr>
          <p:cNvPr id="2050" name="Picture 2" descr="Palestine">
            <a:extLst>
              <a:ext uri="{FF2B5EF4-FFF2-40B4-BE49-F238E27FC236}">
                <a16:creationId xmlns:a16="http://schemas.microsoft.com/office/drawing/2014/main" id="{AED60B34-B63A-4B4D-9A65-C4BB7E9D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99" y="1448273"/>
            <a:ext cx="3306001" cy="13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1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tilliumMaps29L" pitchFamily="50" charset="-18"/>
              </a:rPr>
              <a:t>Gaza water crisis</a:t>
            </a:r>
          </a:p>
        </p:txBody>
      </p:sp>
      <p:pic>
        <p:nvPicPr>
          <p:cNvPr id="20" name="Obrázek 19" descr="logo_katedra_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21" name="Obrázek 20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10244" name="Picture 4" descr="Image result for gaza map coastal aquif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0" y="1139584"/>
            <a:ext cx="3190620" cy="3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gaza popul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4" y="1423269"/>
            <a:ext cx="3444460" cy="28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tilliumMaps29L" pitchFamily="50" charset="-18"/>
              </a:rPr>
              <a:t>Jemen </a:t>
            </a:r>
            <a:r>
              <a:rPr lang="cs-CZ" sz="2800" dirty="0" err="1">
                <a:latin typeface="TitilliumMaps29L" pitchFamily="50" charset="-18"/>
              </a:rPr>
              <a:t>humanitarian</a:t>
            </a:r>
            <a:r>
              <a:rPr lang="cs-CZ" sz="2800" dirty="0">
                <a:latin typeface="TitilliumMaps29L" pitchFamily="50" charset="-18"/>
              </a:rPr>
              <a:t> </a:t>
            </a:r>
            <a:r>
              <a:rPr lang="cs-CZ" sz="2800" dirty="0" err="1">
                <a:latin typeface="TitilliumMaps29L" pitchFamily="50" charset="-18"/>
              </a:rPr>
              <a:t>water</a:t>
            </a:r>
            <a:r>
              <a:rPr lang="cs-CZ" sz="2800" dirty="0">
                <a:latin typeface="TitilliumMaps29L" pitchFamily="50" charset="-18"/>
              </a:rPr>
              <a:t> </a:t>
            </a:r>
            <a:r>
              <a:rPr lang="cs-CZ" sz="2800" dirty="0" err="1">
                <a:latin typeface="TitilliumMaps29L" pitchFamily="50" charset="-18"/>
              </a:rPr>
              <a:t>crisis</a:t>
            </a:r>
            <a:endParaRPr lang="cs-CZ" sz="2800" dirty="0">
              <a:latin typeface="TitilliumMaps29L" pitchFamily="50" charset="-18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2808311"/>
          </a:xfrm>
        </p:spPr>
        <p:txBody>
          <a:bodyPr>
            <a:normAutofit/>
          </a:bodyPr>
          <a:lstStyle/>
          <a:p>
            <a:r>
              <a:rPr lang="en-US" sz="1800" dirty="0"/>
              <a:t>More than 20.7 million people need humanitarian assistance</a:t>
            </a:r>
          </a:p>
          <a:p>
            <a:r>
              <a:rPr lang="en-US" sz="1800" dirty="0"/>
              <a:t>16.2 million people face crisis levels of food insecurity</a:t>
            </a:r>
          </a:p>
          <a:p>
            <a:r>
              <a:rPr lang="en-US" sz="1800" dirty="0"/>
              <a:t>20.1 million people need health assistance</a:t>
            </a:r>
          </a:p>
          <a:p>
            <a:r>
              <a:rPr lang="en-US" sz="1800" dirty="0"/>
              <a:t>15.4 million people lack access to safe water and sanitation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en-US" sz="1800" dirty="0"/>
              <a:t>EU humanitarian funding:</a:t>
            </a:r>
          </a:p>
          <a:p>
            <a:r>
              <a:rPr lang="en-US" sz="1800" dirty="0"/>
              <a:t>€692 million since 2015</a:t>
            </a:r>
          </a:p>
          <a:p>
            <a:r>
              <a:rPr lang="en-US" sz="1800" dirty="0"/>
              <a:t>€134 million in 2021</a:t>
            </a:r>
            <a:endParaRPr lang="cs-CZ" sz="1800" dirty="0">
              <a:latin typeface="TitilliumMaps29L" pitchFamily="50" charset="-18"/>
            </a:endParaRPr>
          </a:p>
        </p:txBody>
      </p:sp>
      <p:pic>
        <p:nvPicPr>
          <p:cNvPr id="20" name="Obrázek 19" descr="logo_katedra_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21" name="Obrázek 20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3074" name="Picture 2" descr="Yemen">
            <a:extLst>
              <a:ext uri="{FF2B5EF4-FFF2-40B4-BE49-F238E27FC236}">
                <a16:creationId xmlns:a16="http://schemas.microsoft.com/office/drawing/2014/main" id="{D3530971-F372-42AC-AB19-823AE509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56" y="2857871"/>
            <a:ext cx="4070944" cy="16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9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33" name="Zástupný symbol pro obsah 32" descr="uvodni strana prezentace 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41227"/>
          </a:xfrm>
        </p:spPr>
      </p:pic>
      <p:sp>
        <p:nvSpPr>
          <p:cNvPr id="34" name="Nadpis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648072"/>
          </a:xfrm>
        </p:spPr>
        <p:txBody>
          <a:bodyPr>
            <a:normAutofit/>
          </a:bodyPr>
          <a:lstStyle/>
          <a:p>
            <a:endParaRPr lang="cs-CZ" sz="2800" dirty="0">
              <a:latin typeface="TitilliumMaps29L" pitchFamily="50" charset="-18"/>
            </a:endParaRPr>
          </a:p>
        </p:txBody>
      </p:sp>
      <p:pic>
        <p:nvPicPr>
          <p:cNvPr id="40" name="Obrázek 39" descr="logo_katedra_evropskych_studii_en_rgb_bez pozad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43" name="Obrázek 42" descr="logo_katedra_nemeckych_a_rakou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44" name="Obrázek 43" descr="logo_katedra_ruskych_a_vychodoevrop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45" name="Obrázek 44" descr="logo_katedra_severoameric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608"/>
            <a:ext cx="10150718" cy="8399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5709" y="2592807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800" dirty="0">
                <a:latin typeface="TitilliumMaps29L" pitchFamily="50" charset="-18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035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013F7-FDAB-214D-B2BD-6F56F32E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A3268-E3AE-9042-99CD-05588A49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větina&#10;&#10;Popis byl vytvořen automaticky">
            <a:extLst>
              <a:ext uri="{FF2B5EF4-FFF2-40B4-BE49-F238E27FC236}">
                <a16:creationId xmlns:a16="http://schemas.microsoft.com/office/drawing/2014/main" id="{FF444B9C-FD1B-674C-9BA0-0522F133A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"/>
            <a:ext cx="9144000" cy="5137220"/>
          </a:xfrm>
          <a:prstGeom prst="rect">
            <a:avLst/>
          </a:prstGeom>
        </p:spPr>
      </p:pic>
      <p:pic>
        <p:nvPicPr>
          <p:cNvPr id="4" name="Picture 2" descr="Climate Security in Global Hotspots: Policy Options for The Netherlands -  HCSS">
            <a:extLst>
              <a:ext uri="{FF2B5EF4-FFF2-40B4-BE49-F238E27FC236}">
                <a16:creationId xmlns:a16="http://schemas.microsoft.com/office/drawing/2014/main" id="{28BC0BDA-C6B3-9235-D565-715453DD8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0"/>
            <a:ext cx="7913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5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013F7-FDAB-214D-B2BD-6F56F32E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A3268-E3AE-9042-99CD-05588A49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větina&#10;&#10;Popis byl vytvořen automaticky">
            <a:extLst>
              <a:ext uri="{FF2B5EF4-FFF2-40B4-BE49-F238E27FC236}">
                <a16:creationId xmlns:a16="http://schemas.microsoft.com/office/drawing/2014/main" id="{FF444B9C-FD1B-674C-9BA0-0522F133A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"/>
            <a:ext cx="9144000" cy="5137220"/>
          </a:xfrm>
          <a:prstGeom prst="rect">
            <a:avLst/>
          </a:prstGeom>
        </p:spPr>
      </p:pic>
      <p:pic>
        <p:nvPicPr>
          <p:cNvPr id="5122" name="Picture 2" descr="Climate Change Poses a Widening Threat to National Security - The New York  Times">
            <a:extLst>
              <a:ext uri="{FF2B5EF4-FFF2-40B4-BE49-F238E27FC236}">
                <a16:creationId xmlns:a16="http://schemas.microsoft.com/office/drawing/2014/main" id="{939EC9E5-205E-ED2B-1F06-0E83CAE0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68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810C42-EDD4-F6FD-CAF6-60A31516A8D4}"/>
              </a:ext>
            </a:extLst>
          </p:cNvPr>
          <p:cNvSpPr txBox="1"/>
          <p:nvPr/>
        </p:nvSpPr>
        <p:spPr>
          <a:xfrm>
            <a:off x="2123728" y="4371950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Climate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security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898D39-02EA-3854-468F-C2DBDC36935F}"/>
              </a:ext>
            </a:extLst>
          </p:cNvPr>
          <p:cNvSpPr txBox="1"/>
          <p:nvPr/>
        </p:nvSpPr>
        <p:spPr>
          <a:xfrm>
            <a:off x="7295566" y="4741282"/>
            <a:ext cx="2510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Source: </a:t>
            </a:r>
            <a:r>
              <a:rPr lang="cs-CZ" sz="1200" dirty="0" err="1">
                <a:solidFill>
                  <a:schemeClr val="bg1"/>
                </a:solidFill>
              </a:rPr>
              <a:t>Shutterstock</a:t>
            </a:r>
            <a:endParaRPr lang="cs-CZ" sz="12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BE0DE5-9AEC-458D-72BD-C2D524336EAF}"/>
              </a:ext>
            </a:extLst>
          </p:cNvPr>
          <p:cNvSpPr txBox="1"/>
          <p:nvPr/>
        </p:nvSpPr>
        <p:spPr>
          <a:xfrm>
            <a:off x="7164288" y="339502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4"/>
              </a:rPr>
              <a:t>Carbon</a:t>
            </a:r>
            <a:r>
              <a:rPr lang="cs-CZ" dirty="0">
                <a:hlinkClick r:id="rId4"/>
              </a:rPr>
              <a:t> 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77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weaponization of energy - Washington Times">
            <a:extLst>
              <a:ext uri="{FF2B5EF4-FFF2-40B4-BE49-F238E27FC236}">
                <a16:creationId xmlns:a16="http://schemas.microsoft.com/office/drawing/2014/main" id="{3539DA52-188F-9010-9714-5DBE9FA3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14300"/>
            <a:ext cx="84296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0A1D78-FC0B-FA50-294A-427CFC9376E7}"/>
              </a:ext>
            </a:extLst>
          </p:cNvPr>
          <p:cNvSpPr txBox="1"/>
          <p:nvPr/>
        </p:nvSpPr>
        <p:spPr>
          <a:xfrm>
            <a:off x="1187624" y="4587974"/>
            <a:ext cx="2510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Source: Washington Times</a:t>
            </a:r>
          </a:p>
          <a:p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4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Russia-Ukraine War and the Weaponization of Food - Fair Observer">
            <a:extLst>
              <a:ext uri="{FF2B5EF4-FFF2-40B4-BE49-F238E27FC236}">
                <a16:creationId xmlns:a16="http://schemas.microsoft.com/office/drawing/2014/main" id="{F5CEBF90-622C-68CB-EF7C-0E6A232F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307DED-E628-0451-F4EF-F49F5F9B2692}"/>
              </a:ext>
            </a:extLst>
          </p:cNvPr>
          <p:cNvSpPr txBox="1"/>
          <p:nvPr/>
        </p:nvSpPr>
        <p:spPr>
          <a:xfrm>
            <a:off x="899592" y="4589502"/>
            <a:ext cx="2510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Source: </a:t>
            </a:r>
            <a:r>
              <a:rPr lang="cs-CZ" sz="1200" dirty="0" err="1">
                <a:solidFill>
                  <a:schemeClr val="bg1"/>
                </a:solidFill>
              </a:rPr>
              <a:t>Shutterstock</a:t>
            </a:r>
            <a:endParaRPr lang="cs-CZ" sz="12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3" name="Zástupný symbol pro obsah 32" descr="uvodni strana prezentace 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41227"/>
          </a:xfrm>
        </p:spPr>
      </p:pic>
      <p:sp>
        <p:nvSpPr>
          <p:cNvPr id="34" name="Nadpis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648072"/>
          </a:xfrm>
        </p:spPr>
        <p:txBody>
          <a:bodyPr>
            <a:normAutofit/>
          </a:bodyPr>
          <a:lstStyle/>
          <a:p>
            <a:endParaRPr lang="cs-CZ" sz="2800" dirty="0">
              <a:latin typeface="TitilliumMaps29L" pitchFamily="50" charset="-18"/>
            </a:endParaRPr>
          </a:p>
        </p:txBody>
      </p:sp>
      <p:pic>
        <p:nvPicPr>
          <p:cNvPr id="40" name="Obrázek 39" descr="logo_katedra_evropskych_studii_en_rgb_bez pozad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43" name="Obrázek 42" descr="logo_katedra_nemeckych_a_rakou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44" name="Obrázek 43" descr="logo_katedra_ruskych_a_vychodoevrop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45" name="Obrázek 44" descr="logo_katedra_severoameric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203"/>
            <a:ext cx="10150718" cy="8399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2454270"/>
            <a:ext cx="6378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600" b="1" dirty="0" err="1">
                <a:latin typeface="Times New Roman" panose="02020603050405020304" pitchFamily="18" charset="0"/>
                <a:ea typeface="+mj-ea"/>
                <a:cs typeface="+mj-cs"/>
              </a:rPr>
              <a:t>Climate</a:t>
            </a:r>
            <a:r>
              <a:rPr lang="cs-CZ" sz="2600" b="1" dirty="0"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cs-CZ" sz="2600" b="1" dirty="0" err="1">
                <a:latin typeface="Times New Roman" panose="02020603050405020304" pitchFamily="18" charset="0"/>
                <a:ea typeface="+mj-ea"/>
                <a:cs typeface="+mj-cs"/>
              </a:rPr>
              <a:t>diplomacy</a:t>
            </a:r>
            <a:endParaRPr lang="cs-CZ" sz="2600" dirty="0">
              <a:latin typeface="TitilliumMaps29L" pitchFamily="50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77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013F7-FDAB-214D-B2BD-6F56F32E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A3268-E3AE-9042-99CD-05588A49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větina&#10;&#10;Popis byl vytvořen automaticky">
            <a:extLst>
              <a:ext uri="{FF2B5EF4-FFF2-40B4-BE49-F238E27FC236}">
                <a16:creationId xmlns:a16="http://schemas.microsoft.com/office/drawing/2014/main" id="{FF444B9C-FD1B-674C-9BA0-0522F133A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"/>
            <a:ext cx="9144000" cy="51372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98D39-02EA-3854-468F-C2DBDC36935F}"/>
              </a:ext>
            </a:extLst>
          </p:cNvPr>
          <p:cNvSpPr txBox="1"/>
          <p:nvPr/>
        </p:nvSpPr>
        <p:spPr>
          <a:xfrm>
            <a:off x="7295566" y="4741282"/>
            <a:ext cx="2510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Source: Fair </a:t>
            </a:r>
            <a:r>
              <a:rPr lang="cs-CZ" sz="1200" dirty="0" err="1">
                <a:solidFill>
                  <a:schemeClr val="bg1"/>
                </a:solidFill>
              </a:rPr>
              <a:t>Observer</a:t>
            </a:r>
            <a:endParaRPr lang="cs-CZ" sz="12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</p:txBody>
      </p:sp>
      <p:pic>
        <p:nvPicPr>
          <p:cNvPr id="4" name="Picture 2" descr="2021, the Year to Make Peace With the Planet">
            <a:extLst>
              <a:ext uri="{FF2B5EF4-FFF2-40B4-BE49-F238E27FC236}">
                <a16:creationId xmlns:a16="http://schemas.microsoft.com/office/drawing/2014/main" id="{E6CDD0A0-7BA0-FB7B-801F-B45C00DD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" y="428625"/>
            <a:ext cx="8934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2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tilliumMaps29L" pitchFamily="50" charset="-18"/>
              </a:rPr>
              <a:t>Water security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i="1" dirty="0">
                <a:latin typeface="TitilliumMaps29L" pitchFamily="50" charset="-18"/>
              </a:rPr>
              <a:t>“The capacity of a population to safeguard sustainable access to adequate  quantities of acceptable quality water for sustaining livelihoods, human  well-being, and socio-economic development, for ensuring protection against  water-borne pollution and water-related disasters, and for preserving  ecosystems in a climate of peace and political stability“ </a:t>
            </a:r>
            <a:br>
              <a:rPr lang="cs-CZ" sz="1800" i="1" dirty="0">
                <a:latin typeface="TitilliumMaps29L" pitchFamily="50" charset="-18"/>
              </a:rPr>
            </a:br>
            <a:r>
              <a:rPr lang="en-GB" sz="1800" dirty="0">
                <a:latin typeface="TitilliumMaps29L" pitchFamily="50" charset="-18"/>
              </a:rPr>
              <a:t>(UN</a:t>
            </a:r>
            <a:r>
              <a:rPr lang="cs-CZ" sz="1800" dirty="0">
                <a:latin typeface="TitilliumMaps29L" pitchFamily="50" charset="-18"/>
              </a:rPr>
              <a:t> </a:t>
            </a:r>
            <a:r>
              <a:rPr lang="en-GB" sz="1800" dirty="0">
                <a:latin typeface="TitilliumMaps29L" pitchFamily="50" charset="-18"/>
              </a:rPr>
              <a:t>Water</a:t>
            </a:r>
            <a:r>
              <a:rPr lang="cs-CZ" sz="1800" dirty="0">
                <a:latin typeface="TitilliumMaps29L" pitchFamily="50" charset="-18"/>
              </a:rPr>
              <a:t>,</a:t>
            </a:r>
            <a:r>
              <a:rPr lang="en-GB" sz="1800" dirty="0">
                <a:latin typeface="TitilliumMaps29L" pitchFamily="50" charset="-18"/>
              </a:rPr>
              <a:t> 2013)</a:t>
            </a:r>
            <a:r>
              <a:rPr lang="cs-CZ" sz="1800" dirty="0">
                <a:latin typeface="TitilliumMaps29L" pitchFamily="50" charset="-18"/>
              </a:rPr>
              <a:t>.</a:t>
            </a:r>
            <a:r>
              <a:rPr lang="en-GB" sz="1800" dirty="0">
                <a:latin typeface="TitilliumMaps29L" pitchFamily="50" charset="-18"/>
              </a:rPr>
              <a:t> </a:t>
            </a:r>
            <a:endParaRPr lang="cs-CZ" sz="1800" dirty="0">
              <a:latin typeface="TitilliumMaps29L" pitchFamily="50" charset="-18"/>
            </a:endParaRPr>
          </a:p>
          <a:p>
            <a:pPr marL="0" indent="0">
              <a:buNone/>
            </a:pPr>
            <a:endParaRPr lang="cs-CZ" sz="1600" dirty="0">
              <a:latin typeface="TitilliumMaps29L" pitchFamily="50" charset="-18"/>
            </a:endParaRPr>
          </a:p>
        </p:txBody>
      </p:sp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2052" name="Picture 4" descr="Image result for w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52" y="3035170"/>
            <a:ext cx="4320480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2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E4E-3EBE-4994-979B-69BA45C7A038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7" name="Zástupný symbol pro obsah 32" descr="uvodni strana prezentace 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41227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79711"/>
          </a:xfrm>
        </p:spPr>
        <p:txBody>
          <a:bodyPr>
            <a:normAutofit/>
          </a:bodyPr>
          <a:lstStyle/>
          <a:p>
            <a:r>
              <a:rPr lang="cs-CZ" sz="2800" dirty="0" err="1">
                <a:latin typeface="TitilliumMaps29L" pitchFamily="50" charset="-18"/>
              </a:rPr>
              <a:t>Water</a:t>
            </a:r>
            <a:r>
              <a:rPr lang="cs-CZ" sz="2800" dirty="0">
                <a:latin typeface="TitilliumMaps29L" pitchFamily="50" charset="-18"/>
              </a:rPr>
              <a:t> </a:t>
            </a:r>
            <a:r>
              <a:rPr lang="cs-CZ" sz="2800" dirty="0" err="1">
                <a:latin typeface="TitilliumMaps29L" pitchFamily="50" charset="-18"/>
              </a:rPr>
              <a:t>diplomacy</a:t>
            </a:r>
            <a:endParaRPr lang="cs-CZ" sz="2800" dirty="0">
              <a:latin typeface="TitilliumMaps29L" pitchFamily="50" charset="-18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280831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diplomatic instruments with the aim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solve, mitigate, or prevent disagreements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shared water resources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sake of cooperation, regional stability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peace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Forum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ázek 19" descr="logo_katedra_evropskych_studii_en_rgb_bez pozad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716000"/>
            <a:ext cx="1696860" cy="288921"/>
          </a:xfrm>
          <a:prstGeom prst="rect">
            <a:avLst/>
          </a:prstGeom>
        </p:spPr>
      </p:pic>
      <p:pic>
        <p:nvPicPr>
          <p:cNvPr id="21" name="Obrázek 20" descr="logo_katedra_nemeckych_a_rakouskych_studii_en_rgb_bez poza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215" y="4716000"/>
            <a:ext cx="1288660" cy="288922"/>
          </a:xfrm>
          <a:prstGeom prst="rect">
            <a:avLst/>
          </a:prstGeom>
        </p:spPr>
      </p:pic>
      <p:pic>
        <p:nvPicPr>
          <p:cNvPr id="22" name="Obrázek 21" descr="logo_katedra_ruskych_a_vychodoevropskych_studii_en_rgb_bez poza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047" y="4716000"/>
            <a:ext cx="1445488" cy="288921"/>
          </a:xfrm>
          <a:prstGeom prst="rect">
            <a:avLst/>
          </a:prstGeom>
        </p:spPr>
      </p:pic>
      <p:pic>
        <p:nvPicPr>
          <p:cNvPr id="23" name="Obrázek 22" descr="logo_katedra_severoamerickych_studii_en_rgb_bez poza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43" y="4716000"/>
            <a:ext cx="1296144" cy="288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364"/>
            <a:ext cx="4000016" cy="26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291</Words>
  <Application>Microsoft Office PowerPoint</Application>
  <PresentationFormat>Předvádění na obrazovce (16:9)</PresentationFormat>
  <Paragraphs>53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Times New Roman</vt:lpstr>
      <vt:lpstr>TitilliumMaps29L</vt:lpstr>
      <vt:lpstr>Motiv sady Office</vt:lpstr>
      <vt:lpstr>Climate security and europe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Water security</vt:lpstr>
      <vt:lpstr>Water diplomacy</vt:lpstr>
      <vt:lpstr>Nile River Basin</vt:lpstr>
      <vt:lpstr>Gaza humanitarian water crisis</vt:lpstr>
      <vt:lpstr>Gaza water crisis</vt:lpstr>
      <vt:lpstr>Jemen humanitarian water crisis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Eliška Ullrichová</cp:lastModifiedBy>
  <cp:revision>138</cp:revision>
  <dcterms:created xsi:type="dcterms:W3CDTF">2020-03-22T11:54:55Z</dcterms:created>
  <dcterms:modified xsi:type="dcterms:W3CDTF">2022-11-25T10:05:53Z</dcterms:modified>
</cp:coreProperties>
</file>