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  <p:sldId id="260" r:id="rId7"/>
    <p:sldId id="263" r:id="rId8"/>
    <p:sldId id="264" r:id="rId9"/>
    <p:sldId id="265" r:id="rId10"/>
    <p:sldId id="266" r:id="rId11"/>
    <p:sldId id="267" r:id="rId12"/>
    <p:sldId id="262" r:id="rId13"/>
    <p:sldId id="268" r:id="rId14"/>
    <p:sldId id="271" r:id="rId15"/>
    <p:sldId id="269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73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562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82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32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77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81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48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4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80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3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80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24115-B1E5-4D60-A201-B7D916C37F99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07270-3FAB-4D9F-98F9-5E12309F3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Pátek 16. března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45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390447" y="476672"/>
                <a:ext cx="8352928" cy="692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Označme si 3 vlastní funkce operátoru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24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400" b="0" i="1" dirty="0" smtClean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cs-CZ" sz="2400" dirty="0" smtClean="0"/>
                  <a:t> nějaké fyzikální </a:t>
                </a:r>
              </a:p>
              <a:p>
                <a:r>
                  <a:rPr lang="cs-CZ" sz="2400" dirty="0" smtClean="0"/>
                  <a:t>veličiny jako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400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2400" dirty="0" smtClean="0"/>
                  <a:t>. Nechť jsou ortonormální a </a:t>
                </a:r>
              </a:p>
              <a:p>
                <a:r>
                  <a:rPr lang="cs-CZ" sz="2400" dirty="0" smtClean="0"/>
                  <a:t>platí  pro ně</a:t>
                </a: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24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400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400" dirty="0" smtClean="0"/>
                  <a:t>= </a:t>
                </a:r>
                <a:r>
                  <a:rPr lang="cs-CZ" sz="2400" i="1" dirty="0" smtClean="0"/>
                  <a:t>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400" dirty="0" smtClean="0"/>
                  <a:t>,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24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400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400" dirty="0"/>
                  <a:t>= </a:t>
                </a:r>
                <a:r>
                  <a:rPr lang="cs-CZ" sz="2400" dirty="0" smtClean="0"/>
                  <a:t>4</a:t>
                </a:r>
                <a:r>
                  <a:rPr lang="cs-CZ" sz="2400" i="1" dirty="0" smtClean="0"/>
                  <a:t>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,   </m:t>
                    </m:r>
                    <m:acc>
                      <m:accPr>
                        <m:chr m:val="̂"/>
                        <m:ctrlPr>
                          <a:rPr lang="cs-CZ" sz="24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400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cs-CZ" sz="2400" dirty="0"/>
                      <m:t>= </m:t>
                    </m:r>
                    <m:r>
                      <m:rPr>
                        <m:nor/>
                      </m:rPr>
                      <a:rPr lang="cs-CZ" sz="2400" b="0" i="0" dirty="0" smtClean="0"/>
                      <m:t>7</m:t>
                    </m:r>
                    <m:r>
                      <m:rPr>
                        <m:nor/>
                      </m:rPr>
                      <a:rPr lang="cs-CZ" sz="2400" i="1" dirty="0"/>
                      <m:t>a</m:t>
                    </m:r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endParaRPr lang="cs-CZ" sz="2400" b="0" i="1" dirty="0" smtClean="0">
                  <a:ea typeface="Cambria Math"/>
                </a:endParaRPr>
              </a:p>
              <a:p>
                <a:r>
                  <a:rPr lang="cs-CZ" sz="2400" dirty="0" smtClean="0"/>
                  <a:t>kde 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 je reálná konstanta. Provedeme měření na opravdu </a:t>
                </a:r>
                <a:r>
                  <a:rPr lang="cs-CZ" sz="2400" b="1" dirty="0" smtClean="0"/>
                  <a:t>obrovském množství částic </a:t>
                </a:r>
                <a:r>
                  <a:rPr lang="cs-CZ" sz="2400" dirty="0" smtClean="0"/>
                  <a:t>popsaných nějakou vlnovou funkcí. Zjistíme, že jako výsledky měření dostáváme hodnoty 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 </a:t>
                </a:r>
                <a:r>
                  <a:rPr lang="cs-CZ" sz="2400" dirty="0" err="1" smtClean="0"/>
                  <a:t>a</a:t>
                </a:r>
                <a:r>
                  <a:rPr lang="cs-CZ" sz="2400" dirty="0" smtClean="0"/>
                  <a:t> 7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 se stejnými četnostmi. </a:t>
                </a:r>
                <a:r>
                  <a:rPr lang="cs-CZ" sz="2400" dirty="0"/>
                  <a:t>Která nebo které vlnové funkce mohly popisovat </a:t>
                </a:r>
                <a:r>
                  <a:rPr lang="cs-CZ" sz="2400" b="1" dirty="0"/>
                  <a:t>stav před měřením</a:t>
                </a:r>
                <a:r>
                  <a:rPr lang="cs-CZ" sz="2400" dirty="0"/>
                  <a:t>?</a:t>
                </a:r>
              </a:p>
              <a:p>
                <a:endParaRPr lang="cs-CZ" sz="2400" dirty="0" smtClean="0"/>
              </a:p>
              <a:p>
                <a:r>
                  <a:rPr lang="cs-CZ" sz="2400" dirty="0" smtClean="0"/>
                  <a:t>A.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cs-CZ" sz="2400" dirty="0"/>
              </a:p>
              <a:p>
                <a:endParaRPr lang="cs-CZ" sz="2400" dirty="0" smtClean="0"/>
              </a:p>
              <a:p>
                <a:r>
                  <a:rPr lang="cs-CZ" sz="2400" dirty="0" smtClean="0"/>
                  <a:t>B.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240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cs-CZ" sz="2400">
                        <a:latin typeface="Cambria Math"/>
                        <a:ea typeface="Cambria Math"/>
                      </a:rPr>
                      <m:t>i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cs-CZ" sz="2400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cs-CZ" sz="2400" dirty="0" smtClean="0">
                  <a:ea typeface="Cambria Math"/>
                </a:endParaRPr>
              </a:p>
              <a:p>
                <a:endParaRPr lang="cs-CZ" sz="2400" dirty="0" smtClean="0"/>
              </a:p>
              <a:p>
                <a:r>
                  <a:rPr lang="cs-CZ" sz="2400" dirty="0" smtClean="0"/>
                  <a:t>C.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5</m:t>
                            </m:r>
                          </m:e>
                        </m:rad>
                      </m:den>
                    </m:f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400" i="1">
                                <a:latin typeface="Cambria Math"/>
                                <a:ea typeface="Cambria Math"/>
                              </a:rPr>
                              <m:t>5</m:t>
                            </m:r>
                          </m:e>
                        </m:rad>
                      </m:den>
                    </m:f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cs-CZ" sz="2400" dirty="0">
                  <a:ea typeface="Cambria Math"/>
                </a:endParaRPr>
              </a:p>
              <a:p>
                <a:endParaRPr lang="cs-CZ" sz="2400" dirty="0"/>
              </a:p>
              <a:p>
                <a:r>
                  <a:rPr lang="cs-CZ" sz="2400" dirty="0" smtClean="0"/>
                  <a:t> </a:t>
                </a:r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47" y="476672"/>
                <a:ext cx="8352928" cy="6920164"/>
              </a:xfrm>
              <a:prstGeom prst="rect">
                <a:avLst/>
              </a:prstGeom>
              <a:blipFill rotWithShape="1">
                <a:blip r:embed="rId2"/>
                <a:stretch>
                  <a:fillRect l="-1095" t="-7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4417815" y="4077072"/>
                <a:ext cx="4104456" cy="2673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ea typeface="Cambria Math"/>
                  </a:rPr>
                  <a:t>D.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sz="2400" i="1">
                                <a:latin typeface="Cambria Math"/>
                                <a:ea typeface="Cambria Math"/>
                              </a:rPr>
                              <m:t>1+</m:t>
                            </m:r>
                            <m:r>
                              <a:rPr lang="cs-CZ" sz="2400" i="1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num>
                          <m:den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𝑖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</m:rad>
                      </m:den>
                    </m:f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cs-CZ" sz="2400" dirty="0" smtClean="0"/>
              </a:p>
              <a:p>
                <a:pPr marL="457200" indent="-457200">
                  <a:buAutoNum type="alphaUcPeriod" startAt="4"/>
                </a:pPr>
                <a:endParaRPr lang="cs-CZ" sz="2400" dirty="0"/>
              </a:p>
              <a:p>
                <a:r>
                  <a:rPr lang="cs-CZ" sz="2400" dirty="0" smtClean="0"/>
                  <a:t>E.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sz="24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cs-CZ" sz="2400" i="1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sz="24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e>
                            </m:rad>
                          </m:den>
                        </m:f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4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den>
                    </m:f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den>
                    </m:f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r>
                  <a:rPr lang="cs-CZ" sz="2400" dirty="0" smtClean="0"/>
                  <a:t>F. ani jedna z uvedených</a:t>
                </a:r>
                <a:endParaRPr lang="cs-CZ" sz="2400" dirty="0"/>
              </a:p>
              <a:p>
                <a:r>
                  <a:rPr lang="cs-CZ" sz="2400" dirty="0" smtClean="0"/>
                  <a:t> </a:t>
                </a:r>
                <a:endParaRPr lang="cs-CZ" sz="2400" dirty="0"/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815" y="4077072"/>
                <a:ext cx="4104456" cy="2673681"/>
              </a:xfrm>
              <a:prstGeom prst="rect">
                <a:avLst/>
              </a:prstGeom>
              <a:blipFill rotWithShape="1"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36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Existují společné vlastní funkce operátoru </a:t>
                </a:r>
                <a:r>
                  <a:rPr lang="cs-CZ" dirty="0"/>
                  <a:t/>
                </a:r>
                <a:br>
                  <a:rPr lang="cs-CZ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cs-CZ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cs-CZ" dirty="0" smtClean="0"/>
                  <a:t> a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  ?</m:t>
                    </m:r>
                  </m:oMath>
                </a14:m>
                <a:endParaRPr lang="cs-CZ" dirty="0" smtClean="0"/>
              </a:p>
              <a:p>
                <a:endParaRPr lang="cs-CZ" dirty="0"/>
              </a:p>
              <a:p>
                <a:r>
                  <a:rPr lang="cs-CZ" dirty="0"/>
                  <a:t>Existují společné vlastní funkce operátoru </a:t>
                </a:r>
                <a:r>
                  <a:rPr lang="cs-CZ" dirty="0"/>
                  <a:t/>
                </a:r>
                <a:br>
                  <a:rPr lang="cs-CZ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cs-CZ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cs-CZ" dirty="0"/>
                  <a:t> a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</a:rPr>
                      <m:t>  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cs-CZ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𝐿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?</m:t>
                    </m:r>
                  </m:oMath>
                </a14:m>
                <a:endParaRPr lang="cs-CZ" dirty="0" err="1" smtClean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982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052736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40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cs-CZ" sz="40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40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acc>
                          <m:r>
                            <a:rPr lang="cs-CZ" sz="4000" b="0" i="1" smtClean="0"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̂"/>
                              <m:ctrlPr>
                                <a:rPr lang="cs-CZ" sz="40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4000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sz="4000" dirty="0" smtClean="0"/>
              </a:p>
              <a:p>
                <a:pPr marL="0" indent="0">
                  <a:buNone/>
                </a:pPr>
                <a:endParaRPr lang="cs-CZ" sz="4000" dirty="0"/>
              </a:p>
              <a:p>
                <a:pPr marL="0" indent="0">
                  <a:buNone/>
                </a:pPr>
                <a:r>
                  <a:rPr lang="cs-CZ" sz="4000" dirty="0" smtClean="0"/>
                  <a:t>Je to operátor ?</a:t>
                </a:r>
              </a:p>
              <a:p>
                <a:pPr marL="0" indent="0">
                  <a:buNone/>
                </a:pPr>
                <a:r>
                  <a:rPr lang="cs-CZ" sz="4000" dirty="0" smtClean="0"/>
                  <a:t>Je lineární?</a:t>
                </a:r>
              </a:p>
              <a:p>
                <a:pPr marL="0" indent="0">
                  <a:buNone/>
                </a:pPr>
                <a:r>
                  <a:rPr lang="cs-CZ" sz="4000" dirty="0" smtClean="0"/>
                  <a:t>Je hermitovský?</a:t>
                </a:r>
              </a:p>
              <a:p>
                <a:pPr marL="0" indent="0">
                  <a:buNone/>
                </a:pPr>
                <a:r>
                  <a:rPr lang="cs-CZ" sz="4000" dirty="0" smtClean="0"/>
                  <a:t>Jak to jednoduše opravit?</a:t>
                </a:r>
                <a:endParaRPr lang="cs-CZ" sz="4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052736"/>
                <a:ext cx="8229600" cy="4525963"/>
              </a:xfrm>
              <a:blipFill rotWithShape="1">
                <a:blip r:embed="rId2"/>
                <a:stretch>
                  <a:fillRect l="-2667" b="-39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081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Další úlohy pro procvičení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657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Jaké energie můžeme naměřit?</a:t>
            </a:r>
          </a:p>
          <a:p>
            <a:r>
              <a:rPr lang="cs-CZ" dirty="0" smtClean="0"/>
              <a:t>Určete pravděpodobnost naměření 4</a:t>
            </a:r>
            <a:r>
              <a:rPr lang="cs-CZ" i="1" dirty="0" smtClean="0"/>
              <a:t>E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 bude systém popsán po měření, ve kterém jsme naměřili 4</a:t>
            </a:r>
            <a:r>
              <a:rPr lang="cs-CZ" i="1" dirty="0" smtClean="0"/>
              <a:t>E</a:t>
            </a:r>
            <a:r>
              <a:rPr lang="cs-CZ" dirty="0" smtClean="0"/>
              <a:t>?</a:t>
            </a:r>
          </a:p>
          <a:p>
            <a:r>
              <a:rPr lang="cs-CZ" dirty="0" smtClean="0"/>
              <a:t>Určete střední hodnotu energie v původním stavu.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21"/>
          <a:stretch/>
        </p:blipFill>
        <p:spPr bwMode="auto">
          <a:xfrm>
            <a:off x="107504" y="548680"/>
            <a:ext cx="8743879" cy="146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2843808" y="2132856"/>
                <a:ext cx="2685863" cy="703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  <m:sSub>
                      <m:sSub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 smtClean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2800" b="0" i="1" smtClean="0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  <m:sSub>
                      <m:sSub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 smtClean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2800" dirty="0" smtClean="0"/>
                  <a:t>.</a:t>
                </a:r>
                <a:endParaRPr lang="cs-CZ" sz="2800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132856"/>
                <a:ext cx="2685863" cy="703782"/>
              </a:xfrm>
              <a:prstGeom prst="rect">
                <a:avLst/>
              </a:prstGeom>
              <a:blipFill rotWithShape="1">
                <a:blip r:embed="rId3"/>
                <a:stretch>
                  <a:fillRect r="-3636" b="-1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312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cs-CZ" dirty="0"/>
                  <a:t>Označme si 3 vlastní funkce operátoru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i="1" dirty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cs-CZ" dirty="0"/>
                  <a:t> nějaké fyzikální </a:t>
                </a:r>
                <a:r>
                  <a:rPr lang="cs-CZ" dirty="0" smtClean="0"/>
                  <a:t>veličiny </a:t>
                </a:r>
                <a:r>
                  <a:rPr lang="cs-CZ" dirty="0"/>
                  <a:t>jako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. </a:t>
                </a:r>
                <a:r>
                  <a:rPr lang="cs-CZ" dirty="0"/>
                  <a:t>Nechť jsou ortonormální a </a:t>
                </a:r>
                <a:r>
                  <a:rPr lang="cs-CZ" dirty="0" smtClean="0"/>
                  <a:t>platí  </a:t>
                </a:r>
                <a:r>
                  <a:rPr lang="cs-CZ" dirty="0"/>
                  <a:t>pro ně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= </a:t>
                </a:r>
                <a:r>
                  <a:rPr lang="cs-CZ" i="1" dirty="0"/>
                  <a:t>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,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= </a:t>
                </a:r>
                <a:r>
                  <a:rPr lang="cs-CZ" dirty="0"/>
                  <a:t>4</a:t>
                </a:r>
                <a:r>
                  <a:rPr lang="cs-CZ" i="1" dirty="0"/>
                  <a:t>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  <a:ea typeface="Cambria Math"/>
                      </a:rPr>
                      <m:t>,   </m:t>
                    </m:r>
                    <m:acc>
                      <m:accPr>
                        <m:chr m:val="̂"/>
                        <m:ctrlPr>
                          <a:rPr lang="cs-CZ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cs-CZ" dirty="0"/>
                      <m:t>= </m:t>
                    </m:r>
                    <m:r>
                      <m:rPr>
                        <m:nor/>
                      </m:rPr>
                      <a:rPr lang="cs-CZ" dirty="0"/>
                      <m:t>7</m:t>
                    </m:r>
                    <m:r>
                      <m:rPr>
                        <m:nor/>
                      </m:rPr>
                      <a:rPr lang="cs-CZ" i="1" dirty="0"/>
                      <m:t>a</m:t>
                    </m:r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cs-CZ" i="1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endParaRPr lang="cs-CZ" i="1" dirty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cs-CZ" dirty="0"/>
                  <a:t>kde </a:t>
                </a:r>
                <a:r>
                  <a:rPr lang="cs-CZ" i="1" dirty="0"/>
                  <a:t>a</a:t>
                </a:r>
                <a:r>
                  <a:rPr lang="cs-CZ" dirty="0"/>
                  <a:t> je reálná konstanta</a:t>
                </a:r>
                <a:r>
                  <a:rPr lang="cs-CZ" dirty="0" smtClean="0"/>
                  <a:t>.</a:t>
                </a:r>
              </a:p>
              <a:p>
                <a:r>
                  <a:rPr lang="cs-CZ" dirty="0" smtClean="0"/>
                  <a:t>Napište vlnové funkce pro alespoň tři různé stavy, ve kterých je pravděpodobnost naměření hodnoty </a:t>
                </a:r>
                <a:r>
                  <a:rPr lang="cs-CZ" i="1" dirty="0" smtClean="0"/>
                  <a:t>a</a:t>
                </a:r>
                <a:r>
                  <a:rPr lang="cs-CZ" dirty="0" smtClean="0"/>
                  <a:t> 30 %, hodnoty 4</a:t>
                </a:r>
                <a:r>
                  <a:rPr lang="cs-CZ" i="1" dirty="0" smtClean="0"/>
                  <a:t>a</a:t>
                </a:r>
                <a:r>
                  <a:rPr lang="cs-CZ" dirty="0" smtClean="0"/>
                  <a:t> 50 % a hodnoty 7</a:t>
                </a:r>
                <a:r>
                  <a:rPr lang="cs-CZ" i="1" dirty="0" smtClean="0"/>
                  <a:t>a</a:t>
                </a:r>
                <a:r>
                  <a:rPr lang="cs-CZ" dirty="0" smtClean="0"/>
                  <a:t> 20 %.</a:t>
                </a:r>
              </a:p>
              <a:p>
                <a:r>
                  <a:rPr lang="cs-CZ" dirty="0" smtClean="0"/>
                  <a:t>Napište vlnové funkce pro alespoň tři různé stavy, ve kterých je pravděpodobnost naměření hodnoty </a:t>
                </a:r>
                <a:r>
                  <a:rPr lang="cs-CZ" i="1" dirty="0" smtClean="0"/>
                  <a:t>a</a:t>
                </a:r>
                <a:r>
                  <a:rPr lang="cs-CZ" dirty="0" smtClean="0"/>
                  <a:t> třikrát větší než hodnoty 7</a:t>
                </a:r>
                <a:r>
                  <a:rPr lang="cs-CZ" i="1" dirty="0" smtClean="0"/>
                  <a:t>a</a:t>
                </a:r>
                <a:r>
                  <a:rPr lang="cs-CZ" dirty="0" smtClean="0"/>
                  <a:t>, hodnota 4</a:t>
                </a:r>
                <a:r>
                  <a:rPr lang="cs-CZ" i="1" dirty="0" smtClean="0"/>
                  <a:t>a</a:t>
                </a:r>
                <a:r>
                  <a:rPr lang="cs-CZ" dirty="0" smtClean="0"/>
                  <a:t> se v nich naměřit nedá.</a:t>
                </a: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704" t="-2589" r="-19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4217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sz="1800" dirty="0" smtClean="0"/>
                  <a:t>Označme si 3 vlastní funkce operátoru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1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1800" b="0" i="1" dirty="0" smtClean="0">
                            <a:latin typeface="Cambria Math"/>
                          </a:rPr>
                          <m:t>𝐵</m:t>
                        </m:r>
                      </m:e>
                    </m:acc>
                  </m:oMath>
                </a14:m>
                <a:r>
                  <a:rPr lang="cs-CZ" sz="1800" dirty="0"/>
                  <a:t> nějaké fyzikální </a:t>
                </a:r>
                <a:r>
                  <a:rPr lang="cs-CZ" sz="1800" dirty="0"/>
                  <a:t>veličiny </a:t>
                </a:r>
                <a:r>
                  <a:rPr lang="cs-CZ" sz="1800" dirty="0"/>
                  <a:t>jako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18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800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1800" dirty="0"/>
                  <a:t>. Nechť jsou ortonormální a </a:t>
                </a:r>
                <a:r>
                  <a:rPr lang="cs-CZ" sz="1800" dirty="0"/>
                  <a:t>platí  </a:t>
                </a:r>
                <a:r>
                  <a:rPr lang="cs-CZ" sz="1800" dirty="0"/>
                  <a:t>pro ně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1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1800" b="0" i="1" dirty="0" smtClean="0">
                            <a:latin typeface="Cambria Math"/>
                          </a:rPr>
                          <m:t>𝐵</m:t>
                        </m:r>
                      </m:e>
                    </m:acc>
                    <m:sSub>
                      <m:sSub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1800" dirty="0"/>
                  <a:t>= </a:t>
                </a:r>
                <a:r>
                  <a:rPr lang="cs-CZ" sz="1800" i="1" dirty="0" smtClean="0"/>
                  <a:t>b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1800" dirty="0"/>
                  <a:t>,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1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1800" b="0" i="1" dirty="0" smtClean="0">
                            <a:latin typeface="Cambria Math"/>
                          </a:rPr>
                          <m:t>𝐵</m:t>
                        </m:r>
                      </m:e>
                    </m:acc>
                    <m:sSub>
                      <m:sSub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800" dirty="0"/>
                  <a:t>= </a:t>
                </a:r>
                <a:r>
                  <a:rPr lang="cs-CZ" sz="1800" dirty="0" smtClean="0"/>
                  <a:t>3</a:t>
                </a:r>
                <a:r>
                  <a:rPr lang="cs-CZ" sz="1800" i="1" dirty="0" smtClean="0"/>
                  <a:t>b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1800" i="1">
                        <a:latin typeface="Cambria Math"/>
                        <a:ea typeface="Cambria Math"/>
                      </a:rPr>
                      <m:t>,   </m:t>
                    </m:r>
                    <m:acc>
                      <m:accPr>
                        <m:chr m:val="̂"/>
                        <m:ctrlPr>
                          <a:rPr lang="cs-CZ" sz="1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1800" b="0" i="1" dirty="0" smtClean="0">
                            <a:latin typeface="Cambria Math"/>
                          </a:rPr>
                          <m:t>𝐵</m:t>
                        </m:r>
                      </m:e>
                    </m:acc>
                    <m:sSub>
                      <m:sSub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cs-CZ" sz="1800" dirty="0"/>
                      <m:t>= </m:t>
                    </m:r>
                    <m:r>
                      <m:rPr>
                        <m:nor/>
                      </m:rPr>
                      <a:rPr lang="cs-CZ" sz="1800" b="0" i="1" dirty="0" smtClean="0"/>
                      <m:t>5</m:t>
                    </m:r>
                    <m:r>
                      <m:rPr>
                        <m:nor/>
                      </m:rPr>
                      <a:rPr lang="cs-CZ" sz="1800" b="0" i="1" dirty="0" smtClean="0"/>
                      <m:t>b</m:t>
                    </m:r>
                    <m:sSub>
                      <m:sSub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cs-CZ" sz="1800" i="1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endParaRPr lang="cs-CZ" sz="1800" i="1" dirty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cs-CZ" sz="1800" dirty="0"/>
                  <a:t>kde </a:t>
                </a:r>
                <a:r>
                  <a:rPr lang="cs-CZ" sz="1800" i="1" dirty="0" smtClean="0"/>
                  <a:t>b</a:t>
                </a:r>
                <a:r>
                  <a:rPr lang="cs-CZ" sz="1800" dirty="0" smtClean="0"/>
                  <a:t> </a:t>
                </a:r>
                <a:r>
                  <a:rPr lang="cs-CZ" sz="1800" dirty="0"/>
                  <a:t>je reálná konstanta</a:t>
                </a:r>
                <a:r>
                  <a:rPr lang="cs-CZ" sz="1800" dirty="0" smtClean="0"/>
                  <a:t>.</a:t>
                </a:r>
              </a:p>
              <a:p>
                <a:pPr marL="0" indent="0">
                  <a:buNone/>
                </a:pPr>
                <a:r>
                  <a:rPr lang="cs-CZ" sz="1800" dirty="0" smtClean="0"/>
                  <a:t>Provedli jsme asi 10 000 měření (což není málo, ale rozhodně to také není strašně moc). Výsledkem bylo, že nám 6945x vyšla hodnota </a:t>
                </a:r>
                <a:r>
                  <a:rPr lang="cs-CZ" sz="1800" i="1" dirty="0" smtClean="0"/>
                  <a:t>b</a:t>
                </a:r>
                <a:r>
                  <a:rPr lang="cs-CZ" sz="1800" dirty="0" smtClean="0"/>
                  <a:t> a 3055x hodnota 3</a:t>
                </a:r>
                <a:r>
                  <a:rPr lang="cs-CZ" sz="1800" i="1" dirty="0" smtClean="0"/>
                  <a:t>b</a:t>
                </a:r>
                <a:r>
                  <a:rPr lang="cs-CZ" sz="1800" dirty="0" smtClean="0"/>
                  <a:t>. Určete, které z následujících vlnových funkcí mohou principiálně popisovat stav částice před měřením a rozdělte je na ty, u kterých je to pravděpodobné, a ty u kterých to sice je principiálně možné, ale málo pravděpodobné.</a:t>
                </a:r>
              </a:p>
              <a:p>
                <a:pPr marL="0" indent="0">
                  <a:buNone/>
                </a:pPr>
                <a:endParaRPr lang="cs-CZ" sz="1400" i="1" dirty="0" smtClean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UcPeriod"/>
                </a:pPr>
                <a14:m>
                  <m:oMath xmlns:m="http://schemas.openxmlformats.org/officeDocument/2006/math">
                    <m:r>
                      <a:rPr lang="cs-CZ" sz="14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14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2</m:t>
                        </m:r>
                      </m:num>
                      <m:den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1400" i="1">
                        <a:latin typeface="Cambria Math"/>
                        <a:ea typeface="Cambria Math"/>
                      </a:rPr>
                      <m:t>+ </m:t>
                    </m:r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1400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cs-CZ" sz="14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1400" dirty="0"/>
                  <a:t>.</a:t>
                </a: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UcPeriod"/>
                </a:pPr>
                <a14:m>
                  <m:oMath xmlns:m="http://schemas.openxmlformats.org/officeDocument/2006/math">
                    <m:r>
                      <a:rPr lang="cs-CZ" sz="14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14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1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1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1400" i="1">
                        <a:latin typeface="Cambria Math"/>
                        <a:ea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cs-CZ" sz="1400">
                        <a:latin typeface="Cambria Math"/>
                        <a:ea typeface="Cambria Math"/>
                      </a:rPr>
                      <m:t>i</m:t>
                    </m:r>
                    <m:r>
                      <a:rPr lang="cs-CZ" sz="1400" i="1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1400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cs-CZ" sz="1400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UcPeriod"/>
                </a:pPr>
                <a14:m>
                  <m:oMath xmlns:m="http://schemas.openxmlformats.org/officeDocument/2006/math">
                    <m:r>
                      <a:rPr lang="cs-CZ" sz="14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1400" i="1"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99</m:t>
                        </m:r>
                      </m:num>
                      <m:den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100</m:t>
                        </m:r>
                      </m:den>
                    </m:f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1400" i="1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10</m:t>
                        </m:r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0</m:t>
                        </m:r>
                      </m:den>
                    </m:f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4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100</m:t>
                        </m:r>
                      </m:den>
                    </m:f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1400" dirty="0"/>
                  <a:t>.</a:t>
                </a:r>
                <a:endParaRPr lang="cs-CZ" sz="1400" dirty="0" smtClean="0"/>
              </a:p>
              <a:p>
                <a:pPr marL="514350" indent="-514350">
                  <a:lnSpc>
                    <a:spcPct val="200000"/>
                  </a:lnSpc>
                  <a:buFont typeface="+mj-lt"/>
                  <a:buAutoNum type="alphaUcPeriod" startAt="4"/>
                </a:pPr>
                <a14:m>
                  <m:oMath xmlns:m="http://schemas.openxmlformats.org/officeDocument/2006/math">
                    <m:r>
                      <a:rPr lang="cs-CZ" sz="14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1400" i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140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1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sz="1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cs-CZ" sz="14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n>
                        </m:f>
                      </m:e>
                    </m:rad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1400" i="1">
                        <a:latin typeface="Cambria Math"/>
                        <a:ea typeface="Cambria Math"/>
                      </a:rPr>
                      <m:t>+</m:t>
                    </m:r>
                  </m:oMath>
                </a14:m>
                <a:r>
                  <a:rPr lang="cs-CZ" sz="14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140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1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sz="14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cs-CZ" sz="14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n>
                        </m:f>
                      </m:e>
                    </m:rad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1400" dirty="0"/>
                  <a:t>.</a:t>
                </a:r>
              </a:p>
              <a:p>
                <a:pPr marL="514350" indent="-514350">
                  <a:lnSpc>
                    <a:spcPct val="200000"/>
                  </a:lnSpc>
                  <a:buFont typeface="+mj-lt"/>
                  <a:buAutoNum type="alphaUcPeriod" startAt="4"/>
                </a:pPr>
                <a14:m>
                  <m:oMath xmlns:m="http://schemas.openxmlformats.org/officeDocument/2006/math">
                    <m:r>
                      <a:rPr lang="cs-CZ" sz="14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1400" i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400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1400" dirty="0"/>
                  <a:t>.</a:t>
                </a:r>
              </a:p>
              <a:p>
                <a:pPr marL="0" indent="0">
                  <a:buNone/>
                </a:pPr>
                <a:endParaRPr lang="cs-CZ" sz="1400" i="1" dirty="0"/>
              </a:p>
              <a:p>
                <a:pPr marL="0" indent="0">
                  <a:buNone/>
                </a:pPr>
                <a:endParaRPr lang="cs-CZ" sz="18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 rotWithShape="1">
                <a:blip r:embed="rId2"/>
                <a:stretch>
                  <a:fillRect l="-593" t="-332" b="-87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7609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Napište vlnovou funkci popisující stav částice,</a:t>
            </a:r>
          </a:p>
          <a:p>
            <a:r>
              <a:rPr lang="cs-CZ" dirty="0" smtClean="0"/>
              <a:t> ve kterém je střední hodnota energie rovna 4</a:t>
            </a:r>
            <a:r>
              <a:rPr lang="cs-CZ" i="1" dirty="0" smtClean="0"/>
              <a:t>E</a:t>
            </a:r>
            <a:r>
              <a:rPr lang="cs-CZ" dirty="0" smtClean="0"/>
              <a:t> a střední kvadratická odchylka měření energie nulová.</a:t>
            </a:r>
          </a:p>
          <a:p>
            <a:r>
              <a:rPr lang="cs-CZ" dirty="0" smtClean="0"/>
              <a:t>ve kterém je střední hodnota energie 4</a:t>
            </a:r>
            <a:r>
              <a:rPr lang="cs-CZ" i="1" dirty="0" smtClean="0"/>
              <a:t>E</a:t>
            </a:r>
            <a:r>
              <a:rPr lang="cs-CZ" dirty="0" smtClean="0"/>
              <a:t>, ale hodnotu 4</a:t>
            </a:r>
            <a:r>
              <a:rPr lang="cs-CZ" i="1" dirty="0" smtClean="0"/>
              <a:t>E</a:t>
            </a:r>
            <a:r>
              <a:rPr lang="cs-CZ" dirty="0" smtClean="0"/>
              <a:t> nezískám v žádném jednotlivém měření (pokud to je vůbec možné).</a:t>
            </a:r>
          </a:p>
          <a:p>
            <a:r>
              <a:rPr lang="cs-CZ" dirty="0" smtClean="0"/>
              <a:t>ve kterém je střední hodnota energie 3</a:t>
            </a:r>
            <a:r>
              <a:rPr lang="cs-CZ" i="1" dirty="0" smtClean="0"/>
              <a:t>E</a:t>
            </a:r>
            <a:r>
              <a:rPr lang="cs-CZ" dirty="0" smtClean="0"/>
              <a:t> (pokud to jde).</a:t>
            </a:r>
          </a:p>
          <a:p>
            <a:r>
              <a:rPr lang="cs-CZ" dirty="0" smtClean="0"/>
              <a:t>ve kterém je střední hodnota energie 3</a:t>
            </a:r>
            <a:r>
              <a:rPr lang="cs-CZ" i="1" dirty="0" smtClean="0"/>
              <a:t>E</a:t>
            </a:r>
            <a:r>
              <a:rPr lang="cs-CZ" dirty="0" smtClean="0"/>
              <a:t> a střední kvadratická odchylka nulová (pokud to jde).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Určete interval pro velikost střední hodnoty energie.</a:t>
            </a:r>
          </a:p>
          <a:p>
            <a:pPr marL="0" indent="0">
              <a:buNone/>
            </a:pPr>
            <a:r>
              <a:rPr lang="cs-CZ" dirty="0" smtClean="0"/>
              <a:t>Pro které hodnoty střední energie lze najít takový stav, aby v něm byla neurčitost nulová?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21"/>
          <a:stretch/>
        </p:blipFill>
        <p:spPr bwMode="auto">
          <a:xfrm>
            <a:off x="107504" y="548680"/>
            <a:ext cx="8743879" cy="146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042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 fontScale="92500" lnSpcReduction="2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Energie stavu se nemění s </a:t>
                </a:r>
                <a:r>
                  <a:rPr lang="cs-CZ" dirty="0" smtClean="0"/>
                  <a:t>polohou.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 smtClean="0"/>
                  <a:t>Neurčitost energie je nulová.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 smtClean="0"/>
                  <a:t>Vlastní stav operátoru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.</m:t>
                    </m:r>
                  </m:oMath>
                </a14:m>
                <a:endParaRPr lang="cs-CZ" b="0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 smtClean="0"/>
                  <a:t>Stav s ostrou hodnotou energie.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 smtClean="0"/>
                  <a:t>Pokud změřím energii a měření budu opakovat, dostanu v obou měření tutéž hodnotu. Opakovat měření mohu i vícekrát.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cs-CZ" dirty="0"/>
                  <a:t>Měření energie neovlivní popis systému.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Čtyři z těchto výroku říkají totéž (jsou ekvivalentní), jeden je sice správný, ale říká něco jiného a jeden je zcela nesmysl. Roztřiďte je </a:t>
                </a:r>
                <a:r>
                  <a:rPr lang="cs-CZ" dirty="0" smtClean="0">
                    <a:sym typeface="Wingdings" panose="05000000000000000000" pitchFamily="2" charset="2"/>
                  </a:rPr>
                  <a:t></a:t>
                </a:r>
                <a:endParaRPr lang="cs-CZ" dirty="0" smtClean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704" t="-2913" r="-25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19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Jaké energie můžeme naměřit?</a:t>
            </a:r>
          </a:p>
          <a:p>
            <a:r>
              <a:rPr lang="cs-CZ" dirty="0" smtClean="0"/>
              <a:t>Určete pravděpodobnost naměření 4</a:t>
            </a:r>
            <a:r>
              <a:rPr lang="cs-CZ" i="1" dirty="0" smtClean="0"/>
              <a:t>E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 bude systém popsán po měření, ve kterém jsme naměřili 4</a:t>
            </a:r>
            <a:r>
              <a:rPr lang="cs-CZ" i="1" dirty="0" smtClean="0"/>
              <a:t>E</a:t>
            </a:r>
            <a:r>
              <a:rPr lang="cs-CZ" dirty="0" smtClean="0"/>
              <a:t>?</a:t>
            </a:r>
          </a:p>
          <a:p>
            <a:r>
              <a:rPr lang="cs-CZ" dirty="0" smtClean="0"/>
              <a:t>Určete střední hodnotu energie v původním stavu.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21"/>
          <a:stretch/>
        </p:blipFill>
        <p:spPr bwMode="auto">
          <a:xfrm>
            <a:off x="107504" y="548680"/>
            <a:ext cx="8743879" cy="146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843808" y="2132856"/>
                <a:ext cx="2685863" cy="703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 smtClean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2800" b="0" i="1" smtClean="0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 smtClean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800" dirty="0" smtClean="0"/>
                  <a:t>.</a:t>
                </a:r>
                <a:endParaRPr lang="cs-CZ" sz="28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132856"/>
                <a:ext cx="2685863" cy="703782"/>
              </a:xfrm>
              <a:prstGeom prst="rect">
                <a:avLst/>
              </a:prstGeom>
              <a:blipFill rotWithShape="1">
                <a:blip r:embed="rId3"/>
                <a:stretch>
                  <a:fillRect r="-3636" b="-1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314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Jaké energie můžeme naměřit?</a:t>
            </a:r>
          </a:p>
          <a:p>
            <a:r>
              <a:rPr lang="cs-CZ" dirty="0" smtClean="0"/>
              <a:t>Určete pravděpodobnost naměření 4</a:t>
            </a:r>
            <a:r>
              <a:rPr lang="cs-CZ" i="1" dirty="0" smtClean="0"/>
              <a:t>E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 bude systém popsán po měření, ve kterém jsme naměřili 4</a:t>
            </a:r>
            <a:r>
              <a:rPr lang="cs-CZ" i="1" dirty="0" smtClean="0"/>
              <a:t>E</a:t>
            </a:r>
            <a:r>
              <a:rPr lang="cs-CZ" dirty="0" smtClean="0"/>
              <a:t>?</a:t>
            </a:r>
          </a:p>
          <a:p>
            <a:r>
              <a:rPr lang="cs-CZ" dirty="0" smtClean="0"/>
              <a:t>Určete střední hodnotu energie v původním stavu.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8743879" cy="2308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7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Máme systém v neznámém stavu. Změříme veličinu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/>
              <a:t>a</a:t>
            </a:r>
            <a:r>
              <a:rPr lang="cs-CZ" dirty="0" smtClean="0"/>
              <a:t> </a:t>
            </a:r>
            <a:r>
              <a:rPr lang="cs-CZ" dirty="0"/>
              <a:t>dostaneme hodnotu </a:t>
            </a:r>
            <a:r>
              <a:rPr lang="cs-CZ" i="1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. </a:t>
            </a:r>
            <a:r>
              <a:rPr lang="cs-CZ" dirty="0"/>
              <a:t>Ihned poté toto měření zopakujeme.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Jakou </a:t>
            </a:r>
            <a:r>
              <a:rPr lang="cs-CZ" dirty="0"/>
              <a:t>hodnotu naměříme?</a:t>
            </a:r>
          </a:p>
        </p:txBody>
      </p:sp>
    </p:spTree>
    <p:extLst>
      <p:ext uri="{BB962C8B-B14F-4D97-AF65-F5344CB8AC3E}">
        <p14:creationId xmlns:p14="http://schemas.microsoft.com/office/powerpoint/2010/main" val="60163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Předpokládejme, že máme </a:t>
            </a:r>
            <a:r>
              <a:rPr lang="cs-CZ" b="1" dirty="0"/>
              <a:t>dva systémy</a:t>
            </a:r>
            <a:r>
              <a:rPr lang="cs-CZ" dirty="0"/>
              <a:t>, které se nacházejí</a:t>
            </a:r>
            <a:r>
              <a:rPr lang="cs-CZ" dirty="0" smtClean="0"/>
              <a:t> </a:t>
            </a:r>
            <a:r>
              <a:rPr lang="cs-CZ" dirty="0"/>
              <a:t>ve stavu popsaném </a:t>
            </a:r>
            <a:r>
              <a:rPr lang="cs-CZ" b="1" dirty="0"/>
              <a:t>stejnou vlnovou funkcí</a:t>
            </a:r>
            <a:r>
              <a:rPr lang="cs-CZ" dirty="0"/>
              <a:t>. Na každém systému jednou</a:t>
            </a:r>
            <a:r>
              <a:rPr lang="cs-CZ" dirty="0" smtClean="0"/>
              <a:t> </a:t>
            </a:r>
            <a:r>
              <a:rPr lang="cs-CZ" dirty="0"/>
              <a:t>změříme veličinu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b="1" dirty="0"/>
              <a:t>získáme různé hodnoty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/>
              <a:t>to možné?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Co </a:t>
            </a:r>
            <a:r>
              <a:rPr lang="cs-CZ" dirty="0"/>
              <a:t>můžeme</a:t>
            </a:r>
            <a:r>
              <a:rPr lang="cs-CZ" dirty="0" smtClean="0"/>
              <a:t> </a:t>
            </a:r>
            <a:r>
              <a:rPr lang="cs-CZ" dirty="0"/>
              <a:t>říci o stavu obou systémů před a po měření?</a:t>
            </a:r>
          </a:p>
        </p:txBody>
      </p:sp>
    </p:spTree>
    <p:extLst>
      <p:ext uri="{BB962C8B-B14F-4D97-AF65-F5344CB8AC3E}">
        <p14:creationId xmlns:p14="http://schemas.microsoft.com/office/powerpoint/2010/main" val="45004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Předpokládejme, že máme </a:t>
            </a:r>
            <a:r>
              <a:rPr lang="cs-CZ" b="1" dirty="0"/>
              <a:t>dva </a:t>
            </a:r>
            <a:r>
              <a:rPr lang="cs-CZ" b="1" dirty="0" smtClean="0"/>
              <a:t>různé systémy</a:t>
            </a:r>
            <a:r>
              <a:rPr lang="cs-CZ" dirty="0" smtClean="0"/>
              <a:t>. V každém </a:t>
            </a:r>
            <a:r>
              <a:rPr lang="cs-CZ" dirty="0"/>
              <a:t>systému </a:t>
            </a:r>
            <a:r>
              <a:rPr lang="cs-CZ" dirty="0" smtClean="0"/>
              <a:t>nezávisle změříme veličinu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b="1" dirty="0"/>
              <a:t>získáme </a:t>
            </a:r>
            <a:r>
              <a:rPr lang="cs-CZ" b="1" dirty="0" smtClean="0"/>
              <a:t>stejné hodnoty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Znamená to, že oba systémy byly před měřením ve stejném stavu (byly popsány stejnou vlnovou funkcí)? </a:t>
            </a:r>
          </a:p>
        </p:txBody>
      </p:sp>
    </p:spTree>
    <p:extLst>
      <p:ext uri="{BB962C8B-B14F-4D97-AF65-F5344CB8AC3E}">
        <p14:creationId xmlns:p14="http://schemas.microsoft.com/office/powerpoint/2010/main" val="20360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Pondělí 19. března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3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915" y="3872805"/>
            <a:ext cx="8424057" cy="298519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Jaké </a:t>
            </a:r>
            <a:r>
              <a:rPr lang="cs-CZ" sz="2800" dirty="0" smtClean="0"/>
              <a:t>hodnoty můžeme </a:t>
            </a:r>
            <a:r>
              <a:rPr lang="cs-CZ" sz="2800" dirty="0" smtClean="0"/>
              <a:t>naměřit?</a:t>
            </a:r>
          </a:p>
          <a:p>
            <a:r>
              <a:rPr lang="cs-CZ" sz="2800" dirty="0" smtClean="0"/>
              <a:t>Určete pravděpodobnost naměření </a:t>
            </a:r>
            <a:r>
              <a:rPr lang="cs-CZ" sz="2800" dirty="0" smtClean="0"/>
              <a:t>4</a:t>
            </a:r>
            <a:r>
              <a:rPr lang="cs-CZ" sz="2800" i="1" dirty="0" smtClean="0"/>
              <a:t>a</a:t>
            </a:r>
            <a:r>
              <a:rPr lang="cs-CZ" sz="2800" dirty="0" smtClean="0"/>
              <a:t>.</a:t>
            </a:r>
            <a:endParaRPr lang="cs-CZ" sz="2800" dirty="0" smtClean="0"/>
          </a:p>
          <a:p>
            <a:r>
              <a:rPr lang="cs-CZ" sz="2800" dirty="0" smtClean="0"/>
              <a:t>Jak bude systém popsán po měření, ve kterém jsme naměřili </a:t>
            </a:r>
            <a:r>
              <a:rPr lang="cs-CZ" sz="2800" dirty="0" smtClean="0"/>
              <a:t>4</a:t>
            </a:r>
            <a:r>
              <a:rPr lang="cs-CZ" sz="2800" i="1" dirty="0" smtClean="0"/>
              <a:t>a</a:t>
            </a:r>
            <a:r>
              <a:rPr lang="cs-CZ" sz="2800" dirty="0" smtClean="0"/>
              <a:t>?</a:t>
            </a:r>
            <a:endParaRPr lang="cs-CZ" sz="2800" dirty="0" smtClean="0"/>
          </a:p>
          <a:p>
            <a:r>
              <a:rPr lang="cs-CZ" sz="2800" dirty="0" smtClean="0"/>
              <a:t>Určete střední hodnotu </a:t>
            </a:r>
            <a:r>
              <a:rPr lang="cs-CZ" sz="2800" dirty="0" smtClean="0"/>
              <a:t>veličiny </a:t>
            </a:r>
            <a:r>
              <a:rPr lang="cs-CZ" sz="2800" dirty="0" smtClean="0"/>
              <a:t>v původním stavu.</a:t>
            </a:r>
            <a:endParaRPr lang="cs-CZ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2863519" y="2781291"/>
                <a:ext cx="3666517" cy="703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cs-CZ" sz="2800" i="1" smtClean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28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cs-CZ" sz="28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 smtClean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28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cs-CZ" sz="28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2800" dirty="0" smtClean="0"/>
                  <a:t>.</a:t>
                </a:r>
                <a:endParaRPr lang="cs-CZ" sz="2800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519" y="2781291"/>
                <a:ext cx="3666517" cy="703782"/>
              </a:xfrm>
              <a:prstGeom prst="rect">
                <a:avLst/>
              </a:prstGeom>
              <a:blipFill rotWithShape="1">
                <a:blip r:embed="rId2"/>
                <a:stretch>
                  <a:fillRect r="-2496" b="-112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/>
              <p:cNvSpPr txBox="1"/>
              <p:nvPr/>
            </p:nvSpPr>
            <p:spPr>
              <a:xfrm>
                <a:off x="395536" y="332656"/>
                <a:ext cx="8418780" cy="2275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800" dirty="0" smtClean="0"/>
                  <a:t>Označme si 3 vlastní funkce operátoru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28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800" b="0" i="1" dirty="0" smtClean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cs-CZ" sz="2800" dirty="0" smtClean="0"/>
                  <a:t> nějaké fyzikální </a:t>
                </a:r>
              </a:p>
              <a:p>
                <a:r>
                  <a:rPr lang="cs-CZ" sz="2800" dirty="0" smtClean="0"/>
                  <a:t>veličiny jako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800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2800" dirty="0" smtClean="0"/>
                  <a:t>. Nechť jsou ortonormální a </a:t>
                </a:r>
              </a:p>
              <a:p>
                <a:r>
                  <a:rPr lang="cs-CZ" sz="2800" dirty="0" smtClean="0"/>
                  <a:t>platí  pro ně</a:t>
                </a: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2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800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800" dirty="0" smtClean="0"/>
                  <a:t>= </a:t>
                </a:r>
                <a:r>
                  <a:rPr lang="cs-CZ" sz="2800" i="1" dirty="0" smtClean="0"/>
                  <a:t>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800" dirty="0" smtClean="0"/>
                  <a:t>,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2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800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800" dirty="0"/>
                  <a:t>= </a:t>
                </a:r>
                <a:r>
                  <a:rPr lang="cs-CZ" sz="2800" dirty="0" smtClean="0"/>
                  <a:t>4</a:t>
                </a:r>
                <a:r>
                  <a:rPr lang="cs-CZ" sz="2800" i="1" dirty="0" smtClean="0"/>
                  <a:t>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2800" b="0" i="1" smtClean="0">
                        <a:latin typeface="Cambria Math"/>
                        <a:ea typeface="Cambria Math"/>
                      </a:rPr>
                      <m:t>,   </m:t>
                    </m:r>
                    <m:acc>
                      <m:accPr>
                        <m:chr m:val="̂"/>
                        <m:ctrlPr>
                          <a:rPr lang="cs-CZ" sz="2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800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cs-CZ" sz="2800" dirty="0"/>
                      <m:t>= </m:t>
                    </m:r>
                    <m:r>
                      <m:rPr>
                        <m:nor/>
                      </m:rPr>
                      <a:rPr lang="cs-CZ" sz="2800" b="0" i="0" dirty="0" smtClean="0"/>
                      <m:t>4</m:t>
                    </m:r>
                    <m:r>
                      <m:rPr>
                        <m:nor/>
                      </m:rPr>
                      <a:rPr lang="cs-CZ" sz="2800" i="1" dirty="0"/>
                      <m:t>a</m:t>
                    </m:r>
                    <m:sSub>
                      <m:sSubPr>
                        <m:ctrlPr>
                          <a:rPr lang="cs-CZ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cs-CZ" sz="2800" b="0" i="1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endParaRPr lang="cs-CZ" sz="2800" b="0" i="1" dirty="0" smtClean="0">
                  <a:ea typeface="Cambria Math"/>
                </a:endParaRPr>
              </a:p>
              <a:p>
                <a:r>
                  <a:rPr lang="cs-CZ" sz="2800" dirty="0" smtClean="0"/>
                  <a:t>kde </a:t>
                </a:r>
                <a:r>
                  <a:rPr lang="cs-CZ" sz="2800" i="1" dirty="0" smtClean="0"/>
                  <a:t>a</a:t>
                </a:r>
                <a:r>
                  <a:rPr lang="cs-CZ" sz="2800" dirty="0" smtClean="0"/>
                  <a:t> je reálná konstanta. Uvažujme částici ve stavu:</a:t>
                </a:r>
                <a:endParaRPr lang="cs-CZ" sz="2800" dirty="0"/>
              </a:p>
            </p:txBody>
          </p:sp>
        </mc:Choice>
        <mc:Fallback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32656"/>
                <a:ext cx="8418780" cy="2275879"/>
              </a:xfrm>
              <a:prstGeom prst="rect">
                <a:avLst/>
              </a:prstGeom>
              <a:blipFill rotWithShape="1">
                <a:blip r:embed="rId3"/>
                <a:stretch>
                  <a:fillRect l="-1521" t="-1877" r="-507" b="-67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252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4076347"/>
                <a:ext cx="4464496" cy="2985195"/>
              </a:xfrm>
            </p:spPr>
            <p:txBody>
              <a:bodyPr>
                <a:noAutofit/>
              </a:bodyPr>
              <a:lstStyle/>
              <a:p>
                <a:pPr marL="514350" indent="-514350">
                  <a:lnSpc>
                    <a:spcPct val="150000"/>
                  </a:lnSpc>
                  <a:buFont typeface="+mj-lt"/>
                  <a:buAutoNum type="alphaUcPeriod"/>
                </a:pPr>
                <a14:m>
                  <m:oMath xmlns:m="http://schemas.openxmlformats.org/officeDocument/2006/math">
                    <m:r>
                      <a:rPr lang="cs-CZ" sz="2000" i="1" smtClean="0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200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2</m:t>
                        </m:r>
                      </m:num>
                      <m:den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2000" i="1">
                        <a:latin typeface="Cambria Math"/>
                        <a:ea typeface="Cambria Math"/>
                      </a:rPr>
                      <m:t>+ </m:t>
                    </m:r>
                    <m:sSub>
                      <m:sSub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2000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cs-CZ" sz="20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2000" dirty="0"/>
                  <a:t>.</a:t>
                </a:r>
                <a:endParaRPr lang="cs-CZ" sz="2000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UcPeriod"/>
                </a:pPr>
                <a14:m>
                  <m:oMath xmlns:m="http://schemas.openxmlformats.org/officeDocument/2006/math">
                    <m:r>
                      <a:rPr lang="cs-CZ" sz="20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20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00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0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sSub>
                      <m:sSub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20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cs-CZ" sz="2000" b="0" i="0" smtClean="0">
                        <a:latin typeface="Cambria Math"/>
                        <a:ea typeface="Cambria Math"/>
                      </a:rPr>
                      <m:t>i</m:t>
                    </m:r>
                    <m:r>
                      <a:rPr lang="cs-CZ" sz="2000" i="1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2000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cs-CZ" sz="2000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UcPeriod"/>
                </a:pPr>
                <a14:m>
                  <m:oMath xmlns:m="http://schemas.openxmlformats.org/officeDocument/2006/math">
                    <m:r>
                      <a:rPr lang="cs-CZ" sz="2000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sz="2000" i="1"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/>
                            <a:ea typeface="Cambria Math"/>
                          </a:rPr>
                          <m:t>99</m:t>
                        </m:r>
                      </m:num>
                      <m:den>
                        <m:r>
                          <a:rPr lang="cs-CZ" sz="2000" b="0" i="1" smtClean="0">
                            <a:latin typeface="Cambria Math"/>
                            <a:ea typeface="Cambria Math"/>
                          </a:rPr>
                          <m:t>100</m:t>
                        </m:r>
                      </m:den>
                    </m:f>
                    <m:sSub>
                      <m:sSub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2000" i="1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10</m:t>
                        </m:r>
                        <m:r>
                          <a:rPr lang="cs-CZ" sz="20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den>
                    </m:f>
                    <m:sSub>
                      <m:sSub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0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cs-CZ" sz="2000" b="0" i="1" smtClean="0">
                            <a:latin typeface="Cambria Math"/>
                            <a:ea typeface="Cambria Math"/>
                          </a:rPr>
                          <m:t>100</m:t>
                        </m:r>
                      </m:den>
                    </m:f>
                    <m:sSub>
                      <m:sSub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2000" dirty="0"/>
                  <a:t>.</a:t>
                </a:r>
                <a:endParaRPr lang="cs-CZ" sz="2000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cs-CZ" sz="20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4076347"/>
                <a:ext cx="4464496" cy="2985195"/>
              </a:xfrm>
              <a:blipFill rotWithShape="1">
                <a:blip r:embed="rId2"/>
                <a:stretch>
                  <a:fillRect l="-13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/>
              <p:cNvSpPr txBox="1"/>
              <p:nvPr/>
            </p:nvSpPr>
            <p:spPr>
              <a:xfrm>
                <a:off x="391174" y="260648"/>
                <a:ext cx="8352928" cy="3810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Označme si 3 vlastní funkce operátoru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24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400" b="0" i="1" dirty="0" smtClean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cs-CZ" sz="2400" dirty="0" smtClean="0"/>
                  <a:t> nějaké fyzikální </a:t>
                </a:r>
              </a:p>
              <a:p>
                <a:r>
                  <a:rPr lang="cs-CZ" sz="2400" dirty="0" smtClean="0"/>
                  <a:t>veličiny jako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400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2400" dirty="0" smtClean="0"/>
                  <a:t>. Nechť jsou ortonormální a </a:t>
                </a:r>
              </a:p>
              <a:p>
                <a:r>
                  <a:rPr lang="cs-CZ" sz="2400" dirty="0" smtClean="0"/>
                  <a:t>platí  pro ně</a:t>
                </a: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24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400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400" dirty="0" smtClean="0"/>
                  <a:t>= </a:t>
                </a:r>
                <a:r>
                  <a:rPr lang="cs-CZ" sz="2400" i="1" dirty="0" smtClean="0"/>
                  <a:t>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400" dirty="0" smtClean="0"/>
                  <a:t>,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sz="24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400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400" dirty="0"/>
                  <a:t>= </a:t>
                </a:r>
                <a:r>
                  <a:rPr lang="cs-CZ" sz="2400" dirty="0" smtClean="0"/>
                  <a:t>4</a:t>
                </a:r>
                <a:r>
                  <a:rPr lang="cs-CZ" sz="2400" i="1" dirty="0" smtClean="0"/>
                  <a:t>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,   </m:t>
                    </m:r>
                    <m:acc>
                      <m:accPr>
                        <m:chr m:val="̂"/>
                        <m:ctrlPr>
                          <a:rPr lang="cs-CZ" sz="24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400" i="1" dirty="0">
                            <a:latin typeface="Cambria Math"/>
                          </a:rPr>
                          <m:t>𝐴</m:t>
                        </m:r>
                      </m:e>
                    </m:acc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cs-CZ" sz="2400" dirty="0"/>
                      <m:t>= </m:t>
                    </m:r>
                    <m:r>
                      <m:rPr>
                        <m:nor/>
                      </m:rPr>
                      <a:rPr lang="cs-CZ" sz="2400" b="0" i="0" dirty="0" smtClean="0"/>
                      <m:t>7</m:t>
                    </m:r>
                    <m:r>
                      <m:rPr>
                        <m:nor/>
                      </m:rPr>
                      <a:rPr lang="cs-CZ" sz="2400" i="1" dirty="0"/>
                      <m:t>a</m:t>
                    </m:r>
                    <m:sSub>
                      <m:sSub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endParaRPr lang="cs-CZ" sz="2400" b="0" i="1" dirty="0" smtClean="0">
                  <a:ea typeface="Cambria Math"/>
                </a:endParaRPr>
              </a:p>
              <a:p>
                <a:r>
                  <a:rPr lang="cs-CZ" sz="2400" dirty="0" smtClean="0"/>
                  <a:t>kde 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 je reálná konstanta. Měli jsme </a:t>
                </a:r>
                <a:r>
                  <a:rPr lang="cs-CZ" sz="2400" b="1" dirty="0" smtClean="0"/>
                  <a:t>10 kopií částic ve stejném stavu</a:t>
                </a:r>
                <a:r>
                  <a:rPr lang="cs-CZ" sz="2400" dirty="0" smtClean="0"/>
                  <a:t> a ve všech jsme změřili veličinu A s těmito výsledky: </a:t>
                </a:r>
              </a:p>
              <a:p>
                <a:pPr algn="ctr"/>
                <a:r>
                  <a:rPr lang="cs-CZ" sz="2400" i="1" dirty="0" smtClean="0"/>
                  <a:t>a</a:t>
                </a:r>
                <a:r>
                  <a:rPr lang="cs-CZ" sz="2400" dirty="0" smtClean="0"/>
                  <a:t>, 4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, 4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, 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, 4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, 4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, 4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, 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, 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, </a:t>
                </a:r>
                <a:r>
                  <a:rPr lang="cs-CZ" sz="2400" i="1" dirty="0" smtClean="0"/>
                  <a:t>a</a:t>
                </a:r>
                <a:r>
                  <a:rPr lang="cs-CZ" sz="2400" dirty="0" smtClean="0"/>
                  <a:t>.</a:t>
                </a:r>
              </a:p>
              <a:p>
                <a:endParaRPr lang="cs-CZ" sz="2400" dirty="0" smtClean="0"/>
              </a:p>
              <a:p>
                <a:r>
                  <a:rPr lang="cs-CZ" sz="2400" dirty="0" smtClean="0"/>
                  <a:t>Která nebo které vlnové funkce mohly popisovat stav před měřením?</a:t>
                </a:r>
                <a:endParaRPr lang="cs-CZ" sz="2400" dirty="0"/>
              </a:p>
            </p:txBody>
          </p:sp>
        </mc:Choice>
        <mc:Fallback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74" y="260648"/>
                <a:ext cx="8352928" cy="3810659"/>
              </a:xfrm>
              <a:prstGeom prst="rect">
                <a:avLst/>
              </a:prstGeom>
              <a:blipFill rotWithShape="1">
                <a:blip r:embed="rId3"/>
                <a:stretch>
                  <a:fillRect l="-1095" t="-1280" b="-27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5117922" y="3933056"/>
                <a:ext cx="2800895" cy="19865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14350" indent="-514350">
                  <a:lnSpc>
                    <a:spcPct val="200000"/>
                  </a:lnSpc>
                  <a:buFont typeface="+mj-lt"/>
                  <a:buAutoNum type="alphaUcPeriod" startAt="4"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  <a:ea typeface="Cambria Math"/>
                          </a:rPr>
                          <m:t>2</m:t>
                        </m:r>
                      </m:num>
                      <m:den>
                        <m:r>
                          <a:rPr lang="cs-CZ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  <a:ea typeface="Cambria Math"/>
                      </a:rPr>
                      <m:t>+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.</a:t>
                </a:r>
              </a:p>
              <a:p>
                <a:pPr marL="514350" indent="-514350">
                  <a:lnSpc>
                    <a:spcPct val="200000"/>
                  </a:lnSpc>
                  <a:buFont typeface="+mj-lt"/>
                  <a:buAutoNum type="alphaUcPeriod" startAt="4"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𝜓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.</a:t>
                </a:r>
                <a:endParaRPr lang="cs-CZ" dirty="0"/>
              </a:p>
              <a:p>
                <a:pPr marL="514350" indent="-514350">
                  <a:lnSpc>
                    <a:spcPct val="200000"/>
                  </a:lnSpc>
                  <a:buFont typeface="+mj-lt"/>
                  <a:buAutoNum type="alphaUcPeriod" startAt="4"/>
                </a:pPr>
                <a:r>
                  <a:rPr lang="cs-CZ" dirty="0"/>
                  <a:t>Ani jedna z uvedených</a:t>
                </a:r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7922" y="3933056"/>
                <a:ext cx="2800895" cy="1986569"/>
              </a:xfrm>
              <a:prstGeom prst="rect">
                <a:avLst/>
              </a:prstGeom>
              <a:blipFill rotWithShape="1">
                <a:blip r:embed="rId4"/>
                <a:stretch>
                  <a:fillRect l="-1961" r="-13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955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9746</TotalTime>
  <Words>1464</Words>
  <Application>Microsoft Office PowerPoint</Application>
  <PresentationFormat>Předvádění na obrazovce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Pátek 16. března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Pondělí 19. března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Další úlohy pro procvičení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Zdeňka Koupilová</dc:creator>
  <cp:lastModifiedBy>Zdeňka Koupilová</cp:lastModifiedBy>
  <cp:revision>15</cp:revision>
  <dcterms:created xsi:type="dcterms:W3CDTF">2018-03-16T06:53:08Z</dcterms:created>
  <dcterms:modified xsi:type="dcterms:W3CDTF">2018-03-23T18:15:31Z</dcterms:modified>
</cp:coreProperties>
</file>