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04" r:id="rId2"/>
    <p:sldId id="398" r:id="rId3"/>
    <p:sldId id="491" r:id="rId4"/>
    <p:sldId id="492" r:id="rId5"/>
    <p:sldId id="485" r:id="rId6"/>
    <p:sldId id="488" r:id="rId7"/>
    <p:sldId id="399" r:id="rId8"/>
    <p:sldId id="447" r:id="rId9"/>
    <p:sldId id="487" r:id="rId10"/>
    <p:sldId id="454" r:id="rId11"/>
    <p:sldId id="416" r:id="rId12"/>
    <p:sldId id="455" r:id="rId13"/>
    <p:sldId id="482" r:id="rId14"/>
    <p:sldId id="483" r:id="rId15"/>
    <p:sldId id="486" r:id="rId16"/>
    <p:sldId id="456" r:id="rId17"/>
    <p:sldId id="448" r:id="rId18"/>
    <p:sldId id="457" r:id="rId19"/>
    <p:sldId id="489" r:id="rId20"/>
    <p:sldId id="490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889"/>
  </p:normalViewPr>
  <p:slideViewPr>
    <p:cSldViewPr snapToGrid="0" snapToObjects="1">
      <p:cViewPr varScale="1">
        <p:scale>
          <a:sx n="106" d="100"/>
          <a:sy n="106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FF359-7355-420B-8B39-F73621ED135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570E2-851F-4819-9F77-4CC48F4DABFD}">
      <dgm:prSet/>
      <dgm:spPr/>
      <dgm:t>
        <a:bodyPr/>
        <a:lstStyle/>
        <a:p>
          <a:r>
            <a:rPr lang="cs-CZ" b="1" i="0" dirty="0"/>
            <a:t>- lidé jsou ochotnější riskovat, aby se vyhnuli ztrátě, než aby dosáhli zisku</a:t>
          </a:r>
          <a:endParaRPr lang="en-US" dirty="0"/>
        </a:p>
      </dgm:t>
    </dgm:pt>
    <dgm:pt modelId="{C4118124-3DD2-4FE4-A329-EAD2D8EED2CB}" type="parTrans" cxnId="{AB84DD9C-5D71-47A9-9B95-D789A7FE11BD}">
      <dgm:prSet/>
      <dgm:spPr/>
      <dgm:t>
        <a:bodyPr/>
        <a:lstStyle/>
        <a:p>
          <a:endParaRPr lang="en-US"/>
        </a:p>
      </dgm:t>
    </dgm:pt>
    <dgm:pt modelId="{21C635FF-1A3C-4720-8CEB-4394108B0C49}" type="sibTrans" cxnId="{AB84DD9C-5D71-47A9-9B95-D789A7FE11BD}">
      <dgm:prSet/>
      <dgm:spPr/>
      <dgm:t>
        <a:bodyPr/>
        <a:lstStyle/>
        <a:p>
          <a:endParaRPr lang="en-US"/>
        </a:p>
      </dgm:t>
    </dgm:pt>
    <dgm:pt modelId="{E5D2D354-F203-4DA4-96FD-4A1A3C237BA4}">
      <dgm:prSet/>
      <dgm:spPr/>
      <dgm:t>
        <a:bodyPr/>
        <a:lstStyle/>
        <a:p>
          <a:r>
            <a:rPr lang="cs-CZ" b="1" dirty="0"/>
            <a:t>- d</a:t>
          </a:r>
          <a:r>
            <a:rPr lang="cs-CZ" b="1" i="0" dirty="0"/>
            <a:t>áváme přednost jistému zisku před pravděpodobným a pravděpodobné ztrátě před nevyhnutelnou ztrátou </a:t>
          </a:r>
          <a:endParaRPr lang="en-US" dirty="0"/>
        </a:p>
      </dgm:t>
    </dgm:pt>
    <dgm:pt modelId="{006070D8-0995-427F-890A-B859F8354670}" type="parTrans" cxnId="{1BDCA550-762C-43EF-B3DE-0402BBD5F28A}">
      <dgm:prSet/>
      <dgm:spPr/>
      <dgm:t>
        <a:bodyPr/>
        <a:lstStyle/>
        <a:p>
          <a:endParaRPr lang="en-US"/>
        </a:p>
      </dgm:t>
    </dgm:pt>
    <dgm:pt modelId="{847FF51E-02CB-49CA-94F5-4BE69C91F627}" type="sibTrans" cxnId="{1BDCA550-762C-43EF-B3DE-0402BBD5F28A}">
      <dgm:prSet/>
      <dgm:spPr/>
      <dgm:t>
        <a:bodyPr/>
        <a:lstStyle/>
        <a:p>
          <a:endParaRPr lang="en-US"/>
        </a:p>
      </dgm:t>
    </dgm:pt>
    <dgm:pt modelId="{E7D5BE89-0ECA-4A20-8969-9665AA4F53C4}">
      <dgm:prSet/>
      <dgm:spPr/>
      <dgm:t>
        <a:bodyPr/>
        <a:lstStyle/>
        <a:p>
          <a:r>
            <a:rPr lang="cs-CZ" b="1" i="0" dirty="0"/>
            <a:t>- způsob, jakým je něco zarámováno, v nás může vyvolat pocit větší jistoty ohledně zisku</a:t>
          </a:r>
          <a:endParaRPr lang="en-US" dirty="0"/>
        </a:p>
      </dgm:t>
    </dgm:pt>
    <dgm:pt modelId="{779877C5-9B1D-439A-81F8-EAB2F5835737}" type="parTrans" cxnId="{99201CA8-26A0-4131-A670-E6D21E4DCEF8}">
      <dgm:prSet/>
      <dgm:spPr/>
      <dgm:t>
        <a:bodyPr/>
        <a:lstStyle/>
        <a:p>
          <a:endParaRPr lang="en-US"/>
        </a:p>
      </dgm:t>
    </dgm:pt>
    <dgm:pt modelId="{02D0AB64-5366-4D33-8C5C-14F84F565156}" type="sibTrans" cxnId="{99201CA8-26A0-4131-A670-E6D21E4DCEF8}">
      <dgm:prSet/>
      <dgm:spPr/>
      <dgm:t>
        <a:bodyPr/>
        <a:lstStyle/>
        <a:p>
          <a:endParaRPr lang="en-US"/>
        </a:p>
      </dgm:t>
    </dgm:pt>
    <dgm:pt modelId="{ECE7098A-0D88-0A4D-B84C-AC436A80DE55}" type="pres">
      <dgm:prSet presAssocID="{C75FF359-7355-420B-8B39-F73621ED135C}" presName="vert0" presStyleCnt="0">
        <dgm:presLayoutVars>
          <dgm:dir/>
          <dgm:animOne val="branch"/>
          <dgm:animLvl val="lvl"/>
        </dgm:presLayoutVars>
      </dgm:prSet>
      <dgm:spPr/>
    </dgm:pt>
    <dgm:pt modelId="{771A5DE8-03E5-3F48-9C07-B935C91747F8}" type="pres">
      <dgm:prSet presAssocID="{EA5570E2-851F-4819-9F77-4CC48F4DABFD}" presName="thickLine" presStyleLbl="alignNode1" presStyleIdx="0" presStyleCnt="3"/>
      <dgm:spPr/>
    </dgm:pt>
    <dgm:pt modelId="{A37542B8-C8E8-DD46-ADAB-E91EE92BB6EE}" type="pres">
      <dgm:prSet presAssocID="{EA5570E2-851F-4819-9F77-4CC48F4DABFD}" presName="horz1" presStyleCnt="0"/>
      <dgm:spPr/>
    </dgm:pt>
    <dgm:pt modelId="{45C2FBC0-7952-194D-BB21-968BB4B1FC65}" type="pres">
      <dgm:prSet presAssocID="{EA5570E2-851F-4819-9F77-4CC48F4DABFD}" presName="tx1" presStyleLbl="revTx" presStyleIdx="0" presStyleCnt="3"/>
      <dgm:spPr/>
    </dgm:pt>
    <dgm:pt modelId="{12649B91-789F-D34E-A760-3D2CE7ABEEEF}" type="pres">
      <dgm:prSet presAssocID="{EA5570E2-851F-4819-9F77-4CC48F4DABFD}" presName="vert1" presStyleCnt="0"/>
      <dgm:spPr/>
    </dgm:pt>
    <dgm:pt modelId="{966C1FA0-282B-5044-B679-70DB919BDAC1}" type="pres">
      <dgm:prSet presAssocID="{E5D2D354-F203-4DA4-96FD-4A1A3C237BA4}" presName="thickLine" presStyleLbl="alignNode1" presStyleIdx="1" presStyleCnt="3"/>
      <dgm:spPr/>
    </dgm:pt>
    <dgm:pt modelId="{1AE93A43-8F96-204B-B414-A0A837681069}" type="pres">
      <dgm:prSet presAssocID="{E5D2D354-F203-4DA4-96FD-4A1A3C237BA4}" presName="horz1" presStyleCnt="0"/>
      <dgm:spPr/>
    </dgm:pt>
    <dgm:pt modelId="{7BE4F4B4-9243-3B4A-B7C7-533EF38E1A63}" type="pres">
      <dgm:prSet presAssocID="{E5D2D354-F203-4DA4-96FD-4A1A3C237BA4}" presName="tx1" presStyleLbl="revTx" presStyleIdx="1" presStyleCnt="3"/>
      <dgm:spPr/>
    </dgm:pt>
    <dgm:pt modelId="{EB6F5DF3-222C-7742-81C4-50585ED740EA}" type="pres">
      <dgm:prSet presAssocID="{E5D2D354-F203-4DA4-96FD-4A1A3C237BA4}" presName="vert1" presStyleCnt="0"/>
      <dgm:spPr/>
    </dgm:pt>
    <dgm:pt modelId="{98B12E87-4E64-694A-A1DF-6485DCF9938D}" type="pres">
      <dgm:prSet presAssocID="{E7D5BE89-0ECA-4A20-8969-9665AA4F53C4}" presName="thickLine" presStyleLbl="alignNode1" presStyleIdx="2" presStyleCnt="3"/>
      <dgm:spPr/>
    </dgm:pt>
    <dgm:pt modelId="{39550F47-8DDF-B14D-A771-76C80E9D3BD6}" type="pres">
      <dgm:prSet presAssocID="{E7D5BE89-0ECA-4A20-8969-9665AA4F53C4}" presName="horz1" presStyleCnt="0"/>
      <dgm:spPr/>
    </dgm:pt>
    <dgm:pt modelId="{4072829B-09FC-A14B-9DAF-8BA6D1945C09}" type="pres">
      <dgm:prSet presAssocID="{E7D5BE89-0ECA-4A20-8969-9665AA4F53C4}" presName="tx1" presStyleLbl="revTx" presStyleIdx="2" presStyleCnt="3"/>
      <dgm:spPr/>
    </dgm:pt>
    <dgm:pt modelId="{2AD7D8A9-6AA8-B644-AFDB-4C130F8E22DB}" type="pres">
      <dgm:prSet presAssocID="{E7D5BE89-0ECA-4A20-8969-9665AA4F53C4}" presName="vert1" presStyleCnt="0"/>
      <dgm:spPr/>
    </dgm:pt>
  </dgm:ptLst>
  <dgm:cxnLst>
    <dgm:cxn modelId="{607BD21E-4AFC-EB4F-9046-2B9B7FCA08A3}" type="presOf" srcId="{C75FF359-7355-420B-8B39-F73621ED135C}" destId="{ECE7098A-0D88-0A4D-B84C-AC436A80DE55}" srcOrd="0" destOrd="0" presId="urn:microsoft.com/office/officeart/2008/layout/LinedList"/>
    <dgm:cxn modelId="{1BDCA550-762C-43EF-B3DE-0402BBD5F28A}" srcId="{C75FF359-7355-420B-8B39-F73621ED135C}" destId="{E5D2D354-F203-4DA4-96FD-4A1A3C237BA4}" srcOrd="1" destOrd="0" parTransId="{006070D8-0995-427F-890A-B859F8354670}" sibTransId="{847FF51E-02CB-49CA-94F5-4BE69C91F627}"/>
    <dgm:cxn modelId="{AB84DD9C-5D71-47A9-9B95-D789A7FE11BD}" srcId="{C75FF359-7355-420B-8B39-F73621ED135C}" destId="{EA5570E2-851F-4819-9F77-4CC48F4DABFD}" srcOrd="0" destOrd="0" parTransId="{C4118124-3DD2-4FE4-A329-EAD2D8EED2CB}" sibTransId="{21C635FF-1A3C-4720-8CEB-4394108B0C49}"/>
    <dgm:cxn modelId="{99201CA8-26A0-4131-A670-E6D21E4DCEF8}" srcId="{C75FF359-7355-420B-8B39-F73621ED135C}" destId="{E7D5BE89-0ECA-4A20-8969-9665AA4F53C4}" srcOrd="2" destOrd="0" parTransId="{779877C5-9B1D-439A-81F8-EAB2F5835737}" sibTransId="{02D0AB64-5366-4D33-8C5C-14F84F565156}"/>
    <dgm:cxn modelId="{C73B16C0-32CA-0941-8F60-1BBE48DAE5BE}" type="presOf" srcId="{EA5570E2-851F-4819-9F77-4CC48F4DABFD}" destId="{45C2FBC0-7952-194D-BB21-968BB4B1FC65}" srcOrd="0" destOrd="0" presId="urn:microsoft.com/office/officeart/2008/layout/LinedList"/>
    <dgm:cxn modelId="{336677F4-F4EC-8849-8AAC-ED2137971F98}" type="presOf" srcId="{E7D5BE89-0ECA-4A20-8969-9665AA4F53C4}" destId="{4072829B-09FC-A14B-9DAF-8BA6D1945C09}" srcOrd="0" destOrd="0" presId="urn:microsoft.com/office/officeart/2008/layout/LinedList"/>
    <dgm:cxn modelId="{8E7E77F4-7AD1-D54E-964A-87F6D532C16E}" type="presOf" srcId="{E5D2D354-F203-4DA4-96FD-4A1A3C237BA4}" destId="{7BE4F4B4-9243-3B4A-B7C7-533EF38E1A63}" srcOrd="0" destOrd="0" presId="urn:microsoft.com/office/officeart/2008/layout/LinedList"/>
    <dgm:cxn modelId="{5B8FD912-D36F-3341-BD07-8795457B2C6C}" type="presParOf" srcId="{ECE7098A-0D88-0A4D-B84C-AC436A80DE55}" destId="{771A5DE8-03E5-3F48-9C07-B935C91747F8}" srcOrd="0" destOrd="0" presId="urn:microsoft.com/office/officeart/2008/layout/LinedList"/>
    <dgm:cxn modelId="{DADB1F63-037E-F344-9671-9ACB30886EDF}" type="presParOf" srcId="{ECE7098A-0D88-0A4D-B84C-AC436A80DE55}" destId="{A37542B8-C8E8-DD46-ADAB-E91EE92BB6EE}" srcOrd="1" destOrd="0" presId="urn:microsoft.com/office/officeart/2008/layout/LinedList"/>
    <dgm:cxn modelId="{51356205-89DB-D54B-901B-DA59F04F1E71}" type="presParOf" srcId="{A37542B8-C8E8-DD46-ADAB-E91EE92BB6EE}" destId="{45C2FBC0-7952-194D-BB21-968BB4B1FC65}" srcOrd="0" destOrd="0" presId="urn:microsoft.com/office/officeart/2008/layout/LinedList"/>
    <dgm:cxn modelId="{4751299D-2708-7F4A-A5F9-FB7465A3589C}" type="presParOf" srcId="{A37542B8-C8E8-DD46-ADAB-E91EE92BB6EE}" destId="{12649B91-789F-D34E-A760-3D2CE7ABEEEF}" srcOrd="1" destOrd="0" presId="urn:microsoft.com/office/officeart/2008/layout/LinedList"/>
    <dgm:cxn modelId="{34D7B522-CC80-524C-88D6-55C353E72628}" type="presParOf" srcId="{ECE7098A-0D88-0A4D-B84C-AC436A80DE55}" destId="{966C1FA0-282B-5044-B679-70DB919BDAC1}" srcOrd="2" destOrd="0" presId="urn:microsoft.com/office/officeart/2008/layout/LinedList"/>
    <dgm:cxn modelId="{A28521B4-D380-254A-8FCA-7C1688D56229}" type="presParOf" srcId="{ECE7098A-0D88-0A4D-B84C-AC436A80DE55}" destId="{1AE93A43-8F96-204B-B414-A0A837681069}" srcOrd="3" destOrd="0" presId="urn:microsoft.com/office/officeart/2008/layout/LinedList"/>
    <dgm:cxn modelId="{BA05D88E-984A-6F43-BF67-96AB137E81B9}" type="presParOf" srcId="{1AE93A43-8F96-204B-B414-A0A837681069}" destId="{7BE4F4B4-9243-3B4A-B7C7-533EF38E1A63}" srcOrd="0" destOrd="0" presId="urn:microsoft.com/office/officeart/2008/layout/LinedList"/>
    <dgm:cxn modelId="{6A8F293E-DADE-204D-8799-441A63A29FB7}" type="presParOf" srcId="{1AE93A43-8F96-204B-B414-A0A837681069}" destId="{EB6F5DF3-222C-7742-81C4-50585ED740EA}" srcOrd="1" destOrd="0" presId="urn:microsoft.com/office/officeart/2008/layout/LinedList"/>
    <dgm:cxn modelId="{77305D19-B12B-004A-A632-6AF053C34B2F}" type="presParOf" srcId="{ECE7098A-0D88-0A4D-B84C-AC436A80DE55}" destId="{98B12E87-4E64-694A-A1DF-6485DCF9938D}" srcOrd="4" destOrd="0" presId="urn:microsoft.com/office/officeart/2008/layout/LinedList"/>
    <dgm:cxn modelId="{A4A71F16-13FA-C443-B527-083A0F72DAF0}" type="presParOf" srcId="{ECE7098A-0D88-0A4D-B84C-AC436A80DE55}" destId="{39550F47-8DDF-B14D-A771-76C80E9D3BD6}" srcOrd="5" destOrd="0" presId="urn:microsoft.com/office/officeart/2008/layout/LinedList"/>
    <dgm:cxn modelId="{F6703213-DE08-974B-A07B-4896F0C86858}" type="presParOf" srcId="{39550F47-8DDF-B14D-A771-76C80E9D3BD6}" destId="{4072829B-09FC-A14B-9DAF-8BA6D1945C09}" srcOrd="0" destOrd="0" presId="urn:microsoft.com/office/officeart/2008/layout/LinedList"/>
    <dgm:cxn modelId="{9277968A-9E6D-924D-9424-5EFE6C9C750B}" type="presParOf" srcId="{39550F47-8DDF-B14D-A771-76C80E9D3BD6}" destId="{2AD7D8A9-6AA8-B644-AFDB-4C130F8E22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4304D-FDA7-4898-B6B5-43AB42752170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4C87008-7668-4F32-AEF9-231C6423932F}">
      <dgm:prSet/>
      <dgm:spPr/>
      <dgm:t>
        <a:bodyPr/>
        <a:lstStyle/>
        <a:p>
          <a:r>
            <a:rPr lang="cs-CZ" b="0" i="0" dirty="0" err="1"/>
            <a:t>Get</a:t>
          </a:r>
          <a:r>
            <a:rPr lang="cs-CZ" b="0" i="0" dirty="0"/>
            <a:t> </a:t>
          </a:r>
          <a:r>
            <a:rPr lang="cs-CZ" b="0" i="0" dirty="0" err="1"/>
            <a:t>the</a:t>
          </a:r>
          <a:r>
            <a:rPr lang="cs-CZ" b="0" i="0" dirty="0"/>
            <a:t> </a:t>
          </a:r>
          <a:r>
            <a:rPr lang="cs-CZ" b="0" i="0" dirty="0" err="1"/>
            <a:t>best</a:t>
          </a:r>
          <a:r>
            <a:rPr lang="cs-CZ" b="0" i="0" dirty="0"/>
            <a:t> </a:t>
          </a:r>
          <a:r>
            <a:rPr lang="cs-CZ" b="0" i="0" dirty="0" err="1"/>
            <a:t>sleep</a:t>
          </a:r>
          <a:r>
            <a:rPr lang="cs-CZ" b="0" i="0" dirty="0"/>
            <a:t> </a:t>
          </a:r>
          <a:r>
            <a:rPr lang="cs-CZ" b="0" i="0" dirty="0" err="1"/>
            <a:t>of</a:t>
          </a:r>
          <a:r>
            <a:rPr lang="cs-CZ" b="0" i="0" dirty="0"/>
            <a:t> </a:t>
          </a:r>
          <a:r>
            <a:rPr lang="cs-CZ" b="0" i="0" dirty="0" err="1"/>
            <a:t>your</a:t>
          </a:r>
          <a:r>
            <a:rPr lang="cs-CZ" b="0" i="0" dirty="0"/>
            <a:t> </a:t>
          </a:r>
          <a:r>
            <a:rPr lang="cs-CZ" b="0" i="0" dirty="0" err="1"/>
            <a:t>life</a:t>
          </a:r>
          <a:r>
            <a:rPr lang="cs-CZ" b="0" i="0" dirty="0"/>
            <a:t> </a:t>
          </a:r>
          <a:r>
            <a:rPr lang="cs-CZ" b="0" i="0" dirty="0" err="1"/>
            <a:t>tonight</a:t>
          </a:r>
          <a:r>
            <a:rPr lang="cs-CZ" b="0" i="0" dirty="0"/>
            <a:t>—and free </a:t>
          </a:r>
          <a:r>
            <a:rPr lang="cs-CZ" b="0" i="0" dirty="0" err="1"/>
            <a:t>delivery</a:t>
          </a:r>
          <a:r>
            <a:rPr lang="cs-CZ" b="0" i="0" dirty="0"/>
            <a:t>—</a:t>
          </a:r>
          <a:r>
            <a:rPr lang="cs-CZ" b="0" i="0" dirty="0" err="1"/>
            <a:t>when</a:t>
          </a:r>
          <a:r>
            <a:rPr lang="cs-CZ" b="0" i="0" dirty="0"/>
            <a:t> </a:t>
          </a:r>
          <a:r>
            <a:rPr lang="cs-CZ" b="0" i="0" dirty="0" err="1"/>
            <a:t>you</a:t>
          </a:r>
          <a:r>
            <a:rPr lang="cs-CZ" b="0" i="0" dirty="0"/>
            <a:t> </a:t>
          </a:r>
          <a:r>
            <a:rPr lang="cs-CZ" b="0" i="0" dirty="0" err="1"/>
            <a:t>order</a:t>
          </a:r>
          <a:r>
            <a:rPr lang="cs-CZ" b="0" i="0" dirty="0"/>
            <a:t> a 12-inch gel </a:t>
          </a:r>
          <a:r>
            <a:rPr lang="cs-CZ" b="0" i="0" dirty="0" err="1"/>
            <a:t>memory</a:t>
          </a:r>
          <a:r>
            <a:rPr lang="cs-CZ" b="0" i="0" dirty="0"/>
            <a:t> </a:t>
          </a:r>
          <a:r>
            <a:rPr lang="cs-CZ" b="0" i="0" dirty="0" err="1"/>
            <a:t>foam</a:t>
          </a:r>
          <a:r>
            <a:rPr lang="cs-CZ" b="0" i="0" dirty="0"/>
            <a:t> </a:t>
          </a:r>
          <a:r>
            <a:rPr lang="cs-CZ" b="0" i="0" dirty="0" err="1"/>
            <a:t>mattress</a:t>
          </a:r>
          <a:r>
            <a:rPr lang="cs-CZ" b="0" i="0" dirty="0"/>
            <a:t>.</a:t>
          </a:r>
          <a:endParaRPr lang="en-US" dirty="0"/>
        </a:p>
      </dgm:t>
    </dgm:pt>
    <dgm:pt modelId="{D1E92CEF-9C92-4919-A3C8-05743999A4E5}" type="parTrans" cxnId="{E919692A-F376-4BBF-B07F-1D789FABAA68}">
      <dgm:prSet/>
      <dgm:spPr/>
      <dgm:t>
        <a:bodyPr/>
        <a:lstStyle/>
        <a:p>
          <a:endParaRPr lang="en-US"/>
        </a:p>
      </dgm:t>
    </dgm:pt>
    <dgm:pt modelId="{76A69F9E-F305-4D41-8ED3-0B340585B438}" type="sibTrans" cxnId="{E919692A-F376-4BBF-B07F-1D789FABAA68}">
      <dgm:prSet/>
      <dgm:spPr/>
      <dgm:t>
        <a:bodyPr/>
        <a:lstStyle/>
        <a:p>
          <a:endParaRPr lang="en-US"/>
        </a:p>
      </dgm:t>
    </dgm:pt>
    <dgm:pt modelId="{84DAB184-A0EE-4906-BE49-9D374A61FE95}">
      <dgm:prSet/>
      <dgm:spPr/>
      <dgm:t>
        <a:bodyPr/>
        <a:lstStyle/>
        <a:p>
          <a:r>
            <a:rPr lang="cs-CZ" b="0" i="0" dirty="0" err="1"/>
            <a:t>Avoid</a:t>
          </a:r>
          <a:r>
            <a:rPr lang="cs-CZ" b="0" i="0" dirty="0"/>
            <a:t> </a:t>
          </a:r>
          <a:r>
            <a:rPr lang="cs-CZ" b="0" i="0" dirty="0" err="1"/>
            <a:t>back</a:t>
          </a:r>
          <a:r>
            <a:rPr lang="cs-CZ" b="0" i="0" dirty="0"/>
            <a:t> and joint </a:t>
          </a:r>
          <a:r>
            <a:rPr lang="cs-CZ" b="0" i="0" dirty="0" err="1"/>
            <a:t>pain</a:t>
          </a:r>
          <a:r>
            <a:rPr lang="cs-CZ" b="0" i="0" dirty="0"/>
            <a:t> </a:t>
          </a:r>
          <a:r>
            <a:rPr lang="cs-CZ" b="0" i="0" dirty="0" err="1"/>
            <a:t>when</a:t>
          </a:r>
          <a:r>
            <a:rPr lang="cs-CZ" b="0" i="0" dirty="0"/>
            <a:t> </a:t>
          </a:r>
          <a:r>
            <a:rPr lang="cs-CZ" b="0" i="0" dirty="0" err="1"/>
            <a:t>you’re</a:t>
          </a:r>
          <a:r>
            <a:rPr lang="cs-CZ" b="0" i="0" dirty="0"/>
            <a:t> </a:t>
          </a:r>
          <a:r>
            <a:rPr lang="cs-CZ" b="0" i="0" dirty="0" err="1"/>
            <a:t>older</a:t>
          </a:r>
          <a:r>
            <a:rPr lang="cs-CZ" b="0" i="0" dirty="0"/>
            <a:t> by </a:t>
          </a:r>
          <a:r>
            <a:rPr lang="cs-CZ" b="0" i="0" dirty="0" err="1"/>
            <a:t>sleeping</a:t>
          </a:r>
          <a:r>
            <a:rPr lang="cs-CZ" b="0" i="0" dirty="0"/>
            <a:t> on </a:t>
          </a:r>
          <a:r>
            <a:rPr lang="cs-CZ" b="0" i="0" dirty="0" err="1"/>
            <a:t>the</a:t>
          </a:r>
          <a:r>
            <a:rPr lang="cs-CZ" b="0" i="0" dirty="0"/>
            <a:t> </a:t>
          </a:r>
          <a:r>
            <a:rPr lang="cs-CZ" b="0" i="0" dirty="0" err="1"/>
            <a:t>right</a:t>
          </a:r>
          <a:r>
            <a:rPr lang="cs-CZ" b="0" i="0" dirty="0"/>
            <a:t> </a:t>
          </a:r>
          <a:r>
            <a:rPr lang="cs-CZ" b="0" i="0" dirty="0" err="1"/>
            <a:t>mattress</a:t>
          </a:r>
          <a:r>
            <a:rPr lang="cs-CZ" b="0" i="0" dirty="0"/>
            <a:t>: A 12-inch gel </a:t>
          </a:r>
          <a:r>
            <a:rPr lang="cs-CZ" b="0" i="0" dirty="0" err="1"/>
            <a:t>memory</a:t>
          </a:r>
          <a:r>
            <a:rPr lang="cs-CZ" b="0" i="0" dirty="0"/>
            <a:t> </a:t>
          </a:r>
          <a:r>
            <a:rPr lang="cs-CZ" b="0" i="0" dirty="0" err="1"/>
            <a:t>foam</a:t>
          </a:r>
          <a:r>
            <a:rPr lang="cs-CZ" b="0" i="0" dirty="0"/>
            <a:t> </a:t>
          </a:r>
          <a:r>
            <a:rPr lang="cs-CZ" b="0" i="0" dirty="0" err="1"/>
            <a:t>for</a:t>
          </a:r>
          <a:r>
            <a:rPr lang="cs-CZ" b="0" i="0" dirty="0"/>
            <a:t> optimum support.</a:t>
          </a:r>
          <a:endParaRPr lang="en-US" dirty="0"/>
        </a:p>
      </dgm:t>
    </dgm:pt>
    <dgm:pt modelId="{7403A8B2-CE32-4C9B-8B24-DAD735EFB397}" type="parTrans" cxnId="{BFDEC3DF-AA6E-42D6-838E-9508AD02D840}">
      <dgm:prSet/>
      <dgm:spPr/>
      <dgm:t>
        <a:bodyPr/>
        <a:lstStyle/>
        <a:p>
          <a:endParaRPr lang="en-US"/>
        </a:p>
      </dgm:t>
    </dgm:pt>
    <dgm:pt modelId="{D30E5158-6E74-48F0-8DDC-D41B283F4934}" type="sibTrans" cxnId="{BFDEC3DF-AA6E-42D6-838E-9508AD02D840}">
      <dgm:prSet/>
      <dgm:spPr/>
      <dgm:t>
        <a:bodyPr/>
        <a:lstStyle/>
        <a:p>
          <a:endParaRPr lang="en-US"/>
        </a:p>
      </dgm:t>
    </dgm:pt>
    <dgm:pt modelId="{737AFCE3-F1AE-7D40-9BFA-FC758201F8E5}" type="pres">
      <dgm:prSet presAssocID="{1264304D-FDA7-4898-B6B5-43AB42752170}" presName="vert0" presStyleCnt="0">
        <dgm:presLayoutVars>
          <dgm:dir/>
          <dgm:animOne val="branch"/>
          <dgm:animLvl val="lvl"/>
        </dgm:presLayoutVars>
      </dgm:prSet>
      <dgm:spPr/>
    </dgm:pt>
    <dgm:pt modelId="{C96AF551-A990-094D-9C1E-3A3609A71B79}" type="pres">
      <dgm:prSet presAssocID="{84C87008-7668-4F32-AEF9-231C6423932F}" presName="thickLine" presStyleLbl="alignNode1" presStyleIdx="0" presStyleCnt="2"/>
      <dgm:spPr/>
    </dgm:pt>
    <dgm:pt modelId="{BAFD4B2F-C859-7844-8134-7BA033877B0A}" type="pres">
      <dgm:prSet presAssocID="{84C87008-7668-4F32-AEF9-231C6423932F}" presName="horz1" presStyleCnt="0"/>
      <dgm:spPr/>
    </dgm:pt>
    <dgm:pt modelId="{A4CC162A-93D4-B347-A1D0-788EF257B39D}" type="pres">
      <dgm:prSet presAssocID="{84C87008-7668-4F32-AEF9-231C6423932F}" presName="tx1" presStyleLbl="revTx" presStyleIdx="0" presStyleCnt="2"/>
      <dgm:spPr/>
    </dgm:pt>
    <dgm:pt modelId="{2867D00E-0A96-9843-8D6B-72F7315AF919}" type="pres">
      <dgm:prSet presAssocID="{84C87008-7668-4F32-AEF9-231C6423932F}" presName="vert1" presStyleCnt="0"/>
      <dgm:spPr/>
    </dgm:pt>
    <dgm:pt modelId="{E2B9739E-5388-8A4D-BA5E-78B5B0766944}" type="pres">
      <dgm:prSet presAssocID="{84DAB184-A0EE-4906-BE49-9D374A61FE95}" presName="thickLine" presStyleLbl="alignNode1" presStyleIdx="1" presStyleCnt="2"/>
      <dgm:spPr/>
    </dgm:pt>
    <dgm:pt modelId="{8129FBC7-F812-C94E-AAE9-D22503B1E7DF}" type="pres">
      <dgm:prSet presAssocID="{84DAB184-A0EE-4906-BE49-9D374A61FE95}" presName="horz1" presStyleCnt="0"/>
      <dgm:spPr/>
    </dgm:pt>
    <dgm:pt modelId="{7CF1CB52-D6EA-2440-B506-0D14568632F0}" type="pres">
      <dgm:prSet presAssocID="{84DAB184-A0EE-4906-BE49-9D374A61FE95}" presName="tx1" presStyleLbl="revTx" presStyleIdx="1" presStyleCnt="2"/>
      <dgm:spPr/>
    </dgm:pt>
    <dgm:pt modelId="{CDD1AEF0-875E-0749-9188-6ED659B2C3F8}" type="pres">
      <dgm:prSet presAssocID="{84DAB184-A0EE-4906-BE49-9D374A61FE95}" presName="vert1" presStyleCnt="0"/>
      <dgm:spPr/>
    </dgm:pt>
  </dgm:ptLst>
  <dgm:cxnLst>
    <dgm:cxn modelId="{E919692A-F376-4BBF-B07F-1D789FABAA68}" srcId="{1264304D-FDA7-4898-B6B5-43AB42752170}" destId="{84C87008-7668-4F32-AEF9-231C6423932F}" srcOrd="0" destOrd="0" parTransId="{D1E92CEF-9C92-4919-A3C8-05743999A4E5}" sibTransId="{76A69F9E-F305-4D41-8ED3-0B340585B438}"/>
    <dgm:cxn modelId="{21D7985A-E571-254C-8FB8-AD162AF05F86}" type="presOf" srcId="{84DAB184-A0EE-4906-BE49-9D374A61FE95}" destId="{7CF1CB52-D6EA-2440-B506-0D14568632F0}" srcOrd="0" destOrd="0" presId="urn:microsoft.com/office/officeart/2008/layout/LinedList"/>
    <dgm:cxn modelId="{EF00AE8E-C0F8-A94C-9D22-F0C67AA63A4F}" type="presOf" srcId="{84C87008-7668-4F32-AEF9-231C6423932F}" destId="{A4CC162A-93D4-B347-A1D0-788EF257B39D}" srcOrd="0" destOrd="0" presId="urn:microsoft.com/office/officeart/2008/layout/LinedList"/>
    <dgm:cxn modelId="{9A13C198-9793-7B4E-ACB8-458F25A7C311}" type="presOf" srcId="{1264304D-FDA7-4898-B6B5-43AB42752170}" destId="{737AFCE3-F1AE-7D40-9BFA-FC758201F8E5}" srcOrd="0" destOrd="0" presId="urn:microsoft.com/office/officeart/2008/layout/LinedList"/>
    <dgm:cxn modelId="{BFDEC3DF-AA6E-42D6-838E-9508AD02D840}" srcId="{1264304D-FDA7-4898-B6B5-43AB42752170}" destId="{84DAB184-A0EE-4906-BE49-9D374A61FE95}" srcOrd="1" destOrd="0" parTransId="{7403A8B2-CE32-4C9B-8B24-DAD735EFB397}" sibTransId="{D30E5158-6E74-48F0-8DDC-D41B283F4934}"/>
    <dgm:cxn modelId="{962E776F-1D82-0A40-801B-3180551F7639}" type="presParOf" srcId="{737AFCE3-F1AE-7D40-9BFA-FC758201F8E5}" destId="{C96AF551-A990-094D-9C1E-3A3609A71B79}" srcOrd="0" destOrd="0" presId="urn:microsoft.com/office/officeart/2008/layout/LinedList"/>
    <dgm:cxn modelId="{D6BBA1D2-6F56-1B4D-B435-D987F3215412}" type="presParOf" srcId="{737AFCE3-F1AE-7D40-9BFA-FC758201F8E5}" destId="{BAFD4B2F-C859-7844-8134-7BA033877B0A}" srcOrd="1" destOrd="0" presId="urn:microsoft.com/office/officeart/2008/layout/LinedList"/>
    <dgm:cxn modelId="{B8F751C7-7E6C-6240-987E-297E9568AC1E}" type="presParOf" srcId="{BAFD4B2F-C859-7844-8134-7BA033877B0A}" destId="{A4CC162A-93D4-B347-A1D0-788EF257B39D}" srcOrd="0" destOrd="0" presId="urn:microsoft.com/office/officeart/2008/layout/LinedList"/>
    <dgm:cxn modelId="{8E9563FB-D085-F848-AFBD-4ED34283A05E}" type="presParOf" srcId="{BAFD4B2F-C859-7844-8134-7BA033877B0A}" destId="{2867D00E-0A96-9843-8D6B-72F7315AF919}" srcOrd="1" destOrd="0" presId="urn:microsoft.com/office/officeart/2008/layout/LinedList"/>
    <dgm:cxn modelId="{57BD6C5F-EAE1-D844-B3F9-82B24CBBD736}" type="presParOf" srcId="{737AFCE3-F1AE-7D40-9BFA-FC758201F8E5}" destId="{E2B9739E-5388-8A4D-BA5E-78B5B0766944}" srcOrd="2" destOrd="0" presId="urn:microsoft.com/office/officeart/2008/layout/LinedList"/>
    <dgm:cxn modelId="{C02ADD6C-911C-D644-9895-A867679EC00C}" type="presParOf" srcId="{737AFCE3-F1AE-7D40-9BFA-FC758201F8E5}" destId="{8129FBC7-F812-C94E-AAE9-D22503B1E7DF}" srcOrd="3" destOrd="0" presId="urn:microsoft.com/office/officeart/2008/layout/LinedList"/>
    <dgm:cxn modelId="{B8323C0C-18D5-C948-967E-90A32E95CF4D}" type="presParOf" srcId="{8129FBC7-F812-C94E-AAE9-D22503B1E7DF}" destId="{7CF1CB52-D6EA-2440-B506-0D14568632F0}" srcOrd="0" destOrd="0" presId="urn:microsoft.com/office/officeart/2008/layout/LinedList"/>
    <dgm:cxn modelId="{1EBAEB12-D9DC-9743-8AF9-171AB3BF702C}" type="presParOf" srcId="{8129FBC7-F812-C94E-AAE9-D22503B1E7DF}" destId="{CDD1AEF0-875E-0749-9188-6ED659B2C3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A5DE8-03E5-3F48-9C07-B935C91747F8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2FBC0-7952-194D-BB21-968BB4B1FC65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i="0" kern="1200" dirty="0"/>
            <a:t>- lidé jsou ochotnější riskovat, aby se vyhnuli ztrátě, než aby dosáhli zisku</a:t>
          </a:r>
          <a:endParaRPr lang="en-US" sz="3400" kern="1200" dirty="0"/>
        </a:p>
      </dsp:txBody>
      <dsp:txXfrm>
        <a:off x="0" y="2124"/>
        <a:ext cx="10515600" cy="1449029"/>
      </dsp:txXfrm>
    </dsp:sp>
    <dsp:sp modelId="{966C1FA0-282B-5044-B679-70DB919BDAC1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4F4B4-9243-3B4A-B7C7-533EF38E1A63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/>
            <a:t>- d</a:t>
          </a:r>
          <a:r>
            <a:rPr lang="cs-CZ" sz="3400" b="1" i="0" kern="1200" dirty="0"/>
            <a:t>áváme přednost jistému zisku před pravděpodobným a pravděpodobné ztrátě před nevyhnutelnou ztrátou </a:t>
          </a:r>
          <a:endParaRPr lang="en-US" sz="3400" kern="1200" dirty="0"/>
        </a:p>
      </dsp:txBody>
      <dsp:txXfrm>
        <a:off x="0" y="1451154"/>
        <a:ext cx="10515600" cy="1449029"/>
      </dsp:txXfrm>
    </dsp:sp>
    <dsp:sp modelId="{98B12E87-4E64-694A-A1DF-6485DCF9938D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2829B-09FC-A14B-9DAF-8BA6D1945C09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i="0" kern="1200" dirty="0"/>
            <a:t>- způsob, jakým je něco zarámováno, v nás může vyvolat pocit větší jistoty ohledně zisku</a:t>
          </a:r>
          <a:endParaRPr lang="en-US" sz="3400" kern="1200" dirty="0"/>
        </a:p>
      </dsp:txBody>
      <dsp:txXfrm>
        <a:off x="0" y="2900183"/>
        <a:ext cx="10515600" cy="144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AF551-A990-094D-9C1E-3A3609A71B79}">
      <dsp:nvSpPr>
        <dsp:cNvPr id="0" name=""/>
        <dsp:cNvSpPr/>
      </dsp:nvSpPr>
      <dsp:spPr>
        <a:xfrm>
          <a:off x="0" y="0"/>
          <a:ext cx="67147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C162A-93D4-B347-A1D0-788EF257B39D}">
      <dsp:nvSpPr>
        <dsp:cNvPr id="0" name=""/>
        <dsp:cNvSpPr/>
      </dsp:nvSpPr>
      <dsp:spPr>
        <a:xfrm>
          <a:off x="0" y="0"/>
          <a:ext cx="6714744" cy="215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i="0" kern="1200" dirty="0" err="1"/>
            <a:t>Get</a:t>
          </a:r>
          <a:r>
            <a:rPr lang="cs-CZ" sz="3300" b="0" i="0" kern="1200" dirty="0"/>
            <a:t> </a:t>
          </a:r>
          <a:r>
            <a:rPr lang="cs-CZ" sz="3300" b="0" i="0" kern="1200" dirty="0" err="1"/>
            <a:t>the</a:t>
          </a:r>
          <a:r>
            <a:rPr lang="cs-CZ" sz="3300" b="0" i="0" kern="1200" dirty="0"/>
            <a:t> </a:t>
          </a:r>
          <a:r>
            <a:rPr lang="cs-CZ" sz="3300" b="0" i="0" kern="1200" dirty="0" err="1"/>
            <a:t>best</a:t>
          </a:r>
          <a:r>
            <a:rPr lang="cs-CZ" sz="3300" b="0" i="0" kern="1200" dirty="0"/>
            <a:t> </a:t>
          </a:r>
          <a:r>
            <a:rPr lang="cs-CZ" sz="3300" b="0" i="0" kern="1200" dirty="0" err="1"/>
            <a:t>sleep</a:t>
          </a:r>
          <a:r>
            <a:rPr lang="cs-CZ" sz="3300" b="0" i="0" kern="1200" dirty="0"/>
            <a:t> </a:t>
          </a:r>
          <a:r>
            <a:rPr lang="cs-CZ" sz="3300" b="0" i="0" kern="1200" dirty="0" err="1"/>
            <a:t>of</a:t>
          </a:r>
          <a:r>
            <a:rPr lang="cs-CZ" sz="3300" b="0" i="0" kern="1200" dirty="0"/>
            <a:t> </a:t>
          </a:r>
          <a:r>
            <a:rPr lang="cs-CZ" sz="3300" b="0" i="0" kern="1200" dirty="0" err="1"/>
            <a:t>your</a:t>
          </a:r>
          <a:r>
            <a:rPr lang="cs-CZ" sz="3300" b="0" i="0" kern="1200" dirty="0"/>
            <a:t> </a:t>
          </a:r>
          <a:r>
            <a:rPr lang="cs-CZ" sz="3300" b="0" i="0" kern="1200" dirty="0" err="1"/>
            <a:t>life</a:t>
          </a:r>
          <a:r>
            <a:rPr lang="cs-CZ" sz="3300" b="0" i="0" kern="1200" dirty="0"/>
            <a:t> </a:t>
          </a:r>
          <a:r>
            <a:rPr lang="cs-CZ" sz="3300" b="0" i="0" kern="1200" dirty="0" err="1"/>
            <a:t>tonight</a:t>
          </a:r>
          <a:r>
            <a:rPr lang="cs-CZ" sz="3300" b="0" i="0" kern="1200" dirty="0"/>
            <a:t>—and free </a:t>
          </a:r>
          <a:r>
            <a:rPr lang="cs-CZ" sz="3300" b="0" i="0" kern="1200" dirty="0" err="1"/>
            <a:t>delivery</a:t>
          </a:r>
          <a:r>
            <a:rPr lang="cs-CZ" sz="3300" b="0" i="0" kern="1200" dirty="0"/>
            <a:t>—</a:t>
          </a:r>
          <a:r>
            <a:rPr lang="cs-CZ" sz="3300" b="0" i="0" kern="1200" dirty="0" err="1"/>
            <a:t>when</a:t>
          </a:r>
          <a:r>
            <a:rPr lang="cs-CZ" sz="3300" b="0" i="0" kern="1200" dirty="0"/>
            <a:t> </a:t>
          </a:r>
          <a:r>
            <a:rPr lang="cs-CZ" sz="3300" b="0" i="0" kern="1200" dirty="0" err="1"/>
            <a:t>you</a:t>
          </a:r>
          <a:r>
            <a:rPr lang="cs-CZ" sz="3300" b="0" i="0" kern="1200" dirty="0"/>
            <a:t> </a:t>
          </a:r>
          <a:r>
            <a:rPr lang="cs-CZ" sz="3300" b="0" i="0" kern="1200" dirty="0" err="1"/>
            <a:t>order</a:t>
          </a:r>
          <a:r>
            <a:rPr lang="cs-CZ" sz="3300" b="0" i="0" kern="1200" dirty="0"/>
            <a:t> a 12-inch gel </a:t>
          </a:r>
          <a:r>
            <a:rPr lang="cs-CZ" sz="3300" b="0" i="0" kern="1200" dirty="0" err="1"/>
            <a:t>memory</a:t>
          </a:r>
          <a:r>
            <a:rPr lang="cs-CZ" sz="3300" b="0" i="0" kern="1200" dirty="0"/>
            <a:t> </a:t>
          </a:r>
          <a:r>
            <a:rPr lang="cs-CZ" sz="3300" b="0" i="0" kern="1200" dirty="0" err="1"/>
            <a:t>foam</a:t>
          </a:r>
          <a:r>
            <a:rPr lang="cs-CZ" sz="3300" b="0" i="0" kern="1200" dirty="0"/>
            <a:t> </a:t>
          </a:r>
          <a:r>
            <a:rPr lang="cs-CZ" sz="3300" b="0" i="0" kern="1200" dirty="0" err="1"/>
            <a:t>mattress</a:t>
          </a:r>
          <a:r>
            <a:rPr lang="cs-CZ" sz="3300" b="0" i="0" kern="1200" dirty="0"/>
            <a:t>.</a:t>
          </a:r>
          <a:endParaRPr lang="en-US" sz="3300" kern="1200" dirty="0"/>
        </a:p>
      </dsp:txBody>
      <dsp:txXfrm>
        <a:off x="0" y="0"/>
        <a:ext cx="6714744" cy="2151732"/>
      </dsp:txXfrm>
    </dsp:sp>
    <dsp:sp modelId="{E2B9739E-5388-8A4D-BA5E-78B5B0766944}">
      <dsp:nvSpPr>
        <dsp:cNvPr id="0" name=""/>
        <dsp:cNvSpPr/>
      </dsp:nvSpPr>
      <dsp:spPr>
        <a:xfrm>
          <a:off x="0" y="2151732"/>
          <a:ext cx="67147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1CB52-D6EA-2440-B506-0D14568632F0}">
      <dsp:nvSpPr>
        <dsp:cNvPr id="0" name=""/>
        <dsp:cNvSpPr/>
      </dsp:nvSpPr>
      <dsp:spPr>
        <a:xfrm>
          <a:off x="0" y="2151732"/>
          <a:ext cx="6714744" cy="215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i="0" kern="1200" dirty="0" err="1"/>
            <a:t>Avoid</a:t>
          </a:r>
          <a:r>
            <a:rPr lang="cs-CZ" sz="3300" b="0" i="0" kern="1200" dirty="0"/>
            <a:t> </a:t>
          </a:r>
          <a:r>
            <a:rPr lang="cs-CZ" sz="3300" b="0" i="0" kern="1200" dirty="0" err="1"/>
            <a:t>back</a:t>
          </a:r>
          <a:r>
            <a:rPr lang="cs-CZ" sz="3300" b="0" i="0" kern="1200" dirty="0"/>
            <a:t> and joint </a:t>
          </a:r>
          <a:r>
            <a:rPr lang="cs-CZ" sz="3300" b="0" i="0" kern="1200" dirty="0" err="1"/>
            <a:t>pain</a:t>
          </a:r>
          <a:r>
            <a:rPr lang="cs-CZ" sz="3300" b="0" i="0" kern="1200" dirty="0"/>
            <a:t> </a:t>
          </a:r>
          <a:r>
            <a:rPr lang="cs-CZ" sz="3300" b="0" i="0" kern="1200" dirty="0" err="1"/>
            <a:t>when</a:t>
          </a:r>
          <a:r>
            <a:rPr lang="cs-CZ" sz="3300" b="0" i="0" kern="1200" dirty="0"/>
            <a:t> </a:t>
          </a:r>
          <a:r>
            <a:rPr lang="cs-CZ" sz="3300" b="0" i="0" kern="1200" dirty="0" err="1"/>
            <a:t>you’re</a:t>
          </a:r>
          <a:r>
            <a:rPr lang="cs-CZ" sz="3300" b="0" i="0" kern="1200" dirty="0"/>
            <a:t> </a:t>
          </a:r>
          <a:r>
            <a:rPr lang="cs-CZ" sz="3300" b="0" i="0" kern="1200" dirty="0" err="1"/>
            <a:t>older</a:t>
          </a:r>
          <a:r>
            <a:rPr lang="cs-CZ" sz="3300" b="0" i="0" kern="1200" dirty="0"/>
            <a:t> by </a:t>
          </a:r>
          <a:r>
            <a:rPr lang="cs-CZ" sz="3300" b="0" i="0" kern="1200" dirty="0" err="1"/>
            <a:t>sleeping</a:t>
          </a:r>
          <a:r>
            <a:rPr lang="cs-CZ" sz="3300" b="0" i="0" kern="1200" dirty="0"/>
            <a:t> on </a:t>
          </a:r>
          <a:r>
            <a:rPr lang="cs-CZ" sz="3300" b="0" i="0" kern="1200" dirty="0" err="1"/>
            <a:t>the</a:t>
          </a:r>
          <a:r>
            <a:rPr lang="cs-CZ" sz="3300" b="0" i="0" kern="1200" dirty="0"/>
            <a:t> </a:t>
          </a:r>
          <a:r>
            <a:rPr lang="cs-CZ" sz="3300" b="0" i="0" kern="1200" dirty="0" err="1"/>
            <a:t>right</a:t>
          </a:r>
          <a:r>
            <a:rPr lang="cs-CZ" sz="3300" b="0" i="0" kern="1200" dirty="0"/>
            <a:t> </a:t>
          </a:r>
          <a:r>
            <a:rPr lang="cs-CZ" sz="3300" b="0" i="0" kern="1200" dirty="0" err="1"/>
            <a:t>mattress</a:t>
          </a:r>
          <a:r>
            <a:rPr lang="cs-CZ" sz="3300" b="0" i="0" kern="1200" dirty="0"/>
            <a:t>: A 12-inch gel </a:t>
          </a:r>
          <a:r>
            <a:rPr lang="cs-CZ" sz="3300" b="0" i="0" kern="1200" dirty="0" err="1"/>
            <a:t>memory</a:t>
          </a:r>
          <a:r>
            <a:rPr lang="cs-CZ" sz="3300" b="0" i="0" kern="1200" dirty="0"/>
            <a:t> </a:t>
          </a:r>
          <a:r>
            <a:rPr lang="cs-CZ" sz="3300" b="0" i="0" kern="1200" dirty="0" err="1"/>
            <a:t>foam</a:t>
          </a:r>
          <a:r>
            <a:rPr lang="cs-CZ" sz="3300" b="0" i="0" kern="1200" dirty="0"/>
            <a:t> </a:t>
          </a:r>
          <a:r>
            <a:rPr lang="cs-CZ" sz="3300" b="0" i="0" kern="1200" dirty="0" err="1"/>
            <a:t>for</a:t>
          </a:r>
          <a:r>
            <a:rPr lang="cs-CZ" sz="3300" b="0" i="0" kern="1200" dirty="0"/>
            <a:t> optimum support.</a:t>
          </a:r>
          <a:endParaRPr lang="en-US" sz="3300" kern="1200" dirty="0"/>
        </a:p>
      </dsp:txBody>
      <dsp:txXfrm>
        <a:off x="0" y="2151732"/>
        <a:ext cx="6714744" cy="2151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86A29-DDF3-CF4D-9B74-EF6DE81A3A6B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28B21-539C-2342-8148-9C3D52553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59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when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survival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is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communicated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(positive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framing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),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people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tend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to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choose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an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option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with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a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certain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outcome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(risk-averse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decision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)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. In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contrast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when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mortality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is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communicated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(negative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framing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),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people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tend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to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choose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an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option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with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an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uncertain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outcome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(risk-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seeking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decision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28B21-539C-2342-8148-9C3D5255358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58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when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survival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is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communicated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(positive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framing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),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people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tend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to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choose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an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option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with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a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certain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outcome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(risk-averse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decision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)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. In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contrast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when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mortality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is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communicated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(negative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framing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),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people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tend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to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choose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an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option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with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an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uncertain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outcome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(risk-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seeking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decision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28B21-539C-2342-8148-9C3D5255358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34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2E012-EF41-6B4F-9FDD-7C98D99CC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C2B0BA-DE97-BE4B-8B50-0AA4BE464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BD66AD-FA22-CD47-A58D-9A099EBB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2AEC-5BEB-2942-B666-3CD57966D920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2C46EF-F5DF-1847-A1FD-A9285673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C440C6-5578-4842-982C-E765C4FD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CE2-3FE3-6741-9F79-CBE7922DE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42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C4527-28B5-9646-AA0E-220C3BEC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F5BA2E-C2D7-8D44-8606-7798032D2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46AFED-F17D-CB4A-AED1-8431BD28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2AEC-5BEB-2942-B666-3CD57966D920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26AA60-55B5-D345-8931-53132862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2F0F95-5DE8-BE44-BE7E-D2F07115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CE2-3FE3-6741-9F79-CBE7922DE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50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DBB4DC-A295-7F4B-BBFC-ED8D65413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ED628A-B9C6-4B40-8B5F-DE856C43C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218C22-25EF-E44B-8C05-B4C8E8F0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2AEC-5BEB-2942-B666-3CD57966D920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038343-29DB-B747-9974-BEA3E632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B94D71-1E4F-E048-BBA5-1EE55B74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CE2-3FE3-6741-9F79-CBE7922DE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0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7BB39-3764-F84F-8C3A-7BAA0222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23F4AF-D93F-074A-88EF-0341548C4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CA8EE3-5745-6E48-879B-87C3CA2B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2AEC-5BEB-2942-B666-3CD57966D920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826D36-C1A0-5E44-A821-5C5536F6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27B2AF-0A1C-A249-B959-F6D56A18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CE2-3FE3-6741-9F79-CBE7922DE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14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314FA-59C4-724B-B6ED-7EEC7342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A51635-D7A4-AA4B-8A38-0999E4217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102C0C-AE51-3C4F-B0B0-C1B356D9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2AEC-5BEB-2942-B666-3CD57966D920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B8742C-5417-364B-90AE-710BDAD0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B9C19A-5E7D-FC4B-A855-057E0542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CE2-3FE3-6741-9F79-CBE7922DE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93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4B4FE-1D3A-D342-A419-84CE1E42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82F95F-2AB4-6C4B-B9B4-00940880B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51E0A0-1D61-E142-8DA4-B27D7EDCD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64A299-B1FB-2544-B8A3-32AD1B36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2AEC-5BEB-2942-B666-3CD57966D920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8B373E-5803-E14A-A4E0-E9620501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4B64D1-956E-0E48-9B4A-65480094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CE2-3FE3-6741-9F79-CBE7922DE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04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24DB9-5089-884F-B4F9-BDD97554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2FC7D8-83F3-494F-8093-9AE0EFF19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EE71A6-F04B-6544-8018-063B2F7FE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CB455E3-4063-0F41-845B-09F415C25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0F1A5D-B468-B647-B2F3-07575EC8E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C8BA58D-84B3-454C-AB9C-DB198A88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2AEC-5BEB-2942-B666-3CD57966D920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2ECFDF7-D8F1-DA45-BF2C-A86829BD7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267126-680C-C242-AE8B-1C293CE6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CE2-3FE3-6741-9F79-CBE7922DE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72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71797-DD7B-8D4B-8E45-33B655D8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0273B6-558B-7744-820F-FB67C395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2AEC-5BEB-2942-B666-3CD57966D920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A078C0-FF0B-934B-9A2F-8CB39BDD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94B8D0-FF2C-4645-918C-E3D849AE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CE2-3FE3-6741-9F79-CBE7922DE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83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A7458F4-8968-2A4B-B023-535CAB2D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2AEC-5BEB-2942-B666-3CD57966D920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6D26F9-5885-ED47-8A9F-65E3C941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1EBA41-F93F-F54D-8BE0-4D934055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CE2-3FE3-6741-9F79-CBE7922DE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49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345A5-A106-2049-914E-3C97EAC4B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CD335-CEEB-D74F-91E1-FD891FC9C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911FD5-F498-B44F-BC32-FA73C5262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952E96-4FCF-A44B-8CA3-C1580702D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2AEC-5BEB-2942-B666-3CD57966D920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F6F0E3-BE0F-344D-BDBA-186BF138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6E84FE-CAA5-3D42-ADD4-E34560AE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CE2-3FE3-6741-9F79-CBE7922DE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65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BEAE0-D6CA-D54D-A594-C30B9CCF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7A9BE8C-EA4A-6640-B596-4B2E2E0D6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F47424-EF22-1743-9F81-01EABC757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648731-3498-B045-851E-5DE08407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2AEC-5BEB-2942-B666-3CD57966D920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F78964-FAE1-F74B-A5B9-2EAC4BF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299295-2681-3241-8F87-DCB636E0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CE2-3FE3-6741-9F79-CBE7922DE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60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34BE82C-C4CF-C641-9B02-87CC07E7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7B661F-BCFB-C247-AC30-6ACE048ED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E86D44-7AE0-B04D-AFC5-09AE13D8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2AEC-5BEB-2942-B666-3CD57966D920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EDA969-F9CF-7D42-9341-169E3285B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E5EDD4-E1A9-6342-A624-C9B27EFFF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2CE2-3FE3-6741-9F79-CBE7922DE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4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vitt puslespill med én rød brikke">
            <a:extLst>
              <a:ext uri="{FF2B5EF4-FFF2-40B4-BE49-F238E27FC236}">
                <a16:creationId xmlns:a16="http://schemas.microsoft.com/office/drawing/2014/main" id="{851E8F7C-599D-4566-A704-23C8E658C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5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F59EE2-D626-BD44-9327-080D446D5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>
                <a:solidFill>
                  <a:srgbClr val="FFFFFF"/>
                </a:solidFill>
              </a:rPr>
              <a:t>Agenda-setting a framing</a:t>
            </a:r>
          </a:p>
        </p:txBody>
      </p:sp>
      <p:sp>
        <p:nvSpPr>
          <p:cNvPr id="21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2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0A9B1-5094-A247-B6EB-18E278EC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48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Framing a reklama: gain framing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CAC572-D668-EB49-8CCC-4D37CC380680}"/>
              </a:ext>
            </a:extLst>
          </p:cNvPr>
          <p:cNvSpPr/>
          <p:nvPr/>
        </p:nvSpPr>
        <p:spPr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>
              <a:latin typeface="+mn-lt"/>
              <a:ea typeface="+mn-ea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>
                <a:latin typeface="+mn-lt"/>
                <a:ea typeface="+mn-ea"/>
              </a:rPr>
              <a:t>co zákazník získá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>
                <a:latin typeface="+mn-lt"/>
                <a:ea typeface="+mn-ea"/>
              </a:rPr>
              <a:t>například reklamy na produkty zubní péče používají gain framing, aby ukázaly benefity pravidelné péče o zuby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>
                <a:latin typeface="+mn-lt"/>
                <a:ea typeface="+mn-ea"/>
              </a:rPr>
              <a:t>také často implikují další benefity – lépe vypadající úsměv dělá zákazníka atrakativnějšího pro potenciální partnery 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>
              <a:latin typeface="+mn-lt"/>
              <a:ea typeface="+mn-ea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86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3" name="Rectangle 135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89E0F-4605-6B4A-9587-D995A495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4600">
                <a:effectLst>
                  <a:outerShdw blurRad="38100" dist="38100" dir="2700000" algn="tl">
                    <a:srgbClr val="C0C0C0"/>
                  </a:outerShdw>
                </a:effectLst>
              </a:rPr>
              <a:t>GAIN FRAMING</a:t>
            </a:r>
          </a:p>
        </p:txBody>
      </p:sp>
      <p:grpSp>
        <p:nvGrpSpPr>
          <p:cNvPr id="58374" name="Group 137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375" name="Rectangle 139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376" name="Rectangle 14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370" name="Picture 2" descr="pasta.jpg">
            <a:extLst>
              <a:ext uri="{FF2B5EF4-FFF2-40B4-BE49-F238E27FC236}">
                <a16:creationId xmlns:a16="http://schemas.microsoft.com/office/drawing/2014/main" id="{97F3FA9D-789F-9A47-B28B-74F04F7CA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r="8879" b="-3"/>
          <a:stretch/>
        </p:blipFill>
        <p:spPr bwMode="auto">
          <a:xfrm>
            <a:off x="4125088" y="972235"/>
            <a:ext cx="3383265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pasta2.jpg">
            <a:extLst>
              <a:ext uri="{FF2B5EF4-FFF2-40B4-BE49-F238E27FC236}">
                <a16:creationId xmlns:a16="http://schemas.microsoft.com/office/drawing/2014/main" id="{39AF5217-E66F-414E-A79D-89BD7CE487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9" r="28397"/>
          <a:stretch/>
        </p:blipFill>
        <p:spPr bwMode="auto">
          <a:xfrm>
            <a:off x="7812357" y="972254"/>
            <a:ext cx="3383280" cy="504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28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 descr="tareyton.jpg">
            <a:extLst>
              <a:ext uri="{FF2B5EF4-FFF2-40B4-BE49-F238E27FC236}">
                <a16:creationId xmlns:a16="http://schemas.microsoft.com/office/drawing/2014/main" id="{87552F01-6589-CC4E-8D27-DCA3E9CFF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076"/>
          <a:stretch/>
        </p:blipFill>
        <p:spPr bwMode="auto">
          <a:xfrm>
            <a:off x="321734" y="557189"/>
            <a:ext cx="4276956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moking.jpg">
            <a:extLst>
              <a:ext uri="{FF2B5EF4-FFF2-40B4-BE49-F238E27FC236}">
                <a16:creationId xmlns:a16="http://schemas.microsoft.com/office/drawing/2014/main" id="{15F5262D-6D99-1740-BA2F-C669C11E9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r="18576" b="-1"/>
          <a:stretch/>
        </p:blipFill>
        <p:spPr bwMode="auto">
          <a:xfrm>
            <a:off x="4772525" y="557189"/>
            <a:ext cx="7097742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89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80E78EE-3D17-473A-08FB-A91A27D40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584" y="643467"/>
            <a:ext cx="434543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4FB7382-4051-0A02-2E8B-58F55550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6055" y="643467"/>
            <a:ext cx="437328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6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8C7424A-B806-7539-79B7-6E952E4B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584" y="643466"/>
            <a:ext cx="369083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605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C09DE8-F16B-8A5E-5041-40498B01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/>
              <a:t>Positive vs. negative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F9BEB5-BC91-ED1A-2AA1-7D82353D1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34" r="35882" b="-2"/>
          <a:stretch/>
        </p:blipFill>
        <p:spPr>
          <a:xfrm>
            <a:off x="7989293" y="1904282"/>
            <a:ext cx="3423093" cy="4224808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F101E5A-BE71-6059-A407-4C6488959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734472"/>
              </p:ext>
            </p:extLst>
          </p:nvPr>
        </p:nvGraphicFramePr>
        <p:xfrm>
          <a:off x="838200" y="1825625"/>
          <a:ext cx="6714744" cy="430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828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E6BAA7-5348-DA4C-9D8B-BAF2437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Framing a reklama: statistical framing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80F86C-F440-E944-A284-938D024E0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342900" indent="-342900">
              <a:defRPr/>
            </a:pPr>
            <a:r>
              <a:rPr lang="cs-CZ" altLang="cs-CZ" sz="2200" dirty="0">
                <a:latin typeface="Calibri" panose="020F0502020204030204" pitchFamily="34" charset="0"/>
              </a:rPr>
              <a:t>reklamní tvůrci často užívají stejnou statistiku k potvrzení nebo vyvrácení stejného tvrzení současně </a:t>
            </a:r>
            <a:endParaRPr lang="en-US" altLang="cs-CZ" sz="2200" dirty="0">
              <a:latin typeface="Calibri" panose="020F0502020204030204" pitchFamily="34" charset="0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4583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6F7D6-B405-EA4B-AD6D-295FA37C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56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STATISTICAL FRAMING</a:t>
            </a:r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42" name="Picture 3" descr="1*ihKDZlhIzigPJPv-ymyoRg.png">
            <a:extLst>
              <a:ext uri="{FF2B5EF4-FFF2-40B4-BE49-F238E27FC236}">
                <a16:creationId xmlns:a16="http://schemas.microsoft.com/office/drawing/2014/main" id="{ACA83451-D8C6-6747-9AAC-E36BBDEAC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12187"/>
            <a:ext cx="7214616" cy="40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40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E6BAA7-5348-DA4C-9D8B-BAF2437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Framing</a:t>
            </a:r>
            <a:r>
              <a:rPr lang="cs-CZ" sz="5400" dirty="0"/>
              <a:t> a reklama: jazyk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80F86C-F440-E944-A284-938D024E0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altLang="cs-CZ" sz="2200" dirty="0" err="1">
                <a:latin typeface="Calibri" panose="020F0502020204030204" pitchFamily="34" charset="0"/>
              </a:rPr>
              <a:t>užívání</a:t>
            </a:r>
            <a:r>
              <a:rPr lang="en-US" altLang="cs-CZ" sz="2200" dirty="0">
                <a:latin typeface="Calibri" panose="020F0502020204030204" pitchFamily="34" charset="0"/>
              </a:rPr>
              <a:t> </a:t>
            </a:r>
            <a:r>
              <a:rPr lang="en-US" altLang="cs-CZ" sz="2200" dirty="0" err="1">
                <a:latin typeface="Calibri" panose="020F0502020204030204" pitchFamily="34" charset="0"/>
              </a:rPr>
              <a:t>slov</a:t>
            </a:r>
            <a:r>
              <a:rPr lang="en-US" altLang="cs-CZ" sz="2200" dirty="0">
                <a:latin typeface="Calibri" panose="020F0502020204030204" pitchFamily="34" charset="0"/>
              </a:rPr>
              <a:t>, </a:t>
            </a:r>
            <a:r>
              <a:rPr lang="en-US" altLang="cs-CZ" sz="2200" dirty="0" err="1">
                <a:latin typeface="Calibri" panose="020F0502020204030204" pitchFamily="34" charset="0"/>
              </a:rPr>
              <a:t>která</a:t>
            </a:r>
            <a:r>
              <a:rPr lang="en-US" altLang="cs-CZ" sz="2200" dirty="0">
                <a:latin typeface="Calibri" panose="020F0502020204030204" pitchFamily="34" charset="0"/>
              </a:rPr>
              <a:t> </a:t>
            </a:r>
            <a:r>
              <a:rPr lang="en-US" altLang="cs-CZ" sz="2200" dirty="0" err="1">
                <a:latin typeface="Calibri" panose="020F0502020204030204" pitchFamily="34" charset="0"/>
              </a:rPr>
              <a:t>vytvářejí</a:t>
            </a:r>
            <a:r>
              <a:rPr lang="en-US" altLang="cs-CZ" sz="2200" dirty="0">
                <a:latin typeface="Calibri" panose="020F0502020204030204" pitchFamily="34" charset="0"/>
              </a:rPr>
              <a:t> </a:t>
            </a:r>
            <a:r>
              <a:rPr lang="en-US" altLang="cs-CZ" sz="2200" dirty="0" err="1">
                <a:latin typeface="Calibri" panose="020F0502020204030204" pitchFamily="34" charset="0"/>
              </a:rPr>
              <a:t>pozitivní</a:t>
            </a:r>
            <a:r>
              <a:rPr lang="en-US" altLang="cs-CZ" sz="2200" dirty="0">
                <a:latin typeface="Calibri" panose="020F0502020204030204" pitchFamily="34" charset="0"/>
              </a:rPr>
              <a:t> </a:t>
            </a:r>
            <a:r>
              <a:rPr lang="en-US" altLang="cs-CZ" sz="2200" dirty="0" err="1">
                <a:latin typeface="Calibri" panose="020F0502020204030204" pitchFamily="34" charset="0"/>
              </a:rPr>
              <a:t>emocionální</a:t>
            </a:r>
            <a:r>
              <a:rPr lang="en-US" altLang="cs-CZ" sz="2200" dirty="0">
                <a:latin typeface="Calibri" panose="020F0502020204030204" pitchFamily="34" charset="0"/>
              </a:rPr>
              <a:t> </a:t>
            </a:r>
            <a:r>
              <a:rPr lang="en-US" altLang="cs-CZ" sz="2200" dirty="0" err="1">
                <a:latin typeface="Calibri" panose="020F0502020204030204" pitchFamily="34" charset="0"/>
              </a:rPr>
              <a:t>rámec</a:t>
            </a:r>
            <a:endParaRPr lang="en-US" altLang="cs-CZ" sz="2200" dirty="0">
              <a:latin typeface="Calibri" panose="020F0502020204030204" pitchFamily="34" charset="0"/>
            </a:endParaRPr>
          </a:p>
          <a:p>
            <a:r>
              <a:rPr lang="en-US" altLang="cs-CZ" sz="2200" dirty="0" err="1">
                <a:latin typeface="Calibri" panose="020F0502020204030204" pitchFamily="34" charset="0"/>
              </a:rPr>
              <a:t>automobil</a:t>
            </a:r>
            <a:r>
              <a:rPr lang="en-US" altLang="cs-CZ" sz="2200" dirty="0">
                <a:latin typeface="Calibri" panose="020F0502020204030204" pitchFamily="34" charset="0"/>
              </a:rPr>
              <a:t>: </a:t>
            </a:r>
            <a:r>
              <a:rPr lang="en-US" altLang="cs-CZ" sz="2200" dirty="0" err="1">
                <a:latin typeface="Calibri" panose="020F0502020204030204" pitchFamily="34" charset="0"/>
              </a:rPr>
              <a:t>luxusní</a:t>
            </a:r>
            <a:r>
              <a:rPr lang="en-US" altLang="cs-CZ" sz="2200" dirty="0">
                <a:latin typeface="Calibri" panose="020F0502020204030204" pitchFamily="34" charset="0"/>
              </a:rPr>
              <a:t>/</a:t>
            </a:r>
            <a:r>
              <a:rPr lang="en-US" altLang="cs-CZ" sz="2200" dirty="0" err="1">
                <a:latin typeface="Calibri" panose="020F0502020204030204" pitchFamily="34" charset="0"/>
              </a:rPr>
              <a:t>komfortní</a:t>
            </a:r>
            <a:r>
              <a:rPr lang="en-US" altLang="cs-CZ" sz="2200" dirty="0">
                <a:latin typeface="Calibri" panose="020F0502020204030204" pitchFamily="34" charset="0"/>
              </a:rPr>
              <a:t> vs </a:t>
            </a:r>
            <a:r>
              <a:rPr lang="en-US" altLang="cs-CZ" sz="2200" dirty="0" err="1">
                <a:latin typeface="Calibri" panose="020F0502020204030204" pitchFamily="34" charset="0"/>
              </a:rPr>
              <a:t>cenově</a:t>
            </a:r>
            <a:r>
              <a:rPr lang="en-US" altLang="cs-CZ" sz="2200" dirty="0">
                <a:latin typeface="Calibri" panose="020F0502020204030204" pitchFamily="34" charset="0"/>
              </a:rPr>
              <a:t> </a:t>
            </a:r>
            <a:r>
              <a:rPr lang="en-US" altLang="cs-CZ" sz="2200" dirty="0" err="1">
                <a:latin typeface="Calibri" panose="020F0502020204030204" pitchFamily="34" charset="0"/>
              </a:rPr>
              <a:t>dostupný</a:t>
            </a:r>
            <a:r>
              <a:rPr lang="en-US" altLang="cs-CZ" sz="2200" dirty="0">
                <a:latin typeface="Calibri" panose="020F0502020204030204" pitchFamily="34" charset="0"/>
              </a:rPr>
              <a:t>/</a:t>
            </a:r>
            <a:r>
              <a:rPr lang="en-US" altLang="cs-CZ" sz="2200" dirty="0" err="1">
                <a:latin typeface="Calibri" panose="020F0502020204030204" pitchFamily="34" charset="0"/>
              </a:rPr>
              <a:t>spolehlivý</a:t>
            </a:r>
            <a:endParaRPr lang="en-US" altLang="cs-CZ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8632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459560-3EB0-283E-71E0-1E3035DE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1" y="1122363"/>
            <a:ext cx="11034695" cy="3174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Stereotypy v reklamě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659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89DA1-83E5-0648-8C4D-74EF00F5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Framing a reklama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1A259D47-A7F0-8249-A767-7675CA0D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99099"/>
            <a:ext cx="9465564" cy="3400969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 err="1">
                <a:latin typeface="+mn-lt"/>
                <a:ea typeface="+mn-ea"/>
              </a:rPr>
              <a:t>Způsob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prezentace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informací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může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ovlivnit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nákupní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rozhodnutí</a:t>
            </a: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 err="1">
                <a:latin typeface="+mn-lt"/>
                <a:ea typeface="+mn-ea"/>
              </a:rPr>
              <a:t>Staví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negativní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fakta</a:t>
            </a:r>
            <a:r>
              <a:rPr lang="en-US" altLang="cs-CZ" dirty="0">
                <a:latin typeface="+mn-lt"/>
                <a:ea typeface="+mn-ea"/>
              </a:rPr>
              <a:t> o </a:t>
            </a:r>
            <a:r>
              <a:rPr lang="en-US" altLang="cs-CZ" dirty="0" err="1">
                <a:latin typeface="+mn-lt"/>
                <a:ea typeface="+mn-ea"/>
              </a:rPr>
              <a:t>produktu</a:t>
            </a:r>
            <a:r>
              <a:rPr lang="en-US" altLang="cs-CZ" dirty="0">
                <a:latin typeface="+mn-lt"/>
                <a:ea typeface="+mn-ea"/>
              </a:rPr>
              <a:t> do </a:t>
            </a:r>
            <a:r>
              <a:rPr lang="en-US" altLang="cs-CZ" dirty="0" err="1">
                <a:latin typeface="+mn-lt"/>
                <a:ea typeface="+mn-ea"/>
              </a:rPr>
              <a:t>pozitivního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světla</a:t>
            </a: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 err="1">
                <a:latin typeface="+mn-lt"/>
                <a:ea typeface="+mn-ea"/>
              </a:rPr>
              <a:t>Prezentují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konkurentovy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pozitivní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stránky</a:t>
            </a:r>
            <a:r>
              <a:rPr lang="en-US" altLang="cs-CZ" dirty="0">
                <a:latin typeface="+mn-lt"/>
                <a:ea typeface="+mn-ea"/>
              </a:rPr>
              <a:t> v </a:t>
            </a:r>
            <a:r>
              <a:rPr lang="en-US" altLang="cs-CZ" dirty="0" err="1">
                <a:latin typeface="+mn-lt"/>
                <a:ea typeface="+mn-ea"/>
              </a:rPr>
              <a:t>negativním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světle</a:t>
            </a:r>
            <a:endParaRPr lang="en-US" altLang="cs-CZ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cs-CZ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cs-CZ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196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9850D7-6636-87BA-76DC-CE1E88A5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Skupinová práce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AC6A34-1A96-CB9D-20BB-DF09F6BE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lvl="1"/>
            <a:r>
              <a:rPr lang="cs-CZ" sz="1700" dirty="0"/>
              <a:t>Najděte reklamy, které zobrazují stereotypy</a:t>
            </a:r>
          </a:p>
          <a:p>
            <a:pPr lvl="1"/>
            <a:r>
              <a:rPr lang="cs-CZ" sz="1700" dirty="0"/>
              <a:t>Najděte reklamy, které zpochybňují/boří stereotypy</a:t>
            </a:r>
          </a:p>
          <a:p>
            <a:pPr lvl="1"/>
            <a:r>
              <a:rPr lang="cs-CZ" sz="1700" dirty="0"/>
              <a:t>Co konkrétně je na reklamě stereotypního/boří stereotypy?</a:t>
            </a:r>
          </a:p>
          <a:p>
            <a:pPr lvl="1"/>
            <a:r>
              <a:rPr lang="cs-CZ" sz="1700" dirty="0"/>
              <a:t>Jak se v konkrétní reklamě vyhnout stereotypu?</a:t>
            </a:r>
          </a:p>
          <a:p>
            <a:pPr lvl="1"/>
            <a:r>
              <a:rPr lang="cs-CZ" sz="1700" dirty="0"/>
              <a:t>Jak podle stereotypů vypadá typický čtenář časopisu?</a:t>
            </a:r>
            <a:br>
              <a:rPr lang="cs-CZ" sz="1700" dirty="0"/>
            </a:br>
            <a:endParaRPr lang="cs-CZ" sz="1700" dirty="0"/>
          </a:p>
          <a:p>
            <a:pPr lvl="1"/>
            <a:r>
              <a:rPr lang="cs-CZ" sz="1700" dirty="0" err="1"/>
              <a:t>Moodle</a:t>
            </a:r>
            <a:r>
              <a:rPr lang="cs-CZ" sz="1700" dirty="0"/>
              <a:t> – časopis, jména, odpovědi na otázky</a:t>
            </a:r>
          </a:p>
        </p:txBody>
      </p:sp>
      <p:pic>
        <p:nvPicPr>
          <p:cNvPr id="5" name="Picture 4" descr="Zápočet novinek">
            <a:extLst>
              <a:ext uri="{FF2B5EF4-FFF2-40B4-BE49-F238E27FC236}">
                <a16:creationId xmlns:a16="http://schemas.microsoft.com/office/drawing/2014/main" id="{09793714-E170-73C5-417D-8D3E5BBCB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91" r="35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405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81C01E-3082-0E32-681D-15D509F3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b="0" i="0">
                <a:solidFill>
                  <a:srgbClr val="FFFFFF"/>
                </a:solidFill>
                <a:effectLst/>
                <a:latin typeface="Space Grotesk"/>
              </a:rPr>
              <a:t>Asian disease problem (Kahneman, Tversky)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937C1A-6086-F576-8B72-A4DDC14CC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b="1" i="0" dirty="0" err="1">
                <a:effectLst/>
                <a:latin typeface="Space Grotesk"/>
              </a:rPr>
              <a:t>The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first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group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of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participants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was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presented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with</a:t>
            </a:r>
            <a:r>
              <a:rPr lang="cs-CZ" sz="2000" b="1" i="0" dirty="0">
                <a:effectLst/>
                <a:latin typeface="Space Grotesk"/>
              </a:rPr>
              <a:t> a </a:t>
            </a:r>
            <a:r>
              <a:rPr lang="cs-CZ" sz="2000" b="1" i="0" dirty="0" err="1">
                <a:effectLst/>
                <a:latin typeface="Space Grotesk"/>
              </a:rPr>
              <a:t>choice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between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programs</a:t>
            </a:r>
            <a:r>
              <a:rPr lang="cs-CZ" sz="2000" b="1" i="0" dirty="0">
                <a:effectLst/>
                <a:latin typeface="Space Grotesk"/>
              </a:rPr>
              <a:t>:</a:t>
            </a:r>
            <a:endParaRPr lang="cs-CZ" sz="2000" b="0" i="0" dirty="0">
              <a:effectLst/>
              <a:latin typeface="Space Grotesk"/>
            </a:endParaRPr>
          </a:p>
          <a:p>
            <a:r>
              <a:rPr lang="cs-CZ" sz="2000" b="1" i="0" dirty="0">
                <a:effectLst/>
                <a:latin typeface="Space Grotesk"/>
              </a:rPr>
              <a:t>Program A:</a:t>
            </a:r>
            <a:r>
              <a:rPr lang="cs-CZ" sz="2000" b="0" i="0" dirty="0">
                <a:effectLst/>
                <a:latin typeface="Space Grotesk"/>
              </a:rPr>
              <a:t> “Out </a:t>
            </a:r>
            <a:r>
              <a:rPr lang="cs-CZ" sz="2000" b="0" i="0" dirty="0" err="1">
                <a:effectLst/>
                <a:latin typeface="Space Grotesk"/>
              </a:rPr>
              <a:t>of</a:t>
            </a:r>
            <a:r>
              <a:rPr lang="cs-CZ" sz="2000" b="0" i="0" dirty="0">
                <a:effectLst/>
                <a:latin typeface="Space Grotesk"/>
              </a:rPr>
              <a:t> 600 </a:t>
            </a:r>
            <a:r>
              <a:rPr lang="cs-CZ" sz="2000" b="0" i="0" dirty="0" err="1">
                <a:effectLst/>
                <a:latin typeface="Space Grotesk"/>
              </a:rPr>
              <a:t>people</a:t>
            </a:r>
            <a:r>
              <a:rPr lang="cs-CZ" sz="2000" b="0" i="0" dirty="0">
                <a:effectLst/>
                <a:latin typeface="Space Grotesk"/>
              </a:rPr>
              <a:t>, 200 </a:t>
            </a:r>
            <a:r>
              <a:rPr lang="cs-CZ" sz="2000" b="0" i="0" dirty="0" err="1">
                <a:effectLst/>
                <a:latin typeface="Space Grotesk"/>
              </a:rPr>
              <a:t>people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will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be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saved</a:t>
            </a:r>
            <a:r>
              <a:rPr lang="cs-CZ" sz="2000" b="0" i="0" dirty="0">
                <a:effectLst/>
                <a:latin typeface="Space Grotesk"/>
              </a:rPr>
              <a:t>.”</a:t>
            </a:r>
          </a:p>
          <a:p>
            <a:r>
              <a:rPr lang="cs-CZ" sz="2000" b="1" i="0" dirty="0">
                <a:effectLst/>
                <a:latin typeface="Space Grotesk"/>
              </a:rPr>
              <a:t>Program B:</a:t>
            </a:r>
            <a:r>
              <a:rPr lang="cs-CZ" sz="2000" b="0" i="0" dirty="0">
                <a:effectLst/>
                <a:latin typeface="Space Grotesk"/>
              </a:rPr>
              <a:t> “</a:t>
            </a:r>
            <a:r>
              <a:rPr lang="cs-CZ" sz="2000" b="0" i="0" dirty="0" err="1">
                <a:effectLst/>
                <a:latin typeface="Space Grotesk"/>
              </a:rPr>
              <a:t>there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is</a:t>
            </a:r>
            <a:r>
              <a:rPr lang="cs-CZ" sz="2000" b="0" i="0" dirty="0">
                <a:effectLst/>
                <a:latin typeface="Space Grotesk"/>
              </a:rPr>
              <a:t> a 1/3 probability </a:t>
            </a:r>
            <a:r>
              <a:rPr lang="cs-CZ" sz="2000" b="0" i="0" dirty="0" err="1">
                <a:effectLst/>
                <a:latin typeface="Space Grotesk"/>
              </a:rPr>
              <a:t>that</a:t>
            </a:r>
            <a:r>
              <a:rPr lang="cs-CZ" sz="2000" b="0" i="0" dirty="0">
                <a:effectLst/>
                <a:latin typeface="Space Grotesk"/>
              </a:rPr>
              <a:t> 600 </a:t>
            </a:r>
            <a:r>
              <a:rPr lang="cs-CZ" sz="2000" b="0" i="0" dirty="0" err="1">
                <a:effectLst/>
                <a:latin typeface="Space Grotesk"/>
              </a:rPr>
              <a:t>people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will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be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saved</a:t>
            </a:r>
            <a:r>
              <a:rPr lang="cs-CZ" sz="2000" b="0" i="0" dirty="0">
                <a:effectLst/>
                <a:latin typeface="Space Grotesk"/>
              </a:rPr>
              <a:t> and a 2/3 probability </a:t>
            </a:r>
            <a:r>
              <a:rPr lang="cs-CZ" sz="2000" b="0" i="0" dirty="0" err="1">
                <a:effectLst/>
                <a:latin typeface="Space Grotesk"/>
              </a:rPr>
              <a:t>that</a:t>
            </a:r>
            <a:r>
              <a:rPr lang="cs-CZ" sz="2000" b="0" i="0" dirty="0">
                <a:effectLst/>
                <a:latin typeface="Space Grotesk"/>
              </a:rPr>
              <a:t> no </a:t>
            </a:r>
            <a:r>
              <a:rPr lang="cs-CZ" sz="2000" b="0" i="0" dirty="0" err="1">
                <a:effectLst/>
                <a:latin typeface="Space Grotesk"/>
              </a:rPr>
              <a:t>one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will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be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saved</a:t>
            </a:r>
            <a:r>
              <a:rPr lang="cs-CZ" sz="2000" b="0" i="0" dirty="0">
                <a:effectLst/>
                <a:latin typeface="Space Grotesk"/>
              </a:rPr>
              <a:t>.”</a:t>
            </a:r>
          </a:p>
          <a:p>
            <a:pPr marL="0" indent="0">
              <a:buNone/>
            </a:pPr>
            <a:br>
              <a:rPr lang="cs-CZ" sz="2000" b="0" i="0" dirty="0">
                <a:effectLst/>
                <a:latin typeface="Space Grotesk"/>
              </a:rPr>
            </a:br>
            <a:endParaRPr lang="cs-CZ" sz="2000" b="0" i="0" dirty="0">
              <a:effectLst/>
              <a:latin typeface="Space Grotesk"/>
            </a:endParaRPr>
          </a:p>
          <a:p>
            <a:pPr marL="0" indent="0">
              <a:buNone/>
            </a:pPr>
            <a:r>
              <a:rPr lang="cs-CZ" sz="2000" b="1" i="0" dirty="0" err="1">
                <a:effectLst/>
                <a:latin typeface="Space Grotesk"/>
              </a:rPr>
              <a:t>The</a:t>
            </a:r>
            <a:r>
              <a:rPr lang="cs-CZ" sz="2000" b="1" i="0" dirty="0">
                <a:effectLst/>
                <a:latin typeface="Space Grotesk"/>
              </a:rPr>
              <a:t> second </a:t>
            </a:r>
            <a:r>
              <a:rPr lang="cs-CZ" sz="2000" b="1" i="0" dirty="0" err="1">
                <a:effectLst/>
                <a:latin typeface="Space Grotesk"/>
              </a:rPr>
              <a:t>group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of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participants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was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presented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with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the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choice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between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the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following</a:t>
            </a:r>
            <a:r>
              <a:rPr lang="cs-CZ" sz="2000" b="1" i="0" dirty="0">
                <a:effectLst/>
                <a:latin typeface="Space Grotesk"/>
              </a:rPr>
              <a:t>:</a:t>
            </a:r>
            <a:endParaRPr lang="cs-CZ" sz="2000" b="0" i="0" dirty="0">
              <a:effectLst/>
              <a:latin typeface="Space Grotesk"/>
            </a:endParaRPr>
          </a:p>
          <a:p>
            <a:r>
              <a:rPr lang="cs-CZ" sz="2000" b="1" i="0" dirty="0">
                <a:effectLst/>
                <a:latin typeface="Space Grotesk"/>
              </a:rPr>
              <a:t>Program C:</a:t>
            </a:r>
            <a:r>
              <a:rPr lang="cs-CZ" sz="2000" b="0" i="0" dirty="0">
                <a:effectLst/>
                <a:latin typeface="Space Grotesk"/>
              </a:rPr>
              <a:t> “Out </a:t>
            </a:r>
            <a:r>
              <a:rPr lang="cs-CZ" sz="2000" b="0" i="0" dirty="0" err="1">
                <a:effectLst/>
                <a:latin typeface="Space Grotesk"/>
              </a:rPr>
              <a:t>of</a:t>
            </a:r>
            <a:r>
              <a:rPr lang="cs-CZ" sz="2000" b="0" i="0" dirty="0">
                <a:effectLst/>
                <a:latin typeface="Space Grotesk"/>
              </a:rPr>
              <a:t> 600 </a:t>
            </a:r>
            <a:r>
              <a:rPr lang="cs-CZ" sz="2000" b="0" i="0" dirty="0" err="1">
                <a:effectLst/>
                <a:latin typeface="Space Grotesk"/>
              </a:rPr>
              <a:t>people</a:t>
            </a:r>
            <a:r>
              <a:rPr lang="cs-CZ" sz="2000" b="0" i="0" dirty="0">
                <a:effectLst/>
                <a:latin typeface="Space Grotesk"/>
              </a:rPr>
              <a:t>, 400 </a:t>
            </a:r>
            <a:r>
              <a:rPr lang="cs-CZ" sz="2000" b="0" i="0" dirty="0" err="1">
                <a:effectLst/>
                <a:latin typeface="Space Grotesk"/>
              </a:rPr>
              <a:t>people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will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die</a:t>
            </a:r>
            <a:r>
              <a:rPr lang="cs-CZ" sz="2000" b="0" i="0" dirty="0">
                <a:effectLst/>
                <a:latin typeface="Space Grotesk"/>
              </a:rPr>
              <a:t>.”</a:t>
            </a:r>
          </a:p>
          <a:p>
            <a:r>
              <a:rPr lang="cs-CZ" sz="2000" b="1" i="0" dirty="0">
                <a:effectLst/>
                <a:latin typeface="Space Grotesk"/>
              </a:rPr>
              <a:t>Program D:</a:t>
            </a:r>
            <a:r>
              <a:rPr lang="cs-CZ" sz="2000" b="0" i="0" dirty="0">
                <a:effectLst/>
                <a:latin typeface="Space Grotesk"/>
              </a:rPr>
              <a:t> “</a:t>
            </a:r>
            <a:r>
              <a:rPr lang="cs-CZ" sz="2000" b="0" i="0" dirty="0" err="1">
                <a:effectLst/>
                <a:latin typeface="Space Grotesk"/>
              </a:rPr>
              <a:t>there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is</a:t>
            </a:r>
            <a:r>
              <a:rPr lang="cs-CZ" sz="2000" b="0" i="0" dirty="0">
                <a:effectLst/>
                <a:latin typeface="Space Grotesk"/>
              </a:rPr>
              <a:t> a 1/3 probability </a:t>
            </a:r>
            <a:r>
              <a:rPr lang="cs-CZ" sz="2000" b="0" i="0" dirty="0" err="1">
                <a:effectLst/>
                <a:latin typeface="Space Grotesk"/>
              </a:rPr>
              <a:t>that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nobody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will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die</a:t>
            </a:r>
            <a:r>
              <a:rPr lang="cs-CZ" sz="2000" b="0" i="0" dirty="0">
                <a:effectLst/>
                <a:latin typeface="Space Grotesk"/>
              </a:rPr>
              <a:t>, and a 2/3 probability </a:t>
            </a:r>
            <a:r>
              <a:rPr lang="cs-CZ" sz="2000" b="0" i="0" dirty="0" err="1">
                <a:effectLst/>
                <a:latin typeface="Space Grotesk"/>
              </a:rPr>
              <a:t>that</a:t>
            </a:r>
            <a:r>
              <a:rPr lang="cs-CZ" sz="2000" b="0" i="0" dirty="0">
                <a:effectLst/>
                <a:latin typeface="Space Grotesk"/>
              </a:rPr>
              <a:t> 600 </a:t>
            </a:r>
            <a:r>
              <a:rPr lang="cs-CZ" sz="2000" b="0" i="0" dirty="0" err="1">
                <a:effectLst/>
                <a:latin typeface="Space Grotesk"/>
              </a:rPr>
              <a:t>people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will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die</a:t>
            </a:r>
            <a:r>
              <a:rPr lang="cs-CZ" sz="2000" b="0" i="0" dirty="0">
                <a:effectLst/>
                <a:latin typeface="Space Grotesk"/>
              </a:rPr>
              <a:t>.”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9715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81C01E-3082-0E32-681D-15D509F3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b="0" i="0">
                <a:solidFill>
                  <a:srgbClr val="FFFFFF"/>
                </a:solidFill>
                <a:effectLst/>
                <a:latin typeface="Space Grotesk"/>
              </a:rPr>
              <a:t>Asian disease problem (Kahneman, Tversky)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937C1A-6086-F576-8B72-A4DDC14CC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b="1" i="0" dirty="0" err="1">
                <a:effectLst/>
                <a:latin typeface="Space Grotesk"/>
              </a:rPr>
              <a:t>The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first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group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of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participants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was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presented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with</a:t>
            </a:r>
            <a:r>
              <a:rPr lang="cs-CZ" sz="2000" b="1" i="0" dirty="0">
                <a:effectLst/>
                <a:latin typeface="Space Grotesk"/>
              </a:rPr>
              <a:t> a </a:t>
            </a:r>
            <a:r>
              <a:rPr lang="cs-CZ" sz="2000" b="1" i="0" dirty="0" err="1">
                <a:effectLst/>
                <a:latin typeface="Space Grotesk"/>
              </a:rPr>
              <a:t>choice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between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programs</a:t>
            </a:r>
            <a:r>
              <a:rPr lang="cs-CZ" sz="2000" b="1" i="0" dirty="0">
                <a:effectLst/>
                <a:latin typeface="Space Grotesk"/>
              </a:rPr>
              <a:t>:</a:t>
            </a:r>
            <a:endParaRPr lang="cs-CZ" sz="2000" b="0" i="0" dirty="0">
              <a:effectLst/>
              <a:latin typeface="Space Grotesk"/>
            </a:endParaRPr>
          </a:p>
          <a:p>
            <a:r>
              <a:rPr lang="cs-CZ" sz="2000" b="1" i="0" dirty="0">
                <a:effectLst/>
                <a:latin typeface="Space Grotesk"/>
              </a:rPr>
              <a:t>Program A:</a:t>
            </a:r>
            <a:r>
              <a:rPr lang="cs-CZ" sz="2000" b="0" i="0" dirty="0">
                <a:effectLst/>
                <a:latin typeface="Space Grotesk"/>
              </a:rPr>
              <a:t> “Out </a:t>
            </a:r>
            <a:r>
              <a:rPr lang="cs-CZ" sz="2000" b="0" i="0" dirty="0" err="1">
                <a:effectLst/>
                <a:latin typeface="Space Grotesk"/>
              </a:rPr>
              <a:t>of</a:t>
            </a:r>
            <a:r>
              <a:rPr lang="cs-CZ" sz="2000" b="0" i="0" dirty="0">
                <a:effectLst/>
                <a:latin typeface="Space Grotesk"/>
              </a:rPr>
              <a:t> 600 </a:t>
            </a:r>
            <a:r>
              <a:rPr lang="cs-CZ" sz="2000" b="0" i="0" dirty="0" err="1">
                <a:effectLst/>
                <a:latin typeface="Space Grotesk"/>
              </a:rPr>
              <a:t>people</a:t>
            </a:r>
            <a:r>
              <a:rPr lang="cs-CZ" sz="2000" b="0" i="0" dirty="0">
                <a:effectLst/>
                <a:latin typeface="Space Grotesk"/>
              </a:rPr>
              <a:t>, 200 </a:t>
            </a:r>
            <a:r>
              <a:rPr lang="cs-CZ" sz="2000" b="0" i="0" dirty="0" err="1">
                <a:effectLst/>
                <a:latin typeface="Space Grotesk"/>
              </a:rPr>
              <a:t>people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will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be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saved</a:t>
            </a:r>
            <a:r>
              <a:rPr lang="cs-CZ" sz="2000" b="0" i="0" dirty="0">
                <a:effectLst/>
                <a:latin typeface="Space Grotesk"/>
              </a:rPr>
              <a:t>.”</a:t>
            </a:r>
          </a:p>
          <a:p>
            <a:r>
              <a:rPr lang="cs-CZ" sz="2000" b="1" i="0" dirty="0">
                <a:effectLst/>
                <a:latin typeface="Space Grotesk"/>
              </a:rPr>
              <a:t>Program B:</a:t>
            </a:r>
            <a:r>
              <a:rPr lang="cs-CZ" sz="2000" b="0" i="0" dirty="0">
                <a:effectLst/>
                <a:latin typeface="Space Grotesk"/>
              </a:rPr>
              <a:t> “</a:t>
            </a:r>
            <a:r>
              <a:rPr lang="cs-CZ" sz="2000" b="0" i="0" dirty="0" err="1">
                <a:effectLst/>
                <a:latin typeface="Space Grotesk"/>
              </a:rPr>
              <a:t>there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is</a:t>
            </a:r>
            <a:r>
              <a:rPr lang="cs-CZ" sz="2000" b="0" i="0" dirty="0">
                <a:effectLst/>
                <a:latin typeface="Space Grotesk"/>
              </a:rPr>
              <a:t> a 1/3 probability </a:t>
            </a:r>
            <a:r>
              <a:rPr lang="cs-CZ" sz="2000" b="0" i="0" dirty="0" err="1">
                <a:effectLst/>
                <a:latin typeface="Space Grotesk"/>
              </a:rPr>
              <a:t>that</a:t>
            </a:r>
            <a:r>
              <a:rPr lang="cs-CZ" sz="2000" b="0" i="0" dirty="0">
                <a:effectLst/>
                <a:latin typeface="Space Grotesk"/>
              </a:rPr>
              <a:t> 600 </a:t>
            </a:r>
            <a:r>
              <a:rPr lang="cs-CZ" sz="2000" b="0" i="0" dirty="0" err="1">
                <a:effectLst/>
                <a:latin typeface="Space Grotesk"/>
              </a:rPr>
              <a:t>people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will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be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saved</a:t>
            </a:r>
            <a:r>
              <a:rPr lang="cs-CZ" sz="2000" b="0" i="0" dirty="0">
                <a:effectLst/>
                <a:latin typeface="Space Grotesk"/>
              </a:rPr>
              <a:t> and a 2/3 probability </a:t>
            </a:r>
            <a:r>
              <a:rPr lang="cs-CZ" sz="2000" b="0" i="0" dirty="0" err="1">
                <a:effectLst/>
                <a:latin typeface="Space Grotesk"/>
              </a:rPr>
              <a:t>that</a:t>
            </a:r>
            <a:r>
              <a:rPr lang="cs-CZ" sz="2000" b="0" i="0" dirty="0">
                <a:effectLst/>
                <a:latin typeface="Space Grotesk"/>
              </a:rPr>
              <a:t> no </a:t>
            </a:r>
            <a:r>
              <a:rPr lang="cs-CZ" sz="2000" b="0" i="0" dirty="0" err="1">
                <a:effectLst/>
                <a:latin typeface="Space Grotesk"/>
              </a:rPr>
              <a:t>one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will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be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saved</a:t>
            </a:r>
            <a:r>
              <a:rPr lang="cs-CZ" sz="2000" b="0" i="0" dirty="0">
                <a:effectLst/>
                <a:latin typeface="Space Grotesk"/>
              </a:rPr>
              <a:t>.”</a:t>
            </a:r>
          </a:p>
          <a:p>
            <a:r>
              <a:rPr lang="cs-CZ" sz="2000" b="0" i="0" dirty="0">
                <a:effectLst/>
                <a:latin typeface="Space Grotesk"/>
              </a:rPr>
              <a:t>72 </a:t>
            </a:r>
            <a:r>
              <a:rPr lang="cs-CZ" sz="2000" b="0" i="0" dirty="0" err="1">
                <a:effectLst/>
                <a:latin typeface="Space Grotesk"/>
              </a:rPr>
              <a:t>percent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of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participants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preferred</a:t>
            </a:r>
            <a:r>
              <a:rPr lang="cs-CZ" sz="2000" b="0" i="0" dirty="0">
                <a:effectLst/>
                <a:latin typeface="Space Grotesk"/>
              </a:rPr>
              <a:t> program A (</a:t>
            </a:r>
            <a:r>
              <a:rPr lang="cs-CZ" sz="2000" b="0" i="0" dirty="0" err="1">
                <a:effectLst/>
                <a:latin typeface="Space Grotesk"/>
              </a:rPr>
              <a:t>the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remaining</a:t>
            </a:r>
            <a:r>
              <a:rPr lang="cs-CZ" sz="2000" b="0" i="0" dirty="0">
                <a:effectLst/>
                <a:latin typeface="Space Grotesk"/>
              </a:rPr>
              <a:t> 28%, </a:t>
            </a:r>
            <a:r>
              <a:rPr lang="cs-CZ" sz="2000" b="0" i="0" dirty="0" err="1">
                <a:effectLst/>
                <a:latin typeface="Space Grotesk"/>
              </a:rPr>
              <a:t>opting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for</a:t>
            </a:r>
            <a:r>
              <a:rPr lang="cs-CZ" sz="2000" b="0" i="0" dirty="0">
                <a:effectLst/>
                <a:latin typeface="Space Grotesk"/>
              </a:rPr>
              <a:t> program B).</a:t>
            </a:r>
            <a:br>
              <a:rPr lang="cs-CZ" sz="2000" b="0" i="0" dirty="0">
                <a:effectLst/>
                <a:latin typeface="Space Grotesk"/>
              </a:rPr>
            </a:br>
            <a:endParaRPr lang="cs-CZ" sz="2000" b="0" i="0" dirty="0">
              <a:effectLst/>
              <a:latin typeface="Space Grotesk"/>
            </a:endParaRPr>
          </a:p>
          <a:p>
            <a:pPr marL="0" indent="0">
              <a:buNone/>
            </a:pPr>
            <a:r>
              <a:rPr lang="cs-CZ" sz="2000" b="1" i="0" dirty="0" err="1">
                <a:effectLst/>
                <a:latin typeface="Space Grotesk"/>
              </a:rPr>
              <a:t>The</a:t>
            </a:r>
            <a:r>
              <a:rPr lang="cs-CZ" sz="2000" b="1" i="0" dirty="0">
                <a:effectLst/>
                <a:latin typeface="Space Grotesk"/>
              </a:rPr>
              <a:t> second </a:t>
            </a:r>
            <a:r>
              <a:rPr lang="cs-CZ" sz="2000" b="1" i="0" dirty="0" err="1">
                <a:effectLst/>
                <a:latin typeface="Space Grotesk"/>
              </a:rPr>
              <a:t>group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of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participants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was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presented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with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the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choice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between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the</a:t>
            </a:r>
            <a:r>
              <a:rPr lang="cs-CZ" sz="2000" b="1" i="0" dirty="0">
                <a:effectLst/>
                <a:latin typeface="Space Grotesk"/>
              </a:rPr>
              <a:t> </a:t>
            </a:r>
            <a:r>
              <a:rPr lang="cs-CZ" sz="2000" b="1" i="0" dirty="0" err="1">
                <a:effectLst/>
                <a:latin typeface="Space Grotesk"/>
              </a:rPr>
              <a:t>following</a:t>
            </a:r>
            <a:r>
              <a:rPr lang="cs-CZ" sz="2000" b="1" i="0" dirty="0">
                <a:effectLst/>
                <a:latin typeface="Space Grotesk"/>
              </a:rPr>
              <a:t>:</a:t>
            </a:r>
            <a:endParaRPr lang="cs-CZ" sz="2000" b="0" i="0" dirty="0">
              <a:effectLst/>
              <a:latin typeface="Space Grotesk"/>
            </a:endParaRPr>
          </a:p>
          <a:p>
            <a:r>
              <a:rPr lang="cs-CZ" sz="2000" b="1" i="0" dirty="0">
                <a:effectLst/>
                <a:latin typeface="Space Grotesk"/>
              </a:rPr>
              <a:t>Program C:</a:t>
            </a:r>
            <a:r>
              <a:rPr lang="cs-CZ" sz="2000" b="0" i="0" dirty="0">
                <a:effectLst/>
                <a:latin typeface="Space Grotesk"/>
              </a:rPr>
              <a:t> “Out </a:t>
            </a:r>
            <a:r>
              <a:rPr lang="cs-CZ" sz="2000" b="0" i="0" dirty="0" err="1">
                <a:effectLst/>
                <a:latin typeface="Space Grotesk"/>
              </a:rPr>
              <a:t>of</a:t>
            </a:r>
            <a:r>
              <a:rPr lang="cs-CZ" sz="2000" b="0" i="0" dirty="0">
                <a:effectLst/>
                <a:latin typeface="Space Grotesk"/>
              </a:rPr>
              <a:t> 600 </a:t>
            </a:r>
            <a:r>
              <a:rPr lang="cs-CZ" sz="2000" b="0" i="0" dirty="0" err="1">
                <a:effectLst/>
                <a:latin typeface="Space Grotesk"/>
              </a:rPr>
              <a:t>people</a:t>
            </a:r>
            <a:r>
              <a:rPr lang="cs-CZ" sz="2000" b="0" i="0" dirty="0">
                <a:effectLst/>
                <a:latin typeface="Space Grotesk"/>
              </a:rPr>
              <a:t>, 400 </a:t>
            </a:r>
            <a:r>
              <a:rPr lang="cs-CZ" sz="2000" b="0" i="0" dirty="0" err="1">
                <a:effectLst/>
                <a:latin typeface="Space Grotesk"/>
              </a:rPr>
              <a:t>people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will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die</a:t>
            </a:r>
            <a:r>
              <a:rPr lang="cs-CZ" sz="2000" b="0" i="0" dirty="0">
                <a:effectLst/>
                <a:latin typeface="Space Grotesk"/>
              </a:rPr>
              <a:t>.”</a:t>
            </a:r>
          </a:p>
          <a:p>
            <a:r>
              <a:rPr lang="cs-CZ" sz="2000" b="1" i="0" dirty="0">
                <a:effectLst/>
                <a:latin typeface="Space Grotesk"/>
              </a:rPr>
              <a:t>Program D:</a:t>
            </a:r>
            <a:r>
              <a:rPr lang="cs-CZ" sz="2000" b="0" i="0" dirty="0">
                <a:effectLst/>
                <a:latin typeface="Space Grotesk"/>
              </a:rPr>
              <a:t> “</a:t>
            </a:r>
            <a:r>
              <a:rPr lang="cs-CZ" sz="2000" b="0" i="0" dirty="0" err="1">
                <a:effectLst/>
                <a:latin typeface="Space Grotesk"/>
              </a:rPr>
              <a:t>there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is</a:t>
            </a:r>
            <a:r>
              <a:rPr lang="cs-CZ" sz="2000" b="0" i="0" dirty="0">
                <a:effectLst/>
                <a:latin typeface="Space Grotesk"/>
              </a:rPr>
              <a:t> a 1/3 probability </a:t>
            </a:r>
            <a:r>
              <a:rPr lang="cs-CZ" sz="2000" b="0" i="0" dirty="0" err="1">
                <a:effectLst/>
                <a:latin typeface="Space Grotesk"/>
              </a:rPr>
              <a:t>that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nobody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will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die</a:t>
            </a:r>
            <a:r>
              <a:rPr lang="cs-CZ" sz="2000" b="0" i="0" dirty="0">
                <a:effectLst/>
                <a:latin typeface="Space Grotesk"/>
              </a:rPr>
              <a:t>, and a 2/3 probability </a:t>
            </a:r>
            <a:r>
              <a:rPr lang="cs-CZ" sz="2000" b="0" i="0" dirty="0" err="1">
                <a:effectLst/>
                <a:latin typeface="Space Grotesk"/>
              </a:rPr>
              <a:t>that</a:t>
            </a:r>
            <a:r>
              <a:rPr lang="cs-CZ" sz="2000" b="0" i="0" dirty="0">
                <a:effectLst/>
                <a:latin typeface="Space Grotesk"/>
              </a:rPr>
              <a:t> 600 </a:t>
            </a:r>
            <a:r>
              <a:rPr lang="cs-CZ" sz="2000" b="0" i="0" dirty="0" err="1">
                <a:effectLst/>
                <a:latin typeface="Space Grotesk"/>
              </a:rPr>
              <a:t>people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will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die</a:t>
            </a:r>
            <a:r>
              <a:rPr lang="cs-CZ" sz="2000" b="0" i="0" dirty="0">
                <a:effectLst/>
                <a:latin typeface="Space Grotesk"/>
              </a:rPr>
              <a:t>.”</a:t>
            </a:r>
          </a:p>
          <a:p>
            <a:r>
              <a:rPr lang="cs-CZ" sz="2000" b="0" i="0" dirty="0">
                <a:effectLst/>
                <a:latin typeface="Space Grotesk"/>
              </a:rPr>
              <a:t>In </a:t>
            </a:r>
            <a:r>
              <a:rPr lang="cs-CZ" sz="2000" b="0" i="0" dirty="0" err="1">
                <a:effectLst/>
                <a:latin typeface="Space Grotesk"/>
              </a:rPr>
              <a:t>this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group</a:t>
            </a:r>
            <a:r>
              <a:rPr lang="cs-CZ" sz="2000" b="0" i="0" dirty="0">
                <a:effectLst/>
                <a:latin typeface="Space Grotesk"/>
              </a:rPr>
              <a:t>, 78% </a:t>
            </a:r>
            <a:r>
              <a:rPr lang="cs-CZ" sz="2000" b="0" i="0" dirty="0" err="1">
                <a:effectLst/>
                <a:latin typeface="Space Grotesk"/>
              </a:rPr>
              <a:t>preferred</a:t>
            </a:r>
            <a:r>
              <a:rPr lang="cs-CZ" sz="2000" b="0" i="0" dirty="0">
                <a:effectLst/>
                <a:latin typeface="Space Grotesk"/>
              </a:rPr>
              <a:t> program D, </a:t>
            </a:r>
            <a:r>
              <a:rPr lang="cs-CZ" sz="2000" b="0" i="0" dirty="0" err="1">
                <a:effectLst/>
                <a:latin typeface="Space Grotesk"/>
              </a:rPr>
              <a:t>with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the</a:t>
            </a:r>
            <a:r>
              <a:rPr lang="cs-CZ" sz="2000" b="0" i="0" dirty="0">
                <a:effectLst/>
                <a:latin typeface="Space Grotesk"/>
              </a:rPr>
              <a:t> </a:t>
            </a:r>
            <a:r>
              <a:rPr lang="cs-CZ" sz="2000" b="0" i="0" dirty="0" err="1">
                <a:effectLst/>
                <a:latin typeface="Space Grotesk"/>
              </a:rPr>
              <a:t>remaining</a:t>
            </a:r>
            <a:r>
              <a:rPr lang="cs-CZ" sz="2000" b="0" i="0" dirty="0">
                <a:effectLst/>
                <a:latin typeface="Space Grotesk"/>
              </a:rPr>
              <a:t> 22% </a:t>
            </a:r>
            <a:r>
              <a:rPr lang="cs-CZ" sz="2000" b="0" i="0" dirty="0" err="1">
                <a:effectLst/>
                <a:latin typeface="Space Grotesk"/>
              </a:rPr>
              <a:t>choosing</a:t>
            </a:r>
            <a:r>
              <a:rPr lang="cs-CZ" sz="2000" b="0" i="0" dirty="0">
                <a:effectLst/>
                <a:latin typeface="Space Grotesk"/>
              </a:rPr>
              <a:t> program C.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5223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1C01E-3082-0E32-681D-15D509F3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002159"/>
                </a:solidFill>
                <a:effectLst/>
                <a:latin typeface="Space Grotesk"/>
              </a:rPr>
              <a:t>Asian</a:t>
            </a:r>
            <a:r>
              <a:rPr lang="cs-CZ" b="0" i="0" dirty="0">
                <a:solidFill>
                  <a:srgbClr val="002159"/>
                </a:solidFill>
                <a:effectLst/>
                <a:latin typeface="Space Grotesk"/>
              </a:rPr>
              <a:t> </a:t>
            </a:r>
            <a:r>
              <a:rPr lang="cs-CZ" b="0" i="0" dirty="0" err="1">
                <a:solidFill>
                  <a:srgbClr val="002159"/>
                </a:solidFill>
                <a:effectLst/>
                <a:latin typeface="Space Grotesk"/>
              </a:rPr>
              <a:t>disease</a:t>
            </a:r>
            <a:r>
              <a:rPr lang="cs-CZ" b="0" i="0" dirty="0">
                <a:solidFill>
                  <a:srgbClr val="002159"/>
                </a:solidFill>
                <a:effectLst/>
                <a:latin typeface="Space Grotesk"/>
              </a:rPr>
              <a:t> </a:t>
            </a:r>
            <a:r>
              <a:rPr lang="cs-CZ" b="0" i="0" dirty="0" err="1">
                <a:solidFill>
                  <a:srgbClr val="002159"/>
                </a:solidFill>
                <a:effectLst/>
                <a:latin typeface="Space Grotesk"/>
              </a:rPr>
              <a:t>problem</a:t>
            </a:r>
            <a:r>
              <a:rPr lang="cs-CZ" b="0" i="0" dirty="0">
                <a:solidFill>
                  <a:srgbClr val="002159"/>
                </a:solidFill>
                <a:effectLst/>
                <a:latin typeface="Space Grotesk"/>
              </a:rPr>
              <a:t> (</a:t>
            </a:r>
            <a:r>
              <a:rPr lang="cs-CZ" b="0" i="0" dirty="0" err="1">
                <a:solidFill>
                  <a:srgbClr val="002159"/>
                </a:solidFill>
                <a:effectLst/>
                <a:latin typeface="Space Grotesk"/>
              </a:rPr>
              <a:t>Kahneman</a:t>
            </a:r>
            <a:r>
              <a:rPr lang="cs-CZ" b="0" i="0" dirty="0">
                <a:solidFill>
                  <a:srgbClr val="002159"/>
                </a:solidFill>
                <a:effectLst/>
                <a:latin typeface="Space Grotesk"/>
              </a:rPr>
              <a:t>, </a:t>
            </a:r>
            <a:r>
              <a:rPr lang="cs-CZ" b="0" i="0" dirty="0" err="1">
                <a:solidFill>
                  <a:srgbClr val="002159"/>
                </a:solidFill>
                <a:effectLst/>
                <a:latin typeface="Space Grotesk"/>
              </a:rPr>
              <a:t>Tversky</a:t>
            </a:r>
            <a:r>
              <a:rPr lang="cs-CZ" b="0" i="0" dirty="0">
                <a:solidFill>
                  <a:srgbClr val="002159"/>
                </a:solidFill>
                <a:effectLst/>
                <a:latin typeface="Space Grotesk"/>
              </a:rPr>
              <a:t>)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6BA584B-AF1C-DC1C-0804-1A3E2F270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121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85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9289E01-141E-F4FB-E04F-7008F18CF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0" b="55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8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0A9B1-5094-A247-B6EB-18E278EC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48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Framing a reklama: Loss framing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CAC572-D668-EB49-8CCC-4D37CC380680}"/>
              </a:ext>
            </a:extLst>
          </p:cNvPr>
          <p:cNvSpPr/>
          <p:nvPr/>
        </p:nvSpPr>
        <p:spPr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 err="1">
                <a:latin typeface="+mn-lt"/>
                <a:ea typeface="+mn-ea"/>
              </a:rPr>
              <a:t>vyvolává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strach</a:t>
            </a:r>
            <a:r>
              <a:rPr lang="en-US" altLang="cs-CZ" dirty="0">
                <a:latin typeface="+mn-lt"/>
                <a:ea typeface="+mn-ea"/>
              </a:rPr>
              <a:t> a </a:t>
            </a:r>
            <a:r>
              <a:rPr lang="en-US" altLang="cs-CZ" dirty="0" err="1">
                <a:latin typeface="+mn-lt"/>
                <a:ea typeface="+mn-ea"/>
              </a:rPr>
              <a:t>varuje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před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negativními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důsledky</a:t>
            </a:r>
            <a:endParaRPr lang="en-US" altLang="cs-CZ" dirty="0">
              <a:latin typeface="+mn-lt"/>
              <a:ea typeface="+mn-ea"/>
            </a:endParaRPr>
          </a:p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cs-CZ" dirty="0" err="1">
                <a:latin typeface="+mn-lt"/>
                <a:ea typeface="+mn-ea"/>
              </a:rPr>
              <a:t>inzerent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ukazuje</a:t>
            </a:r>
            <a:r>
              <a:rPr lang="en-US" altLang="cs-CZ" dirty="0">
                <a:latin typeface="+mn-lt"/>
                <a:ea typeface="+mn-ea"/>
              </a:rPr>
              <a:t> , co </a:t>
            </a:r>
            <a:r>
              <a:rPr lang="en-US" altLang="cs-CZ" dirty="0" err="1">
                <a:latin typeface="+mn-lt"/>
                <a:ea typeface="+mn-ea"/>
              </a:rPr>
              <a:t>zákazník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ztratí</a:t>
            </a:r>
            <a:r>
              <a:rPr lang="en-US" altLang="cs-CZ" dirty="0">
                <a:latin typeface="+mn-lt"/>
                <a:ea typeface="+mn-ea"/>
              </a:rPr>
              <a:t>, </a:t>
            </a:r>
            <a:r>
              <a:rPr lang="en-US" altLang="cs-CZ" dirty="0" err="1">
                <a:latin typeface="+mn-lt"/>
                <a:ea typeface="+mn-ea"/>
              </a:rPr>
              <a:t>když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nebude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jednat</a:t>
            </a:r>
            <a:r>
              <a:rPr lang="en-US" altLang="cs-CZ" dirty="0">
                <a:latin typeface="+mn-lt"/>
                <a:ea typeface="+mn-ea"/>
              </a:rPr>
              <a:t> v </a:t>
            </a:r>
            <a:r>
              <a:rPr lang="en-US" altLang="cs-CZ" dirty="0" err="1">
                <a:latin typeface="+mn-lt"/>
                <a:ea typeface="+mn-ea"/>
              </a:rPr>
              <a:t>souladu</a:t>
            </a:r>
            <a:r>
              <a:rPr lang="en-US" altLang="cs-CZ" dirty="0">
                <a:latin typeface="+mn-lt"/>
                <a:ea typeface="+mn-ea"/>
              </a:rPr>
              <a:t> s </a:t>
            </a:r>
            <a:r>
              <a:rPr lang="en-US" altLang="cs-CZ" dirty="0" err="1">
                <a:latin typeface="+mn-lt"/>
                <a:ea typeface="+mn-ea"/>
              </a:rPr>
              <a:t>reklamním</a:t>
            </a:r>
            <a:r>
              <a:rPr lang="en-US" altLang="cs-CZ" dirty="0">
                <a:latin typeface="+mn-lt"/>
                <a:ea typeface="+mn-ea"/>
              </a:rPr>
              <a:t> </a:t>
            </a:r>
            <a:r>
              <a:rPr lang="en-US" altLang="cs-CZ" dirty="0" err="1">
                <a:latin typeface="+mn-lt"/>
                <a:ea typeface="+mn-ea"/>
              </a:rPr>
              <a:t>sdělením</a:t>
            </a:r>
            <a:r>
              <a:rPr lang="en-US" altLang="cs-CZ" dirty="0">
                <a:latin typeface="+mn-lt"/>
                <a:ea typeface="+mn-ea"/>
              </a:rPr>
              <a:t> 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39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323E5-E9C5-B841-8050-945232BB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37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LOSS FRAMING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323" name="Picture 3" descr="smoke2.jpg">
            <a:extLst>
              <a:ext uri="{FF2B5EF4-FFF2-40B4-BE49-F238E27FC236}">
                <a16:creationId xmlns:a16="http://schemas.microsoft.com/office/drawing/2014/main" id="{B761F37F-78A1-B74F-84D3-8816721E8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" r="3" b="3"/>
          <a:stretch/>
        </p:blipFill>
        <p:spPr bwMode="auto">
          <a:xfrm>
            <a:off x="545237" y="858525"/>
            <a:ext cx="3685032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2" descr="smoke.jpg">
            <a:extLst>
              <a:ext uri="{FF2B5EF4-FFF2-40B4-BE49-F238E27FC236}">
                <a16:creationId xmlns:a16="http://schemas.microsoft.com/office/drawing/2014/main" id="{40D570A6-7F5D-E548-85F6-DF84294BEB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r="2" b="2"/>
          <a:stretch/>
        </p:blipFill>
        <p:spPr bwMode="auto">
          <a:xfrm>
            <a:off x="4457706" y="858524"/>
            <a:ext cx="3685032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ow-to-Use-the-Framing-Effect-to-Sell-More-Products">
            <a:extLst>
              <a:ext uri="{FF2B5EF4-FFF2-40B4-BE49-F238E27FC236}">
                <a16:creationId xmlns:a16="http://schemas.microsoft.com/office/drawing/2014/main" id="{5A1CA5F0-53A3-2E42-9820-7828FC394B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074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13031</TotalTime>
  <Words>666</Words>
  <Application>Microsoft Macintosh PowerPoint</Application>
  <PresentationFormat>Širokoúhlá obrazovka</PresentationFormat>
  <Paragraphs>57</Paragraphs>
  <Slides>20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Google Sans</vt:lpstr>
      <vt:lpstr>Space Grotesk</vt:lpstr>
      <vt:lpstr>Motiv Office</vt:lpstr>
      <vt:lpstr>Agenda-setting a framing</vt:lpstr>
      <vt:lpstr>Framing a reklama</vt:lpstr>
      <vt:lpstr>Asian disease problem (Kahneman, Tversky)</vt:lpstr>
      <vt:lpstr>Asian disease problem (Kahneman, Tversky)</vt:lpstr>
      <vt:lpstr>Asian disease problem (Kahneman, Tversky)</vt:lpstr>
      <vt:lpstr>Prezentace aplikace PowerPoint</vt:lpstr>
      <vt:lpstr>Framing a reklama: Loss framing</vt:lpstr>
      <vt:lpstr>LOSS FRAMING</vt:lpstr>
      <vt:lpstr>Prezentace aplikace PowerPoint</vt:lpstr>
      <vt:lpstr>Framing a reklama: gain framing</vt:lpstr>
      <vt:lpstr>GAIN FRAMING</vt:lpstr>
      <vt:lpstr>Prezentace aplikace PowerPoint</vt:lpstr>
      <vt:lpstr>Prezentace aplikace PowerPoint</vt:lpstr>
      <vt:lpstr>Prezentace aplikace PowerPoint</vt:lpstr>
      <vt:lpstr>Positive vs. negative</vt:lpstr>
      <vt:lpstr>Framing a reklama: statistical framing</vt:lpstr>
      <vt:lpstr>STATISTICAL FRAMING</vt:lpstr>
      <vt:lpstr>Framing a reklama: jazyk</vt:lpstr>
      <vt:lpstr>Stereotypy v reklamě</vt:lpstr>
      <vt:lpstr>Skupinová práce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Agenda-setting a framing</dc:title>
  <dc:creator>Jana Rosenfeldová</dc:creator>
  <cp:lastModifiedBy>Jana Rosenfeldová</cp:lastModifiedBy>
  <cp:revision>29</cp:revision>
  <dcterms:created xsi:type="dcterms:W3CDTF">2021-03-03T12:01:48Z</dcterms:created>
  <dcterms:modified xsi:type="dcterms:W3CDTF">2024-03-21T08:53:58Z</dcterms:modified>
</cp:coreProperties>
</file>