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311" r:id="rId2"/>
    <p:sldId id="321" r:id="rId3"/>
    <p:sldId id="322" r:id="rId4"/>
    <p:sldId id="323" r:id="rId5"/>
    <p:sldId id="324" r:id="rId6"/>
    <p:sldId id="326" r:id="rId7"/>
    <p:sldId id="263" r:id="rId8"/>
    <p:sldId id="327" r:id="rId9"/>
    <p:sldId id="328" r:id="rId10"/>
    <p:sldId id="329" r:id="rId11"/>
    <p:sldId id="330" r:id="rId12"/>
    <p:sldId id="331" r:id="rId13"/>
    <p:sldId id="332" r:id="rId14"/>
    <p:sldId id="333" r:id="rId15"/>
    <p:sldId id="334" r:id="rId16"/>
    <p:sldId id="335" r:id="rId17"/>
    <p:sldId id="336" r:id="rId18"/>
    <p:sldId id="337" r:id="rId19"/>
    <p:sldId id="338" r:id="rId20"/>
    <p:sldId id="339" r:id="rId21"/>
    <p:sldId id="278"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4" r:id="rId35"/>
    <p:sldId id="355" r:id="rId36"/>
    <p:sldId id="352" r:id="rId37"/>
    <p:sldId id="356" r:id="rId38"/>
    <p:sldId id="357" r:id="rId39"/>
    <p:sldId id="313" r:id="rId40"/>
    <p:sldId id="318" r:id="rId41"/>
    <p:sldId id="319" r:id="rId42"/>
    <p:sldId id="257" r:id="rId43"/>
    <p:sldId id="314" r:id="rId44"/>
    <p:sldId id="315" r:id="rId45"/>
    <p:sldId id="317" r:id="rId46"/>
    <p:sldId id="316" r:id="rId47"/>
    <p:sldId id="320" r:id="rId48"/>
    <p:sldId id="358" r:id="rId49"/>
    <p:sldId id="359" r:id="rId5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193" autoAdjust="0"/>
  </p:normalViewPr>
  <p:slideViewPr>
    <p:cSldViewPr snapToGrid="0">
      <p:cViewPr varScale="1">
        <p:scale>
          <a:sx n="51" d="100"/>
          <a:sy n="51" d="100"/>
        </p:scale>
        <p:origin x="125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hyperlink" Target="http://citace.fsv.cuni.cz/"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citace.fsv.cuni.cz/"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CA3BA-75B9-44FA-B9D8-61DC1C2CA71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56FADA8-7682-42BA-B288-04C32F73DA91}">
      <dgm:prSet/>
      <dgm:spPr/>
      <dgm:t>
        <a:bodyPr/>
        <a:lstStyle/>
        <a:p>
          <a:r>
            <a:rPr lang="cs-CZ" b="1"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http://citace.fsv.cuni.cz</a:t>
          </a:r>
          <a:endParaRPr lang="en-US" b="1" dirty="0">
            <a:solidFill>
              <a:schemeClr val="bg1"/>
            </a:solidFill>
          </a:endParaRPr>
        </a:p>
      </dgm:t>
    </dgm:pt>
    <dgm:pt modelId="{6F09B018-4236-4F53-92D5-87F65DFF4C92}" type="parTrans" cxnId="{975F3F5C-8C37-44C6-A6CC-0F3DC673773A}">
      <dgm:prSet/>
      <dgm:spPr/>
      <dgm:t>
        <a:bodyPr/>
        <a:lstStyle/>
        <a:p>
          <a:endParaRPr lang="en-US"/>
        </a:p>
      </dgm:t>
    </dgm:pt>
    <dgm:pt modelId="{F766F926-204F-4ACA-9EAE-5C2217BCFE51}" type="sibTrans" cxnId="{975F3F5C-8C37-44C6-A6CC-0F3DC673773A}">
      <dgm:prSet/>
      <dgm:spPr/>
      <dgm:t>
        <a:bodyPr/>
        <a:lstStyle/>
        <a:p>
          <a:endParaRPr lang="en-US"/>
        </a:p>
      </dgm:t>
    </dgm:pt>
    <dgm:pt modelId="{A92A83F0-E71E-4659-8A08-AA6B99A45E58}">
      <dgm:prSet/>
      <dgm:spPr/>
      <dgm:t>
        <a:bodyPr/>
        <a:lstStyle/>
        <a:p>
          <a:r>
            <a:rPr lang="cs-CZ"/>
            <a:t>pravidla </a:t>
          </a:r>
          <a:endParaRPr lang="en-US"/>
        </a:p>
      </dgm:t>
    </dgm:pt>
    <dgm:pt modelId="{76E44244-D28E-42F2-B729-A7C28DE16CFE}" type="parTrans" cxnId="{C93B0DAD-C06B-4C85-B113-BDC8ED613E83}">
      <dgm:prSet/>
      <dgm:spPr/>
      <dgm:t>
        <a:bodyPr/>
        <a:lstStyle/>
        <a:p>
          <a:endParaRPr lang="en-US"/>
        </a:p>
      </dgm:t>
    </dgm:pt>
    <dgm:pt modelId="{344DE983-79E0-46DA-9257-A36954E52BA5}" type="sibTrans" cxnId="{C93B0DAD-C06B-4C85-B113-BDC8ED613E83}">
      <dgm:prSet/>
      <dgm:spPr/>
      <dgm:t>
        <a:bodyPr/>
        <a:lstStyle/>
        <a:p>
          <a:endParaRPr lang="en-US"/>
        </a:p>
      </dgm:t>
    </dgm:pt>
    <dgm:pt modelId="{DEFE4FAF-7CAD-488E-B4CE-3450344BC782}">
      <dgm:prSet/>
      <dgm:spPr/>
      <dgm:t>
        <a:bodyPr/>
        <a:lstStyle/>
        <a:p>
          <a:r>
            <a:rPr lang="cs-CZ"/>
            <a:t>příklady </a:t>
          </a:r>
          <a:endParaRPr lang="en-US"/>
        </a:p>
      </dgm:t>
    </dgm:pt>
    <dgm:pt modelId="{DAAC7A26-ED5A-458F-9537-0F0E083D3C0C}" type="parTrans" cxnId="{41A03AC3-7196-4DF4-8F8B-3BF73512073A}">
      <dgm:prSet/>
      <dgm:spPr/>
      <dgm:t>
        <a:bodyPr/>
        <a:lstStyle/>
        <a:p>
          <a:endParaRPr lang="en-US"/>
        </a:p>
      </dgm:t>
    </dgm:pt>
    <dgm:pt modelId="{566C9B8C-8C9F-4537-9C36-86468738475A}" type="sibTrans" cxnId="{41A03AC3-7196-4DF4-8F8B-3BF73512073A}">
      <dgm:prSet/>
      <dgm:spPr/>
      <dgm:t>
        <a:bodyPr/>
        <a:lstStyle/>
        <a:p>
          <a:endParaRPr lang="en-US"/>
        </a:p>
      </dgm:t>
    </dgm:pt>
    <dgm:pt modelId="{A6BECD9A-0D97-482C-99C9-5AE897B3A15A}">
      <dgm:prSet/>
      <dgm:spPr/>
      <dgm:t>
        <a:bodyPr/>
        <a:lstStyle/>
        <a:p>
          <a:r>
            <a:rPr lang="cs-CZ"/>
            <a:t>časté chyby</a:t>
          </a:r>
          <a:endParaRPr lang="en-US"/>
        </a:p>
      </dgm:t>
    </dgm:pt>
    <dgm:pt modelId="{B900B3A7-FC7B-4EB2-9FE7-30B1D60C7AA2}" type="parTrans" cxnId="{8BBE8694-FECC-49C8-963B-DFFA243964EA}">
      <dgm:prSet/>
      <dgm:spPr/>
      <dgm:t>
        <a:bodyPr/>
        <a:lstStyle/>
        <a:p>
          <a:endParaRPr lang="en-US"/>
        </a:p>
      </dgm:t>
    </dgm:pt>
    <dgm:pt modelId="{1447D6A3-07EF-46C5-8779-783FADA17464}" type="sibTrans" cxnId="{8BBE8694-FECC-49C8-963B-DFFA243964EA}">
      <dgm:prSet/>
      <dgm:spPr/>
      <dgm:t>
        <a:bodyPr/>
        <a:lstStyle/>
        <a:p>
          <a:endParaRPr lang="en-US"/>
        </a:p>
      </dgm:t>
    </dgm:pt>
    <dgm:pt modelId="{2D4CDCE6-E571-4232-A34E-98FCC52BBB5A}" type="pres">
      <dgm:prSet presAssocID="{D73CA3BA-75B9-44FA-B9D8-61DC1C2CA710}" presName="linear" presStyleCnt="0">
        <dgm:presLayoutVars>
          <dgm:animLvl val="lvl"/>
          <dgm:resizeHandles val="exact"/>
        </dgm:presLayoutVars>
      </dgm:prSet>
      <dgm:spPr/>
    </dgm:pt>
    <dgm:pt modelId="{DC676DA8-30F9-4F71-A9D9-3DC5AD52E3FF}" type="pres">
      <dgm:prSet presAssocID="{B56FADA8-7682-42BA-B288-04C32F73DA91}" presName="parentText" presStyleLbl="node1" presStyleIdx="0" presStyleCnt="4">
        <dgm:presLayoutVars>
          <dgm:chMax val="0"/>
          <dgm:bulletEnabled val="1"/>
        </dgm:presLayoutVars>
      </dgm:prSet>
      <dgm:spPr/>
    </dgm:pt>
    <dgm:pt modelId="{B42C0212-3FED-4055-A853-EF266D012B11}" type="pres">
      <dgm:prSet presAssocID="{F766F926-204F-4ACA-9EAE-5C2217BCFE51}" presName="spacer" presStyleCnt="0"/>
      <dgm:spPr/>
    </dgm:pt>
    <dgm:pt modelId="{E3C41140-A19C-400A-9B9B-7DAED6F31AF5}" type="pres">
      <dgm:prSet presAssocID="{A92A83F0-E71E-4659-8A08-AA6B99A45E58}" presName="parentText" presStyleLbl="node1" presStyleIdx="1" presStyleCnt="4">
        <dgm:presLayoutVars>
          <dgm:chMax val="0"/>
          <dgm:bulletEnabled val="1"/>
        </dgm:presLayoutVars>
      </dgm:prSet>
      <dgm:spPr/>
    </dgm:pt>
    <dgm:pt modelId="{9B7BF6AF-A5F4-40B6-88C2-E47C95A00000}" type="pres">
      <dgm:prSet presAssocID="{344DE983-79E0-46DA-9257-A36954E52BA5}" presName="spacer" presStyleCnt="0"/>
      <dgm:spPr/>
    </dgm:pt>
    <dgm:pt modelId="{E72B94ED-13F2-4481-AA64-0FB5361FBAFA}" type="pres">
      <dgm:prSet presAssocID="{DEFE4FAF-7CAD-488E-B4CE-3450344BC782}" presName="parentText" presStyleLbl="node1" presStyleIdx="2" presStyleCnt="4">
        <dgm:presLayoutVars>
          <dgm:chMax val="0"/>
          <dgm:bulletEnabled val="1"/>
        </dgm:presLayoutVars>
      </dgm:prSet>
      <dgm:spPr/>
    </dgm:pt>
    <dgm:pt modelId="{001BB202-5068-452A-A72A-909BA378F724}" type="pres">
      <dgm:prSet presAssocID="{566C9B8C-8C9F-4537-9C36-86468738475A}" presName="spacer" presStyleCnt="0"/>
      <dgm:spPr/>
    </dgm:pt>
    <dgm:pt modelId="{809A595F-E7BF-4231-ADC3-95EBBE147419}" type="pres">
      <dgm:prSet presAssocID="{A6BECD9A-0D97-482C-99C9-5AE897B3A15A}" presName="parentText" presStyleLbl="node1" presStyleIdx="3" presStyleCnt="4">
        <dgm:presLayoutVars>
          <dgm:chMax val="0"/>
          <dgm:bulletEnabled val="1"/>
        </dgm:presLayoutVars>
      </dgm:prSet>
      <dgm:spPr/>
    </dgm:pt>
  </dgm:ptLst>
  <dgm:cxnLst>
    <dgm:cxn modelId="{975F3F5C-8C37-44C6-A6CC-0F3DC673773A}" srcId="{D73CA3BA-75B9-44FA-B9D8-61DC1C2CA710}" destId="{B56FADA8-7682-42BA-B288-04C32F73DA91}" srcOrd="0" destOrd="0" parTransId="{6F09B018-4236-4F53-92D5-87F65DFF4C92}" sibTransId="{F766F926-204F-4ACA-9EAE-5C2217BCFE51}"/>
    <dgm:cxn modelId="{2FC59953-8699-4EB7-8EA9-1D6B678C60FC}" type="presOf" srcId="{A6BECD9A-0D97-482C-99C9-5AE897B3A15A}" destId="{809A595F-E7BF-4231-ADC3-95EBBE147419}" srcOrd="0" destOrd="0" presId="urn:microsoft.com/office/officeart/2005/8/layout/vList2"/>
    <dgm:cxn modelId="{C3FCB173-C6E1-4F01-9768-83361D44B944}" type="presOf" srcId="{D73CA3BA-75B9-44FA-B9D8-61DC1C2CA710}" destId="{2D4CDCE6-E571-4232-A34E-98FCC52BBB5A}" srcOrd="0" destOrd="0" presId="urn:microsoft.com/office/officeart/2005/8/layout/vList2"/>
    <dgm:cxn modelId="{6BA60386-C74C-436F-99F2-3C9E727A2852}" type="presOf" srcId="{B56FADA8-7682-42BA-B288-04C32F73DA91}" destId="{DC676DA8-30F9-4F71-A9D9-3DC5AD52E3FF}" srcOrd="0" destOrd="0" presId="urn:microsoft.com/office/officeart/2005/8/layout/vList2"/>
    <dgm:cxn modelId="{8BBE8694-FECC-49C8-963B-DFFA243964EA}" srcId="{D73CA3BA-75B9-44FA-B9D8-61DC1C2CA710}" destId="{A6BECD9A-0D97-482C-99C9-5AE897B3A15A}" srcOrd="3" destOrd="0" parTransId="{B900B3A7-FC7B-4EB2-9FE7-30B1D60C7AA2}" sibTransId="{1447D6A3-07EF-46C5-8779-783FADA17464}"/>
    <dgm:cxn modelId="{9EA1029C-8194-4CA4-8A6F-78C9A2918B3B}" type="presOf" srcId="{A92A83F0-E71E-4659-8A08-AA6B99A45E58}" destId="{E3C41140-A19C-400A-9B9B-7DAED6F31AF5}" srcOrd="0" destOrd="0" presId="urn:microsoft.com/office/officeart/2005/8/layout/vList2"/>
    <dgm:cxn modelId="{C93B0DAD-C06B-4C85-B113-BDC8ED613E83}" srcId="{D73CA3BA-75B9-44FA-B9D8-61DC1C2CA710}" destId="{A92A83F0-E71E-4659-8A08-AA6B99A45E58}" srcOrd="1" destOrd="0" parTransId="{76E44244-D28E-42F2-B729-A7C28DE16CFE}" sibTransId="{344DE983-79E0-46DA-9257-A36954E52BA5}"/>
    <dgm:cxn modelId="{41A03AC3-7196-4DF4-8F8B-3BF73512073A}" srcId="{D73CA3BA-75B9-44FA-B9D8-61DC1C2CA710}" destId="{DEFE4FAF-7CAD-488E-B4CE-3450344BC782}" srcOrd="2" destOrd="0" parTransId="{DAAC7A26-ED5A-458F-9537-0F0E083D3C0C}" sibTransId="{566C9B8C-8C9F-4537-9C36-86468738475A}"/>
    <dgm:cxn modelId="{0693C5E6-2338-4990-9EF2-5F508D2F889B}" type="presOf" srcId="{DEFE4FAF-7CAD-488E-B4CE-3450344BC782}" destId="{E72B94ED-13F2-4481-AA64-0FB5361FBAFA}" srcOrd="0" destOrd="0" presId="urn:microsoft.com/office/officeart/2005/8/layout/vList2"/>
    <dgm:cxn modelId="{E4AF6C62-3246-4B45-9574-DFE04975A1F5}" type="presParOf" srcId="{2D4CDCE6-E571-4232-A34E-98FCC52BBB5A}" destId="{DC676DA8-30F9-4F71-A9D9-3DC5AD52E3FF}" srcOrd="0" destOrd="0" presId="urn:microsoft.com/office/officeart/2005/8/layout/vList2"/>
    <dgm:cxn modelId="{49F0580C-E9B5-490D-95A8-6E2BAEF66153}" type="presParOf" srcId="{2D4CDCE6-E571-4232-A34E-98FCC52BBB5A}" destId="{B42C0212-3FED-4055-A853-EF266D012B11}" srcOrd="1" destOrd="0" presId="urn:microsoft.com/office/officeart/2005/8/layout/vList2"/>
    <dgm:cxn modelId="{1DD6AB62-7620-4216-9713-861EB1811F3F}" type="presParOf" srcId="{2D4CDCE6-E571-4232-A34E-98FCC52BBB5A}" destId="{E3C41140-A19C-400A-9B9B-7DAED6F31AF5}" srcOrd="2" destOrd="0" presId="urn:microsoft.com/office/officeart/2005/8/layout/vList2"/>
    <dgm:cxn modelId="{40C6436A-0768-4FCD-BE4E-6CE9D0FAD757}" type="presParOf" srcId="{2D4CDCE6-E571-4232-A34E-98FCC52BBB5A}" destId="{9B7BF6AF-A5F4-40B6-88C2-E47C95A00000}" srcOrd="3" destOrd="0" presId="urn:microsoft.com/office/officeart/2005/8/layout/vList2"/>
    <dgm:cxn modelId="{40F674B4-5F15-4965-BB11-95EF82BD84EC}" type="presParOf" srcId="{2D4CDCE6-E571-4232-A34E-98FCC52BBB5A}" destId="{E72B94ED-13F2-4481-AA64-0FB5361FBAFA}" srcOrd="4" destOrd="0" presId="urn:microsoft.com/office/officeart/2005/8/layout/vList2"/>
    <dgm:cxn modelId="{94BE50C6-9E51-403F-A5EC-336B93876821}" type="presParOf" srcId="{2D4CDCE6-E571-4232-A34E-98FCC52BBB5A}" destId="{001BB202-5068-452A-A72A-909BA378F724}" srcOrd="5" destOrd="0" presId="urn:microsoft.com/office/officeart/2005/8/layout/vList2"/>
    <dgm:cxn modelId="{DA8F93EB-AAAB-4DDA-BE14-32480287CE26}" type="presParOf" srcId="{2D4CDCE6-E571-4232-A34E-98FCC52BBB5A}" destId="{809A595F-E7BF-4231-ADC3-95EBBE14741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676DA8-30F9-4F71-A9D9-3DC5AD52E3FF}">
      <dsp:nvSpPr>
        <dsp:cNvPr id="0" name=""/>
        <dsp:cNvSpPr/>
      </dsp:nvSpPr>
      <dsp:spPr>
        <a:xfrm>
          <a:off x="0" y="347003"/>
          <a:ext cx="6263640" cy="110331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cs-CZ" sz="4600" b="1"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http://citace.fsv.cuni.cz</a:t>
          </a:r>
          <a:endParaRPr lang="en-US" sz="4600" b="1" kern="1200" dirty="0">
            <a:solidFill>
              <a:schemeClr val="bg1"/>
            </a:solidFill>
          </a:endParaRPr>
        </a:p>
      </dsp:txBody>
      <dsp:txXfrm>
        <a:off x="53859" y="400862"/>
        <a:ext cx="6155922" cy="995592"/>
      </dsp:txXfrm>
    </dsp:sp>
    <dsp:sp modelId="{E3C41140-A19C-400A-9B9B-7DAED6F31AF5}">
      <dsp:nvSpPr>
        <dsp:cNvPr id="0" name=""/>
        <dsp:cNvSpPr/>
      </dsp:nvSpPr>
      <dsp:spPr>
        <a:xfrm>
          <a:off x="0" y="1582793"/>
          <a:ext cx="6263640" cy="110331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cs-CZ" sz="4600" kern="1200"/>
            <a:t>pravidla </a:t>
          </a:r>
          <a:endParaRPr lang="en-US" sz="4600" kern="1200"/>
        </a:p>
      </dsp:txBody>
      <dsp:txXfrm>
        <a:off x="53859" y="1636652"/>
        <a:ext cx="6155922" cy="995592"/>
      </dsp:txXfrm>
    </dsp:sp>
    <dsp:sp modelId="{E72B94ED-13F2-4481-AA64-0FB5361FBAFA}">
      <dsp:nvSpPr>
        <dsp:cNvPr id="0" name=""/>
        <dsp:cNvSpPr/>
      </dsp:nvSpPr>
      <dsp:spPr>
        <a:xfrm>
          <a:off x="0" y="2818583"/>
          <a:ext cx="6263640" cy="110331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cs-CZ" sz="4600" kern="1200"/>
            <a:t>příklady </a:t>
          </a:r>
          <a:endParaRPr lang="en-US" sz="4600" kern="1200"/>
        </a:p>
      </dsp:txBody>
      <dsp:txXfrm>
        <a:off x="53859" y="2872442"/>
        <a:ext cx="6155922" cy="995592"/>
      </dsp:txXfrm>
    </dsp:sp>
    <dsp:sp modelId="{809A595F-E7BF-4231-ADC3-95EBBE147419}">
      <dsp:nvSpPr>
        <dsp:cNvPr id="0" name=""/>
        <dsp:cNvSpPr/>
      </dsp:nvSpPr>
      <dsp:spPr>
        <a:xfrm>
          <a:off x="0" y="4054374"/>
          <a:ext cx="6263640" cy="110331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marL="0" lvl="0" indent="0" algn="l" defTabSz="2044700">
            <a:lnSpc>
              <a:spcPct val="90000"/>
            </a:lnSpc>
            <a:spcBef>
              <a:spcPct val="0"/>
            </a:spcBef>
            <a:spcAft>
              <a:spcPct val="35000"/>
            </a:spcAft>
            <a:buNone/>
          </a:pPr>
          <a:r>
            <a:rPr lang="cs-CZ" sz="4600" kern="1200"/>
            <a:t>časté chyby</a:t>
          </a:r>
          <a:endParaRPr lang="en-US" sz="4600" kern="1200"/>
        </a:p>
      </dsp:txBody>
      <dsp:txXfrm>
        <a:off x="53859" y="4108233"/>
        <a:ext cx="6155922" cy="9955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1782A-7B33-40D6-9885-4900CBD2E562}" type="datetimeFigureOut">
              <a:rPr lang="cs-CZ" smtClean="0"/>
              <a:t>24.10.2021</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1D79F-8CBF-4258-94AD-E07589C811E8}" type="slidenum">
              <a:rPr lang="cs-CZ" smtClean="0"/>
              <a:t>‹#›</a:t>
            </a:fld>
            <a:endParaRPr lang="cs-CZ"/>
          </a:p>
        </p:txBody>
      </p:sp>
    </p:spTree>
    <p:extLst>
      <p:ext uri="{BB962C8B-B14F-4D97-AF65-F5344CB8AC3E}">
        <p14:creationId xmlns:p14="http://schemas.microsoft.com/office/powerpoint/2010/main" val="4082489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x.doi.org/"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dx.doi.org/10.3892/ijo_00000788"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6461816C-6EEB-4A5F-A909-0E236A77701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79E1DDF-D33F-4332-ADEB-2BA3E30B8CD4}" type="slidenum">
              <a:rPr lang="cs-CZ" altLang="cs-CZ"/>
              <a:pPr>
                <a:spcBef>
                  <a:spcPct val="0"/>
                </a:spcBef>
              </a:pPr>
              <a:t>21</a:t>
            </a:fld>
            <a:endParaRPr lang="cs-CZ" altLang="cs-CZ"/>
          </a:p>
        </p:txBody>
      </p:sp>
      <p:sp>
        <p:nvSpPr>
          <p:cNvPr id="33795" name="Rectangle 2">
            <a:extLst>
              <a:ext uri="{FF2B5EF4-FFF2-40B4-BE49-F238E27FC236}">
                <a16:creationId xmlns:a16="http://schemas.microsoft.com/office/drawing/2014/main" id="{AA078790-33C6-42E9-9184-2FF6CDFDFCDC}"/>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9B00D90-10D6-46FF-A697-0F465EC06AED}"/>
              </a:ext>
            </a:extLst>
          </p:cNvPr>
          <p:cNvSpPr>
            <a:spLocks noGrp="1" noChangeArrowheads="1"/>
          </p:cNvSpPr>
          <p:nvPr>
            <p:ph type="body" idx="1"/>
          </p:nvPr>
        </p:nvSpPr>
        <p:spPr>
          <a:noFill/>
        </p:spPr>
        <p:txBody>
          <a:bodyPr/>
          <a:lstStyle/>
          <a:p>
            <a:pPr eaLnBrk="1" hangingPunct="1"/>
            <a:endParaRPr lang="cs-CZ" altLang="cs-CZ">
              <a:latin typeface="Arial" panose="020B0604020202020204" pitchFamily="34" charset="0"/>
            </a:endParaRPr>
          </a:p>
        </p:txBody>
      </p:sp>
    </p:spTree>
    <p:extLst>
      <p:ext uri="{BB962C8B-B14F-4D97-AF65-F5344CB8AC3E}">
        <p14:creationId xmlns:p14="http://schemas.microsoft.com/office/powerpoint/2010/main" val="1336366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cs-CZ" altLang="cs-CZ" dirty="0">
                <a:latin typeface="Arial" panose="020B0604020202020204" pitchFamily="34" charset="0"/>
              </a:rPr>
              <a:t>DOI bývá v databázích </a:t>
            </a:r>
            <a:r>
              <a:rPr lang="cs-CZ" altLang="cs-CZ" b="1" dirty="0">
                <a:latin typeface="Arial" panose="020B0604020202020204" pitchFamily="34" charset="0"/>
              </a:rPr>
              <a:t>Digital </a:t>
            </a:r>
            <a:r>
              <a:rPr lang="cs-CZ" altLang="cs-CZ" b="1" dirty="0" err="1">
                <a:latin typeface="Arial" panose="020B0604020202020204" pitchFamily="34" charset="0"/>
              </a:rPr>
              <a:t>Object</a:t>
            </a:r>
            <a:r>
              <a:rPr lang="cs-CZ" altLang="cs-CZ" b="1" dirty="0">
                <a:latin typeface="Arial" panose="020B0604020202020204" pitchFamily="34" charset="0"/>
              </a:rPr>
              <a:t> </a:t>
            </a:r>
            <a:r>
              <a:rPr lang="cs-CZ" altLang="cs-CZ" b="1" dirty="0" err="1">
                <a:latin typeface="Arial" panose="020B0604020202020204" pitchFamily="34" charset="0"/>
              </a:rPr>
              <a:t>Identifier</a:t>
            </a:r>
            <a:r>
              <a:rPr lang="cs-CZ" altLang="cs-CZ" b="1" dirty="0">
                <a:latin typeface="Arial" panose="020B0604020202020204" pitchFamily="34" charset="0"/>
              </a:rPr>
              <a:t> – jedinečný identifikátor článku</a:t>
            </a:r>
          </a:p>
          <a:p>
            <a:pPr eaLnBrk="1" hangingPunct="1"/>
            <a:r>
              <a:rPr lang="pl-PL" altLang="cs-CZ" dirty="0" err="1">
                <a:latin typeface="Arial" panose="020B0604020202020204" pitchFamily="34" charset="0"/>
              </a:rPr>
              <a:t>Pomocí</a:t>
            </a:r>
            <a:r>
              <a:rPr lang="pl-PL" altLang="cs-CZ" dirty="0">
                <a:latin typeface="Arial" panose="020B0604020202020204" pitchFamily="34" charset="0"/>
              </a:rPr>
              <a:t> DOI </a:t>
            </a:r>
            <a:r>
              <a:rPr lang="pl-PL" altLang="cs-CZ" dirty="0" err="1">
                <a:latin typeface="Arial" panose="020B0604020202020204" pitchFamily="34" charset="0"/>
              </a:rPr>
              <a:t>vyhledáte</a:t>
            </a:r>
            <a:r>
              <a:rPr lang="pl-PL" altLang="cs-CZ" dirty="0">
                <a:latin typeface="Arial" panose="020B0604020202020204" pitchFamily="34" charset="0"/>
              </a:rPr>
              <a:t> dokument na </a:t>
            </a:r>
            <a:r>
              <a:rPr lang="pl-PL" altLang="cs-CZ" dirty="0" err="1">
                <a:latin typeface="Arial" panose="020B0604020202020204" pitchFamily="34" charset="0"/>
              </a:rPr>
              <a:t>internetu</a:t>
            </a:r>
            <a:r>
              <a:rPr lang="pl-PL" altLang="cs-CZ" dirty="0">
                <a:latin typeface="Arial" panose="020B0604020202020204" pitchFamily="34" charset="0"/>
              </a:rPr>
              <a:t> tak, </a:t>
            </a:r>
            <a:r>
              <a:rPr lang="pl-PL" altLang="cs-CZ" dirty="0" err="1">
                <a:latin typeface="Arial" panose="020B0604020202020204" pitchFamily="34" charset="0"/>
              </a:rPr>
              <a:t>že</a:t>
            </a:r>
            <a:r>
              <a:rPr lang="pl-PL" altLang="cs-CZ" dirty="0">
                <a:latin typeface="Arial" panose="020B0604020202020204" pitchFamily="34" charset="0"/>
              </a:rPr>
              <a:t> do adresy </a:t>
            </a:r>
            <a:r>
              <a:rPr lang="pl-PL" altLang="cs-CZ" dirty="0" err="1">
                <a:latin typeface="Arial" panose="020B0604020202020204" pitchFamily="34" charset="0"/>
              </a:rPr>
              <a:t>zadáte</a:t>
            </a:r>
            <a:r>
              <a:rPr lang="pl-PL" altLang="cs-CZ" dirty="0">
                <a:latin typeface="Arial" panose="020B0604020202020204" pitchFamily="34" charset="0"/>
              </a:rPr>
              <a:t> toto DOI s </a:t>
            </a:r>
            <a:r>
              <a:rPr lang="pl-PL" altLang="cs-CZ" dirty="0" err="1">
                <a:latin typeface="Arial" panose="020B0604020202020204" pitchFamily="34" charset="0"/>
              </a:rPr>
              <a:t>předponou</a:t>
            </a:r>
            <a:r>
              <a:rPr lang="pl-PL" altLang="cs-CZ" dirty="0">
                <a:latin typeface="Arial" panose="020B0604020202020204" pitchFamily="34" charset="0"/>
              </a:rPr>
              <a:t> </a:t>
            </a:r>
            <a:r>
              <a:rPr lang="pl-PL" altLang="cs-CZ" b="1" u="sng" dirty="0">
                <a:latin typeface="Arial" panose="020B0604020202020204" pitchFamily="34" charset="0"/>
                <a:hlinkClick r:id="rId3"/>
              </a:rPr>
              <a:t>http://dx.doi.org/</a:t>
            </a:r>
            <a:endParaRPr lang="pl-PL" altLang="cs-CZ" b="1" u="sng" dirty="0">
              <a:latin typeface="Arial" panose="020B0604020202020204" pitchFamily="34" charset="0"/>
            </a:endParaRPr>
          </a:p>
          <a:p>
            <a:pPr eaLnBrk="1" hangingPunct="1"/>
            <a:r>
              <a:rPr lang="cs-CZ" altLang="cs-CZ" dirty="0">
                <a:latin typeface="Arial" panose="020B0604020202020204" pitchFamily="34" charset="0"/>
              </a:rPr>
              <a:t>Příklad: Článek má DOI: </a:t>
            </a:r>
            <a:r>
              <a:rPr lang="cs-CZ" altLang="cs-CZ" b="1" dirty="0">
                <a:latin typeface="Arial" panose="020B0604020202020204" pitchFamily="34" charset="0"/>
              </a:rPr>
              <a:t>10.3892/ijo_00000788</a:t>
            </a:r>
            <a:br>
              <a:rPr lang="cs-CZ" altLang="cs-CZ" b="1" dirty="0">
                <a:latin typeface="Arial" panose="020B0604020202020204" pitchFamily="34" charset="0"/>
              </a:rPr>
            </a:br>
            <a:r>
              <a:rPr lang="cs-CZ" altLang="cs-CZ" dirty="0">
                <a:latin typeface="Arial" panose="020B0604020202020204" pitchFamily="34" charset="0"/>
              </a:rPr>
              <a:t>Naleznete jej pomocí adresy: </a:t>
            </a:r>
            <a:r>
              <a:rPr lang="cs-CZ" altLang="cs-CZ" b="1" u="sng" dirty="0">
                <a:latin typeface="Arial" panose="020B0604020202020204" pitchFamily="34" charset="0"/>
                <a:hlinkClick r:id="rId4"/>
              </a:rPr>
              <a:t>http://dx.doi.org/10.3892/ijo_00000788</a:t>
            </a:r>
            <a:endParaRPr lang="cs-CZ" altLang="cs-CZ" b="1" dirty="0">
              <a:latin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31</a:t>
            </a:fld>
            <a:endParaRPr lang="cs-CZ"/>
          </a:p>
        </p:txBody>
      </p:sp>
    </p:spTree>
    <p:extLst>
      <p:ext uri="{BB962C8B-B14F-4D97-AF65-F5344CB8AC3E}">
        <p14:creationId xmlns:p14="http://schemas.microsoft.com/office/powerpoint/2010/main" val="768686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32</a:t>
            </a:fld>
            <a:endParaRPr lang="cs-CZ"/>
          </a:p>
        </p:txBody>
      </p:sp>
    </p:spTree>
    <p:extLst>
      <p:ext uri="{BB962C8B-B14F-4D97-AF65-F5344CB8AC3E}">
        <p14:creationId xmlns:p14="http://schemas.microsoft.com/office/powerpoint/2010/main" val="2297923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33</a:t>
            </a:fld>
            <a:endParaRPr lang="cs-CZ"/>
          </a:p>
        </p:txBody>
      </p:sp>
    </p:spTree>
    <p:extLst>
      <p:ext uri="{BB962C8B-B14F-4D97-AF65-F5344CB8AC3E}">
        <p14:creationId xmlns:p14="http://schemas.microsoft.com/office/powerpoint/2010/main" val="587504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34</a:t>
            </a:fld>
            <a:endParaRPr lang="cs-CZ"/>
          </a:p>
        </p:txBody>
      </p:sp>
    </p:spTree>
    <p:extLst>
      <p:ext uri="{BB962C8B-B14F-4D97-AF65-F5344CB8AC3E}">
        <p14:creationId xmlns:p14="http://schemas.microsoft.com/office/powerpoint/2010/main" val="3418849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35</a:t>
            </a:fld>
            <a:endParaRPr lang="cs-CZ"/>
          </a:p>
        </p:txBody>
      </p:sp>
    </p:spTree>
    <p:extLst>
      <p:ext uri="{BB962C8B-B14F-4D97-AF65-F5344CB8AC3E}">
        <p14:creationId xmlns:p14="http://schemas.microsoft.com/office/powerpoint/2010/main" val="303619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36</a:t>
            </a:fld>
            <a:endParaRPr lang="cs-CZ"/>
          </a:p>
        </p:txBody>
      </p:sp>
    </p:spTree>
    <p:extLst>
      <p:ext uri="{BB962C8B-B14F-4D97-AF65-F5344CB8AC3E}">
        <p14:creationId xmlns:p14="http://schemas.microsoft.com/office/powerpoint/2010/main" val="3546314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37</a:t>
            </a:fld>
            <a:endParaRPr lang="cs-CZ"/>
          </a:p>
        </p:txBody>
      </p:sp>
    </p:spTree>
    <p:extLst>
      <p:ext uri="{BB962C8B-B14F-4D97-AF65-F5344CB8AC3E}">
        <p14:creationId xmlns:p14="http://schemas.microsoft.com/office/powerpoint/2010/main" val="4186206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38</a:t>
            </a:fld>
            <a:endParaRPr lang="cs-CZ"/>
          </a:p>
        </p:txBody>
      </p:sp>
    </p:spTree>
    <p:extLst>
      <p:ext uri="{BB962C8B-B14F-4D97-AF65-F5344CB8AC3E}">
        <p14:creationId xmlns:p14="http://schemas.microsoft.com/office/powerpoint/2010/main" val="1603139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https://www.seznamzpravy.cz/clanek/neopsali-jsme-ho-brani-chytra-karantena-graf-duskova-slova-ji-potapi-117870</a:t>
            </a:r>
          </a:p>
          <a:p>
            <a:endParaRPr lang="cs-CZ" dirty="0"/>
          </a:p>
          <a:p>
            <a:r>
              <a:rPr lang="cs-CZ" dirty="0"/>
              <a:t>Plagiování je i přebírání dat bez uvedení zdroje či vydávání dat za vlastní.</a:t>
            </a:r>
          </a:p>
          <a:p>
            <a:r>
              <a:rPr lang="cs-CZ" dirty="0"/>
              <a:t>Jeden z uživatelů Twitteru upozornil na to, že tabulka vytvořená týmem chytré karantény v ČR je takřka identická s tou, kterou už viděl v anglickém jazyce před měsícem. Sestavila ji Texaská lékařská asociace. Kromě změny jazyka je v tabulkách několik málo rozdílů. Jedním z nich je například opačné řazení rizik nebo vynechání některých aktivit. V české verzi například chybí návštěva pláže, protože v Česku žádná není. Ladislav Dušek, šéf Ústavu zdravotnických informací a statistiky, který má data v týmu chytré karantény na starosti navíc řekl: „My tady ta data nemáme“. Nelze podle něj takto konkrétně říct, zda se někdo nakazil na fotbalovém hřišti, nebo při venčení psa.</a:t>
            </a:r>
          </a:p>
        </p:txBody>
      </p:sp>
      <p:sp>
        <p:nvSpPr>
          <p:cNvPr id="4" name="Zástupný symbol pro číslo snímku 3"/>
          <p:cNvSpPr>
            <a:spLocks noGrp="1"/>
          </p:cNvSpPr>
          <p:nvPr>
            <p:ph type="sldNum" sz="quarter" idx="5"/>
          </p:nvPr>
        </p:nvSpPr>
        <p:spPr/>
        <p:txBody>
          <a:bodyPr/>
          <a:lstStyle/>
          <a:p>
            <a:fld id="{83845D90-B0D6-49FB-BE0D-68D3343A1BE3}" type="slidenum">
              <a:rPr lang="cs-CZ" smtClean="0"/>
              <a:t>42</a:t>
            </a:fld>
            <a:endParaRPr lang="cs-CZ"/>
          </a:p>
        </p:txBody>
      </p:sp>
    </p:spTree>
    <p:extLst>
      <p:ext uri="{BB962C8B-B14F-4D97-AF65-F5344CB8AC3E}">
        <p14:creationId xmlns:p14="http://schemas.microsoft.com/office/powerpoint/2010/main" val="550894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191D30"/>
                </a:solidFill>
                <a:effectLst/>
                <a:latin typeface="Source Sans Pro" panose="020B0503030403020204" pitchFamily="34" charset="0"/>
              </a:rPr>
              <a:t>Ministryně spravedlnosti Taťána Malá (ANO) v r. 2018 čelila podezření z plagiátorství. Po kritice diplomové práce z Panevropské vysoké školy v Bratislavě se nesrovnalosti objevily i u jejího druhého textu. Ten obhájila na Mendelově univerzitě v Brně. Téma: mikroklimatické podmínky v chovu králíků. Části teoretického bloku se velmi podobají jiné, o dva roky starší práci. </a:t>
            </a:r>
            <a:r>
              <a:rPr lang="cs-CZ" b="0" i="0" dirty="0">
                <a:solidFill>
                  <a:srgbClr val="40444A"/>
                </a:solidFill>
                <a:effectLst/>
                <a:latin typeface="Source Sans Pro" panose="020B0503030403020204" pitchFamily="34" charset="0"/>
              </a:rPr>
              <a:t>Rektorka brněnské univerzity Danuše Nerudová připustila, že práce Malé je z dnešního hlediska zčásti plagiátem. „V teoretické části diplomové práce paní ministryně opisovala, je to plagiát. Co se týká výsledků měření, statistiky a závěru, je ta práce zcela originální a přináší nové výsledky.“</a:t>
            </a:r>
          </a:p>
          <a:p>
            <a:r>
              <a:rPr lang="cs-CZ" b="0" i="0" dirty="0">
                <a:solidFill>
                  <a:srgbClr val="40444A"/>
                </a:solidFill>
                <a:effectLst/>
                <a:latin typeface="Source Sans Pro" panose="020B0503030403020204" pitchFamily="34" charset="0"/>
              </a:rPr>
              <a:t>Ministryně spravedlnosti Taťána Malá odmítla situaci komentovat. České televizi v úterý zrušila již předem domluvený rozhovor. Její vyjádření ČT zaslal Andrej Babiš: „Lidé mě varovali, že po mně novináři půjdou, ale že kvůli mému angažmá na ministerstvu spravedlnosti začnou detailně studovat 13 let starou práci o králících, to jsem popravdě nečekala. Ovšem nemám problém si ji kdykoliv obhájit, stejně jako to budu dělat u svých kroků a rozhodnutí na postu ministryně.“</a:t>
            </a:r>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43</a:t>
            </a:fld>
            <a:endParaRPr lang="cs-CZ"/>
          </a:p>
        </p:txBody>
      </p:sp>
    </p:spTree>
    <p:extLst>
      <p:ext uri="{BB962C8B-B14F-4D97-AF65-F5344CB8AC3E}">
        <p14:creationId xmlns:p14="http://schemas.microsoft.com/office/powerpoint/2010/main" val="3817078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cs-CZ" altLang="cs-CZ" dirty="0">
                <a:latin typeface="Arial" panose="020B0604020202020204" pitchFamily="34" charset="0"/>
              </a:rPr>
              <a:t>zdroje jsou citovány v pořadí, v jakém jsou citovány </a:t>
            </a:r>
            <a:r>
              <a:rPr lang="cs-CZ" altLang="cs-CZ" b="1" dirty="0">
                <a:latin typeface="Arial" panose="020B0604020202020204" pitchFamily="34" charset="0"/>
              </a:rPr>
              <a:t>poprvé, následné odkazy určitého zdroje obdrží stejné číslování jako první</a:t>
            </a:r>
          </a:p>
          <a:p>
            <a:pPr eaLnBrk="1" hangingPunct="1"/>
            <a:endParaRPr lang="cs-CZ" altLang="cs-CZ" b="1" dirty="0">
              <a:latin typeface="Arial" panose="020B0604020202020204" pitchFamily="34" charset="0"/>
            </a:endParaRPr>
          </a:p>
          <a:p>
            <a:pPr eaLnBrk="1" hangingPunct="1"/>
            <a:r>
              <a:rPr lang="cs-CZ" altLang="cs-CZ" b="1" dirty="0">
                <a:latin typeface="Arial" panose="020B0604020202020204" pitchFamily="34" charset="0"/>
              </a:rPr>
              <a:t>zdroje jsou uvedeny v číslovaném seznamu – nakonec soupis literatury dle abecedy</a:t>
            </a:r>
          </a:p>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23</a:t>
            </a:fld>
            <a:endParaRPr lang="cs-CZ"/>
          </a:p>
        </p:txBody>
      </p:sp>
    </p:spTree>
    <p:extLst>
      <p:ext uri="{BB962C8B-B14F-4D97-AF65-F5344CB8AC3E}">
        <p14:creationId xmlns:p14="http://schemas.microsoft.com/office/powerpoint/2010/main" val="328675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191D30"/>
                </a:solidFill>
                <a:effectLst/>
                <a:latin typeface="Source Sans Pro" panose="020B0503030403020204" pitchFamily="34" charset="0"/>
              </a:rPr>
              <a:t>Ministryně spravedlnosti Taťána Malá (ANO) v r. 2018 čelila podezření z plagiátorství. Po kritice diplomové práce z Panevropské vysoké školy v Bratislavě se nesrovnalosti objevily i u jejího druhého textu. Ten obhájila na Mendelově univerzitě v Brně. Téma: mikroklimatické podmínky v chovu králíků. Části teoretického bloku se velmi podobají jiné, o dva roky starší práci. </a:t>
            </a:r>
            <a:r>
              <a:rPr lang="cs-CZ" b="0" i="0" dirty="0">
                <a:solidFill>
                  <a:srgbClr val="40444A"/>
                </a:solidFill>
                <a:effectLst/>
                <a:latin typeface="Source Sans Pro" panose="020B0503030403020204" pitchFamily="34" charset="0"/>
              </a:rPr>
              <a:t>Rektorka brněnské univerzity Danuše Nerudová připustila, že práce Malé je z dnešního hlediska zčásti plagiátem. „V teoretické části diplomové práce paní ministryně opisovala, je to plagiát. Co se týká výsledků měření, statistiky a závěru, je ta práce zcela originální a přináší nové výsledky.“</a:t>
            </a:r>
          </a:p>
          <a:p>
            <a:r>
              <a:rPr lang="cs-CZ" b="0" i="0" dirty="0">
                <a:solidFill>
                  <a:srgbClr val="40444A"/>
                </a:solidFill>
                <a:effectLst/>
                <a:latin typeface="Source Sans Pro" panose="020B0503030403020204" pitchFamily="34" charset="0"/>
              </a:rPr>
              <a:t>Ministryně spravedlnosti Taťána Malá odmítla situaci komentovat. České televizi v úterý zrušila již předem domluvený rozhovor. Její vyjádření ČT zaslal Andrej Babiš: „Lidé mě varovali, že po mně novináři půjdou, ale že kvůli mému angažmá na ministerstvu spravedlnosti začnou detailně studovat 13 let starou práci o králících, to jsem popravdě nečekala. Ovšem nemám problém si ji kdykoliv obhájit, stejně jako to budu dělat u svých kroků a rozhodnutí na postu ministryně.“</a:t>
            </a:r>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44</a:t>
            </a:fld>
            <a:endParaRPr lang="cs-CZ"/>
          </a:p>
        </p:txBody>
      </p:sp>
    </p:spTree>
    <p:extLst>
      <p:ext uri="{BB962C8B-B14F-4D97-AF65-F5344CB8AC3E}">
        <p14:creationId xmlns:p14="http://schemas.microsoft.com/office/powerpoint/2010/main" val="1745106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191D30"/>
                </a:solidFill>
                <a:effectLst/>
                <a:latin typeface="Source Sans Pro" panose="020B0503030403020204" pitchFamily="34" charset="0"/>
              </a:rPr>
              <a:t>Ministryně spravedlnosti Taťána Malá (ANO) v r. 2018 čelila podezření z plagiátorství. Po kritice diplomové práce z Panevropské vysoké školy v Bratislavě se nesrovnalosti objevily i u jejího druhého textu. Ten obhájila na Mendelově univerzitě v Brně. Téma: mikroklimatické podmínky v chovu králíků. Části teoretického bloku se velmi podobají jiné, o dva roky starší práci. </a:t>
            </a:r>
            <a:r>
              <a:rPr lang="cs-CZ" b="0" i="0" dirty="0">
                <a:solidFill>
                  <a:srgbClr val="40444A"/>
                </a:solidFill>
                <a:effectLst/>
                <a:latin typeface="Source Sans Pro" panose="020B0503030403020204" pitchFamily="34" charset="0"/>
              </a:rPr>
              <a:t>Rektorka brněnské univerzity Danuše Nerudová připustila, že práce Malé je z dnešního hlediska zčásti plagiátem. „V teoretické části diplomové práce paní ministryně opisovala, je to plagiát. Co se týká výsledků měření, statistiky a závěru, je ta práce zcela originální a přináší nové výsledky.“</a:t>
            </a:r>
          </a:p>
          <a:p>
            <a:r>
              <a:rPr lang="cs-CZ" b="0" i="0" dirty="0">
                <a:solidFill>
                  <a:srgbClr val="40444A"/>
                </a:solidFill>
                <a:effectLst/>
                <a:latin typeface="Source Sans Pro" panose="020B0503030403020204" pitchFamily="34" charset="0"/>
              </a:rPr>
              <a:t>Ministryně spravedlnosti Taťána Malá odmítla situaci komentovat. České televizi v úterý zrušila již předem domluvený rozhovor. Její vyjádření ČT zaslal Andrej Babiš: „Lidé mě varovali, že po mně novináři půjdou, ale že kvůli mému angažmá na ministerstvu spravedlnosti začnou detailně studovat 13 let starou práci o králících, to jsem popravdě nečekala. Ovšem nemám problém si ji kdykoliv obhájit, stejně jako to budu dělat u svých kroků a rozhodnutí na postu ministryně.“</a:t>
            </a:r>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45</a:t>
            </a:fld>
            <a:endParaRPr lang="cs-CZ"/>
          </a:p>
        </p:txBody>
      </p:sp>
    </p:spTree>
    <p:extLst>
      <p:ext uri="{BB962C8B-B14F-4D97-AF65-F5344CB8AC3E}">
        <p14:creationId xmlns:p14="http://schemas.microsoft.com/office/powerpoint/2010/main" val="1407520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i="0" dirty="0">
                <a:solidFill>
                  <a:srgbClr val="191D30"/>
                </a:solidFill>
                <a:effectLst/>
                <a:latin typeface="Source Sans Pro" panose="020B0503030403020204" pitchFamily="34" charset="0"/>
              </a:rPr>
              <a:t>Ministryně spravedlnosti Taťána Malá (ANO) v r. 2018 čelila podezření z plagiátorství. Po kritice diplomové práce z Panevropské vysoké školy v Bratislavě se nesrovnalosti objevily i u jejího druhého textu. Ten obhájila na Mendelově univerzitě v Brně. Téma: mikroklimatické podmínky v chovu králíků. Části teoretického bloku se velmi podobají jiné, o dva roky starší práci. </a:t>
            </a:r>
            <a:r>
              <a:rPr lang="cs-CZ" b="0" i="0" dirty="0">
                <a:solidFill>
                  <a:srgbClr val="40444A"/>
                </a:solidFill>
                <a:effectLst/>
                <a:latin typeface="Source Sans Pro" panose="020B0503030403020204" pitchFamily="34" charset="0"/>
              </a:rPr>
              <a:t>Rektorka brněnské univerzity Danuše Nerudová připustila, že práce Malé je z dnešního hlediska zčásti plagiátem. „V teoretické části diplomové práce paní ministryně opisovala, je to plagiát. Co se týká výsledků měření, statistiky a závěru, je ta práce zcela originální a přináší nové výsledky.“</a:t>
            </a:r>
          </a:p>
          <a:p>
            <a:r>
              <a:rPr lang="cs-CZ" b="0" i="0" dirty="0">
                <a:solidFill>
                  <a:srgbClr val="40444A"/>
                </a:solidFill>
                <a:effectLst/>
                <a:latin typeface="Source Sans Pro" panose="020B0503030403020204" pitchFamily="34" charset="0"/>
              </a:rPr>
              <a:t>Ministryně spravedlnosti Taťána Malá odmítla situaci komentovat. České televizi v úterý zrušila již předem domluvený rozhovor. Její vyjádření ČT zaslal Andrej Babiš: „Lidé mě varovali, že po mně novináři půjdou, ale že kvůli mému angažmá na ministerstvu spravedlnosti začnou detailně studovat 13 let starou práci o králících, to jsem popravdě nečekala. Ovšem nemám problém si ji kdykoliv obhájit, stejně jako to budu dělat u svých kroků a rozhodnutí na postu ministryně.“</a:t>
            </a:r>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46</a:t>
            </a:fld>
            <a:endParaRPr lang="cs-CZ"/>
          </a:p>
        </p:txBody>
      </p:sp>
    </p:spTree>
    <p:extLst>
      <p:ext uri="{BB962C8B-B14F-4D97-AF65-F5344CB8AC3E}">
        <p14:creationId xmlns:p14="http://schemas.microsoft.com/office/powerpoint/2010/main" val="162878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48</a:t>
            </a:fld>
            <a:endParaRPr lang="cs-CZ"/>
          </a:p>
        </p:txBody>
      </p:sp>
    </p:spTree>
    <p:extLst>
      <p:ext uri="{BB962C8B-B14F-4D97-AF65-F5344CB8AC3E}">
        <p14:creationId xmlns:p14="http://schemas.microsoft.com/office/powerpoint/2010/main" val="97219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49</a:t>
            </a:fld>
            <a:endParaRPr lang="cs-CZ"/>
          </a:p>
        </p:txBody>
      </p:sp>
    </p:spTree>
    <p:extLst>
      <p:ext uri="{BB962C8B-B14F-4D97-AF65-F5344CB8AC3E}">
        <p14:creationId xmlns:p14="http://schemas.microsoft.com/office/powerpoint/2010/main" val="367911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cs-CZ" altLang="cs-CZ" dirty="0">
                <a:latin typeface="Arial" panose="020B0604020202020204" pitchFamily="34" charset="0"/>
              </a:rPr>
              <a:t>číslované v pořadí, v jakém se objeví v textu, každá citace i stejného zdroje obdrží zvláštní číslo</a:t>
            </a:r>
          </a:p>
          <a:p>
            <a:pPr eaLnBrk="1" hangingPunct="1"/>
            <a:endParaRPr lang="cs-CZ" altLang="cs-CZ" b="1" dirty="0">
              <a:latin typeface="Arial" panose="020B0604020202020204" pitchFamily="34" charset="0"/>
            </a:endParaRPr>
          </a:p>
          <a:p>
            <a:pPr eaLnBrk="1" hangingPunct="1"/>
            <a:r>
              <a:rPr lang="cs-CZ" altLang="cs-CZ" b="1" dirty="0">
                <a:latin typeface="Arial" panose="020B0604020202020204" pitchFamily="34" charset="0"/>
              </a:rPr>
              <a:t>není často  používané</a:t>
            </a:r>
          </a:p>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24</a:t>
            </a:fld>
            <a:endParaRPr lang="cs-CZ"/>
          </a:p>
        </p:txBody>
      </p:sp>
    </p:spTree>
    <p:extLst>
      <p:ext uri="{BB962C8B-B14F-4D97-AF65-F5344CB8AC3E}">
        <p14:creationId xmlns:p14="http://schemas.microsoft.com/office/powerpoint/2010/main" val="334385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cs-CZ" altLang="cs-CZ" dirty="0">
                <a:latin typeface="Arial" panose="020B0604020202020204" pitchFamily="34" charset="0"/>
              </a:rPr>
              <a:t>Vzadu seřazeno abecedně dle autora či názvu</a:t>
            </a:r>
          </a:p>
          <a:p>
            <a:pPr eaLnBrk="1" hangingPunct="1"/>
            <a:endParaRPr lang="cs-CZ" altLang="cs-CZ" dirty="0">
              <a:latin typeface="Arial" panose="020B0604020202020204" pitchFamily="34" charset="0"/>
            </a:endParaRPr>
          </a:p>
          <a:p>
            <a:pPr eaLnBrk="1" hangingPunct="1"/>
            <a:r>
              <a:rPr lang="cs-CZ" altLang="cs-CZ" dirty="0">
                <a:latin typeface="Arial" panose="020B0604020202020204" pitchFamily="34" charset="0"/>
              </a:rPr>
              <a:t>Všechny způsoby lze zkracovat – např. pokud hned po sobě cituji ze stejného díla, lze napsat Tamtéž</a:t>
            </a:r>
          </a:p>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25</a:t>
            </a:fld>
            <a:endParaRPr lang="cs-CZ"/>
          </a:p>
        </p:txBody>
      </p:sp>
    </p:spTree>
    <p:extLst>
      <p:ext uri="{BB962C8B-B14F-4D97-AF65-F5344CB8AC3E}">
        <p14:creationId xmlns:p14="http://schemas.microsoft.com/office/powerpoint/2010/main" val="210370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26</a:t>
            </a:fld>
            <a:endParaRPr lang="cs-CZ"/>
          </a:p>
        </p:txBody>
      </p:sp>
    </p:spTree>
    <p:extLst>
      <p:ext uri="{BB962C8B-B14F-4D97-AF65-F5344CB8AC3E}">
        <p14:creationId xmlns:p14="http://schemas.microsoft.com/office/powerpoint/2010/main" val="239307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27</a:t>
            </a:fld>
            <a:endParaRPr lang="cs-CZ"/>
          </a:p>
        </p:txBody>
      </p:sp>
    </p:spTree>
    <p:extLst>
      <p:ext uri="{BB962C8B-B14F-4D97-AF65-F5344CB8AC3E}">
        <p14:creationId xmlns:p14="http://schemas.microsoft.com/office/powerpoint/2010/main" val="1558282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dirty="0">
                <a:latin typeface="Arial" panose="020B0604020202020204" pitchFamily="34" charset="0"/>
              </a:rPr>
              <a:t>knihy, kvalifikační práce, noviny, časopisy, článek v časopise, sborník, příspěvek ve sborníku, výzkumná zpráva, patent, norma, firemní literatura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dirty="0">
                <a:latin typeface="Arial" panose="020B0604020202020204" pitchFamily="34" charset="0"/>
              </a:rPr>
              <a:t>Knihy: Název a číslo edice – Povinné, pokud citovaná jednotka je obvykle identifikována jako součást edice</a:t>
            </a:r>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28</a:t>
            </a:fld>
            <a:endParaRPr lang="cs-CZ"/>
          </a:p>
        </p:txBody>
      </p:sp>
    </p:spTree>
    <p:extLst>
      <p:ext uri="{BB962C8B-B14F-4D97-AF65-F5344CB8AC3E}">
        <p14:creationId xmlns:p14="http://schemas.microsoft.com/office/powerpoint/2010/main" val="129152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altLang="cs-CZ" dirty="0">
                <a:latin typeface="Arial" panose="020B0604020202020204" pitchFamily="34" charset="0"/>
              </a:rPr>
              <a:t>sborník – více autorů</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dirty="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altLang="cs-CZ" dirty="0">
              <a:latin typeface="Arial" panose="020B0604020202020204" pitchFamily="34" charset="0"/>
            </a:endParaRPr>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29</a:t>
            </a:fld>
            <a:endParaRPr lang="cs-CZ"/>
          </a:p>
        </p:txBody>
      </p:sp>
    </p:spTree>
    <p:extLst>
      <p:ext uri="{BB962C8B-B14F-4D97-AF65-F5344CB8AC3E}">
        <p14:creationId xmlns:p14="http://schemas.microsoft.com/office/powerpoint/2010/main" val="3565558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eaLnBrk="1" hangingPunct="1"/>
            <a:r>
              <a:rPr lang="cs-CZ" altLang="cs-CZ" dirty="0">
                <a:latin typeface="Arial" panose="020B0604020202020204" pitchFamily="34" charset="0"/>
              </a:rPr>
              <a:t>[] Alt+91+93</a:t>
            </a:r>
          </a:p>
          <a:p>
            <a:pPr eaLnBrk="1" hangingPunct="1"/>
            <a:endParaRPr lang="cs-CZ" altLang="cs-CZ" dirty="0">
              <a:latin typeface="Arial" panose="020B0604020202020204" pitchFamily="34" charset="0"/>
            </a:endParaRPr>
          </a:p>
          <a:p>
            <a:pPr eaLnBrk="1" hangingPunct="1"/>
            <a:r>
              <a:rPr lang="cs-CZ" altLang="cs-CZ" dirty="0">
                <a:latin typeface="Arial" panose="020B0604020202020204" pitchFamily="34" charset="0"/>
              </a:rPr>
              <a:t>za </a:t>
            </a:r>
            <a:r>
              <a:rPr lang="cs-CZ" altLang="cs-CZ" dirty="0" err="1">
                <a:latin typeface="Arial" panose="020B0604020202020204" pitchFamily="34" charset="0"/>
              </a:rPr>
              <a:t>url</a:t>
            </a:r>
            <a:r>
              <a:rPr lang="cs-CZ" altLang="cs-CZ" dirty="0">
                <a:latin typeface="Arial" panose="020B0604020202020204" pitchFamily="34" charset="0"/>
              </a:rPr>
              <a:t> nemusí být tečka</a:t>
            </a:r>
          </a:p>
        </p:txBody>
      </p:sp>
      <p:sp>
        <p:nvSpPr>
          <p:cNvPr id="4" name="Zástupný symbol pro číslo snímku 3"/>
          <p:cNvSpPr>
            <a:spLocks noGrp="1"/>
          </p:cNvSpPr>
          <p:nvPr>
            <p:ph type="sldNum" sz="quarter" idx="5"/>
          </p:nvPr>
        </p:nvSpPr>
        <p:spPr/>
        <p:txBody>
          <a:bodyPr/>
          <a:lstStyle/>
          <a:p>
            <a:fld id="{F111D79F-8CBF-4258-94AD-E07589C811E8}" type="slidenum">
              <a:rPr lang="cs-CZ" smtClean="0"/>
              <a:t>30</a:t>
            </a:fld>
            <a:endParaRPr lang="cs-CZ"/>
          </a:p>
        </p:txBody>
      </p:sp>
    </p:spTree>
    <p:extLst>
      <p:ext uri="{BB962C8B-B14F-4D97-AF65-F5344CB8AC3E}">
        <p14:creationId xmlns:p14="http://schemas.microsoft.com/office/powerpoint/2010/main" val="3586933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C5101D-99D7-4662-8099-74BBA3F66364}"/>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79A0BBF-1624-4748-BBD4-054224B6D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2F48947-DF1D-4954-9279-683CE0FE39DB}"/>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5" name="Zástupný symbol pro zápatí 4">
            <a:extLst>
              <a:ext uri="{FF2B5EF4-FFF2-40B4-BE49-F238E27FC236}">
                <a16:creationId xmlns:a16="http://schemas.microsoft.com/office/drawing/2014/main" id="{4FA767B8-4C83-46C4-A149-CDF27519BB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73C3830-8D12-4B46-A5BA-5FA1383D55C7}"/>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218531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4F733E-7194-4E23-B8AA-9B9093D167FE}"/>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9CEFC108-A6FB-4F89-9989-41C605D89D10}"/>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1761158-1F05-421F-9CDD-686D9B574CD1}"/>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5" name="Zástupný symbol pro zápatí 4">
            <a:extLst>
              <a:ext uri="{FF2B5EF4-FFF2-40B4-BE49-F238E27FC236}">
                <a16:creationId xmlns:a16="http://schemas.microsoft.com/office/drawing/2014/main" id="{4A3F8C85-FEE0-494D-ADA1-6A48E4C4FA7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7EEDD65-29DC-47DC-8440-C4A95EA69BA6}"/>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3966118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EF9C9A1-FDB6-44C5-89B1-C77B2B02B9B5}"/>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E54740F-9E51-4DBD-A185-3E92E8A830A2}"/>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07F3026-003D-43E1-995C-DFF8A78C09A4}"/>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5" name="Zástupný symbol pro zápatí 4">
            <a:extLst>
              <a:ext uri="{FF2B5EF4-FFF2-40B4-BE49-F238E27FC236}">
                <a16:creationId xmlns:a16="http://schemas.microsoft.com/office/drawing/2014/main" id="{9C2E0199-4733-4332-A2A8-3CC12E744D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97E0405-A20A-4CD7-AFB5-1E9392CEECA3}"/>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423671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E158A3-3ABA-4853-9825-D59ADAD7111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233BF4C-5524-432F-B91A-89E0DCF91B5A}"/>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00C5B73-EECA-4C18-BAA2-E71ED3B9BAA3}"/>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5" name="Zástupný symbol pro zápatí 4">
            <a:extLst>
              <a:ext uri="{FF2B5EF4-FFF2-40B4-BE49-F238E27FC236}">
                <a16:creationId xmlns:a16="http://schemas.microsoft.com/office/drawing/2014/main" id="{4E7941A6-99D1-40DF-916A-77854DE2FBA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7D0EFD7-2454-44FD-A5AB-3A9C7A875C1D}"/>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74702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6F8A59-49A6-4EDD-B278-6785FF2C06D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679036E9-18E0-461F-9A69-D711C0A2EB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64E5A17E-D753-45B7-93CE-F703522A2AE1}"/>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5" name="Zástupný symbol pro zápatí 4">
            <a:extLst>
              <a:ext uri="{FF2B5EF4-FFF2-40B4-BE49-F238E27FC236}">
                <a16:creationId xmlns:a16="http://schemas.microsoft.com/office/drawing/2014/main" id="{9EA84204-4AA7-4C6F-B863-C0581018803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4197856-977A-4C02-9DBD-43CC206F9537}"/>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42617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944C88-183C-4F90-A78C-471F14239EDB}"/>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477F910-78F5-46DC-9A4F-D2B0E7A21D14}"/>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30BE0C2B-B124-4CA4-9A66-147368F4D3F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23CD2CD5-6A1A-4542-AAFE-08A2F70523F2}"/>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6" name="Zástupný symbol pro zápatí 5">
            <a:extLst>
              <a:ext uri="{FF2B5EF4-FFF2-40B4-BE49-F238E27FC236}">
                <a16:creationId xmlns:a16="http://schemas.microsoft.com/office/drawing/2014/main" id="{4F09E6C6-9A78-4E22-BB7B-5E647ABC45C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BC3DF8D-8FAE-4233-B4FC-B5625C86C245}"/>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34047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578A4A1-CE33-4B13-873E-D80F3554B7BC}"/>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5281E74B-B96B-4007-AE27-AECF1BE2C8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6180DFD6-A4CD-457B-9548-F6249CF4B005}"/>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00A5B193-9F7B-4182-9B33-7D14601BD7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D5046F1F-8E8C-45D6-83E9-442CC08EC66F}"/>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24BC208-2EB7-47AD-A0A2-4BA75B1A7F1F}"/>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8" name="Zástupný symbol pro zápatí 7">
            <a:extLst>
              <a:ext uri="{FF2B5EF4-FFF2-40B4-BE49-F238E27FC236}">
                <a16:creationId xmlns:a16="http://schemas.microsoft.com/office/drawing/2014/main" id="{BF0A6BAA-9280-46D5-93CC-A47740966830}"/>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99A3ED2-8F5B-487C-82BF-9525222B3EE9}"/>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1736524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9921A2A-2954-42CA-95F8-42923FECBC6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25B5322-7406-4650-80C9-DD7A7CF4EFCB}"/>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4" name="Zástupný symbol pro zápatí 3">
            <a:extLst>
              <a:ext uri="{FF2B5EF4-FFF2-40B4-BE49-F238E27FC236}">
                <a16:creationId xmlns:a16="http://schemas.microsoft.com/office/drawing/2014/main" id="{5A99B9A1-3B1A-46DD-952C-088BA61D9740}"/>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B869427-C5C2-443D-8AB4-0C6E9811C668}"/>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142503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0FA46D67-050A-4131-91D0-E73BEC6138B1}"/>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3" name="Zástupný symbol pro zápatí 2">
            <a:extLst>
              <a:ext uri="{FF2B5EF4-FFF2-40B4-BE49-F238E27FC236}">
                <a16:creationId xmlns:a16="http://schemas.microsoft.com/office/drawing/2014/main" id="{780186AE-0A47-4EB5-897C-AB8C7A55FD3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D0B6EA2-E8FF-4C63-B05C-B41475EF8D57}"/>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124462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B48238-7966-4A11-A6A7-57F5493EDC61}"/>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D272A898-334D-40F4-96E0-047A74E93E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F986B285-FFEC-4040-8422-8F07D146B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27397BC1-822E-4FB4-903E-5591A09A2AB7}"/>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6" name="Zástupný symbol pro zápatí 5">
            <a:extLst>
              <a:ext uri="{FF2B5EF4-FFF2-40B4-BE49-F238E27FC236}">
                <a16:creationId xmlns:a16="http://schemas.microsoft.com/office/drawing/2014/main" id="{8E98B814-AAA2-45D7-A8A7-1B696F20AF0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B3B87A4F-90E0-4BE3-8F47-63EFAA2EDA3E}"/>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60148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F6B5BD-333C-4C3F-BFF2-50FE8752E829}"/>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F3D5EFA9-EB7B-4789-9768-19BC5D2D4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E71B1626-4F65-421A-BB3F-ABD22CDC5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03D0E672-2220-41D2-8D0D-AE64D8C3D284}"/>
              </a:ext>
            </a:extLst>
          </p:cNvPr>
          <p:cNvSpPr>
            <a:spLocks noGrp="1"/>
          </p:cNvSpPr>
          <p:nvPr>
            <p:ph type="dt" sz="half" idx="10"/>
          </p:nvPr>
        </p:nvSpPr>
        <p:spPr/>
        <p:txBody>
          <a:bodyPr/>
          <a:lstStyle/>
          <a:p>
            <a:fld id="{2B6951FA-783F-4A14-B107-B200CC829160}" type="datetimeFigureOut">
              <a:rPr lang="cs-CZ" smtClean="0"/>
              <a:t>24.10.2021</a:t>
            </a:fld>
            <a:endParaRPr lang="cs-CZ"/>
          </a:p>
        </p:txBody>
      </p:sp>
      <p:sp>
        <p:nvSpPr>
          <p:cNvPr id="6" name="Zástupný symbol pro zápatí 5">
            <a:extLst>
              <a:ext uri="{FF2B5EF4-FFF2-40B4-BE49-F238E27FC236}">
                <a16:creationId xmlns:a16="http://schemas.microsoft.com/office/drawing/2014/main" id="{EC41E316-9ABF-41B2-9325-1F4EF278051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5A2A001-8B92-4954-B91D-5FE757BCFFC8}"/>
              </a:ext>
            </a:extLst>
          </p:cNvPr>
          <p:cNvSpPr>
            <a:spLocks noGrp="1"/>
          </p:cNvSpPr>
          <p:nvPr>
            <p:ph type="sldNum" sz="quarter" idx="12"/>
          </p:nvPr>
        </p:nvSpPr>
        <p:spPr/>
        <p:txBody>
          <a:bodyPr/>
          <a:lstStyle/>
          <a:p>
            <a:fld id="{D7CBC35A-AB6D-4E21-BE13-FD43CBA184D8}" type="slidenum">
              <a:rPr lang="cs-CZ" smtClean="0"/>
              <a:t>‹#›</a:t>
            </a:fld>
            <a:endParaRPr lang="cs-CZ"/>
          </a:p>
        </p:txBody>
      </p:sp>
    </p:spTree>
    <p:extLst>
      <p:ext uri="{BB962C8B-B14F-4D97-AF65-F5344CB8AC3E}">
        <p14:creationId xmlns:p14="http://schemas.microsoft.com/office/powerpoint/2010/main" val="313675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9B6FD68-E6CF-4781-B817-6CFFB98C7F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6696E8A7-82BA-41F4-9BCA-8EFC2CB28B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A0D0AD5-8389-4C88-860D-2A50470F7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6951FA-783F-4A14-B107-B200CC829160}" type="datetimeFigureOut">
              <a:rPr lang="cs-CZ" smtClean="0"/>
              <a:t>24.10.2021</a:t>
            </a:fld>
            <a:endParaRPr lang="cs-CZ"/>
          </a:p>
        </p:txBody>
      </p:sp>
      <p:sp>
        <p:nvSpPr>
          <p:cNvPr id="5" name="Zástupný symbol pro zápatí 4">
            <a:extLst>
              <a:ext uri="{FF2B5EF4-FFF2-40B4-BE49-F238E27FC236}">
                <a16:creationId xmlns:a16="http://schemas.microsoft.com/office/drawing/2014/main" id="{D834E79E-EEB1-4369-8464-0069A1CDD3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93059760-4955-42D2-B0CD-606A367127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CBC35A-AB6D-4E21-BE13-FD43CBA184D8}" type="slidenum">
              <a:rPr lang="cs-CZ" smtClean="0"/>
              <a:t>‹#›</a:t>
            </a:fld>
            <a:endParaRPr lang="cs-CZ"/>
          </a:p>
        </p:txBody>
      </p:sp>
    </p:spTree>
    <p:extLst>
      <p:ext uri="{BB962C8B-B14F-4D97-AF65-F5344CB8AC3E}">
        <p14:creationId xmlns:p14="http://schemas.microsoft.com/office/powerpoint/2010/main" val="3375604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dekker.com/sdek/section?content=a713532000&amp;scope=doc&amp;fmt=.html" TargetMode="External"/><Relationship Id="rId2" Type="http://schemas.openxmlformats.org/officeDocument/2006/relationships/hyperlink" Target="http://euromise.vse.cz/kdd/index.php?page=kdd#LM-krok4" TargetMode="External"/><Relationship Id="rId1" Type="http://schemas.openxmlformats.org/officeDocument/2006/relationships/slideLayout" Target="../slideLayouts/slideLayout2.xml"/><Relationship Id="rId6" Type="http://schemas.openxmlformats.org/officeDocument/2006/relationships/hyperlink" Target="http://www.oclc.org/research/projects/mining/default.htm" TargetMode="External"/><Relationship Id="rId5" Type="http://schemas.openxmlformats.org/officeDocument/2006/relationships/hyperlink" Target="http://cs.wikipedia.org/wiki/Data_mining" TargetMode="External"/><Relationship Id="rId4" Type="http://schemas.openxmlformats.org/officeDocument/2006/relationships/hyperlink" Target="http://knihovna.nkp.cz/knihovna51/519byrum.htm.%20ISSN&#160;ISSN%201801-59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komix.cz/home/komix_cz/podpora/ke_stazeni/prezentace.aspx#MD_199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komix.cz/home/komix_cz/podpora/ke_stazeni/prezentace.aspx#MD_199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cs.wikipedia.org/wiki/Data_minin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cs.wikipedia.org/wiki/Data_min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komix.cz/home/komix_cz/podpora/ke_stazeni/prezentace.aspx#MD_1998" TargetMode="External"/><Relationship Id="rId4" Type="http://schemas.openxmlformats.org/officeDocument/2006/relationships/hyperlink" Target="http://www.komix.cz/home/komix_cz/podpora/ke_stazeni/prezentace.aspx#MD_1999"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knihovna.jinonice.cuni.cz/citacni-manazer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citace.com/citace-pro" TargetMode="External"/><Relationship Id="rId4" Type="http://schemas.openxmlformats.org/officeDocument/2006/relationships/hyperlink" Target="https://citace.fsv.cuni.cz/CITFSV-23.html"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seznamzpravy.cz/clanek/neopsali-jsme-ho-brani-chytra-karantena-graf-duskova-slova-ji-potapi-11787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ct24.ceskatelevize.cz/domaci/2528101-analyzy-ukazuji-ze-ministryne-mala-zrejme-opsala-casti-obou-diplomovych-praci"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s://ct24.ceskatelevize.cz/domaci/2528101-analyzy-ukazuji-ze-ministryne-mala-zrejme-opsala-casti-obou-diplomovych-prac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hyperlink" Target="https://ct24.ceskatelevize.cz/domaci/2528101-analyzy-ukazuji-ze-ministryne-mala-zrejme-opsala-casti-obou-diplomovych-praci"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ct24.ceskatelevize.cz/domaci/2528101-analyzy-ukazuji-ze-ministryne-mala-zrejme-opsala-casti-obou-diplomovych-praci"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citace.fsv.cuni.cz/"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knihovna.fsv.cuni.cz/jak-citovat"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slideshare.net/KnihovnaUTB/bibliografick-citace-9439910" TargetMode="External"/><Relationship Id="rId3" Type="http://schemas.openxmlformats.org/officeDocument/2006/relationships/hyperlink" Target="http://knihovna.fsv.cuni.cz/rady-navody-materialy" TargetMode="External"/><Relationship Id="rId7" Type="http://schemas.openxmlformats.org/officeDocument/2006/relationships/hyperlink" Target="http://is.muni.cz/do/rect/el/estud/prif/ps11/metodika/web/ebook_citace_2011.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karolinum.cz/data/book/24082/9788024647869%20Foltynek%20-%20Jak%20predchazet%20plagiatorstvi.pdf" TargetMode="External"/><Relationship Id="rId5" Type="http://schemas.openxmlformats.org/officeDocument/2006/relationships/hyperlink" Target="https://www.akademickaetika.cz/" TargetMode="External"/><Relationship Id="rId4" Type="http://schemas.openxmlformats.org/officeDocument/2006/relationships/hyperlink" Target="https://sites.google.com/site/novaiso690/" TargetMode="External"/><Relationship Id="rId9" Type="http://schemas.openxmlformats.org/officeDocument/2006/relationships/hyperlink" Target="https://www.benes-michl.cz/data/folders/typographic_cheatsheet_1_1-f1.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24A2396A-4611-437D-930F-1F204439A384}"/>
              </a:ext>
            </a:extLst>
          </p:cNvPr>
          <p:cNvSpPr>
            <a:spLocks noGrp="1"/>
          </p:cNvSpPr>
          <p:nvPr>
            <p:ph type="title"/>
          </p:nvPr>
        </p:nvSpPr>
        <p:spPr>
          <a:xfrm>
            <a:off x="200416" y="620392"/>
            <a:ext cx="4521896" cy="5504688"/>
          </a:xfrm>
        </p:spPr>
        <p:txBody>
          <a:bodyPr>
            <a:normAutofit/>
          </a:bodyPr>
          <a:lstStyle/>
          <a:p>
            <a:pPr algn="ctr"/>
            <a:r>
              <a:rPr lang="cs-CZ" sz="8000" b="1" dirty="0">
                <a:solidFill>
                  <a:schemeClr val="bg1"/>
                </a:solidFill>
                <a:latin typeface="+mn-lt"/>
              </a:rPr>
              <a:t>CITOVÁNÍ</a:t>
            </a:r>
          </a:p>
        </p:txBody>
      </p:sp>
      <p:graphicFrame>
        <p:nvGraphicFramePr>
          <p:cNvPr id="5" name="Zástupný obsah 2">
            <a:extLst>
              <a:ext uri="{FF2B5EF4-FFF2-40B4-BE49-F238E27FC236}">
                <a16:creationId xmlns:a16="http://schemas.microsoft.com/office/drawing/2014/main" id="{6A278ED2-D717-416C-B38F-B2C77FC6C8FA}"/>
              </a:ext>
            </a:extLst>
          </p:cNvPr>
          <p:cNvGraphicFramePr>
            <a:graphicFrameLocks noGrp="1"/>
          </p:cNvGraphicFramePr>
          <p:nvPr>
            <p:ph idx="1"/>
            <p:extLst>
              <p:ext uri="{D42A27DB-BD31-4B8C-83A1-F6EECF244321}">
                <p14:modId xmlns:p14="http://schemas.microsoft.com/office/powerpoint/2010/main" val="949474252"/>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0357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7682" y="365125"/>
            <a:ext cx="11887200" cy="1325563"/>
          </a:xfrm>
        </p:spPr>
        <p:txBody>
          <a:bodyPr>
            <a:noAutofit/>
          </a:bodyPr>
          <a:lstStyle/>
          <a:p>
            <a:pPr algn="ctr"/>
            <a:r>
              <a:rPr lang="cs-CZ" b="1" dirty="0">
                <a:solidFill>
                  <a:srgbClr val="FFFFFF"/>
                </a:solidFill>
              </a:rPr>
              <a:t>Ukázka jednoho z možných souborů kritérií hodnocení kvality informačních zdrojů na internetu 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lnSpcReduction="10000"/>
          </a:bodyPr>
          <a:lstStyle/>
          <a:p>
            <a:pPr>
              <a:lnSpc>
                <a:spcPct val="80000"/>
              </a:lnSpc>
              <a:buClr>
                <a:schemeClr val="accent1"/>
              </a:buClr>
            </a:pPr>
            <a:r>
              <a:rPr lang="cs-CZ" altLang="cs-CZ" b="1" dirty="0"/>
              <a:t>účel </a:t>
            </a:r>
            <a:r>
              <a:rPr lang="cs-CZ" altLang="cs-CZ" dirty="0"/>
              <a:t>informačního zdroje, resp. cílová skupina uživatelů (zdroj určen pro obecné užití, či pro úzkou odborně zaměřenou skupinu uživatelů);</a:t>
            </a:r>
          </a:p>
          <a:p>
            <a:pPr>
              <a:lnSpc>
                <a:spcPct val="80000"/>
              </a:lnSpc>
              <a:buClr>
                <a:schemeClr val="accent1"/>
              </a:buClr>
            </a:pPr>
            <a:r>
              <a:rPr lang="cs-CZ" altLang="cs-CZ" b="1" dirty="0"/>
              <a:t>obsah </a:t>
            </a:r>
            <a:r>
              <a:rPr lang="cs-CZ" altLang="cs-CZ" dirty="0"/>
              <a:t>informačního zdroje (obsahovou úroveň zdroje ovlivňují např. věcné zaměření, pokrytí dané oblasti, šíře záběru, míra podrobnosti, míra úplnosti, retrospektiva, povaha obsahu (tzn. fakta, úvahy, výzkumné zprávy apod.), odkazy na jiné zdroje, kvalita psaného jazyka apod.);</a:t>
            </a:r>
          </a:p>
          <a:p>
            <a:pPr>
              <a:lnSpc>
                <a:spcPct val="80000"/>
              </a:lnSpc>
              <a:buClr>
                <a:schemeClr val="accent1"/>
              </a:buClr>
            </a:pPr>
            <a:r>
              <a:rPr lang="cs-CZ" altLang="cs-CZ" b="1" dirty="0"/>
              <a:t>autorita </a:t>
            </a:r>
            <a:r>
              <a:rPr lang="cs-CZ" altLang="cs-CZ" dirty="0"/>
              <a:t>informačního zdroje (nejdůležitějším faktorem pro posouzení autority určitého zdroje je uvedení odpovědnosti za vznik zdroje – identifikace autora, instituce, dále hraje roli pověst zdroje, autora, instituce);</a:t>
            </a:r>
          </a:p>
          <a:p>
            <a:pPr>
              <a:lnSpc>
                <a:spcPct val="80000"/>
              </a:lnSpc>
              <a:buClr>
                <a:schemeClr val="accent1"/>
              </a:buClr>
            </a:pPr>
            <a:r>
              <a:rPr lang="cs-CZ" altLang="cs-CZ" b="1" dirty="0"/>
              <a:t>přesnost </a:t>
            </a:r>
            <a:r>
              <a:rPr lang="cs-CZ" altLang="cs-CZ" dirty="0"/>
              <a:t>informačního zdroje (faktická přesnost nebo bezchybnost informací).</a:t>
            </a:r>
          </a:p>
          <a:p>
            <a:pPr>
              <a:lnSpc>
                <a:spcPct val="80000"/>
              </a:lnSpc>
              <a:buClr>
                <a:schemeClr val="accent1"/>
              </a:buClr>
            </a:pPr>
            <a:r>
              <a:rPr lang="cs-CZ" altLang="cs-CZ" sz="2800" b="1" dirty="0"/>
              <a:t>aktuálnost, správa </a:t>
            </a:r>
            <a:r>
              <a:rPr lang="cs-CZ" altLang="cs-CZ" sz="2800" dirty="0"/>
              <a:t>informačního zdroje (vyjadřuje do jaké míry odráží poslední stav sledované problematiky, přičemž používané mechanismy správy zdroje mají tuto aktuálnost zaručovat). </a:t>
            </a:r>
          </a:p>
          <a:p>
            <a:pPr marL="0" indent="0">
              <a:lnSpc>
                <a:spcPct val="80000"/>
              </a:lnSpc>
              <a:buNone/>
            </a:pPr>
            <a:endParaRPr lang="cs-CZ" sz="2600" dirty="0"/>
          </a:p>
          <a:p>
            <a:pPr marL="0" indent="0">
              <a:buNone/>
            </a:pPr>
            <a:endParaRPr lang="cs-CZ" sz="2600" dirty="0"/>
          </a:p>
        </p:txBody>
      </p:sp>
    </p:spTree>
    <p:extLst>
      <p:ext uri="{BB962C8B-B14F-4D97-AF65-F5344CB8AC3E}">
        <p14:creationId xmlns:p14="http://schemas.microsoft.com/office/powerpoint/2010/main" val="2878038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7682" y="365125"/>
            <a:ext cx="11887200" cy="1325563"/>
          </a:xfrm>
        </p:spPr>
        <p:txBody>
          <a:bodyPr>
            <a:noAutofit/>
          </a:bodyPr>
          <a:lstStyle/>
          <a:p>
            <a:pPr algn="ctr"/>
            <a:r>
              <a:rPr lang="cs-CZ" b="1" dirty="0">
                <a:solidFill>
                  <a:srgbClr val="FFFFFF"/>
                </a:solidFill>
              </a:rPr>
              <a:t>Ukázka jednoho z možných souborů kritérií hodnocení kvality informačních zdrojů na internetu II.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92500" lnSpcReduction="10000"/>
          </a:bodyPr>
          <a:lstStyle/>
          <a:p>
            <a:pPr>
              <a:lnSpc>
                <a:spcPct val="80000"/>
              </a:lnSpc>
              <a:buClr>
                <a:schemeClr val="accent1"/>
              </a:buClr>
            </a:pPr>
            <a:r>
              <a:rPr lang="cs-CZ" altLang="cs-CZ" sz="2800" b="1" dirty="0"/>
              <a:t>dostupnost </a:t>
            </a:r>
            <a:r>
              <a:rPr lang="cs-CZ" altLang="cs-CZ" sz="2800" dirty="0"/>
              <a:t>informačního zdroje (mezi faktory ovlivňující snadnost přístupu ke zdroji patří: rychlost přístupu, softwarová omezení, náklady, spolehlivost přístupu, snadnost nalezení zdroje, zabezpečení přístupu, jiná omezení přístupu jako např. potřeba registrace);</a:t>
            </a:r>
          </a:p>
          <a:p>
            <a:pPr>
              <a:lnSpc>
                <a:spcPct val="80000"/>
              </a:lnSpc>
              <a:buClr>
                <a:schemeClr val="accent1"/>
              </a:buClr>
            </a:pPr>
            <a:r>
              <a:rPr lang="cs-CZ" altLang="cs-CZ" sz="2800" b="1" dirty="0"/>
              <a:t>prezentace a uspořádání informací </a:t>
            </a:r>
            <a:r>
              <a:rPr lang="cs-CZ" altLang="cs-CZ" sz="2800" dirty="0"/>
              <a:t>(do tohoto kritéria náleží pomoc při nalezení informace v rámci zdroje, obrázky, rámy, design apod.);</a:t>
            </a:r>
          </a:p>
          <a:p>
            <a:pPr>
              <a:lnSpc>
                <a:spcPct val="80000"/>
              </a:lnSpc>
              <a:buClr>
                <a:schemeClr val="accent1"/>
              </a:buClr>
            </a:pPr>
            <a:r>
              <a:rPr lang="cs-CZ" altLang="cs-CZ" sz="2800" b="1" dirty="0"/>
              <a:t>snadnost použití </a:t>
            </a:r>
            <a:r>
              <a:rPr lang="cs-CZ" altLang="cs-CZ" sz="2800" dirty="0"/>
              <a:t>informačního zdroje (služby podpory uživatelů, které mají obecně za cíl usnadnit uživatelům jejich práci);</a:t>
            </a:r>
          </a:p>
          <a:p>
            <a:pPr>
              <a:lnSpc>
                <a:spcPct val="80000"/>
              </a:lnSpc>
              <a:buClr>
                <a:schemeClr val="accent1"/>
              </a:buClr>
            </a:pPr>
            <a:r>
              <a:rPr lang="cs-CZ" altLang="cs-CZ" sz="2800" b="1" dirty="0"/>
              <a:t>srovnání s jinými zdroji </a:t>
            </a:r>
            <a:r>
              <a:rPr lang="cs-CZ" altLang="cs-CZ" sz="2800" dirty="0"/>
              <a:t>(určování kvality informačního zdroje ve vztahu ke srovnatelným zdrojům).</a:t>
            </a:r>
          </a:p>
          <a:p>
            <a:pPr>
              <a:lnSpc>
                <a:spcPct val="80000"/>
              </a:lnSpc>
            </a:pPr>
            <a:endParaRPr lang="cs-CZ" altLang="cs-CZ" sz="2800" dirty="0"/>
          </a:p>
          <a:p>
            <a:pPr marL="0" indent="0">
              <a:lnSpc>
                <a:spcPct val="80000"/>
              </a:lnSpc>
              <a:buNone/>
            </a:pPr>
            <a:r>
              <a:rPr lang="cs-CZ" altLang="cs-CZ" sz="2800" b="1" dirty="0">
                <a:solidFill>
                  <a:schemeClr val="accent1"/>
                </a:solidFill>
              </a:rPr>
              <a:t>celková kvalita </a:t>
            </a:r>
            <a:r>
              <a:rPr lang="cs-CZ" altLang="cs-CZ" sz="2800" dirty="0"/>
              <a:t>(vyplývá z celkového dojmu, který vychází obecně z pocitů a zkušeností, z vnímané hodnoty a užitečnosti zdroje, nebo z obsažených informací)</a:t>
            </a:r>
          </a:p>
          <a:p>
            <a:pPr marL="0" indent="0">
              <a:lnSpc>
                <a:spcPct val="80000"/>
              </a:lnSpc>
              <a:buNone/>
            </a:pPr>
            <a:endParaRPr lang="cs-CZ" sz="2600" dirty="0"/>
          </a:p>
          <a:p>
            <a:pPr marL="0" indent="0">
              <a:buNone/>
            </a:pPr>
            <a:endParaRPr lang="cs-CZ" sz="2600" dirty="0"/>
          </a:p>
        </p:txBody>
      </p:sp>
    </p:spTree>
    <p:extLst>
      <p:ext uri="{BB962C8B-B14F-4D97-AF65-F5344CB8AC3E}">
        <p14:creationId xmlns:p14="http://schemas.microsoft.com/office/powerpoint/2010/main" val="399805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Základní pravidla pro vytváření bibliografických citací </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0" y="2055813"/>
            <a:ext cx="12100142" cy="4802187"/>
          </a:xfrm>
        </p:spPr>
        <p:txBody>
          <a:bodyPr>
            <a:normAutofit fontScale="70000" lnSpcReduction="20000"/>
          </a:bodyPr>
          <a:lstStyle/>
          <a:p>
            <a:pPr>
              <a:lnSpc>
                <a:spcPct val="80000"/>
              </a:lnSpc>
              <a:buClr>
                <a:schemeClr val="accent1"/>
              </a:buClr>
            </a:pPr>
            <a:r>
              <a:rPr lang="cs-CZ" altLang="cs-CZ" sz="2800" b="1" dirty="0"/>
              <a:t>Bibliografická citace by měla jednoznačně identifikovat citovaný dokument. </a:t>
            </a:r>
            <a:endParaRPr lang="cs-CZ" altLang="cs-CZ" sz="2800" dirty="0"/>
          </a:p>
          <a:p>
            <a:pPr>
              <a:lnSpc>
                <a:spcPct val="80000"/>
              </a:lnSpc>
              <a:buClr>
                <a:schemeClr val="accent1"/>
              </a:buClr>
            </a:pPr>
            <a:r>
              <a:rPr lang="cs-CZ" altLang="cs-CZ" sz="2800" b="1" dirty="0"/>
              <a:t>Údaje pro bibliografickou citaci přebíráme z citovaného zdroje (= z dokumentu, se kterým jsme pracovali). </a:t>
            </a:r>
            <a:r>
              <a:rPr lang="cs-CZ" altLang="cs-CZ" sz="2800" dirty="0"/>
              <a:t>Citujeme konkrétní vydání nebo verzi. </a:t>
            </a:r>
          </a:p>
          <a:p>
            <a:pPr>
              <a:lnSpc>
                <a:spcPct val="80000"/>
              </a:lnSpc>
              <a:buClr>
                <a:schemeClr val="accent1"/>
              </a:buClr>
            </a:pPr>
            <a:r>
              <a:rPr lang="cs-CZ" altLang="cs-CZ" sz="2800" b="1" dirty="0"/>
              <a:t>Předně přebíráme údaje z titulního listu (úvodní obrazovky, webové stránky, etikety na disku apod.)</a:t>
            </a:r>
            <a:r>
              <a:rPr lang="cs-CZ" altLang="cs-CZ" sz="2800" dirty="0"/>
              <a:t>, dalším zdrojem informací je pak v následujícím pořadí rub titulní strany, hlavička stránky, obálka, obal, doprovodná dokumentace (např. leták, manuál). Pokud se některý údaj objevuje v dokumentu v různých formách, použije se forma objevující se na význačném místě. </a:t>
            </a:r>
          </a:p>
          <a:p>
            <a:pPr>
              <a:lnSpc>
                <a:spcPct val="80000"/>
              </a:lnSpc>
              <a:buClr>
                <a:schemeClr val="accent1"/>
              </a:buClr>
            </a:pPr>
            <a:r>
              <a:rPr lang="cs-CZ" altLang="cs-CZ" sz="2800" b="1" dirty="0"/>
              <a:t>Pořadí údajů je přesně stanoveno normou. </a:t>
            </a:r>
            <a:endParaRPr lang="cs-CZ" altLang="cs-CZ" sz="2800" dirty="0"/>
          </a:p>
          <a:p>
            <a:pPr>
              <a:lnSpc>
                <a:spcPct val="80000"/>
              </a:lnSpc>
              <a:buClr>
                <a:schemeClr val="accent1"/>
              </a:buClr>
            </a:pPr>
            <a:r>
              <a:rPr lang="cs-CZ" altLang="cs-CZ" sz="2800" b="1" dirty="0"/>
              <a:t>Bibliografická citace by měla být co nejpřesnější. </a:t>
            </a:r>
            <a:r>
              <a:rPr lang="cs-CZ" altLang="cs-CZ" sz="2800" dirty="0"/>
              <a:t>Nelze vynechávat povinné údaje, pokud jsou v dokumentu dostupné. Doporučujeme také uvádět nepovinné údaje, jsou-li pro identifikaci citovaného dokumentu důležité. </a:t>
            </a:r>
          </a:p>
          <a:p>
            <a:pPr>
              <a:lnSpc>
                <a:spcPct val="80000"/>
              </a:lnSpc>
              <a:buClr>
                <a:schemeClr val="accent1"/>
              </a:buClr>
            </a:pPr>
            <a:r>
              <a:rPr lang="cs-CZ" altLang="cs-CZ" sz="2800" b="1" dirty="0"/>
              <a:t>Pokud některý údaj chybí, vynechává se a pokračuje se následujícím. </a:t>
            </a:r>
            <a:r>
              <a:rPr lang="cs-CZ" altLang="cs-CZ" sz="2800" dirty="0"/>
              <a:t>V některých případech lze údaj dohledat v jiných zdrojích nebo nahradit zástupnou formulací. </a:t>
            </a:r>
          </a:p>
          <a:p>
            <a:pPr>
              <a:lnSpc>
                <a:spcPct val="80000"/>
              </a:lnSpc>
              <a:buClr>
                <a:schemeClr val="accent1"/>
              </a:buClr>
            </a:pPr>
            <a:r>
              <a:rPr lang="cs-CZ" altLang="cs-CZ" sz="2800" b="1" dirty="0"/>
              <a:t>V případě, že některý z údajů přebíráme z jiného zdroje, uvádíme jej v hranaté závorce. </a:t>
            </a:r>
            <a:r>
              <a:rPr lang="cs-CZ" altLang="cs-CZ" sz="2800" dirty="0"/>
              <a:t>Jestliže přebíráme nebo odhadujeme více údajů za sebou, sloučíme je do jedné závorky. </a:t>
            </a:r>
            <a:r>
              <a:rPr lang="cs-CZ" altLang="cs-CZ" sz="2800" b="1" dirty="0"/>
              <a:t>Do hranaté závorky se umísťují také opravy.</a:t>
            </a:r>
          </a:p>
          <a:p>
            <a:pPr marL="0" indent="0">
              <a:lnSpc>
                <a:spcPct val="80000"/>
              </a:lnSpc>
              <a:buClr>
                <a:schemeClr val="accent1"/>
              </a:buClr>
              <a:buNone/>
            </a:pPr>
            <a:endParaRPr lang="cs-CZ" altLang="cs-CZ" sz="2800" dirty="0"/>
          </a:p>
          <a:p>
            <a:pPr marL="0" indent="0">
              <a:lnSpc>
                <a:spcPct val="80000"/>
              </a:lnSpc>
              <a:buNone/>
            </a:pPr>
            <a:r>
              <a:rPr lang="cs-CZ" altLang="cs-CZ" sz="2800" dirty="0"/>
              <a:t>Neznáme místo vydání (ale jsme schopni ho zjistit): Zapíšeme [Praha]: </a:t>
            </a:r>
            <a:r>
              <a:rPr lang="cs-CZ" altLang="cs-CZ" sz="2800" dirty="0" err="1"/>
              <a:t>Computer</a:t>
            </a:r>
            <a:r>
              <a:rPr lang="cs-CZ" altLang="cs-CZ" sz="2800" dirty="0"/>
              <a:t> </a:t>
            </a:r>
            <a:r>
              <a:rPr lang="cs-CZ" altLang="cs-CZ" sz="2800" dirty="0" err="1"/>
              <a:t>Press</a:t>
            </a:r>
            <a:r>
              <a:rPr lang="cs-CZ" altLang="cs-CZ" sz="2800" dirty="0"/>
              <a:t>, 2008. </a:t>
            </a:r>
          </a:p>
          <a:p>
            <a:pPr marL="0" indent="0">
              <a:lnSpc>
                <a:spcPct val="80000"/>
              </a:lnSpc>
              <a:buNone/>
            </a:pPr>
            <a:r>
              <a:rPr lang="cs-CZ" altLang="cs-CZ" sz="2800" dirty="0"/>
              <a:t>V dokumentu uveden rok 1959 (zjevně chybný). Zapíšeme 1959 [1995]</a:t>
            </a:r>
            <a:endParaRPr lang="cs-CZ" sz="2600" dirty="0"/>
          </a:p>
          <a:p>
            <a:pPr marL="0" indent="0">
              <a:buNone/>
            </a:pPr>
            <a:endParaRPr lang="cs-CZ" sz="2600" dirty="0"/>
          </a:p>
        </p:txBody>
      </p:sp>
    </p:spTree>
    <p:extLst>
      <p:ext uri="{BB962C8B-B14F-4D97-AF65-F5344CB8AC3E}">
        <p14:creationId xmlns:p14="http://schemas.microsoft.com/office/powerpoint/2010/main" val="1243643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Obecné zásady citování</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92500" lnSpcReduction="10000"/>
          </a:bodyPr>
          <a:lstStyle/>
          <a:p>
            <a:pPr>
              <a:lnSpc>
                <a:spcPct val="80000"/>
              </a:lnSpc>
              <a:buClr>
                <a:schemeClr val="accent1"/>
              </a:buClr>
            </a:pPr>
            <a:r>
              <a:rPr lang="cs-CZ" altLang="cs-CZ" sz="2800" dirty="0"/>
              <a:t>přehlednost a jednotnost údajů </a:t>
            </a:r>
          </a:p>
          <a:p>
            <a:pPr>
              <a:lnSpc>
                <a:spcPct val="80000"/>
              </a:lnSpc>
              <a:buClr>
                <a:schemeClr val="accent1"/>
              </a:buClr>
            </a:pPr>
            <a:r>
              <a:rPr lang="cs-CZ" altLang="cs-CZ" sz="2800" dirty="0"/>
              <a:t>přesnost (zápis citace několika způsoby, vybrat si jeden pro danou práci a držet se jej u všech citací) </a:t>
            </a:r>
          </a:p>
          <a:p>
            <a:pPr>
              <a:lnSpc>
                <a:spcPct val="80000"/>
              </a:lnSpc>
              <a:buClr>
                <a:schemeClr val="accent1"/>
              </a:buClr>
            </a:pPr>
            <a:r>
              <a:rPr lang="cs-CZ" altLang="cs-CZ" sz="2800" dirty="0"/>
              <a:t>úplnost (více údajů pro zpětnou identifikaci – nepřesnosti při přejímané citaci) </a:t>
            </a:r>
          </a:p>
          <a:p>
            <a:pPr>
              <a:lnSpc>
                <a:spcPct val="80000"/>
              </a:lnSpc>
              <a:buClr>
                <a:schemeClr val="accent1"/>
              </a:buClr>
            </a:pPr>
            <a:r>
              <a:rPr lang="cs-CZ" altLang="cs-CZ" sz="2800" dirty="0"/>
              <a:t>použití primárních pramenů (citovat údaje pouze z publikací, které jsme měli v ruce) </a:t>
            </a:r>
          </a:p>
          <a:p>
            <a:pPr>
              <a:lnSpc>
                <a:spcPct val="80000"/>
              </a:lnSpc>
              <a:buClr>
                <a:schemeClr val="accent1"/>
              </a:buClr>
            </a:pPr>
            <a:r>
              <a:rPr lang="cs-CZ" altLang="cs-CZ" sz="2800" dirty="0"/>
              <a:t>nezkracujte slova obsažená v údajích o citované publikaci (ČSN ISO 4. Informace a dokumentace : pravidla zkracování slov z názvů a názvů dokumentů) </a:t>
            </a:r>
          </a:p>
          <a:p>
            <a:pPr>
              <a:lnSpc>
                <a:spcPct val="80000"/>
              </a:lnSpc>
              <a:buClr>
                <a:schemeClr val="accent1"/>
              </a:buClr>
            </a:pPr>
            <a:r>
              <a:rPr lang="cs-CZ" altLang="cs-CZ" sz="2800" dirty="0"/>
              <a:t>platí zásada zachování pravopisných norem pro daný jazyk (u cizojazyčné literatury) </a:t>
            </a:r>
          </a:p>
          <a:p>
            <a:pPr>
              <a:lnSpc>
                <a:spcPct val="80000"/>
              </a:lnSpc>
              <a:buClr>
                <a:schemeClr val="accent1"/>
              </a:buClr>
            </a:pPr>
            <a:r>
              <a:rPr lang="cs-CZ" altLang="cs-CZ" sz="2800" dirty="0"/>
              <a:t>platí zásada zachování jazyka knihy (nepřekládáme údaje o názvu, autoru, vydání – 1st </a:t>
            </a:r>
            <a:r>
              <a:rPr lang="cs-CZ" altLang="cs-CZ" sz="2800" dirty="0" err="1"/>
              <a:t>edition</a:t>
            </a:r>
            <a:r>
              <a:rPr lang="cs-CZ" altLang="cs-CZ" sz="2800" dirty="0"/>
              <a:t>, 2nd </a:t>
            </a:r>
            <a:r>
              <a:rPr lang="cs-CZ" altLang="cs-CZ" sz="2800" dirty="0" err="1"/>
              <a:t>ed</a:t>
            </a:r>
            <a:r>
              <a:rPr lang="cs-CZ" altLang="cs-CZ" sz="2800" dirty="0"/>
              <a:t>., fyzickém popisu 320 p. (</a:t>
            </a:r>
            <a:r>
              <a:rPr lang="cs-CZ" altLang="cs-CZ" sz="2800" dirty="0" err="1"/>
              <a:t>pages</a:t>
            </a:r>
            <a:r>
              <a:rPr lang="cs-CZ" altLang="cs-CZ" sz="2800" dirty="0"/>
              <a:t>), 320 S. (</a:t>
            </a:r>
            <a:r>
              <a:rPr lang="cs-CZ" altLang="cs-CZ" sz="2800" dirty="0" err="1"/>
              <a:t>Seiten</a:t>
            </a:r>
            <a:r>
              <a:rPr lang="cs-CZ" altLang="cs-CZ" sz="2800" dirty="0"/>
              <a:t>), jména nakladatelů) </a:t>
            </a:r>
          </a:p>
          <a:p>
            <a:pPr>
              <a:lnSpc>
                <a:spcPct val="80000"/>
              </a:lnSpc>
              <a:buClr>
                <a:schemeClr val="accent1"/>
              </a:buClr>
            </a:pPr>
            <a:r>
              <a:rPr lang="cs-CZ" altLang="cs-CZ" sz="2800" dirty="0"/>
              <a:t>chybějící údaj přeskočit (pokud chybí, vynecháme jej a pokračujeme údajem následujícím </a:t>
            </a:r>
          </a:p>
          <a:p>
            <a:pPr marL="0" indent="0">
              <a:buNone/>
            </a:pPr>
            <a:endParaRPr lang="cs-CZ" sz="2600" dirty="0"/>
          </a:p>
          <a:p>
            <a:pPr marL="0" indent="0">
              <a:buNone/>
            </a:pPr>
            <a:endParaRPr lang="cs-CZ" sz="2600" dirty="0"/>
          </a:p>
        </p:txBody>
      </p:sp>
    </p:spTree>
    <p:extLst>
      <p:ext uri="{BB962C8B-B14F-4D97-AF65-F5344CB8AC3E}">
        <p14:creationId xmlns:p14="http://schemas.microsoft.com/office/powerpoint/2010/main" val="75800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Chyby a zásady při citování</a:t>
            </a:r>
          </a:p>
        </p:txBody>
      </p:sp>
      <p:sp>
        <p:nvSpPr>
          <p:cNvPr id="7" name="Rectangle 4">
            <a:extLst>
              <a:ext uri="{FF2B5EF4-FFF2-40B4-BE49-F238E27FC236}">
                <a16:creationId xmlns:a16="http://schemas.microsoft.com/office/drawing/2014/main" id="{37FED9DA-0D0E-47F3-B231-1BA6FE126237}"/>
              </a:ext>
            </a:extLst>
          </p:cNvPr>
          <p:cNvSpPr txBox="1">
            <a:spLocks noChangeArrowheads="1"/>
          </p:cNvSpPr>
          <p:nvPr/>
        </p:nvSpPr>
        <p:spPr bwMode="auto">
          <a:xfrm>
            <a:off x="1528175" y="2276474"/>
            <a:ext cx="4491625" cy="4105275"/>
          </a:xfrm>
          <a:prstGeom prst="rect">
            <a:avLst/>
          </a:prstGeom>
          <a:noFill/>
          <a:ln w="254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pPr>
            <a:r>
              <a:rPr lang="cs-CZ" altLang="cs-CZ" sz="2600" b="1" dirty="0">
                <a:solidFill>
                  <a:srgbClr val="C00000"/>
                </a:solidFill>
              </a:rPr>
              <a:t>citování díla, které autor nepoužil</a:t>
            </a:r>
          </a:p>
          <a:p>
            <a:pPr eaLnBrk="1" hangingPunct="1">
              <a:lnSpc>
                <a:spcPct val="90000"/>
              </a:lnSpc>
            </a:pPr>
            <a:r>
              <a:rPr lang="cs-CZ" altLang="cs-CZ" sz="2600" b="1" dirty="0">
                <a:solidFill>
                  <a:srgbClr val="C00000"/>
                </a:solidFill>
              </a:rPr>
              <a:t>necitování díla, které autor použil</a:t>
            </a:r>
          </a:p>
          <a:p>
            <a:pPr eaLnBrk="1" hangingPunct="1">
              <a:lnSpc>
                <a:spcPct val="90000"/>
              </a:lnSpc>
            </a:pPr>
            <a:r>
              <a:rPr lang="cs-CZ" altLang="cs-CZ" sz="2600" b="1" dirty="0">
                <a:solidFill>
                  <a:srgbClr val="C00000"/>
                </a:solidFill>
              </a:rPr>
              <a:t>citování vlastních děl bez souvislosti s daným tématem</a:t>
            </a:r>
          </a:p>
          <a:p>
            <a:pPr eaLnBrk="1" hangingPunct="1">
              <a:lnSpc>
                <a:spcPct val="90000"/>
              </a:lnSpc>
            </a:pPr>
            <a:r>
              <a:rPr lang="cs-CZ" altLang="cs-CZ" sz="2600" b="1" dirty="0">
                <a:solidFill>
                  <a:srgbClr val="C00000"/>
                </a:solidFill>
              </a:rPr>
              <a:t>nepřesné citování znemožňující identifikaci díla</a:t>
            </a:r>
            <a:endParaRPr lang="cs-CZ" altLang="cs-CZ" sz="2800" dirty="0">
              <a:solidFill>
                <a:srgbClr val="FF0000"/>
              </a:solidFill>
            </a:endParaRPr>
          </a:p>
        </p:txBody>
      </p:sp>
      <p:sp>
        <p:nvSpPr>
          <p:cNvPr id="8" name="Rectangle 5">
            <a:extLst>
              <a:ext uri="{FF2B5EF4-FFF2-40B4-BE49-F238E27FC236}">
                <a16:creationId xmlns:a16="http://schemas.microsoft.com/office/drawing/2014/main" id="{3B05D90C-CB44-4BB6-9292-A9FBAFE317D2}"/>
              </a:ext>
            </a:extLst>
          </p:cNvPr>
          <p:cNvSpPr txBox="1">
            <a:spLocks noChangeArrowheads="1"/>
          </p:cNvSpPr>
          <p:nvPr/>
        </p:nvSpPr>
        <p:spPr bwMode="auto">
          <a:xfrm>
            <a:off x="6172199" y="2276474"/>
            <a:ext cx="4491625" cy="4105276"/>
          </a:xfrm>
          <a:prstGeom prst="rect">
            <a:avLst/>
          </a:prstGeom>
          <a:noFill/>
          <a:ln w="254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Tx/>
              <a:buChar char="•"/>
              <a:defRPr/>
            </a:pPr>
            <a:r>
              <a:rPr lang="cs-CZ" sz="2400" b="1" dirty="0">
                <a:solidFill>
                  <a:schemeClr val="tx1">
                    <a:lumMod val="65000"/>
                    <a:lumOff val="35000"/>
                  </a:schemeClr>
                </a:solidFill>
              </a:rPr>
              <a:t>přehlednost</a:t>
            </a:r>
          </a:p>
          <a:p>
            <a:pPr eaLnBrk="1" hangingPunct="1">
              <a:lnSpc>
                <a:spcPct val="90000"/>
              </a:lnSpc>
              <a:spcBef>
                <a:spcPct val="20000"/>
              </a:spcBef>
              <a:buFontTx/>
              <a:buChar char="•"/>
              <a:defRPr/>
            </a:pPr>
            <a:r>
              <a:rPr lang="cs-CZ" sz="2400" b="1" dirty="0">
                <a:solidFill>
                  <a:schemeClr val="tx1">
                    <a:lumMod val="65000"/>
                    <a:lumOff val="35000"/>
                  </a:schemeClr>
                </a:solidFill>
              </a:rPr>
              <a:t>úplnost</a:t>
            </a:r>
          </a:p>
          <a:p>
            <a:pPr eaLnBrk="1" hangingPunct="1">
              <a:lnSpc>
                <a:spcPct val="90000"/>
              </a:lnSpc>
              <a:spcBef>
                <a:spcPct val="20000"/>
              </a:spcBef>
              <a:buFontTx/>
              <a:buChar char="•"/>
              <a:defRPr/>
            </a:pPr>
            <a:r>
              <a:rPr lang="cs-CZ" sz="2400" b="1" dirty="0">
                <a:solidFill>
                  <a:schemeClr val="tx1">
                    <a:lumMod val="65000"/>
                    <a:lumOff val="35000"/>
                  </a:schemeClr>
                </a:solidFill>
              </a:rPr>
              <a:t>použití primárních pramenů</a:t>
            </a:r>
          </a:p>
          <a:p>
            <a:pPr eaLnBrk="1" hangingPunct="1">
              <a:lnSpc>
                <a:spcPct val="90000"/>
              </a:lnSpc>
              <a:spcBef>
                <a:spcPct val="20000"/>
              </a:spcBef>
              <a:buFontTx/>
              <a:buChar char="•"/>
              <a:defRPr/>
            </a:pPr>
            <a:r>
              <a:rPr lang="cs-CZ" sz="2400" b="1" dirty="0">
                <a:solidFill>
                  <a:schemeClr val="tx1">
                    <a:lumMod val="65000"/>
                    <a:lumOff val="35000"/>
                  </a:schemeClr>
                </a:solidFill>
              </a:rPr>
              <a:t>zachování pravopisných norem</a:t>
            </a:r>
          </a:p>
          <a:p>
            <a:pPr eaLnBrk="1" hangingPunct="1">
              <a:lnSpc>
                <a:spcPct val="90000"/>
              </a:lnSpc>
              <a:spcBef>
                <a:spcPct val="20000"/>
              </a:spcBef>
              <a:buFontTx/>
              <a:buChar char="•"/>
              <a:defRPr/>
            </a:pPr>
            <a:r>
              <a:rPr lang="cs-CZ" sz="2400" b="1" dirty="0">
                <a:solidFill>
                  <a:schemeClr val="tx1">
                    <a:lumMod val="65000"/>
                    <a:lumOff val="35000"/>
                  </a:schemeClr>
                </a:solidFill>
              </a:rPr>
              <a:t>zachování jazyka knihy</a:t>
            </a:r>
          </a:p>
          <a:p>
            <a:pPr eaLnBrk="1" hangingPunct="1">
              <a:lnSpc>
                <a:spcPct val="87000"/>
              </a:lnSpc>
              <a:spcBef>
                <a:spcPct val="20000"/>
              </a:spcBef>
              <a:buFontTx/>
              <a:buChar char="•"/>
              <a:defRPr/>
            </a:pPr>
            <a:r>
              <a:rPr lang="cs-CZ" sz="2400" b="1" dirty="0">
                <a:solidFill>
                  <a:schemeClr val="tx1">
                    <a:lumMod val="65000"/>
                    <a:lumOff val="35000"/>
                  </a:schemeClr>
                </a:solidFill>
              </a:rPr>
              <a:t>chybějící údaj vynechat</a:t>
            </a:r>
          </a:p>
          <a:p>
            <a:pPr eaLnBrk="1" hangingPunct="1">
              <a:lnSpc>
                <a:spcPct val="87000"/>
              </a:lnSpc>
              <a:spcBef>
                <a:spcPct val="20000"/>
              </a:spcBef>
              <a:buFontTx/>
              <a:buChar char="•"/>
              <a:defRPr/>
            </a:pPr>
            <a:r>
              <a:rPr lang="cs-CZ" sz="2400" b="1" dirty="0">
                <a:solidFill>
                  <a:schemeClr val="tx1">
                    <a:lumMod val="65000"/>
                    <a:lumOff val="35000"/>
                  </a:schemeClr>
                </a:solidFill>
              </a:rPr>
              <a:t>do hranaté závorky opravy a odhadnuté údaje</a:t>
            </a:r>
          </a:p>
          <a:p>
            <a:pPr eaLnBrk="1" hangingPunct="1">
              <a:lnSpc>
                <a:spcPct val="90000"/>
              </a:lnSpc>
              <a:spcBef>
                <a:spcPct val="20000"/>
              </a:spcBef>
              <a:buFontTx/>
              <a:buChar char="•"/>
              <a:defRPr/>
            </a:pPr>
            <a:endParaRPr lang="cs-CZ" sz="2600" b="1" dirty="0">
              <a:solidFill>
                <a:schemeClr val="tx1">
                  <a:lumMod val="65000"/>
                  <a:lumOff val="35000"/>
                </a:schemeClr>
              </a:solidFill>
            </a:endParaRPr>
          </a:p>
          <a:p>
            <a:pPr eaLnBrk="1" hangingPunct="1">
              <a:lnSpc>
                <a:spcPct val="90000"/>
              </a:lnSpc>
              <a:spcBef>
                <a:spcPct val="20000"/>
              </a:spcBef>
              <a:buFontTx/>
              <a:buChar char="•"/>
              <a:defRPr/>
            </a:pPr>
            <a:endParaRPr lang="cs-CZ" sz="2600" b="1" dirty="0">
              <a:solidFill>
                <a:schemeClr val="tx1">
                  <a:lumMod val="65000"/>
                  <a:lumOff val="35000"/>
                </a:schemeClr>
              </a:solidFill>
            </a:endParaRPr>
          </a:p>
        </p:txBody>
      </p:sp>
    </p:spTree>
    <p:extLst>
      <p:ext uri="{BB962C8B-B14F-4D97-AF65-F5344CB8AC3E}">
        <p14:creationId xmlns:p14="http://schemas.microsoft.com/office/powerpoint/2010/main" val="3133159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Časté chyby 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0" y="2055813"/>
            <a:ext cx="12192000" cy="4802187"/>
          </a:xfrm>
        </p:spPr>
        <p:txBody>
          <a:bodyPr>
            <a:normAutofit fontScale="70000" lnSpcReduction="20000"/>
          </a:bodyPr>
          <a:lstStyle/>
          <a:p>
            <a:pPr marL="0" indent="0">
              <a:buClr>
                <a:schemeClr val="accent1"/>
              </a:buClr>
              <a:buNone/>
            </a:pPr>
            <a:r>
              <a:rPr lang="cs-CZ" altLang="cs-CZ" sz="2600" b="1" dirty="0"/>
              <a:t>Použití různých citačních manažerů a pomůcek </a:t>
            </a:r>
            <a:r>
              <a:rPr lang="cs-CZ" altLang="cs-CZ" sz="2600" dirty="0"/>
              <a:t>k vytváření bibliografických citací (každá jednotlivá citace je pak např. podle ISO 690 sice v pořádku, ale nelze je použít do jednoho seznamu), např.:</a:t>
            </a:r>
          </a:p>
          <a:p>
            <a:pPr algn="just">
              <a:buClr>
                <a:schemeClr val="accent1"/>
              </a:buClr>
            </a:pPr>
            <a:r>
              <a:rPr lang="cs-CZ" sz="2600" b="0" i="0" dirty="0">
                <a:effectLst/>
              </a:rPr>
              <a:t>BULGARELLI, </a:t>
            </a:r>
            <a:r>
              <a:rPr lang="cs-CZ" sz="2600" b="0" i="0" dirty="0" err="1">
                <a:effectLst/>
              </a:rPr>
              <a:t>Ulderico</a:t>
            </a:r>
            <a:r>
              <a:rPr lang="cs-CZ" sz="2600" b="0" i="0" dirty="0">
                <a:effectLst/>
              </a:rPr>
              <a:t> – CERIMELE, Maria </a:t>
            </a:r>
            <a:r>
              <a:rPr lang="cs-CZ" sz="2600" b="0" i="0" dirty="0" err="1">
                <a:effectLst/>
              </a:rPr>
              <a:t>Mercede</a:t>
            </a:r>
            <a:r>
              <a:rPr lang="cs-CZ" sz="2600" b="0" i="0" dirty="0">
                <a:effectLst/>
              </a:rPr>
              <a:t> – ZARETTI, Anna. A </a:t>
            </a:r>
            <a:r>
              <a:rPr lang="cs-CZ" sz="2600" b="0" i="0" dirty="0" err="1">
                <a:effectLst/>
              </a:rPr>
              <a:t>Numerical</a:t>
            </a:r>
            <a:r>
              <a:rPr lang="cs-CZ" sz="2600" b="0" i="0" dirty="0">
                <a:effectLst/>
              </a:rPr>
              <a:t> Model </a:t>
            </a:r>
            <a:r>
              <a:rPr lang="cs-CZ" sz="2600" b="0" i="0" dirty="0" err="1">
                <a:effectLst/>
              </a:rPr>
              <a:t>Related</a:t>
            </a:r>
            <a:r>
              <a:rPr lang="cs-CZ" sz="2600" b="0" i="0" dirty="0">
                <a:effectLst/>
              </a:rPr>
              <a:t> to </a:t>
            </a:r>
            <a:r>
              <a:rPr lang="cs-CZ" sz="2600" b="0" i="0" dirty="0" err="1">
                <a:effectLst/>
              </a:rPr>
              <a:t>an</a:t>
            </a:r>
            <a:r>
              <a:rPr lang="cs-CZ" sz="2600" b="0" i="0" dirty="0">
                <a:effectLst/>
              </a:rPr>
              <a:t> </a:t>
            </a:r>
            <a:r>
              <a:rPr lang="cs-CZ" sz="2600" b="0" i="0" dirty="0" err="1">
                <a:effectLst/>
              </a:rPr>
              <a:t>Astrophysical</a:t>
            </a:r>
            <a:r>
              <a:rPr lang="cs-CZ" sz="2600" b="0" i="0" dirty="0">
                <a:effectLst/>
              </a:rPr>
              <a:t> </a:t>
            </a:r>
            <a:r>
              <a:rPr lang="cs-CZ" sz="2600" b="0" i="0" dirty="0" err="1">
                <a:effectLst/>
              </a:rPr>
              <a:t>Problem</a:t>
            </a:r>
            <a:r>
              <a:rPr lang="cs-CZ" sz="2600" b="0" i="0" dirty="0">
                <a:effectLst/>
              </a:rPr>
              <a:t>, </a:t>
            </a:r>
            <a:r>
              <a:rPr lang="cs-CZ" sz="2600" b="0" i="1" dirty="0" err="1">
                <a:effectLst/>
              </a:rPr>
              <a:t>Applied</a:t>
            </a:r>
            <a:r>
              <a:rPr lang="cs-CZ" sz="2600" b="0" i="1" dirty="0">
                <a:effectLst/>
              </a:rPr>
              <a:t> </a:t>
            </a:r>
            <a:r>
              <a:rPr lang="cs-CZ" sz="2600" b="0" i="1" dirty="0" err="1">
                <a:effectLst/>
              </a:rPr>
              <a:t>Mathematics</a:t>
            </a:r>
            <a:r>
              <a:rPr lang="cs-CZ" sz="2600" b="0" i="1" dirty="0">
                <a:effectLst/>
              </a:rPr>
              <a:t> and </a:t>
            </a:r>
            <a:r>
              <a:rPr lang="cs-CZ" sz="2600" b="0" i="1" dirty="0" err="1">
                <a:effectLst/>
              </a:rPr>
              <a:t>Computation</a:t>
            </a:r>
            <a:r>
              <a:rPr lang="cs-CZ" sz="2600" b="0" i="0" dirty="0">
                <a:effectLst/>
              </a:rPr>
              <a:t>, </a:t>
            </a:r>
            <a:r>
              <a:rPr lang="cs-CZ" sz="2600" b="0" i="0" dirty="0" err="1">
                <a:effectLst/>
              </a:rPr>
              <a:t>January</a:t>
            </a:r>
            <a:r>
              <a:rPr lang="cs-CZ" sz="2600" b="0" i="0" dirty="0">
                <a:effectLst/>
              </a:rPr>
              <a:t> 1989. Vol. 29, no. 1, str. 17–38.</a:t>
            </a:r>
          </a:p>
          <a:p>
            <a:pPr algn="just">
              <a:buClr>
                <a:schemeClr val="accent1"/>
              </a:buClr>
            </a:pPr>
            <a:r>
              <a:rPr lang="cs-CZ" sz="2600" b="0" i="0" dirty="0">
                <a:effectLst/>
              </a:rPr>
              <a:t>DÄNIKEN, Erich von, 1994. </a:t>
            </a:r>
            <a:r>
              <a:rPr lang="cs-CZ" sz="2600" b="0" i="1" dirty="0">
                <a:effectLst/>
              </a:rPr>
              <a:t>Prorok minulosti</a:t>
            </a:r>
            <a:r>
              <a:rPr lang="cs-CZ" sz="2600" b="0" i="0" dirty="0">
                <a:effectLst/>
              </a:rPr>
              <a:t>. Praha: Naše vojsko. Fakta a svědectví, sv. 119. ISBN 80‑206‑0434‑0.</a:t>
            </a:r>
          </a:p>
          <a:p>
            <a:pPr algn="just">
              <a:buClr>
                <a:schemeClr val="accent1"/>
              </a:buClr>
            </a:pPr>
            <a:r>
              <a:rPr lang="cs-CZ" sz="2600" b="0" i="0" dirty="0">
                <a:effectLst/>
              </a:rPr>
              <a:t>Doleček, J. (2009). </a:t>
            </a:r>
            <a:r>
              <a:rPr lang="cs-CZ" sz="2600" b="0" i="1" dirty="0">
                <a:effectLst/>
              </a:rPr>
              <a:t>Moderní učebnice elektroniky</a:t>
            </a:r>
            <a:r>
              <a:rPr lang="cs-CZ" sz="2600" b="0" i="0" dirty="0">
                <a:effectLst/>
              </a:rPr>
              <a:t>. 6. díl, Kmitočtové filtry, generátory signálu a převodníky dat. Praha: BEN. ISBN 978‑80‑7300‑240‑4.</a:t>
            </a:r>
          </a:p>
          <a:p>
            <a:pPr algn="just">
              <a:buClr>
                <a:schemeClr val="accent1"/>
              </a:buClr>
            </a:pPr>
            <a:r>
              <a:rPr lang="cs-CZ" sz="2600" b="0" i="0" dirty="0">
                <a:effectLst/>
              </a:rPr>
              <a:t>HANUŠ, J. (</a:t>
            </a:r>
            <a:r>
              <a:rPr lang="cs-CZ" sz="2600" b="0" i="0" dirty="0" err="1">
                <a:effectLst/>
              </a:rPr>
              <a:t>ed</a:t>
            </a:r>
            <a:r>
              <a:rPr lang="cs-CZ" sz="2600" b="0" i="0" dirty="0">
                <a:effectLst/>
              </a:rPr>
              <a:t>.). </a:t>
            </a:r>
            <a:r>
              <a:rPr lang="cs-CZ" sz="2600" b="0" i="1" dirty="0">
                <a:effectLst/>
              </a:rPr>
              <a:t>Dějiny kultury a civilizace Západu v 19. století</a:t>
            </a:r>
            <a:r>
              <a:rPr lang="cs-CZ" sz="2600" b="0" i="0" dirty="0">
                <a:effectLst/>
              </a:rPr>
              <a:t>. Brno: Centrum pro studium demokracie a kultury, 2002. Dějiny a kultura, sv. 5. ISBN 80‑7325‑006‑3.</a:t>
            </a:r>
          </a:p>
          <a:p>
            <a:pPr algn="just">
              <a:buClr>
                <a:schemeClr val="accent1"/>
              </a:buClr>
            </a:pPr>
            <a:r>
              <a:rPr lang="cs-CZ" sz="2600" b="0" i="0" dirty="0">
                <a:effectLst/>
              </a:rPr>
              <a:t>Herout, Pavel. </a:t>
            </a:r>
            <a:r>
              <a:rPr lang="cs-CZ" sz="2600" b="0" i="1" dirty="0">
                <a:effectLst/>
              </a:rPr>
              <a:t>Učebnice jazyka C</a:t>
            </a:r>
            <a:r>
              <a:rPr lang="cs-CZ" sz="2600" b="0" i="0" dirty="0">
                <a:effectLst/>
              </a:rPr>
              <a:t>. 6. vyd. České Budějovice: Kopp, 2009. ISBN 978‑80‑7232‑383‑8.</a:t>
            </a:r>
          </a:p>
          <a:p>
            <a:pPr algn="just">
              <a:buClr>
                <a:schemeClr val="accent1"/>
              </a:buClr>
            </a:pPr>
            <a:r>
              <a:rPr lang="cs-CZ" sz="2600" b="0" i="0" dirty="0">
                <a:effectLst/>
              </a:rPr>
              <a:t>KOTLER, Philip a ARMSTRONG, Gary. </a:t>
            </a:r>
            <a:r>
              <a:rPr lang="cs-CZ" sz="2600" b="0" i="1" dirty="0" err="1">
                <a:effectLst/>
              </a:rPr>
              <a:t>Principles</a:t>
            </a:r>
            <a:r>
              <a:rPr lang="cs-CZ" sz="2600" b="0" i="1" dirty="0">
                <a:effectLst/>
              </a:rPr>
              <a:t> </a:t>
            </a:r>
            <a:r>
              <a:rPr lang="cs-CZ" sz="2600" b="0" i="1" dirty="0" err="1">
                <a:effectLst/>
              </a:rPr>
              <a:t>of</a:t>
            </a:r>
            <a:r>
              <a:rPr lang="cs-CZ" sz="2600" b="0" i="1" dirty="0">
                <a:effectLst/>
              </a:rPr>
              <a:t> Marketing</a:t>
            </a:r>
            <a:r>
              <a:rPr lang="cs-CZ" sz="2600" b="0" i="0" dirty="0">
                <a:effectLst/>
              </a:rPr>
              <a:t>. 9th </a:t>
            </a:r>
            <a:r>
              <a:rPr lang="cs-CZ" sz="2600" b="0" i="0" dirty="0" err="1">
                <a:effectLst/>
              </a:rPr>
              <a:t>ed</a:t>
            </a:r>
            <a:r>
              <a:rPr lang="cs-CZ" sz="2600" b="0" i="0" dirty="0">
                <a:effectLst/>
              </a:rPr>
              <a:t>. New Jersey: </a:t>
            </a:r>
            <a:r>
              <a:rPr lang="cs-CZ" sz="2600" b="0" i="0" dirty="0" err="1">
                <a:effectLst/>
              </a:rPr>
              <a:t>Prentice‑Hall</a:t>
            </a:r>
            <a:r>
              <a:rPr lang="cs-CZ" sz="2600" b="0" i="0" dirty="0">
                <a:effectLst/>
              </a:rPr>
              <a:t>, 2001. ISBN 0‑13‑029368‑7.</a:t>
            </a:r>
          </a:p>
          <a:p>
            <a:pPr algn="just">
              <a:buClr>
                <a:schemeClr val="accent1"/>
              </a:buClr>
            </a:pPr>
            <a:endParaRPr lang="cs-CZ" sz="2600" b="1" i="0" dirty="0">
              <a:effectLst/>
            </a:endParaRPr>
          </a:p>
          <a:p>
            <a:pPr marL="0" indent="0" algn="just">
              <a:buClr>
                <a:schemeClr val="accent1"/>
              </a:buClr>
              <a:buNone/>
            </a:pPr>
            <a:r>
              <a:rPr lang="cs-CZ" sz="2600" b="1" i="0" dirty="0">
                <a:effectLst/>
              </a:rPr>
              <a:t>Nesoulad odkazů a seznamu citací:</a:t>
            </a:r>
            <a:endParaRPr lang="cs-CZ" sz="2600" b="0" i="0" dirty="0">
              <a:effectLst/>
            </a:endParaRPr>
          </a:p>
          <a:p>
            <a:pPr algn="just">
              <a:buClr>
                <a:schemeClr val="accent1"/>
              </a:buClr>
            </a:pPr>
            <a:r>
              <a:rPr lang="cs-CZ" sz="2600" b="0" i="0" dirty="0">
                <a:effectLst/>
              </a:rPr>
              <a:t>Velmi často se vyskytuje v textu práce harvardský způsob odkazování (jméno, datum), ale v soupisu bibliografických citací není rok vydání práce hned za autorem, přitom na tom je celý tento styl (systém) postaven.</a:t>
            </a:r>
          </a:p>
          <a:p>
            <a:pPr algn="just">
              <a:buClr>
                <a:schemeClr val="accent1"/>
              </a:buClr>
            </a:pPr>
            <a:r>
              <a:rPr lang="cs-CZ" sz="2600" b="1" i="0" dirty="0">
                <a:solidFill>
                  <a:schemeClr val="accent1"/>
                </a:solidFill>
                <a:effectLst/>
              </a:rPr>
              <a:t>Je tedy potřeba dodržovat jednotný citační styl jak v odkazování v textu, tak v seznamu použité literatury</a:t>
            </a:r>
            <a:endParaRPr lang="cs-CZ" sz="2400" b="1" dirty="0">
              <a:solidFill>
                <a:schemeClr val="accent1"/>
              </a:solidFill>
            </a:endParaRPr>
          </a:p>
        </p:txBody>
      </p:sp>
    </p:spTree>
    <p:extLst>
      <p:ext uri="{BB962C8B-B14F-4D97-AF65-F5344CB8AC3E}">
        <p14:creationId xmlns:p14="http://schemas.microsoft.com/office/powerpoint/2010/main" val="84077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Časté chyby II.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175364" y="2055813"/>
            <a:ext cx="11812044" cy="4802187"/>
          </a:xfrm>
        </p:spPr>
        <p:txBody>
          <a:bodyPr>
            <a:normAutofit fontScale="92500" lnSpcReduction="20000"/>
          </a:bodyPr>
          <a:lstStyle/>
          <a:p>
            <a:pPr marL="0" indent="0">
              <a:buClr>
                <a:schemeClr val="accent1"/>
              </a:buClr>
              <a:buNone/>
            </a:pPr>
            <a:r>
              <a:rPr lang="cs-CZ" altLang="cs-CZ" sz="2600" b="1" dirty="0"/>
              <a:t>Opomenutí mezery za interpunkčním znaménkem či použití spojovníku místo pomlčky v rozsahu (např. stran nebo let):</a:t>
            </a:r>
            <a:r>
              <a:rPr lang="cs-CZ" altLang="cs-CZ" sz="2600" dirty="0"/>
              <a:t>, např.:</a:t>
            </a:r>
          </a:p>
          <a:p>
            <a:pPr algn="just">
              <a:buClr>
                <a:schemeClr val="accent1"/>
              </a:buClr>
            </a:pPr>
            <a:r>
              <a:rPr lang="cs-CZ" sz="2600" b="0" i="0" dirty="0" err="1">
                <a:effectLst/>
              </a:rPr>
              <a:t>ŠIMETKA,Ondřej</a:t>
            </a:r>
            <a:r>
              <a:rPr lang="cs-CZ" sz="2600" b="0" i="0" dirty="0">
                <a:effectLst/>
              </a:rPr>
              <a:t>. Zmenšující (destruktivní) operace. </a:t>
            </a:r>
            <a:r>
              <a:rPr lang="cs-CZ" sz="2600" b="0" i="1" dirty="0">
                <a:effectLst/>
              </a:rPr>
              <a:t>Moderní gynekologie a porodnictví,</a:t>
            </a:r>
            <a:r>
              <a:rPr lang="cs-CZ" sz="2600" b="0" i="0" dirty="0">
                <a:effectLst/>
              </a:rPr>
              <a:t>2009,roč.18,č. 3, s.285-289. ISSN:1211-1058.</a:t>
            </a:r>
          </a:p>
          <a:p>
            <a:pPr algn="just">
              <a:buClr>
                <a:schemeClr val="accent1"/>
              </a:buClr>
            </a:pPr>
            <a:endParaRPr lang="cs-CZ" sz="2600" dirty="0"/>
          </a:p>
          <a:p>
            <a:pPr marL="0" indent="0" algn="just">
              <a:buClr>
                <a:schemeClr val="accent1"/>
              </a:buClr>
              <a:buNone/>
            </a:pPr>
            <a:r>
              <a:rPr lang="cs-CZ" sz="2600" b="0" i="0" dirty="0">
                <a:effectLst/>
              </a:rPr>
              <a:t>V názvech s podnázvem se často vyskytuje </a:t>
            </a:r>
            <a:r>
              <a:rPr lang="cs-CZ" sz="2600" b="1" i="0" dirty="0">
                <a:effectLst/>
              </a:rPr>
              <a:t>chyba oboustranné mezery kolem dvojtečky</a:t>
            </a:r>
            <a:r>
              <a:rPr lang="cs-CZ" sz="2600" b="0" i="0" dirty="0">
                <a:effectLst/>
              </a:rPr>
              <a:t>. Většinou vznikne kopírováním z knihovního katalogu, např.:</a:t>
            </a:r>
          </a:p>
          <a:p>
            <a:pPr algn="just">
              <a:buClr>
                <a:schemeClr val="accent1"/>
              </a:buClr>
            </a:pPr>
            <a:r>
              <a:rPr lang="cs-CZ" sz="2400" b="0" i="0" dirty="0">
                <a:solidFill>
                  <a:srgbClr val="333333"/>
                </a:solidFill>
                <a:effectLst/>
                <a:latin typeface="Open Sans" panose="020B0606030504020204" pitchFamily="34" charset="0"/>
              </a:rPr>
              <a:t>PROŠKOVÁ, Eva. Mýty a skutečnost specializované způsobilosti všeobecných sester. </a:t>
            </a:r>
            <a:r>
              <a:rPr lang="cs-CZ" sz="2400" b="0" i="1" dirty="0">
                <a:solidFill>
                  <a:srgbClr val="333333"/>
                </a:solidFill>
                <a:effectLst/>
                <a:latin typeface="Open Sans" panose="020B0606030504020204" pitchFamily="34" charset="0"/>
              </a:rPr>
              <a:t>Florence : časopis moderního ošetřovatelství</a:t>
            </a:r>
            <a:r>
              <a:rPr lang="cs-CZ" sz="2400" b="0" i="0" dirty="0">
                <a:solidFill>
                  <a:srgbClr val="333333"/>
                </a:solidFill>
                <a:effectLst/>
                <a:latin typeface="Open Sans" panose="020B0606030504020204" pitchFamily="34" charset="0"/>
              </a:rPr>
              <a:t>, 2010, </a:t>
            </a:r>
            <a:r>
              <a:rPr lang="cs-CZ" sz="2400" b="1" i="0" dirty="0">
                <a:solidFill>
                  <a:srgbClr val="333333"/>
                </a:solidFill>
                <a:effectLst/>
                <a:latin typeface="Open Sans" panose="020B0606030504020204" pitchFamily="34" charset="0"/>
              </a:rPr>
              <a:t>6</a:t>
            </a:r>
            <a:r>
              <a:rPr lang="cs-CZ" sz="2400" b="0" i="0" dirty="0">
                <a:solidFill>
                  <a:srgbClr val="333333"/>
                </a:solidFill>
                <a:effectLst/>
                <a:latin typeface="Open Sans" panose="020B0606030504020204" pitchFamily="34" charset="0"/>
              </a:rPr>
              <a:t>(6), 3–4. ISSN 1801-464X.</a:t>
            </a:r>
          </a:p>
          <a:p>
            <a:pPr algn="just">
              <a:buClr>
                <a:schemeClr val="accent1"/>
              </a:buClr>
            </a:pPr>
            <a:endParaRPr lang="cs-CZ" sz="2600" b="0" i="0" dirty="0">
              <a:effectLst/>
            </a:endParaRPr>
          </a:p>
          <a:p>
            <a:pPr marL="0" indent="0" algn="just">
              <a:buNone/>
            </a:pPr>
            <a:r>
              <a:rPr lang="cs-CZ" sz="2400" b="1" i="0" dirty="0">
                <a:solidFill>
                  <a:srgbClr val="333333"/>
                </a:solidFill>
                <a:effectLst/>
                <a:latin typeface="Open Sans" panose="020B0606030504020204" pitchFamily="34" charset="0"/>
              </a:rPr>
              <a:t>Neuvádění přesného data u zdrojů toto vyžadujících: online zdroje, patenty, rozhlasová či televizní vysílání (zde se uvádí i čas). </a:t>
            </a:r>
          </a:p>
          <a:p>
            <a:pPr algn="just"/>
            <a:r>
              <a:rPr lang="cs-CZ" sz="2400" b="0" i="0" dirty="0">
                <a:solidFill>
                  <a:srgbClr val="333333"/>
                </a:solidFill>
                <a:effectLst/>
                <a:latin typeface="Open Sans" panose="020B0606030504020204" pitchFamily="34" charset="0"/>
              </a:rPr>
              <a:t>Zvláště v harvardském stylu, kdy se uvádí rok vydání ihned za autora. Přesnější datum je pak třeba uvést na obvyklém místě.</a:t>
            </a:r>
          </a:p>
        </p:txBody>
      </p:sp>
    </p:spTree>
    <p:extLst>
      <p:ext uri="{BB962C8B-B14F-4D97-AF65-F5344CB8AC3E}">
        <p14:creationId xmlns:p14="http://schemas.microsoft.com/office/powerpoint/2010/main" val="4254752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Prvky použití citace v praxi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0000" lnSpcReduction="20000"/>
          </a:bodyPr>
          <a:lstStyle/>
          <a:p>
            <a:pPr marL="0" indent="0">
              <a:buClr>
                <a:schemeClr val="accent1"/>
              </a:buClr>
              <a:buNone/>
            </a:pPr>
            <a:r>
              <a:rPr lang="cs-CZ" altLang="cs-CZ" b="1" dirty="0">
                <a:solidFill>
                  <a:schemeClr val="accent1"/>
                </a:solidFill>
              </a:rPr>
              <a:t>Bibliografický soupis </a:t>
            </a:r>
          </a:p>
          <a:p>
            <a:pPr>
              <a:buClr>
                <a:schemeClr val="accent1"/>
              </a:buClr>
            </a:pPr>
            <a:r>
              <a:rPr lang="cs-CZ" altLang="cs-CZ" dirty="0"/>
              <a:t>abecedně řazený seznam použité nebo doporučované literatury umístěný na konci odborného textu</a:t>
            </a:r>
          </a:p>
          <a:p>
            <a:pPr>
              <a:buClr>
                <a:schemeClr val="accent1"/>
              </a:buClr>
            </a:pPr>
            <a:r>
              <a:rPr lang="cs-CZ" altLang="cs-CZ" dirty="0"/>
              <a:t>obsahem jsou jednotlivé bibliografické záznamy, uspořádání soupisu bibliografických citací a metody odkazů </a:t>
            </a:r>
          </a:p>
          <a:p>
            <a:pPr>
              <a:buClr>
                <a:schemeClr val="accent1"/>
              </a:buClr>
            </a:pPr>
            <a:r>
              <a:rPr lang="cs-CZ" altLang="cs-CZ" dirty="0"/>
              <a:t>řazení záznamů v seznamu: abecední podle autorů či názvů, časové podle roku vydání nebo číselné podle pořadí odkazů v textu </a:t>
            </a:r>
          </a:p>
          <a:p>
            <a:pPr>
              <a:buClr>
                <a:schemeClr val="accent1"/>
              </a:buClr>
            </a:pPr>
            <a:r>
              <a:rPr lang="cs-CZ" altLang="cs-CZ" dirty="0"/>
              <a:t>formální úprava je dána normou ČSN ISO 690 Bibliografické citace </a:t>
            </a:r>
          </a:p>
          <a:p>
            <a:pPr>
              <a:buClr>
                <a:schemeClr val="accent1"/>
              </a:buClr>
            </a:pPr>
            <a:r>
              <a:rPr lang="cs-CZ" altLang="cs-CZ" dirty="0"/>
              <a:t>určeno autorům a redaktorům pro zpracování citací tištěných i elektronických dokumentů </a:t>
            </a:r>
          </a:p>
          <a:p>
            <a:pPr>
              <a:buClr>
                <a:schemeClr val="accent1"/>
              </a:buClr>
            </a:pPr>
            <a:r>
              <a:rPr lang="cs-CZ" altLang="cs-CZ" dirty="0"/>
              <a:t>obsahuje bibliografické citace = bibliografické záznamy různých typů dokumentů (monografie, článek, www ...)</a:t>
            </a:r>
          </a:p>
          <a:p>
            <a:pPr marL="0" indent="0">
              <a:buClr>
                <a:schemeClr val="accent1"/>
              </a:buClr>
              <a:buNone/>
            </a:pPr>
            <a:endParaRPr lang="cs-CZ" altLang="cs-CZ" dirty="0"/>
          </a:p>
          <a:p>
            <a:pPr marL="0" indent="0">
              <a:buClr>
                <a:schemeClr val="accent1"/>
              </a:buClr>
              <a:buNone/>
            </a:pPr>
            <a:r>
              <a:rPr lang="cs-CZ" altLang="cs-CZ" b="1" dirty="0">
                <a:solidFill>
                  <a:schemeClr val="accent1"/>
                </a:solidFill>
              </a:rPr>
              <a:t>Odkazy v textu - různé způsoby (číselná, prvního prvku a data, poznámky) </a:t>
            </a:r>
          </a:p>
          <a:p>
            <a:pPr>
              <a:buClr>
                <a:schemeClr val="accent1"/>
              </a:buClr>
            </a:pPr>
            <a:r>
              <a:rPr lang="cs-CZ" altLang="cs-CZ" dirty="0"/>
              <a:t>Poznámky pod čarou na konci stránky či na konci kapitoly</a:t>
            </a:r>
          </a:p>
          <a:p>
            <a:pPr marL="0" indent="0">
              <a:buClr>
                <a:schemeClr val="accent1"/>
              </a:buClr>
              <a:buNone/>
            </a:pPr>
            <a:r>
              <a:rPr lang="cs-CZ" altLang="cs-CZ" b="1" dirty="0"/>
              <a:t>Pokud jde o delší text, píší se kvůli přehlednosti bibliografické citace či vysvětlivky na konec stránky či kapitoly – celý soupis literatury se uvede nakonec textu</a:t>
            </a:r>
          </a:p>
          <a:p>
            <a:pPr>
              <a:buClr>
                <a:schemeClr val="accent1"/>
              </a:buClr>
            </a:pPr>
            <a:endParaRPr lang="cs-CZ" altLang="cs-CZ" dirty="0"/>
          </a:p>
        </p:txBody>
      </p:sp>
    </p:spTree>
    <p:extLst>
      <p:ext uri="{BB962C8B-B14F-4D97-AF65-F5344CB8AC3E}">
        <p14:creationId xmlns:p14="http://schemas.microsoft.com/office/powerpoint/2010/main" val="2778662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Bibliografický soupis I.</a:t>
            </a:r>
          </a:p>
        </p:txBody>
      </p:sp>
      <p:sp>
        <p:nvSpPr>
          <p:cNvPr id="11" name="Obdélník 5">
            <a:extLst>
              <a:ext uri="{FF2B5EF4-FFF2-40B4-BE49-F238E27FC236}">
                <a16:creationId xmlns:a16="http://schemas.microsoft.com/office/drawing/2014/main" id="{021EE6D0-3E41-47DA-816B-FEED7D81DE31}"/>
              </a:ext>
            </a:extLst>
          </p:cNvPr>
          <p:cNvSpPr>
            <a:spLocks noChangeArrowheads="1"/>
          </p:cNvSpPr>
          <p:nvPr/>
        </p:nvSpPr>
        <p:spPr bwMode="auto">
          <a:xfrm>
            <a:off x="2170635" y="1963737"/>
            <a:ext cx="8208962"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b="1" u="sng" dirty="0"/>
              <a:t>Použitá literatura</a:t>
            </a:r>
            <a:endParaRPr lang="cs-CZ" altLang="cs-CZ" sz="1200" b="1" dirty="0"/>
          </a:p>
          <a:p>
            <a:pPr eaLnBrk="1" hangingPunct="1">
              <a:spcBef>
                <a:spcPct val="0"/>
              </a:spcBef>
              <a:buFontTx/>
              <a:buNone/>
            </a:pPr>
            <a:r>
              <a:rPr lang="cs-CZ" altLang="cs-CZ" sz="1200" dirty="0"/>
              <a:t> </a:t>
            </a:r>
          </a:p>
          <a:p>
            <a:pPr eaLnBrk="1" hangingPunct="1">
              <a:spcBef>
                <a:spcPct val="0"/>
              </a:spcBef>
              <a:buFontTx/>
              <a:buNone/>
            </a:pPr>
            <a:r>
              <a:rPr lang="cs-CZ" altLang="cs-CZ" sz="1200" i="1" dirty="0"/>
              <a:t>ALEPH. Příručka pro uživatele systému. Verze 3.2_6</a:t>
            </a:r>
            <a:r>
              <a:rPr lang="cs-CZ" altLang="cs-CZ" sz="1200" dirty="0"/>
              <a:t>. Praha: Národní knihovna České republiky, 1998. ISBN 80-7050-287-8.</a:t>
            </a:r>
          </a:p>
          <a:p>
            <a:pPr eaLnBrk="1" hangingPunct="1">
              <a:spcBef>
                <a:spcPct val="0"/>
              </a:spcBef>
              <a:buFontTx/>
              <a:buNone/>
            </a:pPr>
            <a:r>
              <a:rPr lang="cs-CZ" altLang="cs-CZ" sz="1200" dirty="0"/>
              <a:t> </a:t>
            </a:r>
          </a:p>
          <a:p>
            <a:pPr eaLnBrk="1" hangingPunct="1">
              <a:spcBef>
                <a:spcPct val="0"/>
              </a:spcBef>
              <a:buFontTx/>
              <a:buNone/>
            </a:pPr>
            <a:r>
              <a:rPr lang="cs-CZ" altLang="cs-CZ" sz="1200" dirty="0"/>
              <a:t>BERKA, P.: </a:t>
            </a:r>
            <a:r>
              <a:rPr lang="cs-CZ" altLang="cs-CZ" sz="1200" i="1" dirty="0"/>
              <a:t>Dobývání znalostí z dat o hypertenzi. </a:t>
            </a:r>
            <a:r>
              <a:rPr lang="cs-CZ" altLang="cs-CZ" sz="1200" dirty="0"/>
              <a:t>[online]. Praha: </a:t>
            </a:r>
            <a:r>
              <a:rPr lang="cs-CZ" altLang="cs-CZ" sz="1200" dirty="0" err="1"/>
              <a:t>EuroMISE</a:t>
            </a:r>
            <a:r>
              <a:rPr lang="cs-CZ" altLang="cs-CZ" sz="1200" dirty="0"/>
              <a:t> Centrum – </a:t>
            </a:r>
            <a:r>
              <a:rPr lang="cs-CZ" altLang="cs-CZ" sz="1200" dirty="0" err="1"/>
              <a:t>Kardio</a:t>
            </a:r>
            <a:r>
              <a:rPr lang="cs-CZ" altLang="cs-CZ" sz="1200" dirty="0"/>
              <a:t>, VŠE, [2001]. 30. 05. 2003. [cit. 2006-04-03]. Dostupný z </a:t>
            </a:r>
            <a:r>
              <a:rPr lang="cs-CZ" altLang="cs-CZ" sz="1200" dirty="0" err="1"/>
              <a:t>World</a:t>
            </a:r>
            <a:r>
              <a:rPr lang="cs-CZ" altLang="cs-CZ" sz="1200" dirty="0"/>
              <a:t> </a:t>
            </a:r>
            <a:r>
              <a:rPr lang="cs-CZ" altLang="cs-CZ" sz="1200" dirty="0" err="1"/>
              <a:t>Wide</a:t>
            </a:r>
            <a:r>
              <a:rPr lang="cs-CZ" altLang="cs-CZ" sz="1200" dirty="0"/>
              <a:t> Web: </a:t>
            </a:r>
            <a:r>
              <a:rPr lang="cs-CZ" altLang="cs-CZ" sz="1200" u="sng" dirty="0">
                <a:hlinkClick r:id="rId2"/>
              </a:rPr>
              <a:t>http://euromise.vse.cz/</a:t>
            </a:r>
            <a:r>
              <a:rPr lang="cs-CZ" altLang="cs-CZ" sz="1200" u="sng" dirty="0" err="1">
                <a:hlinkClick r:id="rId2"/>
              </a:rPr>
              <a:t>kdd</a:t>
            </a:r>
            <a:r>
              <a:rPr lang="cs-CZ" altLang="cs-CZ" sz="1200" u="sng" dirty="0">
                <a:hlinkClick r:id="rId2"/>
              </a:rPr>
              <a:t>/</a:t>
            </a:r>
            <a:r>
              <a:rPr lang="cs-CZ" altLang="cs-CZ" sz="1200" u="sng" dirty="0" err="1">
                <a:hlinkClick r:id="rId2"/>
              </a:rPr>
              <a:t>index.php?page</a:t>
            </a:r>
            <a:r>
              <a:rPr lang="cs-CZ" altLang="cs-CZ" sz="1200" u="sng" dirty="0">
                <a:hlinkClick r:id="rId2"/>
              </a:rPr>
              <a:t>=kdd#LM-krok4</a:t>
            </a:r>
            <a:r>
              <a:rPr lang="cs-CZ" altLang="cs-CZ" sz="1200" dirty="0"/>
              <a:t>.</a:t>
            </a:r>
          </a:p>
          <a:p>
            <a:pPr eaLnBrk="1" hangingPunct="1">
              <a:spcBef>
                <a:spcPct val="0"/>
              </a:spcBef>
              <a:buFontTx/>
              <a:buNone/>
            </a:pPr>
            <a:r>
              <a:rPr lang="cs-CZ" altLang="cs-CZ" sz="1200" dirty="0"/>
              <a:t> </a:t>
            </a:r>
          </a:p>
          <a:p>
            <a:pPr eaLnBrk="1" hangingPunct="1">
              <a:spcBef>
                <a:spcPct val="0"/>
              </a:spcBef>
              <a:buFontTx/>
              <a:buNone/>
            </a:pPr>
            <a:r>
              <a:rPr lang="cs-CZ" altLang="cs-CZ" sz="1200" dirty="0"/>
              <a:t>BERKA, P: </a:t>
            </a:r>
            <a:r>
              <a:rPr lang="cs-CZ" altLang="cs-CZ" sz="1200" i="1" dirty="0"/>
              <a:t>Dobývání znalostí z databází</a:t>
            </a:r>
            <a:r>
              <a:rPr lang="cs-CZ" altLang="cs-CZ" sz="1200" dirty="0"/>
              <a:t>. 1.vyd. Praha: Academia, 2003. 366 s. </a:t>
            </a:r>
          </a:p>
          <a:p>
            <a:pPr eaLnBrk="1" hangingPunct="1">
              <a:spcBef>
                <a:spcPct val="0"/>
              </a:spcBef>
              <a:buFontTx/>
              <a:buNone/>
            </a:pPr>
            <a:r>
              <a:rPr lang="cs-CZ" altLang="cs-CZ" sz="1200" dirty="0"/>
              <a:t>ISBN: 80-200-1062-9.</a:t>
            </a:r>
          </a:p>
          <a:p>
            <a:pPr eaLnBrk="1" hangingPunct="1">
              <a:spcBef>
                <a:spcPct val="0"/>
              </a:spcBef>
              <a:buFontTx/>
              <a:buNone/>
            </a:pPr>
            <a:r>
              <a:rPr lang="cs-CZ" altLang="cs-CZ" sz="1200" dirty="0"/>
              <a:t> </a:t>
            </a:r>
          </a:p>
          <a:p>
            <a:pPr eaLnBrk="1" hangingPunct="1">
              <a:spcBef>
                <a:spcPct val="0"/>
              </a:spcBef>
              <a:buFontTx/>
              <a:buNone/>
            </a:pPr>
            <a:r>
              <a:rPr lang="cs-CZ" altLang="cs-CZ" sz="1200" dirty="0"/>
              <a:t>BUTTERFIELD , K.: Online Public Access </a:t>
            </a:r>
            <a:r>
              <a:rPr lang="cs-CZ" altLang="cs-CZ" sz="1200" dirty="0" err="1"/>
              <a:t>Catalogs</a:t>
            </a:r>
            <a:r>
              <a:rPr lang="cs-CZ" altLang="cs-CZ" sz="1200" dirty="0"/>
              <a:t>. </a:t>
            </a:r>
            <a:r>
              <a:rPr lang="cs-CZ" altLang="cs-CZ" sz="1200" i="1" dirty="0" err="1"/>
              <a:t>Dekker</a:t>
            </a:r>
            <a:r>
              <a:rPr lang="cs-CZ" altLang="cs-CZ" sz="1200" i="1" dirty="0"/>
              <a:t> </a:t>
            </a:r>
            <a:r>
              <a:rPr lang="cs-CZ" altLang="cs-CZ" sz="1200" i="1" dirty="0" err="1"/>
              <a:t>encyklopedias</a:t>
            </a:r>
            <a:r>
              <a:rPr lang="cs-CZ" altLang="cs-CZ" sz="1200" i="1" dirty="0"/>
              <a:t>.</a:t>
            </a:r>
            <a:r>
              <a:rPr lang="cs-CZ" altLang="cs-CZ" sz="1200" dirty="0"/>
              <a:t>[online]. 2003. [cit. 2006-04-03]. Dostupný z </a:t>
            </a:r>
            <a:r>
              <a:rPr lang="cs-CZ" altLang="cs-CZ" sz="1200" dirty="0" err="1"/>
              <a:t>World</a:t>
            </a:r>
            <a:r>
              <a:rPr lang="cs-CZ" altLang="cs-CZ" sz="1200" dirty="0"/>
              <a:t> </a:t>
            </a:r>
            <a:r>
              <a:rPr lang="cs-CZ" altLang="cs-CZ" sz="1200" dirty="0" err="1"/>
              <a:t>Wide</a:t>
            </a:r>
            <a:r>
              <a:rPr lang="cs-CZ" altLang="cs-CZ" sz="1200" dirty="0"/>
              <a:t> Web: </a:t>
            </a:r>
            <a:r>
              <a:rPr lang="cs-CZ" altLang="cs-CZ" sz="1200" u="sng" dirty="0">
                <a:hlinkClick r:id="rId3"/>
              </a:rPr>
              <a:t>http://www.dekker.com/</a:t>
            </a:r>
            <a:r>
              <a:rPr lang="cs-CZ" altLang="cs-CZ" sz="1200" u="sng" dirty="0" err="1">
                <a:hlinkClick r:id="rId3"/>
              </a:rPr>
              <a:t>sdek</a:t>
            </a:r>
            <a:r>
              <a:rPr lang="cs-CZ" altLang="cs-CZ" sz="1200" u="sng" dirty="0">
                <a:hlinkClick r:id="rId3"/>
              </a:rPr>
              <a:t>/</a:t>
            </a:r>
            <a:r>
              <a:rPr lang="cs-CZ" altLang="cs-CZ" sz="1200" u="sng" dirty="0" err="1">
                <a:hlinkClick r:id="rId3"/>
              </a:rPr>
              <a:t>section?content</a:t>
            </a:r>
            <a:r>
              <a:rPr lang="cs-CZ" altLang="cs-CZ" sz="1200" u="sng" dirty="0">
                <a:hlinkClick r:id="rId3"/>
              </a:rPr>
              <a:t>=a713532000&amp;scope=</a:t>
            </a:r>
            <a:r>
              <a:rPr lang="cs-CZ" altLang="cs-CZ" sz="1200" u="sng" dirty="0" err="1">
                <a:hlinkClick r:id="rId3"/>
              </a:rPr>
              <a:t>doc&amp;fmt</a:t>
            </a:r>
            <a:r>
              <a:rPr lang="cs-CZ" altLang="cs-CZ" sz="1200" u="sng" dirty="0">
                <a:hlinkClick r:id="rId3"/>
              </a:rPr>
              <a:t>=.html</a:t>
            </a:r>
            <a:r>
              <a:rPr lang="cs-CZ" altLang="cs-CZ" sz="1200" dirty="0"/>
              <a:t>.</a:t>
            </a:r>
          </a:p>
          <a:p>
            <a:pPr eaLnBrk="1" hangingPunct="1">
              <a:spcBef>
                <a:spcPct val="0"/>
              </a:spcBef>
              <a:buFontTx/>
              <a:buNone/>
            </a:pPr>
            <a:r>
              <a:rPr lang="cs-CZ" altLang="cs-CZ" sz="1200" dirty="0"/>
              <a:t> </a:t>
            </a:r>
          </a:p>
          <a:p>
            <a:pPr eaLnBrk="1" hangingPunct="1">
              <a:spcBef>
                <a:spcPct val="0"/>
              </a:spcBef>
              <a:buFontTx/>
              <a:buNone/>
            </a:pPr>
            <a:r>
              <a:rPr lang="cs-CZ" altLang="cs-CZ" sz="1200" dirty="0"/>
              <a:t>BYRUM, J. D. Jr.: On-line katalogy a knihovní portály v současném informačním prostředí . </a:t>
            </a:r>
            <a:r>
              <a:rPr lang="cs-CZ" altLang="cs-CZ" sz="1200" i="1" dirty="0"/>
              <a:t>Knihovna plus</a:t>
            </a:r>
            <a:r>
              <a:rPr lang="cs-CZ" altLang="cs-CZ" sz="1200" dirty="0"/>
              <a:t>: </a:t>
            </a:r>
            <a:r>
              <a:rPr lang="cs-CZ" altLang="cs-CZ" sz="1200" i="1" dirty="0"/>
              <a:t>Knihovnická revue.</a:t>
            </a:r>
            <a:r>
              <a:rPr lang="cs-CZ" altLang="cs-CZ" sz="1200" dirty="0"/>
              <a:t> [online]. 2005. č. 1. [cit. 2006-04-03]. Dostupný z </a:t>
            </a:r>
            <a:r>
              <a:rPr lang="cs-CZ" altLang="cs-CZ" sz="1200" dirty="0" err="1"/>
              <a:t>World</a:t>
            </a:r>
            <a:r>
              <a:rPr lang="cs-CZ" altLang="cs-CZ" sz="1200" dirty="0"/>
              <a:t> </a:t>
            </a:r>
            <a:r>
              <a:rPr lang="cs-CZ" altLang="cs-CZ" sz="1200" dirty="0" err="1"/>
              <a:t>Wide</a:t>
            </a:r>
            <a:r>
              <a:rPr lang="cs-CZ" altLang="cs-CZ" sz="1200" dirty="0"/>
              <a:t> Web: </a:t>
            </a:r>
            <a:r>
              <a:rPr lang="cs-CZ" altLang="cs-CZ" sz="1200" u="sng" dirty="0">
                <a:hlinkClick r:id="rId4"/>
              </a:rPr>
              <a:t>http://knihovna.nkp.cz/knihovna51/519byrum.htm. ISSN </a:t>
            </a:r>
            <a:r>
              <a:rPr lang="cs-CZ" altLang="cs-CZ" sz="1200" u="sng" dirty="0" err="1">
                <a:hlinkClick r:id="rId4"/>
              </a:rPr>
              <a:t>ISSN</a:t>
            </a:r>
            <a:r>
              <a:rPr lang="cs-CZ" altLang="cs-CZ" sz="1200" u="sng" dirty="0">
                <a:hlinkClick r:id="rId4"/>
              </a:rPr>
              <a:t> 1801-594</a:t>
            </a:r>
            <a:r>
              <a:rPr lang="cs-CZ" altLang="cs-CZ" sz="1200" dirty="0"/>
              <a:t>.</a:t>
            </a:r>
          </a:p>
          <a:p>
            <a:pPr eaLnBrk="1" hangingPunct="1">
              <a:spcBef>
                <a:spcPct val="0"/>
              </a:spcBef>
              <a:buFontTx/>
              <a:buNone/>
            </a:pPr>
            <a:r>
              <a:rPr lang="cs-CZ" altLang="cs-CZ" sz="1200" dirty="0"/>
              <a:t> </a:t>
            </a:r>
          </a:p>
          <a:p>
            <a:pPr eaLnBrk="1" hangingPunct="1">
              <a:spcBef>
                <a:spcPct val="0"/>
              </a:spcBef>
              <a:buFontTx/>
              <a:buNone/>
            </a:pPr>
            <a:r>
              <a:rPr lang="cs-CZ" altLang="cs-CZ" sz="1200" i="1" dirty="0"/>
              <a:t>Data </a:t>
            </a:r>
            <a:r>
              <a:rPr lang="cs-CZ" altLang="cs-CZ" sz="1200" i="1" dirty="0" err="1"/>
              <a:t>mining</a:t>
            </a:r>
            <a:r>
              <a:rPr lang="cs-CZ" altLang="cs-CZ" sz="1200" dirty="0"/>
              <a:t>. [online]. 2001. Wikipedie. [2001]. [cit. 2006-04-01]. Dostupný z </a:t>
            </a:r>
            <a:r>
              <a:rPr lang="cs-CZ" altLang="cs-CZ" sz="1200" dirty="0" err="1"/>
              <a:t>World</a:t>
            </a:r>
            <a:r>
              <a:rPr lang="cs-CZ" altLang="cs-CZ" sz="1200" dirty="0"/>
              <a:t> </a:t>
            </a:r>
            <a:r>
              <a:rPr lang="cs-CZ" altLang="cs-CZ" sz="1200" dirty="0" err="1"/>
              <a:t>Wide</a:t>
            </a:r>
            <a:r>
              <a:rPr lang="cs-CZ" altLang="cs-CZ" sz="1200" dirty="0"/>
              <a:t> Web: </a:t>
            </a:r>
            <a:r>
              <a:rPr lang="cs-CZ" altLang="cs-CZ" sz="1200" dirty="0">
                <a:hlinkClick r:id="rId5"/>
              </a:rPr>
              <a:t>http://cs.wikipedia.org/wiki/</a:t>
            </a:r>
            <a:r>
              <a:rPr lang="cs-CZ" altLang="cs-CZ" sz="1200" dirty="0" err="1">
                <a:hlinkClick r:id="rId5"/>
              </a:rPr>
              <a:t>Data_mining</a:t>
            </a:r>
            <a:r>
              <a:rPr lang="cs-CZ" altLang="cs-CZ" sz="1200" dirty="0"/>
              <a:t>.</a:t>
            </a:r>
          </a:p>
          <a:p>
            <a:pPr eaLnBrk="1" hangingPunct="1">
              <a:spcBef>
                <a:spcPct val="0"/>
              </a:spcBef>
              <a:buFontTx/>
              <a:buNone/>
            </a:pPr>
            <a:r>
              <a:rPr lang="cs-CZ" altLang="cs-CZ" sz="1200" dirty="0"/>
              <a:t> </a:t>
            </a:r>
          </a:p>
          <a:p>
            <a:pPr eaLnBrk="1" hangingPunct="1">
              <a:spcBef>
                <a:spcPct val="0"/>
              </a:spcBef>
              <a:buFontTx/>
              <a:buNone/>
            </a:pPr>
            <a:r>
              <a:rPr lang="cs-CZ" altLang="cs-CZ" sz="1200" i="1" dirty="0"/>
              <a:t>Data</a:t>
            </a:r>
            <a:r>
              <a:rPr lang="cs-CZ" altLang="cs-CZ" sz="1200" dirty="0"/>
              <a:t> </a:t>
            </a:r>
            <a:r>
              <a:rPr lang="cs-CZ" altLang="cs-CZ" sz="1200" i="1" dirty="0" err="1"/>
              <a:t>mining</a:t>
            </a:r>
            <a:r>
              <a:rPr lang="cs-CZ" altLang="cs-CZ" sz="1200" i="1" dirty="0"/>
              <a:t>: jak z vašich dat vytěžit maximum</a:t>
            </a:r>
            <a:r>
              <a:rPr lang="cs-CZ" altLang="cs-CZ" sz="1200" b="1" dirty="0"/>
              <a:t>.</a:t>
            </a:r>
            <a:r>
              <a:rPr lang="cs-CZ" altLang="cs-CZ" sz="1200" dirty="0"/>
              <a:t> Sborník k seminářům. Praha, Bratislava podzim 2002. Praha: </a:t>
            </a:r>
            <a:r>
              <a:rPr lang="cs-CZ" altLang="cs-CZ" sz="1200" dirty="0" err="1"/>
              <a:t>StatSoft</a:t>
            </a:r>
            <a:r>
              <a:rPr lang="cs-CZ" altLang="cs-CZ" sz="1200" dirty="0"/>
              <a:t>, 2002. 112 s. ISBN: 80-238-9408-0. </a:t>
            </a:r>
          </a:p>
          <a:p>
            <a:pPr eaLnBrk="1" hangingPunct="1">
              <a:spcBef>
                <a:spcPct val="0"/>
              </a:spcBef>
              <a:buFontTx/>
              <a:buNone/>
            </a:pPr>
            <a:r>
              <a:rPr lang="cs-CZ" altLang="cs-CZ" sz="1200" dirty="0"/>
              <a:t> </a:t>
            </a:r>
          </a:p>
          <a:p>
            <a:pPr eaLnBrk="1" hangingPunct="1">
              <a:spcBef>
                <a:spcPct val="0"/>
              </a:spcBef>
              <a:buFontTx/>
              <a:buNone/>
            </a:pPr>
            <a:r>
              <a:rPr lang="cs-CZ" altLang="cs-CZ" sz="1200" i="1" dirty="0"/>
              <a:t>Data </a:t>
            </a:r>
            <a:r>
              <a:rPr lang="cs-CZ" altLang="cs-CZ" sz="1200" i="1" dirty="0" err="1"/>
              <a:t>Mining</a:t>
            </a:r>
            <a:r>
              <a:rPr lang="cs-CZ" altLang="cs-CZ" sz="1200" i="1" dirty="0"/>
              <a:t> </a:t>
            </a:r>
            <a:r>
              <a:rPr lang="cs-CZ" altLang="cs-CZ" sz="1200" i="1" dirty="0" err="1"/>
              <a:t>Research</a:t>
            </a:r>
            <a:r>
              <a:rPr lang="cs-CZ" altLang="cs-CZ" sz="1200" i="1" dirty="0"/>
              <a:t> Area: </a:t>
            </a:r>
            <a:r>
              <a:rPr lang="cs-CZ" altLang="cs-CZ" sz="1200" i="1" dirty="0" err="1"/>
              <a:t>Overview</a:t>
            </a:r>
            <a:r>
              <a:rPr lang="cs-CZ" altLang="cs-CZ" sz="1200" i="1" dirty="0"/>
              <a:t>: </a:t>
            </a:r>
            <a:r>
              <a:rPr lang="cs-CZ" altLang="cs-CZ" sz="1200" i="1" dirty="0" err="1"/>
              <a:t>Making</a:t>
            </a:r>
            <a:r>
              <a:rPr lang="cs-CZ" altLang="cs-CZ" sz="1200" i="1" dirty="0"/>
              <a:t> Data </a:t>
            </a:r>
            <a:r>
              <a:rPr lang="cs-CZ" altLang="cs-CZ" sz="1200" i="1" dirty="0" err="1"/>
              <a:t>Work</a:t>
            </a:r>
            <a:r>
              <a:rPr lang="cs-CZ" altLang="cs-CZ" sz="1200" i="1" dirty="0"/>
              <a:t> </a:t>
            </a:r>
            <a:r>
              <a:rPr lang="cs-CZ" altLang="cs-CZ" sz="1200" i="1" dirty="0" err="1"/>
              <a:t>Harder</a:t>
            </a:r>
            <a:r>
              <a:rPr lang="cs-CZ" altLang="cs-CZ" sz="1200" i="1" dirty="0"/>
              <a:t>.</a:t>
            </a:r>
            <a:r>
              <a:rPr lang="cs-CZ" altLang="cs-CZ" sz="1200" dirty="0"/>
              <a:t> [online]. Dublin: OCLC, 2005. 2006-01-18. [cit. 2006-04-19]. Dostupný z WWW: </a:t>
            </a:r>
            <a:r>
              <a:rPr lang="cs-CZ" altLang="cs-CZ" sz="1200" u="sng" dirty="0">
                <a:hlinkClick r:id="rId6"/>
              </a:rPr>
              <a:t>http://www.oclc.org/</a:t>
            </a:r>
            <a:r>
              <a:rPr lang="cs-CZ" altLang="cs-CZ" sz="1200" u="sng" dirty="0" err="1">
                <a:hlinkClick r:id="rId6"/>
              </a:rPr>
              <a:t>research</a:t>
            </a:r>
            <a:r>
              <a:rPr lang="cs-CZ" altLang="cs-CZ" sz="1200" u="sng" dirty="0">
                <a:hlinkClick r:id="rId6"/>
              </a:rPr>
              <a:t>/</a:t>
            </a:r>
            <a:r>
              <a:rPr lang="cs-CZ" altLang="cs-CZ" sz="1200" u="sng" dirty="0" err="1">
                <a:hlinkClick r:id="rId6"/>
              </a:rPr>
              <a:t>projects</a:t>
            </a:r>
            <a:r>
              <a:rPr lang="cs-CZ" altLang="cs-CZ" sz="1200" u="sng" dirty="0">
                <a:hlinkClick r:id="rId6"/>
              </a:rPr>
              <a:t>/</a:t>
            </a:r>
            <a:r>
              <a:rPr lang="cs-CZ" altLang="cs-CZ" sz="1200" u="sng" dirty="0" err="1">
                <a:hlinkClick r:id="rId6"/>
              </a:rPr>
              <a:t>mining</a:t>
            </a:r>
            <a:r>
              <a:rPr lang="cs-CZ" altLang="cs-CZ" sz="1200" u="sng" dirty="0">
                <a:hlinkClick r:id="rId6"/>
              </a:rPr>
              <a:t>/default.htm</a:t>
            </a:r>
            <a:r>
              <a:rPr lang="cs-CZ" altLang="cs-CZ" sz="1200" dirty="0"/>
              <a:t>.</a:t>
            </a:r>
          </a:p>
        </p:txBody>
      </p:sp>
      <p:sp>
        <p:nvSpPr>
          <p:cNvPr id="12" name="Obdélník 11">
            <a:extLst>
              <a:ext uri="{FF2B5EF4-FFF2-40B4-BE49-F238E27FC236}">
                <a16:creationId xmlns:a16="http://schemas.microsoft.com/office/drawing/2014/main" id="{57448F80-AF16-4804-AD4A-1A576A06B127}"/>
              </a:ext>
            </a:extLst>
          </p:cNvPr>
          <p:cNvSpPr/>
          <p:nvPr/>
        </p:nvSpPr>
        <p:spPr>
          <a:xfrm>
            <a:off x="2026173" y="3979862"/>
            <a:ext cx="8353425" cy="5048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3" name="Obdélníkový popisek 8">
            <a:extLst>
              <a:ext uri="{FF2B5EF4-FFF2-40B4-BE49-F238E27FC236}">
                <a16:creationId xmlns:a16="http://schemas.microsoft.com/office/drawing/2014/main" id="{8646CD1F-11A7-491D-ACF4-763AE4D58121}"/>
              </a:ext>
            </a:extLst>
          </p:cNvPr>
          <p:cNvSpPr/>
          <p:nvPr/>
        </p:nvSpPr>
        <p:spPr>
          <a:xfrm>
            <a:off x="8125348" y="3259137"/>
            <a:ext cx="2232025" cy="576263"/>
          </a:xfrm>
          <a:prstGeom prst="wedgeRectCallout">
            <a:avLst>
              <a:gd name="adj1" fmla="val -37508"/>
              <a:gd name="adj2" fmla="val 66714"/>
            </a:avLst>
          </a:prstGeom>
          <a:solidFill>
            <a:srgbClr val="F5F5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bibliografická citace</a:t>
            </a:r>
          </a:p>
        </p:txBody>
      </p:sp>
    </p:spTree>
    <p:extLst>
      <p:ext uri="{BB962C8B-B14F-4D97-AF65-F5344CB8AC3E}">
        <p14:creationId xmlns:p14="http://schemas.microsoft.com/office/powerpoint/2010/main" val="3674595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Bibliografický soupis II.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lnSpcReduction="10000"/>
          </a:bodyPr>
          <a:lstStyle/>
          <a:p>
            <a:pPr>
              <a:buClr>
                <a:schemeClr val="accent1"/>
              </a:buClr>
            </a:pPr>
            <a:r>
              <a:rPr lang="cs-CZ" altLang="cs-CZ" dirty="0"/>
              <a:t>Umístění citací může být pod čarou na stránce, na níž je odkaz; na konci kapitoly; na konci dokumentu – obvyklejší způsob (výhodou je soustředění veškerých citací na jednom místě). </a:t>
            </a:r>
          </a:p>
          <a:p>
            <a:pPr>
              <a:buClr>
                <a:schemeClr val="accent1"/>
              </a:buClr>
            </a:pPr>
            <a:r>
              <a:rPr lang="cs-CZ" altLang="cs-CZ" dirty="0"/>
              <a:t>Kombinace obou způsobu znamená uvedení citace jako poznámky pod čarou a zároveň v celkovém soupisu na konci práce. </a:t>
            </a:r>
          </a:p>
          <a:p>
            <a:pPr>
              <a:buClr>
                <a:schemeClr val="accent1"/>
              </a:buClr>
            </a:pPr>
            <a:r>
              <a:rPr lang="cs-CZ" altLang="cs-CZ" dirty="0"/>
              <a:t>Obvyklé označení stránky s citacemi je: </a:t>
            </a:r>
          </a:p>
          <a:p>
            <a:pPr>
              <a:buClr>
                <a:schemeClr val="accent1"/>
              </a:buClr>
            </a:pPr>
            <a:r>
              <a:rPr lang="cs-CZ" altLang="cs-CZ" dirty="0"/>
              <a:t>Literatura, Soupis bibliografických citací nebo Použité zdroje (zahrnuje všechny typy dokumentů včetně elektronických). </a:t>
            </a:r>
          </a:p>
          <a:p>
            <a:pPr>
              <a:buClr>
                <a:schemeClr val="accent1"/>
              </a:buClr>
            </a:pPr>
            <a:r>
              <a:rPr lang="cs-CZ" altLang="cs-CZ" dirty="0"/>
              <a:t>Citace se řadí abecedně (nejprve názvy s číslem na začátku, poté písmena). </a:t>
            </a:r>
          </a:p>
          <a:p>
            <a:pPr>
              <a:buClr>
                <a:schemeClr val="accent1"/>
              </a:buClr>
            </a:pPr>
            <a:r>
              <a:rPr lang="cs-CZ" altLang="cs-CZ" dirty="0"/>
              <a:t>V případě více děl jednoho autora řadíme díla podle roku vydání – nejmladší díla jsou uvedena jako první. </a:t>
            </a:r>
          </a:p>
          <a:p>
            <a:pPr>
              <a:buClr>
                <a:schemeClr val="accent1"/>
              </a:buClr>
            </a:pPr>
            <a:endParaRPr lang="cs-CZ" altLang="cs-CZ" dirty="0"/>
          </a:p>
        </p:txBody>
      </p:sp>
    </p:spTree>
    <p:extLst>
      <p:ext uri="{BB962C8B-B14F-4D97-AF65-F5344CB8AC3E}">
        <p14:creationId xmlns:p14="http://schemas.microsoft.com/office/powerpoint/2010/main" val="22583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Proč citujeme?</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lnSpcReduction="10000"/>
          </a:bodyPr>
          <a:lstStyle/>
          <a:p>
            <a:pPr eaLnBrk="1" hangingPunct="1">
              <a:buClr>
                <a:srgbClr val="EA0000"/>
              </a:buClr>
              <a:buFontTx/>
              <a:buNone/>
            </a:pPr>
            <a:r>
              <a:rPr lang="cs-CZ" altLang="cs-CZ" sz="2800" dirty="0"/>
              <a:t>1/ autorský zákon</a:t>
            </a:r>
          </a:p>
          <a:p>
            <a:pPr eaLnBrk="1" hangingPunct="1">
              <a:buClr>
                <a:srgbClr val="EA0000"/>
              </a:buClr>
              <a:buFontTx/>
              <a:buNone/>
            </a:pPr>
            <a:r>
              <a:rPr lang="cs-CZ" altLang="cs-CZ" sz="2800" dirty="0"/>
              <a:t>2/ etický aspekt</a:t>
            </a:r>
          </a:p>
          <a:p>
            <a:pPr eaLnBrk="1" hangingPunct="1">
              <a:buClr>
                <a:srgbClr val="EA0000"/>
              </a:buClr>
              <a:buFontTx/>
              <a:buNone/>
            </a:pPr>
            <a:r>
              <a:rPr lang="cs-CZ" altLang="cs-CZ" sz="2800" dirty="0"/>
              <a:t>3/ zpětné ověření myšlenek</a:t>
            </a:r>
          </a:p>
          <a:p>
            <a:pPr eaLnBrk="1" hangingPunct="1">
              <a:buClr>
                <a:srgbClr val="EA0000"/>
              </a:buClr>
              <a:buFontTx/>
              <a:buNone/>
            </a:pPr>
            <a:r>
              <a:rPr lang="cs-CZ" altLang="cs-CZ" sz="2800" dirty="0"/>
              <a:t>4/ získání širšího kontextu k problematice</a:t>
            </a:r>
          </a:p>
          <a:p>
            <a:pPr eaLnBrk="1" hangingPunct="1">
              <a:buClr>
                <a:srgbClr val="EA0000"/>
              </a:buClr>
              <a:buFontTx/>
              <a:buNone/>
            </a:pPr>
            <a:r>
              <a:rPr lang="cs-CZ" altLang="cs-CZ" sz="2800" dirty="0"/>
              <a:t>5/ základ pro hodnocení vědy po celém světě</a:t>
            </a:r>
          </a:p>
          <a:p>
            <a:pPr eaLnBrk="1" hangingPunct="1">
              <a:buClr>
                <a:srgbClr val="EA0000"/>
              </a:buClr>
              <a:buFontTx/>
              <a:buNone/>
            </a:pPr>
            <a:endParaRPr lang="cs-CZ" altLang="cs-CZ" dirty="0"/>
          </a:p>
          <a:p>
            <a:pPr>
              <a:buClr>
                <a:schemeClr val="accent1"/>
              </a:buClr>
            </a:pPr>
            <a:r>
              <a:rPr lang="cs-CZ" altLang="cs-CZ" sz="2200" dirty="0"/>
              <a:t>Bibliografická citace je zdroj informací pro čtenáře, recenzenta, oponenta dokumentu</a:t>
            </a:r>
          </a:p>
          <a:p>
            <a:pPr>
              <a:spcBef>
                <a:spcPct val="0"/>
              </a:spcBef>
              <a:buClr>
                <a:schemeClr val="accent1"/>
              </a:buClr>
            </a:pPr>
            <a:r>
              <a:rPr lang="cs-CZ" altLang="cs-CZ" sz="2200" dirty="0"/>
              <a:t>Autor dokazuje vlastní znalost zpracovaného tématu </a:t>
            </a:r>
          </a:p>
          <a:p>
            <a:pPr>
              <a:spcBef>
                <a:spcPct val="0"/>
              </a:spcBef>
              <a:buClr>
                <a:schemeClr val="accent1"/>
              </a:buClr>
            </a:pPr>
            <a:r>
              <a:rPr lang="cs-CZ" altLang="cs-CZ" sz="2200" dirty="0"/>
              <a:t>Identifikace a zpětné vyhledání dokumentu, příp. zdroj odkazu další literaturu</a:t>
            </a:r>
          </a:p>
          <a:p>
            <a:pPr marL="0" indent="0">
              <a:spcBef>
                <a:spcPct val="0"/>
              </a:spcBef>
              <a:buClr>
                <a:schemeClr val="accent1"/>
              </a:buClr>
              <a:buNone/>
            </a:pPr>
            <a:endParaRPr lang="cs-CZ" altLang="cs-CZ" dirty="0"/>
          </a:p>
          <a:p>
            <a:pPr marL="0" indent="0">
              <a:spcBef>
                <a:spcPct val="0"/>
              </a:spcBef>
              <a:buClr>
                <a:schemeClr val="accent1"/>
              </a:buClr>
              <a:buNone/>
            </a:pPr>
            <a:r>
              <a:rPr lang="cs-CZ" altLang="cs-CZ" sz="2800" b="1" dirty="0">
                <a:solidFill>
                  <a:schemeClr val="accent1"/>
                </a:solidFill>
              </a:rPr>
              <a:t>Správná práce se zdroji je jedním ze znaků kvalitní práce!</a:t>
            </a:r>
          </a:p>
          <a:p>
            <a:pPr marL="0" indent="0">
              <a:buNone/>
            </a:pPr>
            <a:endParaRPr lang="cs-CZ" sz="2600" dirty="0"/>
          </a:p>
          <a:p>
            <a:pPr marL="0" indent="0">
              <a:buNone/>
            </a:pPr>
            <a:endParaRPr lang="cs-CZ" sz="2600" dirty="0"/>
          </a:p>
        </p:txBody>
      </p:sp>
    </p:spTree>
    <p:extLst>
      <p:ext uri="{BB962C8B-B14F-4D97-AF65-F5344CB8AC3E}">
        <p14:creationId xmlns:p14="http://schemas.microsoft.com/office/powerpoint/2010/main" val="664162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Odkazy na citace v odborném textu</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pPr>
            <a:r>
              <a:rPr lang="cs-CZ" altLang="cs-CZ" dirty="0"/>
              <a:t>V textu např. diplomové práce odkazujeme na dokument, ze kterého citujeme části textu, myšlenky nebo závěry. V textu naší práce můžeme uvádět citace v textu doslovně (text z cizí práce je vypsán do naší práce identicky, doslovně) nebo volně, vlastní formulace cizího textu – formou parafráze. </a:t>
            </a:r>
          </a:p>
          <a:p>
            <a:pPr>
              <a:buClr>
                <a:schemeClr val="accent1"/>
              </a:buClr>
            </a:pPr>
            <a:endParaRPr lang="cs-CZ" altLang="cs-CZ" dirty="0"/>
          </a:p>
          <a:p>
            <a:pPr>
              <a:buClr>
                <a:schemeClr val="accent1"/>
              </a:buClr>
            </a:pPr>
            <a:r>
              <a:rPr lang="cs-CZ" altLang="cs-CZ" dirty="0"/>
              <a:t>Odkaz v textu slouží k identifikaci dokumentu (nebo jeho části). Odkaz je vsunut do textu nebo je uveden v poznámce na stránce dole pod čarou (na konci kapitoly, na konci textu), musí být zajištěna korespondence mezi odkazem v textu a bibliografickou citací. </a:t>
            </a:r>
          </a:p>
        </p:txBody>
      </p:sp>
    </p:spTree>
    <p:extLst>
      <p:ext uri="{BB962C8B-B14F-4D97-AF65-F5344CB8AC3E}">
        <p14:creationId xmlns:p14="http://schemas.microsoft.com/office/powerpoint/2010/main" val="639453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odnadpis 5">
            <a:extLst>
              <a:ext uri="{FF2B5EF4-FFF2-40B4-BE49-F238E27FC236}">
                <a16:creationId xmlns:a16="http://schemas.microsoft.com/office/drawing/2014/main" id="{6009D00F-85D5-4685-AF34-733F7640A0BE}"/>
              </a:ext>
            </a:extLst>
          </p:cNvPr>
          <p:cNvSpPr txBox="1">
            <a:spLocks/>
          </p:cNvSpPr>
          <p:nvPr/>
        </p:nvSpPr>
        <p:spPr bwMode="auto">
          <a:xfrm>
            <a:off x="2279650" y="1412875"/>
            <a:ext cx="76327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cs-CZ" altLang="cs-CZ" sz="1400" dirty="0">
                <a:cs typeface="Times New Roman" panose="02020603050405020304" pitchFamily="18" charset="0"/>
              </a:rPr>
              <a:t>V této době se však hovoří spíše o vytěžování dat (tedy data </a:t>
            </a:r>
            <a:r>
              <a:rPr lang="cs-CZ" altLang="cs-CZ" sz="1400" dirty="0" err="1">
                <a:cs typeface="Times New Roman" panose="02020603050405020304" pitchFamily="18" charset="0"/>
              </a:rPr>
              <a:t>miningu</a:t>
            </a:r>
            <a:r>
              <a:rPr lang="cs-CZ" altLang="cs-CZ" sz="1400" dirty="0">
                <a:cs typeface="Times New Roman" panose="02020603050405020304" pitchFamily="18" charset="0"/>
              </a:rPr>
              <a:t>), odvozování znalostí (data </a:t>
            </a:r>
            <a:r>
              <a:rPr lang="cs-CZ" altLang="cs-CZ" sz="1400" dirty="0" err="1">
                <a:cs typeface="Times New Roman" panose="02020603050405020304" pitchFamily="18" charset="0"/>
              </a:rPr>
              <a:t>extraction</a:t>
            </a:r>
            <a:r>
              <a:rPr lang="cs-CZ" altLang="cs-CZ" sz="1400" dirty="0">
                <a:cs typeface="Times New Roman" panose="02020603050405020304" pitchFamily="18" charset="0"/>
              </a:rPr>
              <a:t>), odkrývání informací, získávání znalostí, </a:t>
            </a:r>
            <a:r>
              <a:rPr lang="cs-CZ" altLang="cs-CZ" sz="1400" dirty="0" err="1">
                <a:cs typeface="Times New Roman" panose="02020603050405020304" pitchFamily="18" charset="0"/>
              </a:rPr>
              <a:t>information</a:t>
            </a:r>
            <a:r>
              <a:rPr lang="cs-CZ" altLang="cs-CZ" sz="1400" dirty="0">
                <a:cs typeface="Times New Roman" panose="02020603050405020304" pitchFamily="18" charset="0"/>
              </a:rPr>
              <a:t> </a:t>
            </a:r>
            <a:r>
              <a:rPr lang="cs-CZ" altLang="cs-CZ" sz="1400" dirty="0" err="1">
                <a:cs typeface="Times New Roman" panose="02020603050405020304" pitchFamily="18" charset="0"/>
              </a:rPr>
              <a:t>disco­very</a:t>
            </a:r>
            <a:r>
              <a:rPr lang="cs-CZ" altLang="cs-CZ" sz="1400" dirty="0">
                <a:cs typeface="Times New Roman" panose="02020603050405020304" pitchFamily="18" charset="0"/>
              </a:rPr>
              <a:t>, </a:t>
            </a:r>
            <a:r>
              <a:rPr lang="cs-CZ" altLang="cs-CZ" sz="1400" dirty="0" err="1">
                <a:cs typeface="Times New Roman" panose="02020603050405020304" pitchFamily="18" charset="0"/>
              </a:rPr>
              <a:t>information</a:t>
            </a:r>
            <a:r>
              <a:rPr lang="cs-CZ" altLang="cs-CZ" sz="1400" dirty="0">
                <a:cs typeface="Times New Roman" panose="02020603050405020304" pitchFamily="18" charset="0"/>
              </a:rPr>
              <a:t> </a:t>
            </a:r>
            <a:r>
              <a:rPr lang="cs-CZ" altLang="cs-CZ" sz="1400" dirty="0" err="1">
                <a:cs typeface="Times New Roman" panose="02020603050405020304" pitchFamily="18" charset="0"/>
              </a:rPr>
              <a:t>harvesting</a:t>
            </a:r>
            <a:r>
              <a:rPr lang="cs-CZ" altLang="cs-CZ" sz="1400" dirty="0">
                <a:cs typeface="Times New Roman" panose="02020603050405020304" pitchFamily="18" charset="0"/>
              </a:rPr>
              <a:t>, data archeology, data </a:t>
            </a:r>
            <a:r>
              <a:rPr lang="cs-CZ" altLang="cs-CZ" sz="1400" dirty="0" err="1">
                <a:cs typeface="Times New Roman" panose="02020603050405020304" pitchFamily="18" charset="0"/>
              </a:rPr>
              <a:t>pattern</a:t>
            </a:r>
            <a:r>
              <a:rPr lang="cs-CZ" altLang="cs-CZ" sz="1400" dirty="0">
                <a:cs typeface="Times New Roman" panose="02020603050405020304" pitchFamily="18" charset="0"/>
              </a:rPr>
              <a:t> processing</a:t>
            </a:r>
            <a:r>
              <a:rPr lang="cs-CZ" altLang="cs-CZ" sz="1400" baseline="30000" dirty="0">
                <a:cs typeface="Times New Roman" panose="02020603050405020304" pitchFamily="18" charset="0"/>
              </a:rPr>
              <a:t>1</a:t>
            </a:r>
            <a:r>
              <a:rPr lang="cs-CZ" altLang="cs-CZ" sz="1400" dirty="0">
                <a:cs typeface="Times New Roman" panose="02020603050405020304" pitchFamily="18" charset="0"/>
              </a:rPr>
              <a:t> a tyto pojmy mají spíše hanlivý význam, protože nebylo ještě možné zajistit spolehlivost jejich výsledků. Navíc šlo spíše o vyhledávání korelací ve velkých datových souborech.</a:t>
            </a:r>
            <a:r>
              <a:rPr lang="cs-CZ" altLang="cs-CZ" sz="1400" baseline="30000" dirty="0">
                <a:cs typeface="Times New Roman" panose="02020603050405020304" pitchFamily="18" charset="0"/>
              </a:rPr>
              <a:t>1</a:t>
            </a:r>
          </a:p>
          <a:p>
            <a:endParaRPr lang="cs-CZ" altLang="cs-CZ" sz="1400" u="sng" baseline="30000" dirty="0">
              <a:solidFill>
                <a:srgbClr val="800080"/>
              </a:solidFill>
            </a:endParaRPr>
          </a:p>
          <a:p>
            <a:endParaRPr lang="cs-CZ" altLang="cs-CZ" sz="1400" u="sng" baseline="30000" dirty="0">
              <a:solidFill>
                <a:srgbClr val="800080"/>
              </a:solidFill>
            </a:endParaRPr>
          </a:p>
          <a:p>
            <a:endParaRPr lang="cs-CZ" altLang="cs-CZ" sz="1400" i="1" dirty="0"/>
          </a:p>
          <a:p>
            <a:pPr>
              <a:buFontTx/>
              <a:buNone/>
            </a:pPr>
            <a:r>
              <a:rPr lang="cs-CZ" altLang="cs-CZ" sz="1400" i="1" dirty="0"/>
              <a:t>„KDD je proces netriviálního objevování implicitních, dopředu neznámých a potenciálně použitelných znalostí v datech.“</a:t>
            </a:r>
            <a:r>
              <a:rPr lang="cs-CZ" altLang="cs-CZ" sz="1400" i="1" baseline="30000" dirty="0"/>
              <a:t> 2</a:t>
            </a:r>
            <a:endParaRPr lang="cs-CZ" altLang="cs-CZ" sz="1400" u="sng" baseline="30000" dirty="0">
              <a:solidFill>
                <a:srgbClr val="800080"/>
              </a:solidFill>
            </a:endParaRPr>
          </a:p>
          <a:p>
            <a:endParaRPr lang="cs-CZ" altLang="cs-CZ" sz="1400" u="sng" baseline="30000" dirty="0">
              <a:solidFill>
                <a:srgbClr val="800080"/>
              </a:solidFill>
            </a:endParaRPr>
          </a:p>
          <a:p>
            <a:endParaRPr lang="cs-CZ" altLang="cs-CZ" sz="1400" u="sng" baseline="30000" dirty="0">
              <a:solidFill>
                <a:srgbClr val="800080"/>
              </a:solidFill>
            </a:endParaRPr>
          </a:p>
          <a:p>
            <a:endParaRPr lang="cs-CZ" altLang="cs-CZ" sz="1400" u="sng" baseline="30000" dirty="0">
              <a:solidFill>
                <a:srgbClr val="800080"/>
              </a:solidFill>
            </a:endParaRPr>
          </a:p>
          <a:p>
            <a:endParaRPr lang="cs-CZ" altLang="cs-CZ" sz="1400" u="sng" baseline="30000" dirty="0">
              <a:solidFill>
                <a:srgbClr val="800080"/>
              </a:solidFill>
            </a:endParaRPr>
          </a:p>
          <a:p>
            <a:pPr>
              <a:buFontTx/>
              <a:buNone/>
            </a:pPr>
            <a:r>
              <a:rPr lang="cs-CZ" altLang="cs-CZ" sz="1400" b="1" dirty="0">
                <a:solidFill>
                  <a:srgbClr val="FF0000"/>
                </a:solidFill>
                <a:cs typeface="Times New Roman" panose="02020603050405020304" pitchFamily="18" charset="0"/>
              </a:rPr>
              <a:t>na konci stránky nebo textu</a:t>
            </a:r>
            <a:endParaRPr lang="cs-CZ" altLang="cs-CZ" sz="1400" u="sng" baseline="30000" dirty="0">
              <a:solidFill>
                <a:srgbClr val="800080"/>
              </a:solidFill>
            </a:endParaRPr>
          </a:p>
          <a:p>
            <a:endParaRPr lang="cs-CZ" altLang="cs-CZ" sz="1400" u="sng" baseline="30000" dirty="0">
              <a:solidFill>
                <a:srgbClr val="800080"/>
              </a:solidFill>
            </a:endParaRPr>
          </a:p>
          <a:p>
            <a:endParaRPr lang="cs-CZ" altLang="cs-CZ" sz="1400" u="sng" baseline="30000" dirty="0">
              <a:solidFill>
                <a:srgbClr val="800080"/>
              </a:solidFill>
            </a:endParaRPr>
          </a:p>
          <a:p>
            <a:endParaRPr lang="cs-CZ" altLang="cs-CZ" sz="200" dirty="0"/>
          </a:p>
          <a:p>
            <a:pPr>
              <a:buFontTx/>
              <a:buNone/>
            </a:pPr>
            <a:r>
              <a:rPr lang="cs-CZ" altLang="cs-CZ" sz="1200" baseline="30000" dirty="0"/>
              <a:t>1</a:t>
            </a:r>
            <a:r>
              <a:rPr lang="cs-CZ" altLang="cs-CZ" sz="1200" dirty="0"/>
              <a:t> KREJČÍ, J.: </a:t>
            </a:r>
            <a:r>
              <a:rPr lang="cs-CZ" altLang="cs-CZ" sz="1200" i="1" dirty="0"/>
              <a:t>Automatizované získávání znalostí z dat.</a:t>
            </a:r>
            <a:r>
              <a:rPr lang="cs-CZ" altLang="cs-CZ" sz="1200" dirty="0"/>
              <a:t> [online]. Praha: </a:t>
            </a:r>
            <a:r>
              <a:rPr lang="cs-CZ" altLang="cs-CZ" sz="1200" dirty="0" err="1"/>
              <a:t>Komix</a:t>
            </a:r>
            <a:r>
              <a:rPr lang="cs-CZ" altLang="cs-CZ" sz="1200" dirty="0"/>
              <a:t> s. r. o., [1992]. [cit. 2006-04-03]. Zip. Dostupný z: http://www.komix.cz/</a:t>
            </a:r>
            <a:r>
              <a:rPr lang="cs-CZ" altLang="cs-CZ" sz="1200" dirty="0" err="1"/>
              <a:t>home</a:t>
            </a:r>
            <a:r>
              <a:rPr lang="cs-CZ" altLang="cs-CZ" sz="1200" dirty="0"/>
              <a:t>/</a:t>
            </a:r>
            <a:r>
              <a:rPr lang="cs-CZ" altLang="cs-CZ" sz="1200" dirty="0" err="1"/>
              <a:t>komix_cz</a:t>
            </a:r>
            <a:r>
              <a:rPr lang="cs-CZ" altLang="cs-CZ" sz="1200" dirty="0"/>
              <a:t>/podpora/</a:t>
            </a:r>
            <a:r>
              <a:rPr lang="cs-CZ" altLang="cs-CZ" sz="1200" dirty="0" err="1"/>
              <a:t>ke_stazeni</a:t>
            </a:r>
            <a:r>
              <a:rPr lang="cs-CZ" altLang="cs-CZ" sz="1200" dirty="0"/>
              <a:t>/prezentace.aspx#MD_1999.</a:t>
            </a:r>
          </a:p>
          <a:p>
            <a:pPr>
              <a:buFontTx/>
              <a:buNone/>
            </a:pPr>
            <a:r>
              <a:rPr lang="cs-CZ" altLang="cs-CZ" sz="1200" baseline="30000" dirty="0"/>
              <a:t>2 </a:t>
            </a:r>
            <a:r>
              <a:rPr lang="cs-CZ" altLang="cs-CZ" sz="1200" dirty="0"/>
              <a:t>FAYYAD, </a:t>
            </a:r>
            <a:r>
              <a:rPr lang="cs-CZ" altLang="cs-CZ" sz="1200" dirty="0" err="1"/>
              <a:t>Usama</a:t>
            </a:r>
            <a:r>
              <a:rPr lang="cs-CZ" altLang="cs-CZ" sz="1200" dirty="0"/>
              <a:t> M.: Data </a:t>
            </a:r>
            <a:r>
              <a:rPr lang="cs-CZ" altLang="cs-CZ" sz="1200" dirty="0" err="1"/>
              <a:t>Mining</a:t>
            </a:r>
            <a:r>
              <a:rPr lang="cs-CZ" altLang="cs-CZ" sz="1200" dirty="0"/>
              <a:t> and </a:t>
            </a:r>
            <a:r>
              <a:rPr lang="cs-CZ" altLang="cs-CZ" sz="1200" dirty="0" err="1"/>
              <a:t>Knowledge</a:t>
            </a:r>
            <a:r>
              <a:rPr lang="cs-CZ" altLang="cs-CZ" sz="1200" dirty="0"/>
              <a:t> Discovery. </a:t>
            </a:r>
            <a:r>
              <a:rPr lang="cs-CZ" altLang="cs-CZ" sz="1200" i="1" dirty="0"/>
              <a:t>An International </a:t>
            </a:r>
            <a:r>
              <a:rPr lang="cs-CZ" altLang="cs-CZ" sz="1200" i="1" dirty="0" err="1"/>
              <a:t>Journal</a:t>
            </a:r>
            <a:r>
              <a:rPr lang="cs-CZ" altLang="cs-CZ" sz="1200" i="1" dirty="0"/>
              <a:t>.</a:t>
            </a:r>
            <a:r>
              <a:rPr lang="cs-CZ" altLang="cs-CZ" sz="1200" dirty="0"/>
              <a:t> [online]. [1996</a:t>
            </a:r>
            <a:r>
              <a:rPr lang="en-US" altLang="cs-CZ" sz="1200" dirty="0"/>
              <a:t>]. </a:t>
            </a:r>
            <a:r>
              <a:rPr lang="cs-CZ" altLang="cs-CZ" sz="1200" dirty="0"/>
              <a:t>vol. 1. </a:t>
            </a:r>
            <a:r>
              <a:rPr lang="cs-CZ" altLang="cs-CZ" sz="1200" dirty="0" err="1"/>
              <a:t>is</a:t>
            </a:r>
            <a:r>
              <a:rPr lang="cs-CZ" altLang="cs-CZ" sz="1200" dirty="0"/>
              <a:t>. 1. [cit. 2006-04-03]. Dostupný z: http://research.microsoft.com/</a:t>
            </a:r>
            <a:r>
              <a:rPr lang="cs-CZ" altLang="cs-CZ" sz="1200" dirty="0" err="1"/>
              <a:t>research</a:t>
            </a:r>
            <a:r>
              <a:rPr lang="cs-CZ" altLang="cs-CZ" sz="1200" dirty="0"/>
              <a:t>/</a:t>
            </a:r>
            <a:r>
              <a:rPr lang="cs-CZ" altLang="cs-CZ" sz="1200" dirty="0" err="1"/>
              <a:t>datamine</a:t>
            </a:r>
            <a:r>
              <a:rPr lang="cs-CZ" altLang="cs-CZ" sz="1200" dirty="0"/>
              <a:t>/vol1-1/editorial3.htm.</a:t>
            </a:r>
            <a:endParaRPr lang="cs-CZ" altLang="cs-CZ" sz="1200" u="sng" baseline="30000" dirty="0">
              <a:solidFill>
                <a:srgbClr val="800080"/>
              </a:solidFill>
            </a:endParaRPr>
          </a:p>
          <a:p>
            <a:endParaRPr lang="cs-CZ" altLang="cs-CZ" sz="2800" dirty="0"/>
          </a:p>
        </p:txBody>
      </p:sp>
      <p:sp>
        <p:nvSpPr>
          <p:cNvPr id="17" name="Obdélníkový popisek 16">
            <a:extLst>
              <a:ext uri="{FF2B5EF4-FFF2-40B4-BE49-F238E27FC236}">
                <a16:creationId xmlns:a16="http://schemas.microsoft.com/office/drawing/2014/main" id="{701FB24E-0F54-4A6F-992B-91F33128EBCF}"/>
              </a:ext>
            </a:extLst>
          </p:cNvPr>
          <p:cNvSpPr/>
          <p:nvPr/>
        </p:nvSpPr>
        <p:spPr>
          <a:xfrm>
            <a:off x="6167438" y="2349501"/>
            <a:ext cx="2881312" cy="574675"/>
          </a:xfrm>
          <a:prstGeom prst="wedgeRectCallout">
            <a:avLst>
              <a:gd name="adj1" fmla="val -66871"/>
              <a:gd name="adj2" fmla="val -41450"/>
            </a:avLst>
          </a:prstGeom>
          <a:solidFill>
            <a:srgbClr val="F5F5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odkaz v textu </a:t>
            </a:r>
          </a:p>
          <a:p>
            <a:pPr algn="ctr" eaLnBrk="1" hangingPunct="1">
              <a:defRPr/>
            </a:pPr>
            <a:r>
              <a:rPr lang="cs-CZ" baseline="30000" dirty="0">
                <a:solidFill>
                  <a:schemeClr val="tx1"/>
                </a:solidFill>
                <a:cs typeface="Times New Roman" pitchFamily="18" charset="0"/>
              </a:rPr>
              <a:t>1</a:t>
            </a:r>
            <a:r>
              <a:rPr lang="cs-CZ" dirty="0">
                <a:solidFill>
                  <a:schemeClr val="tx1"/>
                </a:solidFill>
              </a:rPr>
              <a:t> (1)  (</a:t>
            </a:r>
            <a:r>
              <a:rPr lang="cs-CZ" dirty="0">
                <a:solidFill>
                  <a:schemeClr val="tx1"/>
                </a:solidFill>
                <a:cs typeface="Times New Roman" pitchFamily="18" charset="0"/>
              </a:rPr>
              <a:t>Krejčí, 1992)</a:t>
            </a:r>
            <a:r>
              <a:rPr lang="cs-CZ" dirty="0">
                <a:solidFill>
                  <a:schemeClr val="tx1"/>
                </a:solidFill>
              </a:rPr>
              <a:t> </a:t>
            </a:r>
          </a:p>
        </p:txBody>
      </p:sp>
      <p:sp>
        <p:nvSpPr>
          <p:cNvPr id="18" name="Obdélník 17">
            <a:extLst>
              <a:ext uri="{FF2B5EF4-FFF2-40B4-BE49-F238E27FC236}">
                <a16:creationId xmlns:a16="http://schemas.microsoft.com/office/drawing/2014/main" id="{C546A6E8-9C56-4D4D-8DD9-4296C82F9519}"/>
              </a:ext>
            </a:extLst>
          </p:cNvPr>
          <p:cNvSpPr/>
          <p:nvPr/>
        </p:nvSpPr>
        <p:spPr>
          <a:xfrm>
            <a:off x="5448301" y="2241550"/>
            <a:ext cx="307975" cy="3238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cs-CZ"/>
          </a:p>
        </p:txBody>
      </p:sp>
      <p:sp>
        <p:nvSpPr>
          <p:cNvPr id="19" name="Obdélníkový popisek 18">
            <a:extLst>
              <a:ext uri="{FF2B5EF4-FFF2-40B4-BE49-F238E27FC236}">
                <a16:creationId xmlns:a16="http://schemas.microsoft.com/office/drawing/2014/main" id="{7D14CA86-44D0-4095-B74F-3DE89C6BD75D}"/>
              </a:ext>
            </a:extLst>
          </p:cNvPr>
          <p:cNvSpPr/>
          <p:nvPr/>
        </p:nvSpPr>
        <p:spPr>
          <a:xfrm>
            <a:off x="7032626" y="620713"/>
            <a:ext cx="2232025" cy="576262"/>
          </a:xfrm>
          <a:prstGeom prst="wedgeRectCallout">
            <a:avLst>
              <a:gd name="adj1" fmla="val -60708"/>
              <a:gd name="adj2" fmla="val 93402"/>
            </a:avLst>
          </a:prstGeom>
          <a:solidFill>
            <a:srgbClr val="F5F5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parafráze</a:t>
            </a:r>
          </a:p>
        </p:txBody>
      </p:sp>
      <p:sp>
        <p:nvSpPr>
          <p:cNvPr id="20" name="Obdélníkový popisek 19">
            <a:extLst>
              <a:ext uri="{FF2B5EF4-FFF2-40B4-BE49-F238E27FC236}">
                <a16:creationId xmlns:a16="http://schemas.microsoft.com/office/drawing/2014/main" id="{2238AE65-BB50-487F-8045-564F1473C4CB}"/>
              </a:ext>
            </a:extLst>
          </p:cNvPr>
          <p:cNvSpPr/>
          <p:nvPr/>
        </p:nvSpPr>
        <p:spPr>
          <a:xfrm>
            <a:off x="5303839" y="3573463"/>
            <a:ext cx="2232025" cy="576262"/>
          </a:xfrm>
          <a:prstGeom prst="wedgeRectCallout">
            <a:avLst>
              <a:gd name="adj1" fmla="val -54908"/>
              <a:gd name="adj2" fmla="val -68140"/>
            </a:avLst>
          </a:prstGeom>
          <a:solidFill>
            <a:srgbClr val="F5F5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doslovná citace</a:t>
            </a:r>
          </a:p>
        </p:txBody>
      </p:sp>
      <p:sp>
        <p:nvSpPr>
          <p:cNvPr id="8" name="Obdélníkový popisek 7">
            <a:extLst>
              <a:ext uri="{FF2B5EF4-FFF2-40B4-BE49-F238E27FC236}">
                <a16:creationId xmlns:a16="http://schemas.microsoft.com/office/drawing/2014/main" id="{3DBB8186-75AA-46A4-ABFB-0671D529BF05}"/>
              </a:ext>
            </a:extLst>
          </p:cNvPr>
          <p:cNvSpPr/>
          <p:nvPr/>
        </p:nvSpPr>
        <p:spPr>
          <a:xfrm>
            <a:off x="8123239" y="3862389"/>
            <a:ext cx="2232025" cy="574675"/>
          </a:xfrm>
          <a:prstGeom prst="wedgeRectCallout">
            <a:avLst>
              <a:gd name="adj1" fmla="val -59131"/>
              <a:gd name="adj2" fmla="val 126527"/>
            </a:avLst>
          </a:prstGeom>
          <a:solidFill>
            <a:srgbClr val="F5F5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cs-CZ" dirty="0">
                <a:solidFill>
                  <a:schemeClr val="tx1"/>
                </a:solidFill>
              </a:rPr>
              <a:t>poznámky pod čarou</a:t>
            </a:r>
          </a:p>
        </p:txBody>
      </p:sp>
      <p:cxnSp>
        <p:nvCxnSpPr>
          <p:cNvPr id="9" name="Přímá spojnice 8">
            <a:extLst>
              <a:ext uri="{FF2B5EF4-FFF2-40B4-BE49-F238E27FC236}">
                <a16:creationId xmlns:a16="http://schemas.microsoft.com/office/drawing/2014/main" id="{78433A87-1702-4BAA-AADF-8163B62ADFF9}"/>
              </a:ext>
            </a:extLst>
          </p:cNvPr>
          <p:cNvCxnSpPr/>
          <p:nvPr/>
        </p:nvCxnSpPr>
        <p:spPr>
          <a:xfrm>
            <a:off x="2351089" y="4724400"/>
            <a:ext cx="259238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3511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Metody odkazů v textu</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pPr>
            <a:r>
              <a:rPr lang="cs-CZ" altLang="cs-CZ" sz="3200" b="1" dirty="0"/>
              <a:t>číselné odkazy</a:t>
            </a:r>
          </a:p>
          <a:p>
            <a:pPr lvl="1">
              <a:buClr>
                <a:schemeClr val="accent1"/>
              </a:buClr>
            </a:pPr>
            <a:r>
              <a:rPr lang="cs-CZ" altLang="cs-CZ" sz="2800" dirty="0"/>
              <a:t>soupis použité literatury je uspořádán podle čísel v závorce nebo v horním indexu. Opakované citace díla se odkazují na stejné číslo.</a:t>
            </a:r>
          </a:p>
          <a:p>
            <a:pPr>
              <a:buClr>
                <a:schemeClr val="accent1"/>
              </a:buClr>
            </a:pPr>
            <a:r>
              <a:rPr lang="cs-CZ" altLang="cs-CZ" sz="3200" b="1" dirty="0"/>
              <a:t>průběžné poznámky + poznámky pod čarou</a:t>
            </a:r>
          </a:p>
          <a:p>
            <a:pPr lvl="1">
              <a:buClr>
                <a:schemeClr val="accent1"/>
              </a:buClr>
            </a:pPr>
            <a:r>
              <a:rPr lang="cs-CZ" altLang="cs-CZ" sz="2800" dirty="0"/>
              <a:t>soupis použité literatury je uspořádán podle čísel. Každý odkaz má vlastní číslo, citaci pod čarou zkracuji a kompletně ji uvedu v soupise, všechny uvedené prameny pod čarou nemusí být v soupise. </a:t>
            </a:r>
          </a:p>
          <a:p>
            <a:pPr>
              <a:buClr>
                <a:schemeClr val="accent1"/>
              </a:buClr>
            </a:pPr>
            <a:r>
              <a:rPr lang="cs-CZ" altLang="cs-CZ" sz="3200" b="1" dirty="0"/>
              <a:t>jméno a datum (tzv. Harvardská metoda)</a:t>
            </a:r>
          </a:p>
          <a:p>
            <a:pPr lvl="1">
              <a:buClr>
                <a:schemeClr val="accent1"/>
              </a:buClr>
            </a:pPr>
            <a:r>
              <a:rPr lang="cs-CZ" altLang="cs-CZ" sz="2800" dirty="0"/>
              <a:t>(jméno, datum, strana), soupis je uspořádán podle autorů</a:t>
            </a:r>
          </a:p>
        </p:txBody>
      </p:sp>
    </p:spTree>
    <p:extLst>
      <p:ext uri="{BB962C8B-B14F-4D97-AF65-F5344CB8AC3E}">
        <p14:creationId xmlns:p14="http://schemas.microsoft.com/office/powerpoint/2010/main" val="4666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Číselné odkazy</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7500" lnSpcReduction="20000"/>
          </a:bodyPr>
          <a:lstStyle/>
          <a:p>
            <a:pPr>
              <a:buFontTx/>
              <a:buNone/>
            </a:pPr>
            <a:r>
              <a:rPr lang="cs-CZ" altLang="cs-CZ" sz="3200" dirty="0">
                <a:cs typeface="Times New Roman" panose="02020603050405020304" pitchFamily="18" charset="0"/>
              </a:rPr>
              <a:t>V této době se však hovoří spíše o vytěžování dat (tedy data </a:t>
            </a:r>
            <a:r>
              <a:rPr lang="cs-CZ" altLang="cs-CZ" sz="3200" dirty="0" err="1">
                <a:cs typeface="Times New Roman" panose="02020603050405020304" pitchFamily="18" charset="0"/>
              </a:rPr>
              <a:t>miningu</a:t>
            </a:r>
            <a:r>
              <a:rPr lang="cs-CZ" altLang="cs-CZ" sz="3200" dirty="0">
                <a:cs typeface="Times New Roman" panose="02020603050405020304" pitchFamily="18" charset="0"/>
              </a:rPr>
              <a:t>), odvozování znalostí (data </a:t>
            </a:r>
            <a:r>
              <a:rPr lang="cs-CZ" altLang="cs-CZ" sz="3200" dirty="0" err="1">
                <a:cs typeface="Times New Roman" panose="02020603050405020304" pitchFamily="18" charset="0"/>
              </a:rPr>
              <a:t>extraction</a:t>
            </a:r>
            <a:r>
              <a:rPr lang="cs-CZ" altLang="cs-CZ" sz="3200" dirty="0">
                <a:cs typeface="Times New Roman" panose="02020603050405020304" pitchFamily="18" charset="0"/>
              </a:rPr>
              <a:t>), odkrývání informací, získávání znalostí, </a:t>
            </a:r>
            <a:r>
              <a:rPr lang="cs-CZ" altLang="cs-CZ" sz="3200" dirty="0" err="1">
                <a:cs typeface="Times New Roman" panose="02020603050405020304" pitchFamily="18" charset="0"/>
              </a:rPr>
              <a:t>information</a:t>
            </a:r>
            <a:r>
              <a:rPr lang="cs-CZ" altLang="cs-CZ" sz="3200" dirty="0">
                <a:cs typeface="Times New Roman" panose="02020603050405020304" pitchFamily="18" charset="0"/>
              </a:rPr>
              <a:t> </a:t>
            </a:r>
            <a:r>
              <a:rPr lang="cs-CZ" altLang="cs-CZ" sz="3200" dirty="0" err="1">
                <a:cs typeface="Times New Roman" panose="02020603050405020304" pitchFamily="18" charset="0"/>
              </a:rPr>
              <a:t>disco­very</a:t>
            </a:r>
            <a:r>
              <a:rPr lang="cs-CZ" altLang="cs-CZ" sz="3200" dirty="0">
                <a:cs typeface="Times New Roman" panose="02020603050405020304" pitchFamily="18" charset="0"/>
              </a:rPr>
              <a:t>, </a:t>
            </a:r>
            <a:r>
              <a:rPr lang="cs-CZ" altLang="cs-CZ" sz="3200" dirty="0" err="1">
                <a:cs typeface="Times New Roman" panose="02020603050405020304" pitchFamily="18" charset="0"/>
              </a:rPr>
              <a:t>information</a:t>
            </a:r>
            <a:r>
              <a:rPr lang="cs-CZ" altLang="cs-CZ" sz="3200" dirty="0">
                <a:cs typeface="Times New Roman" panose="02020603050405020304" pitchFamily="18" charset="0"/>
              </a:rPr>
              <a:t> </a:t>
            </a:r>
            <a:r>
              <a:rPr lang="cs-CZ" altLang="cs-CZ" sz="3200" dirty="0" err="1">
                <a:cs typeface="Times New Roman" panose="02020603050405020304" pitchFamily="18" charset="0"/>
              </a:rPr>
              <a:t>harvesting</a:t>
            </a:r>
            <a:r>
              <a:rPr lang="cs-CZ" altLang="cs-CZ" sz="3200" dirty="0">
                <a:cs typeface="Times New Roman" panose="02020603050405020304" pitchFamily="18" charset="0"/>
              </a:rPr>
              <a:t>, data archeology, data </a:t>
            </a:r>
            <a:r>
              <a:rPr lang="cs-CZ" altLang="cs-CZ" sz="3200" dirty="0" err="1">
                <a:cs typeface="Times New Roman" panose="02020603050405020304" pitchFamily="18" charset="0"/>
              </a:rPr>
              <a:t>pattern</a:t>
            </a:r>
            <a:r>
              <a:rPr lang="cs-CZ" altLang="cs-CZ" sz="3200" dirty="0">
                <a:cs typeface="Times New Roman" panose="02020603050405020304" pitchFamily="18" charset="0"/>
              </a:rPr>
              <a:t> </a:t>
            </a:r>
            <a:r>
              <a:rPr lang="cs-CZ" altLang="cs-CZ" sz="3200" dirty="0" err="1">
                <a:cs typeface="Times New Roman" panose="02020603050405020304" pitchFamily="18" charset="0"/>
              </a:rPr>
              <a:t>processing</a:t>
            </a:r>
            <a:r>
              <a:rPr lang="cs-CZ" altLang="cs-CZ" sz="3200" baseline="30000" dirty="0">
                <a:cs typeface="Times New Roman" panose="02020603050405020304" pitchFamily="18" charset="0"/>
              </a:rPr>
              <a:t> </a:t>
            </a:r>
            <a:r>
              <a:rPr lang="cs-CZ" altLang="cs-CZ" sz="3200" dirty="0">
                <a:solidFill>
                  <a:srgbClr val="EA0000"/>
                </a:solidFill>
                <a:cs typeface="Times New Roman" panose="02020603050405020304" pitchFamily="18" charset="0"/>
              </a:rPr>
              <a:t>(1) </a:t>
            </a:r>
            <a:r>
              <a:rPr lang="cs-CZ" altLang="cs-CZ" sz="3200" dirty="0">
                <a:cs typeface="Times New Roman" panose="02020603050405020304" pitchFamily="18" charset="0"/>
              </a:rPr>
              <a:t>a tyto pojmy mají spíše hanlivý význam, protože nebylo ještě možné zajistit spolehlivost jejich výsledků. Navíc šlo spíše o vyhledávání korelací ve velkých datových souborech. </a:t>
            </a:r>
            <a:r>
              <a:rPr lang="cs-CZ" altLang="cs-CZ" sz="3200" b="1" dirty="0">
                <a:solidFill>
                  <a:srgbClr val="FF0000"/>
                </a:solidFill>
                <a:cs typeface="Times New Roman" panose="02020603050405020304" pitchFamily="18" charset="0"/>
              </a:rPr>
              <a:t>(2)</a:t>
            </a:r>
            <a:r>
              <a:rPr lang="cs-CZ" altLang="cs-CZ" sz="3200" b="1" dirty="0">
                <a:solidFill>
                  <a:srgbClr val="FF0000"/>
                </a:solidFill>
              </a:rPr>
              <a:t>, </a:t>
            </a:r>
            <a:r>
              <a:rPr lang="cs-CZ" altLang="cs-CZ" sz="3200" b="1" dirty="0">
                <a:solidFill>
                  <a:srgbClr val="FF0000"/>
                </a:solidFill>
                <a:cs typeface="Arial" panose="020B0604020202020204" pitchFamily="34" charset="0"/>
              </a:rPr>
              <a:t>[2], </a:t>
            </a:r>
            <a:r>
              <a:rPr lang="cs-CZ" altLang="cs-CZ" sz="3200" b="1" baseline="30000" dirty="0">
                <a:solidFill>
                  <a:srgbClr val="FF0000"/>
                </a:solidFill>
                <a:cs typeface="Arial" panose="020B0604020202020204" pitchFamily="34" charset="0"/>
              </a:rPr>
              <a:t>2</a:t>
            </a:r>
            <a:endParaRPr lang="cs-CZ" altLang="cs-CZ" sz="3200" b="1" baseline="30000" dirty="0">
              <a:solidFill>
                <a:srgbClr val="FF0000"/>
              </a:solidFill>
            </a:endParaRPr>
          </a:p>
          <a:p>
            <a:pPr>
              <a:buFontTx/>
              <a:buNone/>
            </a:pPr>
            <a:endParaRPr lang="cs-CZ" altLang="cs-CZ" sz="3200" baseline="30000" dirty="0">
              <a:solidFill>
                <a:srgbClr val="EA0000"/>
              </a:solidFill>
              <a:cs typeface="Times New Roman" panose="02020603050405020304" pitchFamily="18" charset="0"/>
            </a:endParaRPr>
          </a:p>
          <a:p>
            <a:pPr>
              <a:buFontTx/>
              <a:buNone/>
            </a:pPr>
            <a:r>
              <a:rPr lang="cs-CZ" altLang="cs-CZ" sz="3200" i="1" dirty="0"/>
              <a:t>„Klasický způsob získávání znalostí z dat spočívá v ruční analýze a interpretaci.</a:t>
            </a:r>
            <a:r>
              <a:rPr lang="cs-CZ" altLang="cs-CZ" sz="3200" i="1" dirty="0">
                <a:solidFill>
                  <a:srgbClr val="EA0000"/>
                </a:solidFill>
              </a:rPr>
              <a:t> </a:t>
            </a:r>
            <a:r>
              <a:rPr lang="cs-CZ" altLang="cs-CZ" sz="3200" dirty="0">
                <a:solidFill>
                  <a:srgbClr val="EA0000"/>
                </a:solidFill>
              </a:rPr>
              <a:t>(1 </a:t>
            </a:r>
            <a:r>
              <a:rPr lang="cs-CZ" altLang="cs-CZ" sz="3200" b="1" dirty="0">
                <a:solidFill>
                  <a:srgbClr val="EA0000"/>
                </a:solidFill>
              </a:rPr>
              <a:t>s. 536</a:t>
            </a:r>
            <a:r>
              <a:rPr lang="cs-CZ" altLang="cs-CZ" sz="3200" dirty="0">
                <a:solidFill>
                  <a:srgbClr val="EA0000"/>
                </a:solidFill>
              </a:rPr>
              <a:t>)</a:t>
            </a:r>
            <a:endParaRPr lang="cs-CZ" altLang="cs-CZ" sz="3200" u="sng" baseline="30000" dirty="0">
              <a:solidFill>
                <a:srgbClr val="EA0000"/>
              </a:solidFill>
            </a:endParaRPr>
          </a:p>
          <a:p>
            <a:endParaRPr lang="cs-CZ" altLang="cs-CZ" sz="3200" u="sng" baseline="30000" dirty="0">
              <a:solidFill>
                <a:srgbClr val="FF0000"/>
              </a:solidFill>
            </a:endParaRPr>
          </a:p>
          <a:p>
            <a:endParaRPr lang="cs-CZ" altLang="cs-CZ" sz="3200" u="sng" baseline="30000" dirty="0">
              <a:solidFill>
                <a:srgbClr val="FF0000"/>
              </a:solidFill>
            </a:endParaRPr>
          </a:p>
          <a:p>
            <a:pPr>
              <a:buFontTx/>
              <a:buNone/>
            </a:pPr>
            <a:r>
              <a:rPr lang="cs-CZ" altLang="cs-CZ" b="1" dirty="0">
                <a:solidFill>
                  <a:srgbClr val="FF0000"/>
                </a:solidFill>
                <a:cs typeface="Times New Roman" panose="02020603050405020304" pitchFamily="18" charset="0"/>
              </a:rPr>
              <a:t>N</a:t>
            </a:r>
            <a:r>
              <a:rPr lang="cs-CZ" altLang="cs-CZ" sz="2800" b="1" dirty="0">
                <a:solidFill>
                  <a:srgbClr val="FF0000"/>
                </a:solidFill>
                <a:cs typeface="Times New Roman" panose="02020603050405020304" pitchFamily="18" charset="0"/>
              </a:rPr>
              <a:t>a konci stránky nebo textu</a:t>
            </a:r>
          </a:p>
          <a:p>
            <a:endParaRPr lang="cs-CZ" altLang="cs-CZ" sz="800" dirty="0"/>
          </a:p>
          <a:p>
            <a:pPr>
              <a:buFontTx/>
              <a:buNone/>
            </a:pPr>
            <a:r>
              <a:rPr lang="cs-CZ" altLang="cs-CZ" sz="2800" dirty="0"/>
              <a:t>1. KREJČÍ, J.: Automatizované získávání znalostí z dat. [online]. Praha: </a:t>
            </a:r>
            <a:r>
              <a:rPr lang="cs-CZ" altLang="cs-CZ" sz="2800" dirty="0" err="1"/>
              <a:t>Komix</a:t>
            </a:r>
            <a:r>
              <a:rPr lang="cs-CZ" altLang="cs-CZ" sz="2800" dirty="0"/>
              <a:t> s. r. o., [1992]. [cit. 2006-04-03]. Zip. Dostupný z: </a:t>
            </a:r>
            <a:r>
              <a:rPr lang="cs-CZ" altLang="cs-CZ" sz="2800" dirty="0">
                <a:hlinkClick r:id="rId3"/>
              </a:rPr>
              <a:t>http://www.komix.cz/</a:t>
            </a:r>
            <a:r>
              <a:rPr lang="cs-CZ" altLang="cs-CZ" sz="2800" dirty="0" err="1">
                <a:hlinkClick r:id="rId3"/>
              </a:rPr>
              <a:t>home</a:t>
            </a:r>
            <a:r>
              <a:rPr lang="cs-CZ" altLang="cs-CZ" sz="2800" dirty="0">
                <a:hlinkClick r:id="rId3"/>
              </a:rPr>
              <a:t>/</a:t>
            </a:r>
            <a:r>
              <a:rPr lang="cs-CZ" altLang="cs-CZ" sz="2800" dirty="0" err="1">
                <a:hlinkClick r:id="rId3"/>
              </a:rPr>
              <a:t>komix_cz</a:t>
            </a:r>
            <a:r>
              <a:rPr lang="cs-CZ" altLang="cs-CZ" sz="2800" dirty="0">
                <a:hlinkClick r:id="rId3"/>
              </a:rPr>
              <a:t>/podpora/</a:t>
            </a:r>
            <a:r>
              <a:rPr lang="cs-CZ" altLang="cs-CZ" sz="2800" dirty="0" err="1">
                <a:hlinkClick r:id="rId3"/>
              </a:rPr>
              <a:t>ke_stazeni</a:t>
            </a:r>
            <a:r>
              <a:rPr lang="cs-CZ" altLang="cs-CZ" sz="2800" dirty="0">
                <a:hlinkClick r:id="rId3"/>
              </a:rPr>
              <a:t>/prezentace.aspx#MD_1999</a:t>
            </a:r>
            <a:r>
              <a:rPr lang="cs-CZ" altLang="cs-CZ" sz="2800" dirty="0"/>
              <a:t>.</a:t>
            </a:r>
          </a:p>
          <a:p>
            <a:pPr>
              <a:buFontTx/>
              <a:buNone/>
            </a:pPr>
            <a:r>
              <a:rPr lang="cs-CZ" altLang="cs-CZ" sz="2800" dirty="0"/>
              <a:t>2. Data </a:t>
            </a:r>
            <a:r>
              <a:rPr lang="cs-CZ" altLang="cs-CZ" sz="2800" dirty="0" err="1"/>
              <a:t>mining</a:t>
            </a:r>
            <a:r>
              <a:rPr lang="cs-CZ" altLang="cs-CZ" sz="2800" dirty="0"/>
              <a:t>. [online]. 2001. Wikipedie. [2001]. [cit. 2006-04-01]. Dostupný z: http://cs.wikipedia.org/wiki/</a:t>
            </a:r>
            <a:r>
              <a:rPr lang="cs-CZ" altLang="cs-CZ" sz="2800" dirty="0" err="1"/>
              <a:t>Data_mining</a:t>
            </a:r>
            <a:r>
              <a:rPr lang="cs-CZ" altLang="cs-CZ" sz="2800" dirty="0"/>
              <a:t>.</a:t>
            </a:r>
          </a:p>
        </p:txBody>
      </p:sp>
    </p:spTree>
    <p:extLst>
      <p:ext uri="{BB962C8B-B14F-4D97-AF65-F5344CB8AC3E}">
        <p14:creationId xmlns:p14="http://schemas.microsoft.com/office/powerpoint/2010/main" val="1281545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Průběžné poznámky + poznámky pod čarou</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62500" lnSpcReduction="20000"/>
          </a:bodyPr>
          <a:lstStyle/>
          <a:p>
            <a:pPr>
              <a:buFontTx/>
              <a:buNone/>
            </a:pPr>
            <a:r>
              <a:rPr lang="cs-CZ" altLang="cs-CZ" sz="3200" dirty="0">
                <a:cs typeface="Times New Roman" panose="02020603050405020304" pitchFamily="18" charset="0"/>
              </a:rPr>
              <a:t>V této době se však hovoří spíše o vytěžování dat (tedy data </a:t>
            </a:r>
            <a:r>
              <a:rPr lang="cs-CZ" altLang="cs-CZ" sz="3200" dirty="0" err="1">
                <a:cs typeface="Times New Roman" panose="02020603050405020304" pitchFamily="18" charset="0"/>
              </a:rPr>
              <a:t>miningu</a:t>
            </a:r>
            <a:r>
              <a:rPr lang="cs-CZ" altLang="cs-CZ" sz="3200" dirty="0">
                <a:cs typeface="Times New Roman" panose="02020603050405020304" pitchFamily="18" charset="0"/>
              </a:rPr>
              <a:t>), odvozování znalostí (data </a:t>
            </a:r>
            <a:r>
              <a:rPr lang="cs-CZ" altLang="cs-CZ" sz="3200" dirty="0" err="1">
                <a:cs typeface="Times New Roman" panose="02020603050405020304" pitchFamily="18" charset="0"/>
              </a:rPr>
              <a:t>extraction</a:t>
            </a:r>
            <a:r>
              <a:rPr lang="cs-CZ" altLang="cs-CZ" sz="3200" dirty="0">
                <a:cs typeface="Times New Roman" panose="02020603050405020304" pitchFamily="18" charset="0"/>
              </a:rPr>
              <a:t>), odkrývání informací, získávání znalostí, </a:t>
            </a:r>
            <a:r>
              <a:rPr lang="cs-CZ" altLang="cs-CZ" sz="3200" dirty="0" err="1">
                <a:cs typeface="Times New Roman" panose="02020603050405020304" pitchFamily="18" charset="0"/>
              </a:rPr>
              <a:t>information</a:t>
            </a:r>
            <a:r>
              <a:rPr lang="cs-CZ" altLang="cs-CZ" sz="3200" dirty="0">
                <a:cs typeface="Times New Roman" panose="02020603050405020304" pitchFamily="18" charset="0"/>
              </a:rPr>
              <a:t> </a:t>
            </a:r>
            <a:r>
              <a:rPr lang="cs-CZ" altLang="cs-CZ" sz="3200" dirty="0" err="1">
                <a:cs typeface="Times New Roman" panose="02020603050405020304" pitchFamily="18" charset="0"/>
              </a:rPr>
              <a:t>disco­very</a:t>
            </a:r>
            <a:r>
              <a:rPr lang="cs-CZ" altLang="cs-CZ" sz="3200" dirty="0">
                <a:cs typeface="Times New Roman" panose="02020603050405020304" pitchFamily="18" charset="0"/>
              </a:rPr>
              <a:t>, </a:t>
            </a:r>
            <a:r>
              <a:rPr lang="cs-CZ" altLang="cs-CZ" sz="3200" dirty="0" err="1">
                <a:cs typeface="Times New Roman" panose="02020603050405020304" pitchFamily="18" charset="0"/>
              </a:rPr>
              <a:t>information</a:t>
            </a:r>
            <a:r>
              <a:rPr lang="cs-CZ" altLang="cs-CZ" sz="3200" dirty="0">
                <a:cs typeface="Times New Roman" panose="02020603050405020304" pitchFamily="18" charset="0"/>
              </a:rPr>
              <a:t> </a:t>
            </a:r>
            <a:r>
              <a:rPr lang="cs-CZ" altLang="cs-CZ" sz="3200" dirty="0" err="1">
                <a:cs typeface="Times New Roman" panose="02020603050405020304" pitchFamily="18" charset="0"/>
              </a:rPr>
              <a:t>harvesting</a:t>
            </a:r>
            <a:r>
              <a:rPr lang="cs-CZ" altLang="cs-CZ" sz="3200" dirty="0">
                <a:cs typeface="Times New Roman" panose="02020603050405020304" pitchFamily="18" charset="0"/>
              </a:rPr>
              <a:t>, data archeology, data </a:t>
            </a:r>
            <a:r>
              <a:rPr lang="cs-CZ" altLang="cs-CZ" sz="3200" dirty="0" err="1">
                <a:cs typeface="Times New Roman" panose="02020603050405020304" pitchFamily="18" charset="0"/>
              </a:rPr>
              <a:t>pattern</a:t>
            </a:r>
            <a:r>
              <a:rPr lang="cs-CZ" altLang="cs-CZ" sz="3200" dirty="0">
                <a:cs typeface="Times New Roman" panose="02020603050405020304" pitchFamily="18" charset="0"/>
              </a:rPr>
              <a:t> processing</a:t>
            </a:r>
            <a:r>
              <a:rPr lang="cs-CZ" altLang="cs-CZ" sz="3200" baseline="30000" dirty="0">
                <a:solidFill>
                  <a:srgbClr val="EA0000"/>
                </a:solidFill>
                <a:cs typeface="Times New Roman" panose="02020603050405020304" pitchFamily="18" charset="0"/>
              </a:rPr>
              <a:t>1</a:t>
            </a:r>
            <a:r>
              <a:rPr lang="cs-CZ" altLang="cs-CZ" sz="3200" dirty="0">
                <a:solidFill>
                  <a:srgbClr val="EA0000"/>
                </a:solidFill>
                <a:cs typeface="Times New Roman" panose="02020603050405020304" pitchFamily="18" charset="0"/>
              </a:rPr>
              <a:t> </a:t>
            </a:r>
            <a:r>
              <a:rPr lang="cs-CZ" altLang="cs-CZ" sz="3200" dirty="0">
                <a:cs typeface="Times New Roman" panose="02020603050405020304" pitchFamily="18" charset="0"/>
              </a:rPr>
              <a:t>a tyto pojmy mají spíše hanlivý význam, protože nebylo ještě možné zajistit spolehlivost jejich výsledků. Navíc šlo spíše o vyhledávání korelací ve velkých datových souborech.</a:t>
            </a:r>
            <a:r>
              <a:rPr lang="cs-CZ" altLang="cs-CZ" sz="3200" baseline="30000" dirty="0">
                <a:solidFill>
                  <a:srgbClr val="EA0000"/>
                </a:solidFill>
                <a:cs typeface="Times New Roman" panose="02020603050405020304" pitchFamily="18" charset="0"/>
              </a:rPr>
              <a:t>2</a:t>
            </a:r>
          </a:p>
          <a:p>
            <a:endParaRPr lang="cs-CZ" altLang="cs-CZ" sz="3200" i="1" dirty="0"/>
          </a:p>
          <a:p>
            <a:pPr>
              <a:buFontTx/>
              <a:buNone/>
            </a:pPr>
            <a:r>
              <a:rPr lang="cs-CZ" altLang="cs-CZ" sz="3200" i="1" dirty="0"/>
              <a:t>„ Klasický způsob získávání znalostí z dat spočívá v ruční analýze a interpretaci.“</a:t>
            </a:r>
            <a:r>
              <a:rPr lang="cs-CZ" altLang="cs-CZ" sz="3200" i="1" baseline="30000" dirty="0"/>
              <a:t> </a:t>
            </a:r>
            <a:r>
              <a:rPr lang="cs-CZ" altLang="cs-CZ" sz="3200" i="1" baseline="30000" dirty="0">
                <a:solidFill>
                  <a:srgbClr val="EA0000"/>
                </a:solidFill>
              </a:rPr>
              <a:t>3</a:t>
            </a:r>
            <a:endParaRPr lang="cs-CZ" altLang="cs-CZ" sz="3200" u="sng" baseline="30000" dirty="0">
              <a:solidFill>
                <a:srgbClr val="EA0000"/>
              </a:solidFill>
            </a:endParaRPr>
          </a:p>
          <a:p>
            <a:endParaRPr lang="cs-CZ" altLang="cs-CZ" sz="3200" u="sng" baseline="30000" dirty="0">
              <a:solidFill>
                <a:srgbClr val="800080"/>
              </a:solidFill>
            </a:endParaRPr>
          </a:p>
          <a:p>
            <a:endParaRPr lang="cs-CZ" altLang="cs-CZ" sz="3200" u="sng" baseline="30000" dirty="0">
              <a:solidFill>
                <a:srgbClr val="800080"/>
              </a:solidFill>
            </a:endParaRPr>
          </a:p>
          <a:p>
            <a:pPr>
              <a:buFontTx/>
              <a:buNone/>
            </a:pPr>
            <a:r>
              <a:rPr lang="cs-CZ" altLang="cs-CZ" b="1" dirty="0">
                <a:solidFill>
                  <a:srgbClr val="FF0000"/>
                </a:solidFill>
                <a:cs typeface="Times New Roman" panose="02020603050405020304" pitchFamily="18" charset="0"/>
              </a:rPr>
              <a:t>N</a:t>
            </a:r>
            <a:r>
              <a:rPr lang="cs-CZ" altLang="cs-CZ" sz="2800" b="1" dirty="0">
                <a:solidFill>
                  <a:srgbClr val="FF0000"/>
                </a:solidFill>
                <a:cs typeface="Times New Roman" panose="02020603050405020304" pitchFamily="18" charset="0"/>
              </a:rPr>
              <a:t>a konci stránky nebo textu</a:t>
            </a:r>
            <a:endParaRPr lang="cs-CZ" altLang="cs-CZ" sz="800" dirty="0"/>
          </a:p>
          <a:p>
            <a:pPr>
              <a:buFontTx/>
              <a:buNone/>
            </a:pPr>
            <a:r>
              <a:rPr lang="cs-CZ" altLang="cs-CZ" sz="2800" baseline="30000" dirty="0"/>
              <a:t>1</a:t>
            </a:r>
            <a:r>
              <a:rPr lang="cs-CZ" altLang="cs-CZ" sz="2800" dirty="0"/>
              <a:t> KREJČÍ, J.: </a:t>
            </a:r>
            <a:r>
              <a:rPr lang="cs-CZ" altLang="cs-CZ" sz="2800" i="1" dirty="0"/>
              <a:t>Automatizované získávání znalostí z dat.</a:t>
            </a:r>
            <a:r>
              <a:rPr lang="cs-CZ" altLang="cs-CZ" sz="2800" dirty="0"/>
              <a:t> [online]. Praha: </a:t>
            </a:r>
            <a:r>
              <a:rPr lang="cs-CZ" altLang="cs-CZ" sz="2800" dirty="0" err="1"/>
              <a:t>Komix</a:t>
            </a:r>
            <a:r>
              <a:rPr lang="cs-CZ" altLang="cs-CZ" sz="2800" dirty="0"/>
              <a:t> s. r. o., [1992]. [cit. 2006-04-03]. Zip. Dostupný z: </a:t>
            </a:r>
            <a:r>
              <a:rPr lang="cs-CZ" altLang="cs-CZ" sz="2800" dirty="0">
                <a:hlinkClick r:id="rId3"/>
              </a:rPr>
              <a:t>http://www.komix.cz/</a:t>
            </a:r>
            <a:r>
              <a:rPr lang="cs-CZ" altLang="cs-CZ" sz="2800" dirty="0" err="1">
                <a:hlinkClick r:id="rId3"/>
              </a:rPr>
              <a:t>home</a:t>
            </a:r>
            <a:r>
              <a:rPr lang="cs-CZ" altLang="cs-CZ" sz="2800" dirty="0">
                <a:hlinkClick r:id="rId3"/>
              </a:rPr>
              <a:t>/</a:t>
            </a:r>
            <a:r>
              <a:rPr lang="cs-CZ" altLang="cs-CZ" sz="2800" dirty="0" err="1">
                <a:hlinkClick r:id="rId3"/>
              </a:rPr>
              <a:t>komix_cz</a:t>
            </a:r>
            <a:r>
              <a:rPr lang="cs-CZ" altLang="cs-CZ" sz="2800" dirty="0">
                <a:hlinkClick r:id="rId3"/>
              </a:rPr>
              <a:t>/podpora/</a:t>
            </a:r>
            <a:r>
              <a:rPr lang="cs-CZ" altLang="cs-CZ" sz="2800" dirty="0" err="1">
                <a:hlinkClick r:id="rId3"/>
              </a:rPr>
              <a:t>ke_stazeni</a:t>
            </a:r>
            <a:r>
              <a:rPr lang="cs-CZ" altLang="cs-CZ" sz="2800" dirty="0">
                <a:hlinkClick r:id="rId3"/>
              </a:rPr>
              <a:t>/prezentace.aspx#MD_1999</a:t>
            </a:r>
            <a:r>
              <a:rPr lang="cs-CZ" altLang="cs-CZ" sz="2800" dirty="0"/>
              <a:t>.</a:t>
            </a:r>
          </a:p>
          <a:p>
            <a:pPr>
              <a:buFontTx/>
              <a:buNone/>
            </a:pPr>
            <a:r>
              <a:rPr lang="cs-CZ" altLang="cs-CZ" sz="2800" baseline="30000" dirty="0"/>
              <a:t>2 </a:t>
            </a:r>
            <a:r>
              <a:rPr lang="cs-CZ" altLang="cs-CZ" sz="2800" i="1" dirty="0"/>
              <a:t>Data </a:t>
            </a:r>
            <a:r>
              <a:rPr lang="cs-CZ" altLang="cs-CZ" sz="2800" i="1" dirty="0" err="1"/>
              <a:t>mining</a:t>
            </a:r>
            <a:r>
              <a:rPr lang="cs-CZ" altLang="cs-CZ" sz="2800" dirty="0"/>
              <a:t>. [online]. 2001. Wikipedie. [2001]. [cit. 2006-04-01]. Dostupný z: </a:t>
            </a:r>
            <a:r>
              <a:rPr lang="cs-CZ" altLang="cs-CZ" sz="2800" dirty="0">
                <a:hlinkClick r:id="rId4"/>
              </a:rPr>
              <a:t>http://cs.wikipedia.org/wiki/</a:t>
            </a:r>
            <a:r>
              <a:rPr lang="cs-CZ" altLang="cs-CZ" sz="2800" dirty="0" err="1">
                <a:hlinkClick r:id="rId4"/>
              </a:rPr>
              <a:t>Data_mining</a:t>
            </a:r>
            <a:r>
              <a:rPr lang="cs-CZ" altLang="cs-CZ" sz="2800" dirty="0"/>
              <a:t>.</a:t>
            </a:r>
          </a:p>
          <a:p>
            <a:pPr>
              <a:buFontTx/>
              <a:buNone/>
            </a:pPr>
            <a:r>
              <a:rPr lang="cs-CZ" altLang="cs-CZ" sz="2800" baseline="30000" dirty="0"/>
              <a:t>3 </a:t>
            </a:r>
            <a:r>
              <a:rPr lang="cs-CZ" altLang="cs-CZ" sz="2800" dirty="0"/>
              <a:t>KREJČÍ, J.: </a:t>
            </a:r>
            <a:r>
              <a:rPr lang="cs-CZ" altLang="cs-CZ" sz="2800" i="1" dirty="0"/>
              <a:t>Automatizované získávání znalostí z dat.</a:t>
            </a:r>
            <a:r>
              <a:rPr lang="cs-CZ" altLang="cs-CZ" sz="2800" dirty="0"/>
              <a:t> [online]. Praha: </a:t>
            </a:r>
            <a:r>
              <a:rPr lang="cs-CZ" altLang="cs-CZ" sz="2800" dirty="0" err="1"/>
              <a:t>Komix</a:t>
            </a:r>
            <a:r>
              <a:rPr lang="cs-CZ" altLang="cs-CZ" sz="2800" dirty="0"/>
              <a:t> s. r. o., [1992]. [cit. 2006-04-03]. Zip. Dostupný z: http://www.komix.cz/</a:t>
            </a:r>
            <a:r>
              <a:rPr lang="cs-CZ" altLang="cs-CZ" sz="2800" dirty="0" err="1"/>
              <a:t>home</a:t>
            </a:r>
            <a:r>
              <a:rPr lang="cs-CZ" altLang="cs-CZ" sz="2800" dirty="0"/>
              <a:t>/</a:t>
            </a:r>
            <a:r>
              <a:rPr lang="cs-CZ" altLang="cs-CZ" sz="2800" dirty="0" err="1"/>
              <a:t>komix_cz</a:t>
            </a:r>
            <a:r>
              <a:rPr lang="cs-CZ" altLang="cs-CZ" sz="2800" dirty="0"/>
              <a:t>/podpora/</a:t>
            </a:r>
            <a:r>
              <a:rPr lang="cs-CZ" altLang="cs-CZ" sz="2800" dirty="0" err="1"/>
              <a:t>ke_stazeni</a:t>
            </a:r>
            <a:r>
              <a:rPr lang="cs-CZ" altLang="cs-CZ" sz="2800" dirty="0"/>
              <a:t>/prezentace.aspx#MD_1999.</a:t>
            </a:r>
          </a:p>
          <a:p>
            <a:pPr eaLnBrk="1" hangingPunct="1">
              <a:spcBef>
                <a:spcPct val="0"/>
              </a:spcBef>
              <a:buFontTx/>
              <a:buNone/>
            </a:pPr>
            <a:endParaRPr lang="cs-CZ" altLang="cs-CZ" sz="2800" baseline="30000" dirty="0">
              <a:solidFill>
                <a:srgbClr val="000000"/>
              </a:solidFill>
            </a:endParaRPr>
          </a:p>
          <a:p>
            <a:pPr eaLnBrk="1" hangingPunct="1">
              <a:spcBef>
                <a:spcPct val="0"/>
              </a:spcBef>
              <a:buFontTx/>
              <a:buNone/>
            </a:pPr>
            <a:r>
              <a:rPr lang="cs-CZ" altLang="cs-CZ" sz="2800" baseline="30000" dirty="0">
                <a:solidFill>
                  <a:srgbClr val="000000"/>
                </a:solidFill>
              </a:rPr>
              <a:t>3 </a:t>
            </a:r>
            <a:r>
              <a:rPr lang="cs-CZ" altLang="cs-CZ" sz="2800" dirty="0">
                <a:solidFill>
                  <a:srgbClr val="000000"/>
                </a:solidFill>
              </a:rPr>
              <a:t>KREJČÍ, J. </a:t>
            </a:r>
            <a:r>
              <a:rPr lang="cs-CZ" altLang="cs-CZ" sz="2800" dirty="0"/>
              <a:t>Automatizované získávání znalostí z dat</a:t>
            </a:r>
            <a:endParaRPr lang="cs-CZ" altLang="cs-CZ" sz="2000" dirty="0"/>
          </a:p>
        </p:txBody>
      </p:sp>
    </p:spTree>
    <p:extLst>
      <p:ext uri="{BB962C8B-B14F-4D97-AF65-F5344CB8AC3E}">
        <p14:creationId xmlns:p14="http://schemas.microsoft.com/office/powerpoint/2010/main" val="3382792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J</a:t>
            </a:r>
            <a:r>
              <a:rPr lang="pt-BR" sz="6000" b="1" dirty="0">
                <a:solidFill>
                  <a:srgbClr val="FFFFFF"/>
                </a:solidFill>
              </a:rPr>
              <a:t>méno a datum (tzv. Harvardská metoda)</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0000" lnSpcReduction="20000"/>
          </a:bodyPr>
          <a:lstStyle/>
          <a:p>
            <a:pPr>
              <a:buFontTx/>
              <a:buNone/>
            </a:pPr>
            <a:r>
              <a:rPr lang="cs-CZ" altLang="cs-CZ" sz="3200" dirty="0">
                <a:cs typeface="Times New Roman" panose="02020603050405020304" pitchFamily="18" charset="0"/>
              </a:rPr>
              <a:t>V této době se však hovoří spíše o vytěžování dat (tedy data </a:t>
            </a:r>
            <a:r>
              <a:rPr lang="cs-CZ" altLang="cs-CZ" sz="3200" dirty="0" err="1">
                <a:cs typeface="Times New Roman" panose="02020603050405020304" pitchFamily="18" charset="0"/>
              </a:rPr>
              <a:t>miningu</a:t>
            </a:r>
            <a:r>
              <a:rPr lang="cs-CZ" altLang="cs-CZ" sz="3200" dirty="0">
                <a:cs typeface="Times New Roman" panose="02020603050405020304" pitchFamily="18" charset="0"/>
              </a:rPr>
              <a:t>), odvozování znalostí (data </a:t>
            </a:r>
            <a:r>
              <a:rPr lang="cs-CZ" altLang="cs-CZ" sz="3200" dirty="0" err="1">
                <a:cs typeface="Times New Roman" panose="02020603050405020304" pitchFamily="18" charset="0"/>
              </a:rPr>
              <a:t>extraction</a:t>
            </a:r>
            <a:r>
              <a:rPr lang="cs-CZ" altLang="cs-CZ" sz="3200" dirty="0">
                <a:cs typeface="Times New Roman" panose="02020603050405020304" pitchFamily="18" charset="0"/>
              </a:rPr>
              <a:t>), odkrývání informací, získávání znalostí, </a:t>
            </a:r>
            <a:r>
              <a:rPr lang="cs-CZ" altLang="cs-CZ" sz="3200" dirty="0" err="1">
                <a:cs typeface="Times New Roman" panose="02020603050405020304" pitchFamily="18" charset="0"/>
              </a:rPr>
              <a:t>information</a:t>
            </a:r>
            <a:r>
              <a:rPr lang="cs-CZ" altLang="cs-CZ" sz="3200" dirty="0">
                <a:cs typeface="Times New Roman" panose="02020603050405020304" pitchFamily="18" charset="0"/>
              </a:rPr>
              <a:t> </a:t>
            </a:r>
            <a:r>
              <a:rPr lang="cs-CZ" altLang="cs-CZ" sz="3200" dirty="0" err="1">
                <a:cs typeface="Times New Roman" panose="02020603050405020304" pitchFamily="18" charset="0"/>
              </a:rPr>
              <a:t>disco­very</a:t>
            </a:r>
            <a:r>
              <a:rPr lang="cs-CZ" altLang="cs-CZ" sz="3200" dirty="0">
                <a:cs typeface="Times New Roman" panose="02020603050405020304" pitchFamily="18" charset="0"/>
              </a:rPr>
              <a:t>, </a:t>
            </a:r>
            <a:r>
              <a:rPr lang="cs-CZ" altLang="cs-CZ" sz="3200" dirty="0" err="1">
                <a:cs typeface="Times New Roman" panose="02020603050405020304" pitchFamily="18" charset="0"/>
              </a:rPr>
              <a:t>information</a:t>
            </a:r>
            <a:r>
              <a:rPr lang="cs-CZ" altLang="cs-CZ" sz="3200" dirty="0">
                <a:cs typeface="Times New Roman" panose="02020603050405020304" pitchFamily="18" charset="0"/>
              </a:rPr>
              <a:t> </a:t>
            </a:r>
            <a:r>
              <a:rPr lang="cs-CZ" altLang="cs-CZ" sz="3200" dirty="0" err="1">
                <a:cs typeface="Times New Roman" panose="02020603050405020304" pitchFamily="18" charset="0"/>
              </a:rPr>
              <a:t>harvesting</a:t>
            </a:r>
            <a:r>
              <a:rPr lang="cs-CZ" altLang="cs-CZ" sz="3200" dirty="0">
                <a:cs typeface="Times New Roman" panose="02020603050405020304" pitchFamily="18" charset="0"/>
              </a:rPr>
              <a:t>, data archeology, data </a:t>
            </a:r>
            <a:r>
              <a:rPr lang="cs-CZ" altLang="cs-CZ" sz="3200" dirty="0" err="1">
                <a:cs typeface="Times New Roman" panose="02020603050405020304" pitchFamily="18" charset="0"/>
              </a:rPr>
              <a:t>pattern</a:t>
            </a:r>
            <a:r>
              <a:rPr lang="cs-CZ" altLang="cs-CZ" sz="3200" dirty="0">
                <a:cs typeface="Times New Roman" panose="02020603050405020304" pitchFamily="18" charset="0"/>
              </a:rPr>
              <a:t> </a:t>
            </a:r>
            <a:r>
              <a:rPr lang="cs-CZ" altLang="cs-CZ" sz="3200" dirty="0" err="1">
                <a:cs typeface="Times New Roman" panose="02020603050405020304" pitchFamily="18" charset="0"/>
              </a:rPr>
              <a:t>processing</a:t>
            </a:r>
            <a:r>
              <a:rPr lang="cs-CZ" altLang="cs-CZ" sz="3200" dirty="0">
                <a:cs typeface="Times New Roman" panose="02020603050405020304" pitchFamily="18" charset="0"/>
              </a:rPr>
              <a:t> </a:t>
            </a:r>
            <a:r>
              <a:rPr lang="cs-CZ" altLang="cs-CZ" sz="3200" dirty="0">
                <a:solidFill>
                  <a:srgbClr val="EA0000"/>
                </a:solidFill>
                <a:cs typeface="Times New Roman" panose="02020603050405020304" pitchFamily="18" charset="0"/>
              </a:rPr>
              <a:t>(Krejčí, 1992a) </a:t>
            </a:r>
            <a:r>
              <a:rPr lang="cs-CZ" altLang="cs-CZ" sz="3200" dirty="0">
                <a:cs typeface="Times New Roman" panose="02020603050405020304" pitchFamily="18" charset="0"/>
              </a:rPr>
              <a:t>a tyto pojmy mají spíše hanlivý význam, protože nebylo ještě možné zajistit spolehlivost jejich výsledků. Navíc šlo spíše o vyhledávání korelací ve velkých datových souborech. </a:t>
            </a:r>
            <a:r>
              <a:rPr lang="cs-CZ" altLang="cs-CZ" sz="3200" dirty="0">
                <a:solidFill>
                  <a:srgbClr val="EA0000"/>
                </a:solidFill>
                <a:cs typeface="Times New Roman" panose="02020603050405020304" pitchFamily="18" charset="0"/>
              </a:rPr>
              <a:t>(Data </a:t>
            </a:r>
            <a:r>
              <a:rPr lang="cs-CZ" altLang="cs-CZ" sz="3200" dirty="0" err="1">
                <a:solidFill>
                  <a:srgbClr val="EA0000"/>
                </a:solidFill>
                <a:cs typeface="Times New Roman" panose="02020603050405020304" pitchFamily="18" charset="0"/>
              </a:rPr>
              <a:t>mining</a:t>
            </a:r>
            <a:r>
              <a:rPr lang="cs-CZ" altLang="cs-CZ" sz="3200" dirty="0">
                <a:solidFill>
                  <a:srgbClr val="EA0000"/>
                </a:solidFill>
                <a:cs typeface="Times New Roman" panose="02020603050405020304" pitchFamily="18" charset="0"/>
              </a:rPr>
              <a:t>, 2001).</a:t>
            </a:r>
            <a:endParaRPr lang="cs-CZ" altLang="cs-CZ" sz="3200" baseline="30000" dirty="0">
              <a:solidFill>
                <a:srgbClr val="EA0000"/>
              </a:solidFill>
              <a:cs typeface="Times New Roman" panose="02020603050405020304" pitchFamily="18" charset="0"/>
            </a:endParaRPr>
          </a:p>
          <a:p>
            <a:endParaRPr lang="cs-CZ" altLang="cs-CZ" sz="3200" i="1" dirty="0"/>
          </a:p>
          <a:p>
            <a:pPr>
              <a:buFontTx/>
              <a:buNone/>
            </a:pPr>
            <a:r>
              <a:rPr lang="cs-CZ" altLang="cs-CZ" sz="3200" i="1" dirty="0"/>
              <a:t>„ Klasický způsob získávání znalostí z dat spočívá v ruční analýze a interpretaci.“ </a:t>
            </a:r>
            <a:r>
              <a:rPr lang="cs-CZ" altLang="cs-CZ" sz="3200" i="1" dirty="0">
                <a:solidFill>
                  <a:srgbClr val="EA0000"/>
                </a:solidFill>
              </a:rPr>
              <a:t>(Krejčí, 1992b, s. 23)</a:t>
            </a:r>
            <a:endParaRPr lang="cs-CZ" altLang="cs-CZ" sz="3200" u="sng" baseline="30000" dirty="0">
              <a:solidFill>
                <a:srgbClr val="EA0000"/>
              </a:solidFill>
            </a:endParaRPr>
          </a:p>
          <a:p>
            <a:endParaRPr lang="cs-CZ" altLang="cs-CZ" sz="3200" u="sng" baseline="30000" dirty="0">
              <a:solidFill>
                <a:srgbClr val="800080"/>
              </a:solidFill>
            </a:endParaRPr>
          </a:p>
          <a:p>
            <a:pPr eaLnBrk="1" hangingPunct="1">
              <a:buFontTx/>
              <a:buNone/>
            </a:pPr>
            <a:endParaRPr lang="cs-CZ" altLang="cs-CZ" sz="2800" b="1" dirty="0">
              <a:solidFill>
                <a:srgbClr val="FF0000"/>
              </a:solidFill>
              <a:cs typeface="Times New Roman" panose="02020603050405020304" pitchFamily="18" charset="0"/>
            </a:endParaRPr>
          </a:p>
          <a:p>
            <a:pPr eaLnBrk="1" hangingPunct="1">
              <a:buFontTx/>
              <a:buNone/>
            </a:pPr>
            <a:r>
              <a:rPr lang="cs-CZ" altLang="cs-CZ" b="1" dirty="0">
                <a:solidFill>
                  <a:srgbClr val="FF0000"/>
                </a:solidFill>
                <a:cs typeface="Times New Roman" panose="02020603050405020304" pitchFamily="18" charset="0"/>
              </a:rPr>
              <a:t>N</a:t>
            </a:r>
            <a:r>
              <a:rPr lang="cs-CZ" altLang="cs-CZ" sz="2800" b="1" dirty="0">
                <a:solidFill>
                  <a:srgbClr val="FF0000"/>
                </a:solidFill>
                <a:cs typeface="Times New Roman" panose="02020603050405020304" pitchFamily="18" charset="0"/>
              </a:rPr>
              <a:t>a konci stránky nebo textu</a:t>
            </a:r>
            <a:endParaRPr lang="cs-CZ" altLang="cs-CZ" sz="2800" u="sng" baseline="30000" dirty="0">
              <a:solidFill>
                <a:srgbClr val="800080"/>
              </a:solidFill>
            </a:endParaRPr>
          </a:p>
          <a:p>
            <a:pPr>
              <a:buFontTx/>
              <a:buNone/>
            </a:pPr>
            <a:r>
              <a:rPr lang="cs-CZ" altLang="cs-CZ" sz="2800" i="1" dirty="0"/>
              <a:t>Data </a:t>
            </a:r>
            <a:r>
              <a:rPr lang="cs-CZ" altLang="cs-CZ" sz="2800" i="1" dirty="0" err="1"/>
              <a:t>mining</a:t>
            </a:r>
            <a:r>
              <a:rPr lang="cs-CZ" altLang="cs-CZ" sz="2800" dirty="0"/>
              <a:t>. [online]. </a:t>
            </a:r>
            <a:r>
              <a:rPr lang="cs-CZ" altLang="cs-CZ" sz="2800" dirty="0">
                <a:solidFill>
                  <a:srgbClr val="FF0000"/>
                </a:solidFill>
              </a:rPr>
              <a:t>2001</a:t>
            </a:r>
            <a:r>
              <a:rPr lang="cs-CZ" altLang="cs-CZ" sz="2800" dirty="0"/>
              <a:t>. Wikipedie. [2001]. [cit. 2006-04-01]. Dostupný z: </a:t>
            </a:r>
            <a:r>
              <a:rPr lang="cs-CZ" altLang="cs-CZ" sz="2800" dirty="0">
                <a:hlinkClick r:id="rId3"/>
              </a:rPr>
              <a:t>http://cs.wikipedia.org/wiki/</a:t>
            </a:r>
            <a:r>
              <a:rPr lang="cs-CZ" altLang="cs-CZ" sz="2800" dirty="0" err="1">
                <a:hlinkClick r:id="rId3"/>
              </a:rPr>
              <a:t>Data_mining</a:t>
            </a:r>
            <a:r>
              <a:rPr lang="cs-CZ" altLang="cs-CZ" sz="2800" dirty="0"/>
              <a:t>.</a:t>
            </a:r>
          </a:p>
          <a:p>
            <a:pPr>
              <a:buFontTx/>
              <a:buNone/>
            </a:pPr>
            <a:r>
              <a:rPr lang="cs-CZ" altLang="cs-CZ" sz="2800" dirty="0"/>
              <a:t>KREJČÍ, J., </a:t>
            </a:r>
            <a:r>
              <a:rPr lang="cs-CZ" altLang="cs-CZ" sz="2800" dirty="0">
                <a:solidFill>
                  <a:srgbClr val="FF0000"/>
                </a:solidFill>
              </a:rPr>
              <a:t>1992a</a:t>
            </a:r>
            <a:r>
              <a:rPr lang="cs-CZ" altLang="cs-CZ" sz="2800" dirty="0"/>
              <a:t>. </a:t>
            </a:r>
            <a:r>
              <a:rPr lang="cs-CZ" altLang="cs-CZ" sz="2800" i="1" dirty="0"/>
              <a:t>Automatizované získávání znalostí z dat.</a:t>
            </a:r>
            <a:r>
              <a:rPr lang="cs-CZ" altLang="cs-CZ" sz="2800" dirty="0"/>
              <a:t> [online]. Praha: </a:t>
            </a:r>
            <a:r>
              <a:rPr lang="cs-CZ" altLang="cs-CZ" sz="2800" dirty="0" err="1"/>
              <a:t>Komix</a:t>
            </a:r>
            <a:r>
              <a:rPr lang="cs-CZ" altLang="cs-CZ" sz="2800" dirty="0"/>
              <a:t> s. r. o. [cit. 2006-04-03]. Zip. Dostupný z: </a:t>
            </a:r>
            <a:r>
              <a:rPr lang="cs-CZ" altLang="cs-CZ" sz="2800" dirty="0">
                <a:hlinkClick r:id="rId4"/>
              </a:rPr>
              <a:t>http://www.komix.cz/</a:t>
            </a:r>
            <a:r>
              <a:rPr lang="cs-CZ" altLang="cs-CZ" sz="2800" dirty="0" err="1">
                <a:hlinkClick r:id="rId4"/>
              </a:rPr>
              <a:t>home</a:t>
            </a:r>
            <a:r>
              <a:rPr lang="cs-CZ" altLang="cs-CZ" sz="2800" dirty="0">
                <a:hlinkClick r:id="rId4"/>
              </a:rPr>
              <a:t>/</a:t>
            </a:r>
            <a:r>
              <a:rPr lang="cs-CZ" altLang="cs-CZ" sz="2800" dirty="0" err="1">
                <a:hlinkClick r:id="rId4"/>
              </a:rPr>
              <a:t>komix_cz</a:t>
            </a:r>
            <a:r>
              <a:rPr lang="cs-CZ" altLang="cs-CZ" sz="2800" dirty="0">
                <a:hlinkClick r:id="rId4"/>
              </a:rPr>
              <a:t>/podpora/</a:t>
            </a:r>
            <a:r>
              <a:rPr lang="cs-CZ" altLang="cs-CZ" sz="2800" dirty="0" err="1">
                <a:hlinkClick r:id="rId4"/>
              </a:rPr>
              <a:t>ke_stazeni</a:t>
            </a:r>
            <a:r>
              <a:rPr lang="cs-CZ" altLang="cs-CZ" sz="2800" dirty="0">
                <a:hlinkClick r:id="rId4"/>
              </a:rPr>
              <a:t>/prezentace.aspx#MD_1999</a:t>
            </a:r>
            <a:r>
              <a:rPr lang="cs-CZ" altLang="cs-CZ" sz="2800" dirty="0"/>
              <a:t>.</a:t>
            </a:r>
          </a:p>
          <a:p>
            <a:pPr eaLnBrk="1" hangingPunct="1">
              <a:spcBef>
                <a:spcPct val="0"/>
              </a:spcBef>
              <a:buFontTx/>
              <a:buNone/>
            </a:pPr>
            <a:r>
              <a:rPr lang="cs-CZ" altLang="cs-CZ" sz="2800" dirty="0"/>
              <a:t>KREJČÍ, J., </a:t>
            </a:r>
            <a:r>
              <a:rPr lang="cs-CZ" altLang="cs-CZ" sz="2800" dirty="0">
                <a:solidFill>
                  <a:srgbClr val="FF0000"/>
                </a:solidFill>
              </a:rPr>
              <a:t>1992b</a:t>
            </a:r>
            <a:r>
              <a:rPr lang="cs-CZ" altLang="cs-CZ" sz="2800" dirty="0"/>
              <a:t>. </a:t>
            </a:r>
            <a:r>
              <a:rPr lang="cs-CZ" altLang="cs-CZ" sz="2800" i="1" dirty="0"/>
              <a:t>Automatizované získávání znalostí z dat II.</a:t>
            </a:r>
            <a:r>
              <a:rPr lang="cs-CZ" altLang="cs-CZ" sz="2800" dirty="0"/>
              <a:t> [online]. Praha: </a:t>
            </a:r>
            <a:r>
              <a:rPr lang="cs-CZ" altLang="cs-CZ" sz="2800" dirty="0" err="1"/>
              <a:t>Komix</a:t>
            </a:r>
            <a:r>
              <a:rPr lang="cs-CZ" altLang="cs-CZ" sz="2800" dirty="0"/>
              <a:t> s. r. o. [cit. 2006-04-05]. Zip. Dostupný z: </a:t>
            </a:r>
            <a:r>
              <a:rPr lang="cs-CZ" altLang="cs-CZ" sz="2800" dirty="0">
                <a:hlinkClick r:id="rId5"/>
              </a:rPr>
              <a:t>http://www.komix.cz/</a:t>
            </a:r>
            <a:r>
              <a:rPr lang="cs-CZ" altLang="cs-CZ" sz="2800" dirty="0" err="1">
                <a:hlinkClick r:id="rId5"/>
              </a:rPr>
              <a:t>home</a:t>
            </a:r>
            <a:r>
              <a:rPr lang="cs-CZ" altLang="cs-CZ" sz="2800" dirty="0">
                <a:hlinkClick r:id="rId5"/>
              </a:rPr>
              <a:t>/</a:t>
            </a:r>
            <a:r>
              <a:rPr lang="cs-CZ" altLang="cs-CZ" sz="2800" dirty="0" err="1">
                <a:hlinkClick r:id="rId5"/>
              </a:rPr>
              <a:t>komix_cz</a:t>
            </a:r>
            <a:r>
              <a:rPr lang="cs-CZ" altLang="cs-CZ" sz="2800" dirty="0">
                <a:hlinkClick r:id="rId5"/>
              </a:rPr>
              <a:t>/podpora/</a:t>
            </a:r>
            <a:r>
              <a:rPr lang="cs-CZ" altLang="cs-CZ" sz="2800" dirty="0" err="1">
                <a:hlinkClick r:id="rId5"/>
              </a:rPr>
              <a:t>ke_stazeni</a:t>
            </a:r>
            <a:r>
              <a:rPr lang="cs-CZ" altLang="cs-CZ" sz="2800" dirty="0">
                <a:hlinkClick r:id="rId5"/>
              </a:rPr>
              <a:t>/prezentace.aspx#MD_1998</a:t>
            </a:r>
            <a:r>
              <a:rPr lang="cs-CZ" altLang="cs-CZ" sz="2800" dirty="0"/>
              <a:t>.</a:t>
            </a:r>
          </a:p>
        </p:txBody>
      </p:sp>
    </p:spTree>
    <p:extLst>
      <p:ext uri="{BB962C8B-B14F-4D97-AF65-F5344CB8AC3E}">
        <p14:creationId xmlns:p14="http://schemas.microsoft.com/office/powerpoint/2010/main" val="208025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Citační norma I.</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92500" lnSpcReduction="10000"/>
          </a:bodyPr>
          <a:lstStyle/>
          <a:p>
            <a:pPr>
              <a:buClr>
                <a:schemeClr val="accent1"/>
              </a:buClr>
            </a:pPr>
            <a:r>
              <a:rPr lang="cs-CZ" altLang="cs-CZ" sz="3200" b="1" dirty="0"/>
              <a:t>ČSN ISO 690 - ČSN ISO 690 Bibliografické citace. Obsah, forma a struktura </a:t>
            </a:r>
            <a:r>
              <a:rPr lang="cs-CZ" altLang="cs-CZ" sz="3200" dirty="0"/>
              <a:t>(účinnost od 1.12.1996) </a:t>
            </a:r>
          </a:p>
          <a:p>
            <a:pPr lvl="1">
              <a:buClr>
                <a:schemeClr val="accent1"/>
              </a:buClr>
            </a:pPr>
            <a:r>
              <a:rPr lang="cs-CZ" altLang="cs-CZ" sz="2800" dirty="0"/>
              <a:t>Obsahuje pravidla psaní a odkazování bibliografických citací monografických publikací a jejich částí, časopiseckých (seriálových) článků, příspěvků do monografií (např. sborníků z konferencí) a patentových dokumentů </a:t>
            </a:r>
            <a:endParaRPr lang="cs-CZ" altLang="cs-CZ" sz="2800" b="1" dirty="0"/>
          </a:p>
          <a:p>
            <a:pPr>
              <a:buClr>
                <a:schemeClr val="accent1"/>
              </a:buClr>
            </a:pPr>
            <a:r>
              <a:rPr lang="cs-CZ" altLang="cs-CZ" sz="3200" b="1" dirty="0"/>
              <a:t>ČSN ISO 690-2 Bibliografické citace. Část 2: Elektronické dokumenty nebo jejich části </a:t>
            </a:r>
            <a:r>
              <a:rPr lang="cs-CZ" altLang="cs-CZ" sz="3200" dirty="0"/>
              <a:t>(účinnost od 1.2.2000) </a:t>
            </a:r>
          </a:p>
          <a:p>
            <a:pPr lvl="1">
              <a:buClr>
                <a:schemeClr val="accent1"/>
              </a:buClr>
            </a:pPr>
            <a:r>
              <a:rPr lang="cs-CZ" altLang="cs-CZ" sz="2800" dirty="0"/>
              <a:t>Stanovuje způsoby citování tištěných dokumentů, ale i elektronických monografií, databází a počítačových programů a jejich částí, elektronických seriálových publikací (časopisy) a jejich částí (články), elektronických nástěnek, diskusních fór a elektronických zpráv, a to jak pro elektronické publikace na příslušných nosičích (CD ROM, disk), tak i pro online dokumenty, u nichž je třeba ještě uvést dostupnost v počítačové síti. </a:t>
            </a:r>
          </a:p>
          <a:p>
            <a:pPr>
              <a:buClr>
                <a:schemeClr val="accent1"/>
              </a:buClr>
            </a:pPr>
            <a:endParaRPr lang="cs-CZ" altLang="cs-CZ" sz="3200" dirty="0"/>
          </a:p>
        </p:txBody>
      </p:sp>
    </p:spTree>
    <p:extLst>
      <p:ext uri="{BB962C8B-B14F-4D97-AF65-F5344CB8AC3E}">
        <p14:creationId xmlns:p14="http://schemas.microsoft.com/office/powerpoint/2010/main" val="551699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Citační norma II.</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92500" lnSpcReduction="20000"/>
          </a:bodyPr>
          <a:lstStyle/>
          <a:p>
            <a:pPr marL="0" indent="0">
              <a:lnSpc>
                <a:spcPct val="80000"/>
              </a:lnSpc>
              <a:buNone/>
            </a:pPr>
            <a:r>
              <a:rPr lang="cs-CZ" altLang="cs-CZ" sz="3200" b="1" dirty="0"/>
              <a:t>V normě jsou stanovena:</a:t>
            </a:r>
          </a:p>
          <a:p>
            <a:pPr>
              <a:lnSpc>
                <a:spcPct val="80000"/>
              </a:lnSpc>
              <a:buClr>
                <a:schemeClr val="accent1"/>
              </a:buClr>
            </a:pPr>
            <a:r>
              <a:rPr lang="cs-CZ" altLang="cs-CZ" sz="3200" dirty="0"/>
              <a:t>obecná pravidla pro psaní údajů bibliografických citací (autor, název, vydání,…) </a:t>
            </a:r>
          </a:p>
          <a:p>
            <a:pPr>
              <a:lnSpc>
                <a:spcPct val="80000"/>
              </a:lnSpc>
              <a:buClr>
                <a:schemeClr val="accent1"/>
              </a:buClr>
            </a:pPr>
            <a:r>
              <a:rPr lang="cs-CZ" altLang="cs-CZ" sz="3200" dirty="0"/>
              <a:t>formální úprava a struktura citací (v jakém pořadí a v jaké formě se zapisují) </a:t>
            </a:r>
          </a:p>
          <a:p>
            <a:pPr>
              <a:lnSpc>
                <a:spcPct val="80000"/>
              </a:lnSpc>
              <a:buClr>
                <a:schemeClr val="accent1"/>
              </a:buClr>
            </a:pPr>
            <a:r>
              <a:rPr lang="cs-CZ" altLang="cs-CZ" sz="3200" dirty="0"/>
              <a:t>povinné a nepovinné údaje </a:t>
            </a:r>
          </a:p>
          <a:p>
            <a:pPr>
              <a:lnSpc>
                <a:spcPct val="80000"/>
              </a:lnSpc>
              <a:buClr>
                <a:schemeClr val="accent1"/>
              </a:buClr>
            </a:pPr>
            <a:r>
              <a:rPr lang="cs-CZ" altLang="cs-CZ" sz="3200" dirty="0"/>
              <a:t>uspořádání soupisu bibliografických citací a metody odkazů </a:t>
            </a:r>
          </a:p>
          <a:p>
            <a:pPr marL="0" indent="0">
              <a:lnSpc>
                <a:spcPct val="80000"/>
              </a:lnSpc>
              <a:buNone/>
            </a:pPr>
            <a:endParaRPr lang="cs-CZ" altLang="cs-CZ" sz="3200" dirty="0"/>
          </a:p>
          <a:p>
            <a:pPr marL="0" indent="0">
              <a:lnSpc>
                <a:spcPct val="80000"/>
              </a:lnSpc>
              <a:buNone/>
            </a:pPr>
            <a:r>
              <a:rPr lang="cs-CZ" altLang="cs-CZ" sz="3200" dirty="0"/>
              <a:t>Kromě této mezinárodní normy jsou používána i jiná pravidla, pokyny či doporučení (citační styly) pro zpracování bibliografických citací. Některé obory, časopisy, vydavatelé nerespektují pro citování normu ČSN ISO 690, ale mají svá vlastní pravidla. Důvody jsou různé - např. tradice daného časopisu. </a:t>
            </a:r>
          </a:p>
          <a:p>
            <a:pPr>
              <a:buClr>
                <a:schemeClr val="accent1"/>
              </a:buClr>
            </a:pPr>
            <a:endParaRPr lang="cs-CZ" altLang="cs-CZ" sz="3200" dirty="0"/>
          </a:p>
        </p:txBody>
      </p:sp>
    </p:spTree>
    <p:extLst>
      <p:ext uri="{BB962C8B-B14F-4D97-AF65-F5344CB8AC3E}">
        <p14:creationId xmlns:p14="http://schemas.microsoft.com/office/powerpoint/2010/main" val="2059508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Odkud čerpat – tištěné dokumenty 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0000" lnSpcReduction="20000"/>
          </a:bodyPr>
          <a:lstStyle/>
          <a:p>
            <a:pPr marL="0" indent="0">
              <a:lnSpc>
                <a:spcPct val="80000"/>
              </a:lnSpc>
              <a:buNone/>
            </a:pPr>
            <a:r>
              <a:rPr lang="cs-CZ" altLang="cs-CZ" sz="3100" b="1" dirty="0"/>
              <a:t>Tištěné</a:t>
            </a:r>
          </a:p>
          <a:p>
            <a:pPr>
              <a:lnSpc>
                <a:spcPct val="80000"/>
              </a:lnSpc>
              <a:buClr>
                <a:schemeClr val="accent1"/>
              </a:buClr>
            </a:pPr>
            <a:r>
              <a:rPr lang="cs-CZ" altLang="cs-CZ" sz="3100" b="1" dirty="0"/>
              <a:t>titulní strana</a:t>
            </a:r>
          </a:p>
          <a:p>
            <a:pPr>
              <a:lnSpc>
                <a:spcPct val="80000"/>
              </a:lnSpc>
              <a:buClr>
                <a:schemeClr val="accent1"/>
              </a:buClr>
            </a:pPr>
            <a:r>
              <a:rPr lang="cs-CZ" altLang="cs-CZ" sz="3100" b="1" dirty="0"/>
              <a:t>tiráž</a:t>
            </a:r>
          </a:p>
          <a:p>
            <a:pPr>
              <a:lnSpc>
                <a:spcPct val="80000"/>
              </a:lnSpc>
              <a:buClr>
                <a:schemeClr val="accent1"/>
              </a:buClr>
            </a:pPr>
            <a:r>
              <a:rPr lang="cs-CZ" altLang="cs-CZ" sz="3100" b="1" dirty="0"/>
              <a:t>stránkování</a:t>
            </a:r>
          </a:p>
          <a:p>
            <a:pPr marL="0" indent="0">
              <a:lnSpc>
                <a:spcPct val="80000"/>
              </a:lnSpc>
              <a:buNone/>
            </a:pPr>
            <a:endParaRPr lang="cs-CZ" altLang="cs-CZ" sz="3100" b="1" dirty="0"/>
          </a:p>
          <a:p>
            <a:pPr marL="0" indent="0">
              <a:lnSpc>
                <a:spcPct val="80000"/>
              </a:lnSpc>
              <a:buNone/>
            </a:pPr>
            <a:r>
              <a:rPr lang="cs-CZ" altLang="cs-CZ" sz="3100" b="1" dirty="0"/>
              <a:t>Struktura citace: </a:t>
            </a:r>
          </a:p>
          <a:p>
            <a:pPr marL="0" indent="0">
              <a:lnSpc>
                <a:spcPct val="80000"/>
              </a:lnSpc>
              <a:buNone/>
            </a:pPr>
            <a:r>
              <a:rPr lang="cs-CZ" altLang="cs-CZ" sz="3100" dirty="0"/>
              <a:t>AUTOR, </a:t>
            </a:r>
            <a:r>
              <a:rPr lang="cs-CZ" altLang="cs-CZ" sz="3100" i="1" dirty="0"/>
              <a:t>název</a:t>
            </a:r>
            <a:r>
              <a:rPr lang="cs-CZ" altLang="cs-CZ" sz="3100" dirty="0"/>
              <a:t>, vydání, místo vydání, nakladatel, rok vydání, stránkování, Edice, ISBN (ISSN)</a:t>
            </a:r>
          </a:p>
          <a:p>
            <a:pPr marL="0" indent="0">
              <a:lnSpc>
                <a:spcPct val="80000"/>
              </a:lnSpc>
              <a:buNone/>
            </a:pPr>
            <a:endParaRPr lang="cs-CZ" altLang="cs-CZ" sz="3100" dirty="0"/>
          </a:p>
          <a:p>
            <a:pPr marL="0" indent="0">
              <a:lnSpc>
                <a:spcPct val="80000"/>
              </a:lnSpc>
              <a:buNone/>
            </a:pPr>
            <a:r>
              <a:rPr lang="cs-CZ" altLang="cs-CZ" sz="3100" b="1" dirty="0"/>
              <a:t>Kniha:</a:t>
            </a:r>
          </a:p>
          <a:p>
            <a:pPr marL="508000" lvl="1">
              <a:spcBef>
                <a:spcPct val="20000"/>
              </a:spcBef>
              <a:buClr>
                <a:srgbClr val="EA0000"/>
              </a:buClr>
              <a:defRPr/>
            </a:pPr>
            <a:r>
              <a:rPr lang="cs-CZ" sz="3100" dirty="0">
                <a:solidFill>
                  <a:srgbClr val="FF0000"/>
                </a:solidFill>
                <a:latin typeface="Arial" charset="0"/>
              </a:rPr>
              <a:t>PŘÍJMENÍ, Jméno autora. </a:t>
            </a:r>
            <a:r>
              <a:rPr lang="cs-CZ" sz="3100" i="1" dirty="0">
                <a:solidFill>
                  <a:srgbClr val="FF0000"/>
                </a:solidFill>
                <a:latin typeface="Arial" charset="0"/>
              </a:rPr>
              <a:t>Název: podnázev</a:t>
            </a:r>
            <a:r>
              <a:rPr lang="cs-CZ" sz="3100" dirty="0">
                <a:solidFill>
                  <a:srgbClr val="FF0000"/>
                </a:solidFill>
                <a:latin typeface="Arial" charset="0"/>
              </a:rPr>
              <a:t>. Vydání.</a:t>
            </a:r>
            <a:r>
              <a:rPr lang="cs-CZ" sz="3100" dirty="0">
                <a:solidFill>
                  <a:schemeClr val="bg1">
                    <a:lumMod val="50000"/>
                  </a:schemeClr>
                </a:solidFill>
                <a:latin typeface="Arial" charset="0"/>
              </a:rPr>
              <a:t> Další tvůrce (např. </a:t>
            </a:r>
            <a:r>
              <a:rPr lang="cs-CZ" sz="3100" dirty="0" err="1">
                <a:solidFill>
                  <a:schemeClr val="bg1">
                    <a:lumMod val="50000"/>
                  </a:schemeClr>
                </a:solidFill>
                <a:latin typeface="Arial" charset="0"/>
              </a:rPr>
              <a:t>il</a:t>
            </a:r>
            <a:r>
              <a:rPr lang="cs-CZ" sz="3100" dirty="0">
                <a:solidFill>
                  <a:schemeClr val="bg1">
                    <a:lumMod val="50000"/>
                  </a:schemeClr>
                </a:solidFill>
                <a:latin typeface="Arial" charset="0"/>
              </a:rPr>
              <a:t>.)</a:t>
            </a:r>
            <a:r>
              <a:rPr lang="cs-CZ" sz="3100" dirty="0">
                <a:solidFill>
                  <a:srgbClr val="FF0000"/>
                </a:solidFill>
                <a:latin typeface="Arial" charset="0"/>
              </a:rPr>
              <a:t>  Místo vydání: Nakladatelství, rok vydání. </a:t>
            </a:r>
            <a:r>
              <a:rPr lang="cs-CZ" sz="3100" dirty="0">
                <a:solidFill>
                  <a:schemeClr val="bg1">
                    <a:lumMod val="50000"/>
                  </a:schemeClr>
                </a:solidFill>
                <a:latin typeface="Arial" charset="0"/>
              </a:rPr>
              <a:t>Počet stran. </a:t>
            </a:r>
            <a:r>
              <a:rPr lang="cs-CZ" sz="3100" dirty="0">
                <a:solidFill>
                  <a:srgbClr val="FF0000"/>
                </a:solidFill>
                <a:latin typeface="Arial" charset="0"/>
              </a:rPr>
              <a:t>Název a číslo edice. ISBN.</a:t>
            </a:r>
          </a:p>
          <a:p>
            <a:pPr marL="508000" lvl="1">
              <a:spcBef>
                <a:spcPct val="20000"/>
              </a:spcBef>
              <a:buClr>
                <a:srgbClr val="EA0000"/>
              </a:buClr>
              <a:defRPr/>
            </a:pPr>
            <a:r>
              <a:rPr lang="cs-CZ" sz="3100" dirty="0">
                <a:latin typeface="Arial" charset="0"/>
              </a:rPr>
              <a:t>KOSEK, Jiří. </a:t>
            </a:r>
            <a:r>
              <a:rPr lang="cs-CZ" sz="3100" i="1" dirty="0">
                <a:latin typeface="Arial" charset="0"/>
              </a:rPr>
              <a:t>Html - tvorba dokonalých stránek: podrobný průvodce</a:t>
            </a:r>
            <a:r>
              <a:rPr lang="cs-CZ" sz="3100" dirty="0">
                <a:latin typeface="Arial" charset="0"/>
              </a:rPr>
              <a:t>. 1. vyd. Praha: Grada, 1998. 291 s. ISBN 80-7169-608-0.</a:t>
            </a:r>
          </a:p>
          <a:p>
            <a:pPr marL="508000" lvl="1">
              <a:spcBef>
                <a:spcPct val="20000"/>
              </a:spcBef>
              <a:buClr>
                <a:srgbClr val="EA0000"/>
              </a:buClr>
              <a:defRPr/>
            </a:pPr>
            <a:r>
              <a:rPr lang="pl-PL" sz="3100" dirty="0">
                <a:latin typeface="Arial" charset="0"/>
              </a:rPr>
              <a:t>HANUŠ, </a:t>
            </a:r>
            <a:r>
              <a:rPr lang="pl-PL" sz="3100" dirty="0" err="1">
                <a:latin typeface="Arial" charset="0"/>
              </a:rPr>
              <a:t>Jiří</a:t>
            </a:r>
            <a:r>
              <a:rPr lang="pl-PL" sz="3100" dirty="0">
                <a:latin typeface="Arial" charset="0"/>
              </a:rPr>
              <a:t>, ed. </a:t>
            </a:r>
            <a:r>
              <a:rPr lang="pl-PL" sz="3100" i="1" dirty="0" err="1">
                <a:latin typeface="Arial" charset="0"/>
              </a:rPr>
              <a:t>Dějiny</a:t>
            </a:r>
            <a:r>
              <a:rPr lang="pl-PL" sz="3100" i="1" dirty="0">
                <a:latin typeface="Arial" charset="0"/>
              </a:rPr>
              <a:t> kultury a </a:t>
            </a:r>
            <a:r>
              <a:rPr lang="pl-PL" sz="3100" i="1" dirty="0" err="1">
                <a:latin typeface="Arial" charset="0"/>
              </a:rPr>
              <a:t>civilizace</a:t>
            </a:r>
            <a:r>
              <a:rPr lang="pl-PL" sz="3100" i="1" dirty="0">
                <a:latin typeface="Arial" charset="0"/>
              </a:rPr>
              <a:t> </a:t>
            </a:r>
            <a:r>
              <a:rPr lang="pl-PL" sz="3100" i="1" dirty="0" err="1">
                <a:latin typeface="Arial" charset="0"/>
              </a:rPr>
              <a:t>Západu</a:t>
            </a:r>
            <a:r>
              <a:rPr lang="pl-PL" sz="3100" i="1" dirty="0">
                <a:latin typeface="Arial" charset="0"/>
              </a:rPr>
              <a:t> v 19. </a:t>
            </a:r>
            <a:r>
              <a:rPr lang="pl-PL" sz="3100" i="1" dirty="0" err="1">
                <a:latin typeface="Arial" charset="0"/>
              </a:rPr>
              <a:t>století</a:t>
            </a:r>
            <a:r>
              <a:rPr lang="pl-PL" sz="3100" dirty="0">
                <a:latin typeface="Arial" charset="0"/>
              </a:rPr>
              <a:t>. Brno: Centrum pro studium demokracie a kultury, 2002. 248 s. </a:t>
            </a:r>
            <a:r>
              <a:rPr lang="pl-PL" sz="3100" dirty="0" err="1">
                <a:latin typeface="Arial" charset="0"/>
              </a:rPr>
              <a:t>Dějiny</a:t>
            </a:r>
            <a:r>
              <a:rPr lang="pl-PL" sz="3100" dirty="0">
                <a:latin typeface="Arial" charset="0"/>
              </a:rPr>
              <a:t> a kultura, </a:t>
            </a:r>
            <a:r>
              <a:rPr lang="pl-PL" sz="3100" dirty="0" err="1">
                <a:latin typeface="Arial" charset="0"/>
              </a:rPr>
              <a:t>sv</a:t>
            </a:r>
            <a:r>
              <a:rPr lang="pl-PL" sz="3100" dirty="0">
                <a:latin typeface="Arial" charset="0"/>
              </a:rPr>
              <a:t>. 5. ISBN 80‑7325‑006‑3.</a:t>
            </a:r>
            <a:endParaRPr lang="cs-CZ" sz="3100" dirty="0">
              <a:latin typeface="Arial" charset="0"/>
            </a:endParaRPr>
          </a:p>
          <a:p>
            <a:pPr marL="0" indent="0">
              <a:lnSpc>
                <a:spcPct val="80000"/>
              </a:lnSpc>
              <a:buNone/>
            </a:pPr>
            <a:endParaRPr lang="cs-CZ" altLang="cs-CZ" dirty="0"/>
          </a:p>
          <a:p>
            <a:pPr>
              <a:buClr>
                <a:schemeClr val="accent1"/>
              </a:buClr>
            </a:pPr>
            <a:endParaRPr lang="cs-CZ" altLang="cs-CZ" sz="3200" dirty="0"/>
          </a:p>
        </p:txBody>
      </p:sp>
    </p:spTree>
    <p:extLst>
      <p:ext uri="{BB962C8B-B14F-4D97-AF65-F5344CB8AC3E}">
        <p14:creationId xmlns:p14="http://schemas.microsoft.com/office/powerpoint/2010/main" val="3308953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Odkud čerpat – tištěné dokumenty II.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0000" lnSpcReduction="20000"/>
          </a:bodyPr>
          <a:lstStyle/>
          <a:p>
            <a:pPr marL="0" indent="0">
              <a:lnSpc>
                <a:spcPct val="80000"/>
              </a:lnSpc>
              <a:buNone/>
            </a:pPr>
            <a:r>
              <a:rPr lang="cs-CZ" altLang="cs-CZ" sz="3100" b="1" dirty="0"/>
              <a:t>Příspěvek v knize:</a:t>
            </a:r>
          </a:p>
          <a:p>
            <a:pPr marL="508000" lvl="1">
              <a:spcBef>
                <a:spcPct val="20000"/>
              </a:spcBef>
              <a:buClr>
                <a:srgbClr val="EA0000"/>
              </a:buClr>
              <a:defRPr/>
            </a:pPr>
            <a:r>
              <a:rPr lang="cs-CZ" sz="3200" dirty="0">
                <a:solidFill>
                  <a:srgbClr val="FF0000"/>
                </a:solidFill>
                <a:latin typeface="Arial" charset="0"/>
              </a:rPr>
              <a:t>PŘÍJMENÍ, Jméno autora části. Název části: podnázev. </a:t>
            </a:r>
            <a:r>
              <a:rPr lang="cs-CZ" sz="3200" b="1" dirty="0">
                <a:solidFill>
                  <a:srgbClr val="FF0000"/>
                </a:solidFill>
                <a:latin typeface="Arial" charset="0"/>
              </a:rPr>
              <a:t>In</a:t>
            </a:r>
            <a:r>
              <a:rPr lang="cs-CZ" sz="3200" dirty="0">
                <a:solidFill>
                  <a:srgbClr val="FF0000"/>
                </a:solidFill>
                <a:latin typeface="Arial" charset="0"/>
              </a:rPr>
              <a:t>: PŘÍJMENÍ, Jméno autora knihy, </a:t>
            </a:r>
            <a:r>
              <a:rPr lang="cs-CZ" sz="3200" i="1" dirty="0">
                <a:solidFill>
                  <a:srgbClr val="FF0000"/>
                </a:solidFill>
                <a:latin typeface="Arial" charset="0"/>
              </a:rPr>
              <a:t>Název knihy: podnázev knihy. </a:t>
            </a:r>
            <a:r>
              <a:rPr lang="cs-CZ" sz="3200" dirty="0">
                <a:solidFill>
                  <a:srgbClr val="FF0000"/>
                </a:solidFill>
                <a:latin typeface="Arial" charset="0"/>
              </a:rPr>
              <a:t>Vydání.</a:t>
            </a:r>
            <a:r>
              <a:rPr lang="cs-CZ" sz="3200" dirty="0">
                <a:solidFill>
                  <a:schemeClr val="bg1">
                    <a:lumMod val="50000"/>
                  </a:schemeClr>
                </a:solidFill>
                <a:latin typeface="Arial" charset="0"/>
              </a:rPr>
              <a:t> Další tvůrce (např. </a:t>
            </a:r>
            <a:r>
              <a:rPr lang="cs-CZ" sz="3200" dirty="0" err="1">
                <a:solidFill>
                  <a:schemeClr val="bg1">
                    <a:lumMod val="50000"/>
                  </a:schemeClr>
                </a:solidFill>
                <a:latin typeface="Arial" charset="0"/>
              </a:rPr>
              <a:t>il</a:t>
            </a:r>
            <a:r>
              <a:rPr lang="cs-CZ" sz="3200" dirty="0">
                <a:solidFill>
                  <a:schemeClr val="bg1">
                    <a:lumMod val="50000"/>
                  </a:schemeClr>
                </a:solidFill>
                <a:latin typeface="Arial" charset="0"/>
              </a:rPr>
              <a:t>.)</a:t>
            </a:r>
            <a:r>
              <a:rPr lang="cs-CZ" sz="3200" dirty="0">
                <a:solidFill>
                  <a:srgbClr val="FF0000"/>
                </a:solidFill>
                <a:latin typeface="Arial" charset="0"/>
              </a:rPr>
              <a:t>  Místo vydání: Nakladatelství, rok vydání. Číslo např. svazku. Rozsah stránek části. Název a číslo edice. </a:t>
            </a:r>
            <a:r>
              <a:rPr lang="cs-CZ" sz="3200" dirty="0">
                <a:solidFill>
                  <a:schemeClr val="bg1">
                    <a:lumMod val="50000"/>
                  </a:schemeClr>
                </a:solidFill>
                <a:latin typeface="Arial" charset="0"/>
              </a:rPr>
              <a:t>Počet stran. </a:t>
            </a:r>
            <a:r>
              <a:rPr lang="cs-CZ" sz="3200" dirty="0">
                <a:solidFill>
                  <a:srgbClr val="FF0000"/>
                </a:solidFill>
                <a:latin typeface="Arial" charset="0"/>
              </a:rPr>
              <a:t>ISBN.</a:t>
            </a:r>
          </a:p>
          <a:p>
            <a:pPr marL="508000" lvl="1">
              <a:spcBef>
                <a:spcPct val="20000"/>
              </a:spcBef>
              <a:buClr>
                <a:srgbClr val="EA0000"/>
              </a:buClr>
              <a:defRPr/>
            </a:pPr>
            <a:r>
              <a:rPr lang="cs-CZ" sz="3200" dirty="0">
                <a:latin typeface="Arial" charset="0"/>
              </a:rPr>
              <a:t>DOSTÁLOVÁ, Ludmila. Logika není matematika. </a:t>
            </a:r>
            <a:r>
              <a:rPr lang="cs-CZ" sz="3200" dirty="0">
                <a:solidFill>
                  <a:srgbClr val="CC0000"/>
                </a:solidFill>
                <a:latin typeface="Arial" charset="0"/>
              </a:rPr>
              <a:t>In:</a:t>
            </a:r>
            <a:r>
              <a:rPr lang="cs-CZ" sz="3200" dirty="0">
                <a:latin typeface="Arial" charset="0"/>
              </a:rPr>
              <a:t> </a:t>
            </a:r>
            <a:r>
              <a:rPr lang="cs-CZ" sz="3200" i="1" dirty="0">
                <a:latin typeface="Arial" charset="0"/>
              </a:rPr>
              <a:t>Univerzita: tradiční a netradiční ve výuce: 20.‑21. leden 2005.</a:t>
            </a:r>
            <a:r>
              <a:rPr lang="cs-CZ" sz="3200" dirty="0">
                <a:latin typeface="Arial" charset="0"/>
              </a:rPr>
              <a:t> Plzeň: Čeněk, 2005, </a:t>
            </a:r>
            <a:r>
              <a:rPr lang="cs-CZ" sz="3200" dirty="0">
                <a:solidFill>
                  <a:srgbClr val="CC0000"/>
                </a:solidFill>
                <a:latin typeface="Arial" charset="0"/>
              </a:rPr>
              <a:t>s. 162‑170</a:t>
            </a:r>
            <a:r>
              <a:rPr lang="cs-CZ" sz="3200" dirty="0">
                <a:latin typeface="Arial" charset="0"/>
              </a:rPr>
              <a:t>. ISBN 80‑86898‑60‑1.</a:t>
            </a:r>
          </a:p>
          <a:p>
            <a:pPr marL="0" indent="0">
              <a:lnSpc>
                <a:spcPct val="80000"/>
              </a:lnSpc>
              <a:buNone/>
            </a:pPr>
            <a:r>
              <a:rPr lang="cs-CZ" altLang="cs-CZ" sz="3100" b="1" dirty="0"/>
              <a:t>Časopis:</a:t>
            </a:r>
          </a:p>
          <a:p>
            <a:pPr marL="508000" lvl="1">
              <a:spcBef>
                <a:spcPct val="20000"/>
              </a:spcBef>
              <a:buClr>
                <a:srgbClr val="EA0000"/>
              </a:buClr>
              <a:defRPr/>
            </a:pPr>
            <a:r>
              <a:rPr lang="cs-CZ" sz="3200" i="1" dirty="0">
                <a:solidFill>
                  <a:srgbClr val="FF0000"/>
                </a:solidFill>
                <a:latin typeface="Arial" charset="0"/>
              </a:rPr>
              <a:t>Název</a:t>
            </a:r>
            <a:r>
              <a:rPr lang="cs-CZ" sz="3200" dirty="0">
                <a:solidFill>
                  <a:srgbClr val="FF0000"/>
                </a:solidFill>
                <a:latin typeface="Arial" charset="0"/>
              </a:rPr>
              <a:t>. Místo vydání: Nakladatel, rok vydání, Číslování (</a:t>
            </a:r>
            <a:r>
              <a:rPr lang="cs-CZ" sz="3200" dirty="0" err="1">
                <a:solidFill>
                  <a:srgbClr val="FF0000"/>
                </a:solidFill>
                <a:latin typeface="Arial" charset="0"/>
              </a:rPr>
              <a:t>např.ročník</a:t>
            </a:r>
            <a:r>
              <a:rPr lang="cs-CZ" sz="3200" dirty="0">
                <a:solidFill>
                  <a:srgbClr val="FF0000"/>
                </a:solidFill>
                <a:latin typeface="Arial" charset="0"/>
              </a:rPr>
              <a:t>). ISSN</a:t>
            </a:r>
            <a:r>
              <a:rPr lang="cs-CZ" sz="3200" dirty="0">
                <a:latin typeface="Arial" charset="0"/>
              </a:rPr>
              <a:t>. </a:t>
            </a:r>
          </a:p>
          <a:p>
            <a:pPr marL="508000" lvl="1">
              <a:spcBef>
                <a:spcPct val="20000"/>
              </a:spcBef>
              <a:buClr>
                <a:srgbClr val="EA0000"/>
              </a:buClr>
              <a:defRPr/>
            </a:pPr>
            <a:r>
              <a:rPr lang="cs-CZ" sz="3200" i="1" dirty="0">
                <a:latin typeface="Arial" charset="0"/>
              </a:rPr>
              <a:t>CHIP: magazín informačních technologií. </a:t>
            </a:r>
            <a:r>
              <a:rPr lang="cs-CZ" sz="3200" dirty="0">
                <a:latin typeface="Arial" charset="0"/>
              </a:rPr>
              <a:t>Praha: Vogel, 1999. Č. 12 (prosinec 1999). ISSN 1210-0684.</a:t>
            </a:r>
          </a:p>
          <a:p>
            <a:pPr marL="0" indent="0">
              <a:lnSpc>
                <a:spcPct val="80000"/>
              </a:lnSpc>
              <a:buNone/>
            </a:pPr>
            <a:r>
              <a:rPr lang="cs-CZ" altLang="cs-CZ" sz="3100" b="1" dirty="0"/>
              <a:t>Článek v časopise:</a:t>
            </a:r>
          </a:p>
          <a:p>
            <a:pPr marL="358775" lvl="1">
              <a:spcBef>
                <a:spcPct val="20000"/>
              </a:spcBef>
              <a:buClr>
                <a:srgbClr val="EA0000"/>
              </a:buClr>
              <a:defRPr/>
            </a:pPr>
            <a:r>
              <a:rPr lang="en-US" sz="3200" dirty="0">
                <a:solidFill>
                  <a:srgbClr val="FF0000"/>
                </a:solidFill>
                <a:latin typeface="Arial" charset="0"/>
              </a:rPr>
              <a:t>PŘÍJMENÍ, </a:t>
            </a:r>
            <a:r>
              <a:rPr lang="en-US" sz="3200" dirty="0" err="1">
                <a:solidFill>
                  <a:srgbClr val="FF0000"/>
                </a:solidFill>
                <a:latin typeface="Arial" charset="0"/>
              </a:rPr>
              <a:t>Jméno</a:t>
            </a:r>
            <a:r>
              <a:rPr lang="en-US" sz="3200" dirty="0">
                <a:solidFill>
                  <a:srgbClr val="FF0000"/>
                </a:solidFill>
                <a:latin typeface="Arial" charset="0"/>
              </a:rPr>
              <a:t> </a:t>
            </a:r>
            <a:r>
              <a:rPr lang="en-US" sz="3200" dirty="0" err="1">
                <a:solidFill>
                  <a:srgbClr val="FF0000"/>
                </a:solidFill>
                <a:latin typeface="Arial" charset="0"/>
              </a:rPr>
              <a:t>autora</a:t>
            </a:r>
            <a:r>
              <a:rPr lang="en-US" sz="3200" dirty="0">
                <a:solidFill>
                  <a:srgbClr val="FF0000"/>
                </a:solidFill>
                <a:latin typeface="Arial" charset="0"/>
              </a:rPr>
              <a:t>. </a:t>
            </a:r>
            <a:r>
              <a:rPr lang="en-US" sz="3200" dirty="0" err="1">
                <a:solidFill>
                  <a:srgbClr val="FF0000"/>
                </a:solidFill>
                <a:latin typeface="Arial" charset="0"/>
              </a:rPr>
              <a:t>Název</a:t>
            </a:r>
            <a:r>
              <a:rPr lang="en-US" sz="3200" dirty="0">
                <a:solidFill>
                  <a:srgbClr val="FF0000"/>
                </a:solidFill>
                <a:latin typeface="Arial" charset="0"/>
              </a:rPr>
              <a:t> </a:t>
            </a:r>
            <a:r>
              <a:rPr lang="en-US" sz="3200" dirty="0" err="1">
                <a:solidFill>
                  <a:srgbClr val="FF0000"/>
                </a:solidFill>
                <a:latin typeface="Arial" charset="0"/>
              </a:rPr>
              <a:t>článku</a:t>
            </a:r>
            <a:r>
              <a:rPr lang="en-US" sz="3200" dirty="0">
                <a:solidFill>
                  <a:srgbClr val="FF0000"/>
                </a:solidFill>
                <a:latin typeface="Arial" charset="0"/>
              </a:rPr>
              <a:t>.</a:t>
            </a:r>
            <a:r>
              <a:rPr lang="cs-CZ" sz="3200" dirty="0">
                <a:solidFill>
                  <a:srgbClr val="FF0000"/>
                </a:solidFill>
                <a:latin typeface="Arial" charset="0"/>
              </a:rPr>
              <a:t> </a:t>
            </a:r>
            <a:r>
              <a:rPr lang="cs-CZ" sz="3200" dirty="0">
                <a:solidFill>
                  <a:schemeClr val="bg1">
                    <a:lumMod val="50000"/>
                  </a:schemeClr>
                </a:solidFill>
                <a:latin typeface="Arial" charset="0"/>
              </a:rPr>
              <a:t>In:</a:t>
            </a:r>
            <a:r>
              <a:rPr lang="en-US" sz="3200" dirty="0">
                <a:solidFill>
                  <a:schemeClr val="bg1">
                    <a:lumMod val="50000"/>
                  </a:schemeClr>
                </a:solidFill>
                <a:latin typeface="Arial" charset="0"/>
              </a:rPr>
              <a:t> </a:t>
            </a:r>
            <a:r>
              <a:rPr lang="en-US" sz="3200" dirty="0" err="1">
                <a:solidFill>
                  <a:srgbClr val="FF0000"/>
                </a:solidFill>
                <a:latin typeface="Arial" charset="0"/>
              </a:rPr>
              <a:t>Název</a:t>
            </a:r>
            <a:r>
              <a:rPr lang="en-US" sz="3200" dirty="0">
                <a:solidFill>
                  <a:srgbClr val="FF0000"/>
                </a:solidFill>
                <a:latin typeface="Arial" charset="0"/>
              </a:rPr>
              <a:t> </a:t>
            </a:r>
            <a:r>
              <a:rPr lang="en-US" sz="3200" dirty="0" err="1">
                <a:solidFill>
                  <a:srgbClr val="FF0000"/>
                </a:solidFill>
                <a:latin typeface="Arial" charset="0"/>
              </a:rPr>
              <a:t>seriálu</a:t>
            </a:r>
            <a:r>
              <a:rPr lang="en-US" sz="3200" dirty="0">
                <a:solidFill>
                  <a:srgbClr val="FF0000"/>
                </a:solidFill>
                <a:latin typeface="Arial" charset="0"/>
              </a:rPr>
              <a:t>, </a:t>
            </a:r>
            <a:r>
              <a:rPr lang="cs-CZ" sz="3200" dirty="0">
                <a:solidFill>
                  <a:srgbClr val="FF0000"/>
                </a:solidFill>
                <a:latin typeface="Arial" charset="0"/>
              </a:rPr>
              <a:t>Místo vydání: Nakladatel, rok vydání</a:t>
            </a:r>
            <a:r>
              <a:rPr lang="en-US" sz="3200" dirty="0">
                <a:solidFill>
                  <a:srgbClr val="FF0000"/>
                </a:solidFill>
                <a:latin typeface="Arial" charset="0"/>
              </a:rPr>
              <a:t>, </a:t>
            </a:r>
            <a:r>
              <a:rPr lang="en-US" sz="3200" dirty="0" err="1">
                <a:solidFill>
                  <a:srgbClr val="FF0000"/>
                </a:solidFill>
                <a:latin typeface="Arial" charset="0"/>
              </a:rPr>
              <a:t>ročník</a:t>
            </a:r>
            <a:r>
              <a:rPr lang="en-US" sz="3200" dirty="0">
                <a:solidFill>
                  <a:srgbClr val="FF0000"/>
                </a:solidFill>
                <a:latin typeface="Arial" charset="0"/>
              </a:rPr>
              <a:t>, </a:t>
            </a:r>
            <a:r>
              <a:rPr lang="en-US" sz="3200" dirty="0" err="1">
                <a:solidFill>
                  <a:srgbClr val="FF0000"/>
                </a:solidFill>
                <a:latin typeface="Arial" charset="0"/>
              </a:rPr>
              <a:t>číslo</a:t>
            </a:r>
            <a:r>
              <a:rPr lang="en-US" sz="3200" dirty="0">
                <a:solidFill>
                  <a:srgbClr val="FF0000"/>
                </a:solidFill>
                <a:latin typeface="Arial" charset="0"/>
              </a:rPr>
              <a:t>, </a:t>
            </a:r>
            <a:r>
              <a:rPr lang="en-US" sz="3200" dirty="0" err="1">
                <a:solidFill>
                  <a:srgbClr val="FF0000"/>
                </a:solidFill>
                <a:latin typeface="Arial" charset="0"/>
              </a:rPr>
              <a:t>strany</a:t>
            </a:r>
            <a:r>
              <a:rPr lang="en-US" sz="3200" dirty="0">
                <a:solidFill>
                  <a:srgbClr val="FF0000"/>
                </a:solidFill>
                <a:latin typeface="Arial" charset="0"/>
              </a:rPr>
              <a:t> od-do. </a:t>
            </a:r>
            <a:r>
              <a:rPr lang="cs-CZ" sz="3200" dirty="0">
                <a:solidFill>
                  <a:srgbClr val="FF0000"/>
                </a:solidFill>
                <a:latin typeface="Arial" charset="0"/>
              </a:rPr>
              <a:t>ISSN</a:t>
            </a:r>
            <a:endParaRPr lang="en-US" sz="3200" dirty="0">
              <a:solidFill>
                <a:srgbClr val="FF0000"/>
              </a:solidFill>
              <a:latin typeface="Arial" charset="0"/>
            </a:endParaRPr>
          </a:p>
          <a:p>
            <a:pPr marL="354013" lvl="1">
              <a:spcBef>
                <a:spcPct val="20000"/>
              </a:spcBef>
              <a:buClr>
                <a:srgbClr val="EA0000"/>
              </a:buClr>
              <a:defRPr/>
            </a:pPr>
            <a:r>
              <a:rPr lang="en-US" sz="3200" dirty="0">
                <a:latin typeface="Arial" charset="0"/>
              </a:rPr>
              <a:t>SMEJKAL, V. </a:t>
            </a:r>
            <a:r>
              <a:rPr lang="en-US" sz="3200" dirty="0" err="1">
                <a:latin typeface="Arial" charset="0"/>
              </a:rPr>
              <a:t>Proč</a:t>
            </a:r>
            <a:r>
              <a:rPr lang="en-US" sz="3200" dirty="0">
                <a:latin typeface="Arial" charset="0"/>
              </a:rPr>
              <a:t> </a:t>
            </a:r>
            <a:r>
              <a:rPr lang="en-US" sz="3200" dirty="0" err="1">
                <a:latin typeface="Arial" charset="0"/>
              </a:rPr>
              <a:t>nový</a:t>
            </a:r>
            <a:r>
              <a:rPr lang="en-US" sz="3200" dirty="0">
                <a:latin typeface="Arial" charset="0"/>
              </a:rPr>
              <a:t> </a:t>
            </a:r>
            <a:r>
              <a:rPr lang="en-US" sz="3200" dirty="0" err="1">
                <a:latin typeface="Arial" charset="0"/>
              </a:rPr>
              <a:t>zákon</a:t>
            </a:r>
            <a:r>
              <a:rPr lang="en-US" sz="3200" dirty="0">
                <a:latin typeface="Arial" charset="0"/>
              </a:rPr>
              <a:t>? </a:t>
            </a:r>
            <a:r>
              <a:rPr lang="en-US" sz="3200" i="1" dirty="0">
                <a:latin typeface="Arial" charset="0"/>
              </a:rPr>
              <a:t>CHIP: </a:t>
            </a:r>
            <a:r>
              <a:rPr lang="en-US" sz="3200" i="1" dirty="0" err="1">
                <a:latin typeface="Arial" charset="0"/>
              </a:rPr>
              <a:t>magazín</a:t>
            </a:r>
            <a:r>
              <a:rPr lang="en-US" sz="3200" i="1" dirty="0">
                <a:latin typeface="Arial" charset="0"/>
              </a:rPr>
              <a:t> </a:t>
            </a:r>
            <a:r>
              <a:rPr lang="en-US" sz="3200" i="1" dirty="0" err="1">
                <a:latin typeface="Arial" charset="0"/>
              </a:rPr>
              <a:t>informačních</a:t>
            </a:r>
            <a:r>
              <a:rPr lang="en-US" sz="3200" i="1" dirty="0">
                <a:latin typeface="Arial" charset="0"/>
              </a:rPr>
              <a:t> </a:t>
            </a:r>
            <a:r>
              <a:rPr lang="en-US" sz="3200" dirty="0" err="1">
                <a:latin typeface="Arial" charset="0"/>
              </a:rPr>
              <a:t>technologií</a:t>
            </a:r>
            <a:r>
              <a:rPr lang="en-US" sz="3200" dirty="0">
                <a:latin typeface="Arial" charset="0"/>
              </a:rPr>
              <a:t>, </a:t>
            </a:r>
            <a:r>
              <a:rPr lang="en-US" sz="3200" dirty="0" err="1">
                <a:latin typeface="Arial" charset="0"/>
              </a:rPr>
              <a:t>roč</a:t>
            </a:r>
            <a:r>
              <a:rPr lang="en-US" sz="3200" dirty="0">
                <a:latin typeface="Arial" charset="0"/>
              </a:rPr>
              <a:t>. 9, č. 11 (</a:t>
            </a:r>
            <a:r>
              <a:rPr lang="en-US" sz="3200" dirty="0" err="1">
                <a:latin typeface="Arial" charset="0"/>
              </a:rPr>
              <a:t>listopad</a:t>
            </a:r>
            <a:r>
              <a:rPr lang="en-US" sz="3200" dirty="0">
                <a:latin typeface="Arial" charset="0"/>
              </a:rPr>
              <a:t> 1999)</a:t>
            </a:r>
            <a:r>
              <a:rPr lang="cs-CZ" sz="3200" dirty="0">
                <a:latin typeface="Arial" charset="0"/>
              </a:rPr>
              <a:t>.</a:t>
            </a:r>
            <a:r>
              <a:rPr lang="en-US" sz="3200" dirty="0">
                <a:latin typeface="Arial" charset="0"/>
              </a:rPr>
              <a:t> </a:t>
            </a:r>
            <a:r>
              <a:rPr lang="cs-CZ" sz="3200" dirty="0">
                <a:latin typeface="Arial" charset="0"/>
              </a:rPr>
              <a:t>ISSN 1210-0684. </a:t>
            </a:r>
            <a:r>
              <a:rPr lang="en-US" sz="3200" dirty="0">
                <a:latin typeface="Arial" charset="0"/>
              </a:rPr>
              <a:t>s. 54-55.</a:t>
            </a:r>
            <a:endParaRPr lang="cs-CZ" sz="3200" dirty="0">
              <a:latin typeface="Arial" charset="0"/>
            </a:endParaRPr>
          </a:p>
          <a:p>
            <a:pPr marL="279400" lvl="1" indent="0">
              <a:spcBef>
                <a:spcPct val="20000"/>
              </a:spcBef>
              <a:buClr>
                <a:srgbClr val="EA0000"/>
              </a:buClr>
              <a:buNone/>
              <a:defRPr/>
            </a:pPr>
            <a:endParaRPr lang="cs-CZ" sz="3200" dirty="0">
              <a:latin typeface="Arial" charset="0"/>
            </a:endParaRPr>
          </a:p>
          <a:p>
            <a:pPr marL="0" indent="0">
              <a:lnSpc>
                <a:spcPct val="80000"/>
              </a:lnSpc>
              <a:buNone/>
            </a:pPr>
            <a:endParaRPr lang="cs-CZ" altLang="cs-CZ" dirty="0"/>
          </a:p>
          <a:p>
            <a:pPr>
              <a:buClr>
                <a:schemeClr val="accent1"/>
              </a:buClr>
            </a:pPr>
            <a:endParaRPr lang="cs-CZ" altLang="cs-CZ" sz="3200" dirty="0"/>
          </a:p>
        </p:txBody>
      </p:sp>
    </p:spTree>
    <p:extLst>
      <p:ext uri="{BB962C8B-B14F-4D97-AF65-F5344CB8AC3E}">
        <p14:creationId xmlns:p14="http://schemas.microsoft.com/office/powerpoint/2010/main" val="3808470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Právní minimum</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pPr>
            <a:r>
              <a:rPr lang="cs-CZ" altLang="cs-CZ" dirty="0"/>
              <a:t>Smím použít výňatky z cizích děl ve svém díle</a:t>
            </a:r>
          </a:p>
          <a:p>
            <a:pPr>
              <a:buClr>
                <a:schemeClr val="accent1"/>
              </a:buClr>
            </a:pPr>
            <a:r>
              <a:rPr lang="cs-CZ" altLang="cs-CZ" dirty="0"/>
              <a:t>Smím použít výňatky z cizích děl nebo drobná celá cizí díla, ale jen pro účely kritiky nebo recenze těchto děl nebo pro vědeckou, odbornou práci</a:t>
            </a:r>
          </a:p>
          <a:p>
            <a:pPr lvl="1">
              <a:buClr>
                <a:schemeClr val="accent1"/>
              </a:buClr>
            </a:pPr>
            <a:r>
              <a:rPr lang="cs-CZ" altLang="cs-CZ" dirty="0"/>
              <a:t>V rozsahu nepřekračujícím konkrétní účel</a:t>
            </a:r>
          </a:p>
          <a:p>
            <a:pPr>
              <a:buClr>
                <a:schemeClr val="accent1"/>
              </a:buClr>
            </a:pPr>
            <a:r>
              <a:rPr lang="cs-CZ" altLang="cs-CZ" dirty="0"/>
              <a:t>Vyučující smí použít dílo PŘI vyučování pro ILUSTRAČNÍ účel nebo při vědeckém výzkumu</a:t>
            </a:r>
          </a:p>
          <a:p>
            <a:pPr lvl="1">
              <a:buClr>
                <a:schemeClr val="accent1"/>
              </a:buClr>
            </a:pPr>
            <a:r>
              <a:rPr lang="cs-CZ" altLang="cs-CZ" dirty="0"/>
              <a:t>Nikoliv za účelem obchodního prospěchu</a:t>
            </a:r>
          </a:p>
          <a:p>
            <a:pPr lvl="1">
              <a:buClr>
                <a:schemeClr val="accent1"/>
              </a:buClr>
            </a:pPr>
            <a:r>
              <a:rPr lang="cs-CZ" altLang="cs-CZ" dirty="0"/>
              <a:t>V rozsahu nepřekračujícím sledovaný účel</a:t>
            </a:r>
            <a:endParaRPr lang="cs-CZ" altLang="cs-CZ" sz="2800" dirty="0"/>
          </a:p>
          <a:p>
            <a:pPr marL="0" indent="0">
              <a:spcBef>
                <a:spcPct val="0"/>
              </a:spcBef>
              <a:buClr>
                <a:schemeClr val="accent1"/>
              </a:buClr>
              <a:buNone/>
            </a:pPr>
            <a:endParaRPr lang="cs-CZ" altLang="cs-CZ" dirty="0"/>
          </a:p>
          <a:p>
            <a:pPr marL="0" indent="0">
              <a:spcBef>
                <a:spcPct val="0"/>
              </a:spcBef>
              <a:buClr>
                <a:schemeClr val="accent1"/>
              </a:buClr>
              <a:buNone/>
            </a:pPr>
            <a:endParaRPr lang="cs-CZ" altLang="cs-CZ" dirty="0"/>
          </a:p>
          <a:p>
            <a:pPr marL="0" indent="0">
              <a:spcBef>
                <a:spcPct val="0"/>
              </a:spcBef>
              <a:buClr>
                <a:schemeClr val="accent1"/>
              </a:buClr>
              <a:buNone/>
            </a:pPr>
            <a:r>
              <a:rPr lang="cs-CZ" altLang="cs-CZ" sz="2800" b="1" dirty="0">
                <a:solidFill>
                  <a:schemeClr val="accent1"/>
                </a:solidFill>
              </a:rPr>
              <a:t>Vždy je nutno citovat!</a:t>
            </a:r>
            <a:endParaRPr lang="cs-CZ" sz="2600" dirty="0"/>
          </a:p>
          <a:p>
            <a:pPr marL="0" indent="0">
              <a:buNone/>
            </a:pPr>
            <a:endParaRPr lang="cs-CZ" sz="2600" dirty="0"/>
          </a:p>
        </p:txBody>
      </p:sp>
    </p:spTree>
    <p:extLst>
      <p:ext uri="{BB962C8B-B14F-4D97-AF65-F5344CB8AC3E}">
        <p14:creationId xmlns:p14="http://schemas.microsoft.com/office/powerpoint/2010/main" val="1626723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Odkud čerpat – online dokumenty 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0" y="1911351"/>
            <a:ext cx="12192000" cy="4946650"/>
          </a:xfrm>
        </p:spPr>
        <p:txBody>
          <a:bodyPr>
            <a:noAutofit/>
          </a:bodyPr>
          <a:lstStyle/>
          <a:p>
            <a:pPr marL="0" indent="0">
              <a:lnSpc>
                <a:spcPct val="80000"/>
              </a:lnSpc>
              <a:buNone/>
            </a:pPr>
            <a:r>
              <a:rPr lang="cs-CZ" altLang="cs-CZ" sz="1600" b="1" dirty="0"/>
              <a:t>Web</a:t>
            </a:r>
          </a:p>
          <a:p>
            <a:pPr>
              <a:lnSpc>
                <a:spcPct val="80000"/>
              </a:lnSpc>
              <a:buClr>
                <a:schemeClr val="accent1"/>
              </a:buClr>
            </a:pPr>
            <a:r>
              <a:rPr lang="cs-CZ" altLang="cs-CZ" sz="1600" b="1" dirty="0"/>
              <a:t>titulek stránky + webová stránka</a:t>
            </a:r>
          </a:p>
          <a:p>
            <a:pPr marL="0" indent="0">
              <a:lnSpc>
                <a:spcPct val="80000"/>
              </a:lnSpc>
              <a:buNone/>
            </a:pPr>
            <a:endParaRPr lang="cs-CZ" altLang="cs-CZ" sz="1600" b="1" dirty="0"/>
          </a:p>
          <a:p>
            <a:pPr marL="0" indent="0">
              <a:lnSpc>
                <a:spcPct val="80000"/>
              </a:lnSpc>
              <a:buNone/>
            </a:pPr>
            <a:r>
              <a:rPr lang="cs-CZ" altLang="cs-CZ" sz="1600" b="1" dirty="0"/>
              <a:t>Struktura citace: </a:t>
            </a:r>
          </a:p>
          <a:p>
            <a:pPr marL="0" indent="0">
              <a:lnSpc>
                <a:spcPct val="80000"/>
              </a:lnSpc>
              <a:buNone/>
            </a:pPr>
            <a:r>
              <a:rPr lang="cs-CZ" altLang="cs-CZ" sz="1600" dirty="0"/>
              <a:t>Autor (je-li uvedeno). </a:t>
            </a:r>
            <a:r>
              <a:rPr lang="cs-CZ" altLang="cs-CZ" sz="1600" i="1" dirty="0"/>
              <a:t>Název</a:t>
            </a:r>
            <a:r>
              <a:rPr lang="cs-CZ" altLang="cs-CZ" sz="1600" dirty="0"/>
              <a:t> (tag "</a:t>
            </a:r>
            <a:r>
              <a:rPr lang="cs-CZ" altLang="cs-CZ" sz="1600" dirty="0" err="1"/>
              <a:t>title</a:t>
            </a:r>
            <a:r>
              <a:rPr lang="cs-CZ" altLang="cs-CZ" sz="1600" dirty="0"/>
              <a:t>") </a:t>
            </a:r>
            <a:r>
              <a:rPr lang="cs-CZ" altLang="cs-CZ" sz="1600" b="1" dirty="0"/>
              <a:t>[online]</a:t>
            </a:r>
            <a:r>
              <a:rPr lang="cs-CZ" altLang="cs-CZ" sz="1600" dirty="0"/>
              <a:t>. Datum publikování, datum poslední revize </a:t>
            </a:r>
            <a:r>
              <a:rPr lang="cs-CZ" altLang="cs-CZ" sz="1600" b="1" dirty="0"/>
              <a:t>[citováno/viděno dne]. Dostupné z: URL adresa</a:t>
            </a:r>
          </a:p>
          <a:p>
            <a:pPr marL="0" indent="0">
              <a:lnSpc>
                <a:spcPct val="80000"/>
              </a:lnSpc>
              <a:buNone/>
            </a:pPr>
            <a:endParaRPr lang="cs-CZ" altLang="cs-CZ" sz="1600" dirty="0"/>
          </a:p>
          <a:p>
            <a:pPr marL="0" indent="0">
              <a:lnSpc>
                <a:spcPct val="80000"/>
              </a:lnSpc>
              <a:buNone/>
            </a:pPr>
            <a:r>
              <a:rPr lang="cs-CZ" altLang="cs-CZ" sz="1600" b="1" dirty="0"/>
              <a:t>Webová stránka:</a:t>
            </a:r>
          </a:p>
          <a:p>
            <a:pPr marL="508000" lvl="1">
              <a:spcBef>
                <a:spcPct val="20000"/>
              </a:spcBef>
              <a:buClr>
                <a:srgbClr val="EA0000"/>
              </a:buClr>
              <a:defRPr/>
            </a:pPr>
            <a:r>
              <a:rPr lang="cs-CZ" sz="1600" dirty="0">
                <a:solidFill>
                  <a:srgbClr val="FF0000"/>
                </a:solidFill>
              </a:rPr>
              <a:t>PŘÍJMENÍ, Jméno autora  (je-li uvedeno). </a:t>
            </a:r>
            <a:r>
              <a:rPr lang="cs-CZ" sz="1600" i="1" dirty="0">
                <a:solidFill>
                  <a:srgbClr val="FF0000"/>
                </a:solidFill>
              </a:rPr>
              <a:t>Název stránky</a:t>
            </a:r>
            <a:r>
              <a:rPr lang="cs-CZ" sz="1600" dirty="0">
                <a:solidFill>
                  <a:srgbClr val="FF0000"/>
                </a:solidFill>
              </a:rPr>
              <a:t> [online]. Datum publikování, </a:t>
            </a:r>
            <a:r>
              <a:rPr lang="cs-CZ" sz="1600" b="1" dirty="0">
                <a:solidFill>
                  <a:srgbClr val="FF0000"/>
                </a:solidFill>
              </a:rPr>
              <a:t>datum aktualizace/revize </a:t>
            </a:r>
            <a:r>
              <a:rPr lang="cs-CZ" sz="1600" dirty="0">
                <a:solidFill>
                  <a:srgbClr val="FF0000"/>
                </a:solidFill>
              </a:rPr>
              <a:t>[citováno/viděno dne].Dostupné z: URL adresa</a:t>
            </a:r>
          </a:p>
          <a:p>
            <a:pPr marL="508000" lvl="1">
              <a:spcBef>
                <a:spcPct val="20000"/>
              </a:spcBef>
              <a:buClr>
                <a:srgbClr val="EA0000"/>
              </a:buClr>
              <a:defRPr/>
            </a:pPr>
            <a:r>
              <a:rPr lang="cs-CZ" sz="1600" i="1" dirty="0" err="1"/>
              <a:t>Worlds</a:t>
            </a:r>
            <a:r>
              <a:rPr lang="cs-CZ" sz="1600" i="1" dirty="0"/>
              <a:t> </a:t>
            </a:r>
            <a:r>
              <a:rPr lang="cs-CZ" sz="1600" i="1" dirty="0" err="1"/>
              <a:t>Without</a:t>
            </a:r>
            <a:r>
              <a:rPr lang="cs-CZ" sz="1600" i="1" dirty="0"/>
              <a:t> </a:t>
            </a:r>
            <a:r>
              <a:rPr lang="cs-CZ" sz="1600" i="1" dirty="0" err="1"/>
              <a:t>Borders</a:t>
            </a:r>
            <a:r>
              <a:rPr lang="cs-CZ" sz="1600" i="1" dirty="0"/>
              <a:t>: </a:t>
            </a:r>
            <a:r>
              <a:rPr lang="cs-CZ" sz="1600" i="1" dirty="0" err="1"/>
              <a:t>The</a:t>
            </a:r>
            <a:r>
              <a:rPr lang="cs-CZ" sz="1600" i="1" dirty="0"/>
              <a:t> online </a:t>
            </a:r>
            <a:r>
              <a:rPr lang="cs-CZ" sz="1600" i="1" dirty="0" err="1"/>
              <a:t>magazine</a:t>
            </a:r>
            <a:r>
              <a:rPr lang="cs-CZ" sz="1600" i="1" dirty="0"/>
              <a:t> </a:t>
            </a:r>
            <a:r>
              <a:rPr lang="cs-CZ" sz="1600" i="1" dirty="0" err="1"/>
              <a:t>for</a:t>
            </a:r>
            <a:r>
              <a:rPr lang="cs-CZ" sz="1600" i="1" dirty="0"/>
              <a:t> </a:t>
            </a:r>
            <a:r>
              <a:rPr lang="cs-CZ" sz="1600" i="1" dirty="0" err="1"/>
              <a:t>international</a:t>
            </a:r>
            <a:r>
              <a:rPr lang="cs-CZ" sz="1600" i="1" dirty="0"/>
              <a:t> </a:t>
            </a:r>
            <a:r>
              <a:rPr lang="cs-CZ" sz="1600" i="1" dirty="0" err="1"/>
              <a:t>literature</a:t>
            </a:r>
            <a:r>
              <a:rPr lang="cs-CZ" sz="1600" i="1" dirty="0"/>
              <a:t> </a:t>
            </a:r>
            <a:r>
              <a:rPr lang="cs-CZ" sz="1600" dirty="0"/>
              <a:t>[online]. PEN </a:t>
            </a:r>
            <a:r>
              <a:rPr lang="cs-CZ" sz="1600" dirty="0" err="1"/>
              <a:t>American</a:t>
            </a:r>
            <a:r>
              <a:rPr lang="cs-CZ" sz="1600" dirty="0"/>
              <a:t> Center, c2005 [cit. 12. června 2012]. Dostupné z: http://wordswithoutborders.org</a:t>
            </a:r>
          </a:p>
          <a:p>
            <a:pPr marL="0" indent="0">
              <a:lnSpc>
                <a:spcPct val="80000"/>
              </a:lnSpc>
              <a:buNone/>
            </a:pPr>
            <a:r>
              <a:rPr lang="cs-CZ" altLang="cs-CZ" sz="1600" b="1" dirty="0"/>
              <a:t>Elektronická kniha:</a:t>
            </a:r>
          </a:p>
          <a:p>
            <a:pPr marL="508000" lvl="1">
              <a:spcBef>
                <a:spcPct val="20000"/>
              </a:spcBef>
              <a:buClr>
                <a:srgbClr val="EA0000"/>
              </a:buClr>
              <a:defRPr/>
            </a:pPr>
            <a:r>
              <a:rPr lang="cs-CZ" sz="1600" dirty="0">
                <a:solidFill>
                  <a:srgbClr val="FF0000"/>
                </a:solidFill>
              </a:rPr>
              <a:t>PŘÍJMENÍ, Jméno autora. </a:t>
            </a:r>
            <a:r>
              <a:rPr lang="cs-CZ" sz="1600" i="1" dirty="0">
                <a:solidFill>
                  <a:srgbClr val="FF0000"/>
                </a:solidFill>
              </a:rPr>
              <a:t>Název knihy</a:t>
            </a:r>
            <a:r>
              <a:rPr lang="cs-CZ" sz="1600" dirty="0">
                <a:solidFill>
                  <a:srgbClr val="FF0000"/>
                </a:solidFill>
              </a:rPr>
              <a:t> </a:t>
            </a:r>
            <a:r>
              <a:rPr lang="cs-CZ" sz="1600" b="1" dirty="0">
                <a:solidFill>
                  <a:srgbClr val="FF0000"/>
                </a:solidFill>
              </a:rPr>
              <a:t>[online]. </a:t>
            </a:r>
            <a:r>
              <a:rPr lang="cs-CZ" sz="1600" dirty="0">
                <a:solidFill>
                  <a:srgbClr val="FF0000"/>
                </a:solidFill>
              </a:rPr>
              <a:t>Vydání. </a:t>
            </a:r>
            <a:r>
              <a:rPr lang="cs-CZ" sz="1600" dirty="0">
                <a:solidFill>
                  <a:schemeClr val="bg1">
                    <a:lumMod val="50000"/>
                  </a:schemeClr>
                </a:solidFill>
              </a:rPr>
              <a:t>Další tvůrce (např. </a:t>
            </a:r>
            <a:r>
              <a:rPr lang="cs-CZ" sz="1600" dirty="0" err="1">
                <a:solidFill>
                  <a:schemeClr val="bg1">
                    <a:lumMod val="50000"/>
                  </a:schemeClr>
                </a:solidFill>
              </a:rPr>
              <a:t>il</a:t>
            </a:r>
            <a:r>
              <a:rPr lang="cs-CZ" sz="1600" dirty="0">
                <a:solidFill>
                  <a:schemeClr val="bg1">
                    <a:lumMod val="50000"/>
                  </a:schemeClr>
                </a:solidFill>
              </a:rPr>
              <a:t>.)</a:t>
            </a:r>
            <a:r>
              <a:rPr lang="cs-CZ" sz="1600" dirty="0">
                <a:solidFill>
                  <a:srgbClr val="FF0000"/>
                </a:solidFill>
              </a:rPr>
              <a:t> Místo vydání: Nakladatel, datum vydání, </a:t>
            </a:r>
            <a:r>
              <a:rPr lang="cs-CZ" sz="1600" b="1" dirty="0">
                <a:solidFill>
                  <a:srgbClr val="FF0000"/>
                </a:solidFill>
              </a:rPr>
              <a:t>datum aktualizace/revize</a:t>
            </a:r>
            <a:r>
              <a:rPr lang="cs-CZ" sz="1600" dirty="0">
                <a:solidFill>
                  <a:srgbClr val="FF0000"/>
                </a:solidFill>
              </a:rPr>
              <a:t> </a:t>
            </a:r>
            <a:r>
              <a:rPr lang="cs-CZ" sz="1600" b="1" dirty="0">
                <a:solidFill>
                  <a:srgbClr val="FF0000"/>
                </a:solidFill>
              </a:rPr>
              <a:t>[citováno dne]. </a:t>
            </a:r>
            <a:r>
              <a:rPr lang="cs-CZ" sz="1600" dirty="0">
                <a:solidFill>
                  <a:srgbClr val="FF0000"/>
                </a:solidFill>
              </a:rPr>
              <a:t>Název a číslo edice. ISBN. </a:t>
            </a:r>
            <a:r>
              <a:rPr lang="cs-CZ" sz="1600" b="1" dirty="0">
                <a:solidFill>
                  <a:srgbClr val="FF0000"/>
                </a:solidFill>
              </a:rPr>
              <a:t>Dostupné z: URL adresa</a:t>
            </a:r>
            <a:r>
              <a:rPr lang="cs-CZ" sz="1600" dirty="0">
                <a:solidFill>
                  <a:srgbClr val="FF0000"/>
                </a:solidFill>
              </a:rPr>
              <a:t>. </a:t>
            </a:r>
            <a:r>
              <a:rPr lang="cs-CZ" sz="1600" dirty="0">
                <a:solidFill>
                  <a:schemeClr val="bg1">
                    <a:lumMod val="50000"/>
                  </a:schemeClr>
                </a:solidFill>
              </a:rPr>
              <a:t>Poznámky.</a:t>
            </a:r>
          </a:p>
          <a:p>
            <a:pPr marL="508000" lvl="1">
              <a:spcBef>
                <a:spcPct val="20000"/>
              </a:spcBef>
              <a:buClr>
                <a:srgbClr val="EA0000"/>
              </a:buClr>
              <a:defRPr/>
            </a:pPr>
            <a:r>
              <a:rPr lang="cs-CZ" sz="1600" dirty="0"/>
              <a:t>ČAPEK, Karel. </a:t>
            </a:r>
            <a:r>
              <a:rPr lang="cs-CZ" sz="1600" i="1" dirty="0"/>
              <a:t>Válka s mloky</a:t>
            </a:r>
            <a:r>
              <a:rPr lang="cs-CZ" sz="1600" dirty="0"/>
              <a:t> [online]. 20. vyd. Praha: Československý spisovatel, 1981. Spisy, sv. 9 [cit. 13.6.2011]. Dostupné z: http://web2.mlp.cz/koweb/00/03/ 34/75/66/valka_s_mloky.pdf. Rovněž dostupný v html, </a:t>
            </a:r>
            <a:r>
              <a:rPr lang="cs-CZ" sz="1600" dirty="0" err="1"/>
              <a:t>rtf</a:t>
            </a:r>
            <a:r>
              <a:rPr lang="cs-CZ" sz="1600" dirty="0"/>
              <a:t>, </a:t>
            </a:r>
            <a:r>
              <a:rPr lang="cs-CZ" sz="1600" dirty="0" err="1"/>
              <a:t>txt</a:t>
            </a:r>
            <a:r>
              <a:rPr lang="cs-CZ" sz="1600" dirty="0"/>
              <a:t>, </a:t>
            </a:r>
            <a:r>
              <a:rPr lang="cs-CZ" sz="1600" dirty="0" err="1"/>
              <a:t>pdb</a:t>
            </a:r>
            <a:r>
              <a:rPr lang="cs-CZ" sz="1600" dirty="0"/>
              <a:t>, </a:t>
            </a:r>
            <a:r>
              <a:rPr lang="cs-CZ" sz="1600" dirty="0" err="1"/>
              <a:t>prc</a:t>
            </a:r>
            <a:r>
              <a:rPr lang="cs-CZ" sz="1600" dirty="0"/>
              <a:t> a </a:t>
            </a:r>
            <a:r>
              <a:rPr lang="cs-CZ" sz="1600" dirty="0" err="1"/>
              <a:t>epub</a:t>
            </a:r>
            <a:r>
              <a:rPr lang="cs-CZ" sz="1600" dirty="0"/>
              <a:t>.</a:t>
            </a:r>
            <a:endParaRPr lang="en-US" sz="1600" dirty="0"/>
          </a:p>
          <a:p>
            <a:pPr marL="508000" lvl="1">
              <a:spcBef>
                <a:spcPct val="20000"/>
              </a:spcBef>
              <a:buClr>
                <a:srgbClr val="EA0000"/>
              </a:buClr>
              <a:defRPr/>
            </a:pPr>
            <a:r>
              <a:rPr lang="en-US" sz="1600" dirty="0"/>
              <a:t>WELLS, H. G. </a:t>
            </a:r>
            <a:r>
              <a:rPr lang="en-US" sz="1600" i="1" dirty="0"/>
              <a:t>The war of the worlds</a:t>
            </a:r>
            <a:r>
              <a:rPr lang="en-US" sz="1600" dirty="0"/>
              <a:t> [online]. Selangor: </a:t>
            </a:r>
            <a:r>
              <a:rPr lang="en-US" sz="1600" dirty="0" err="1"/>
              <a:t>NetStep</a:t>
            </a:r>
            <a:r>
              <a:rPr lang="en-US" sz="1600" dirty="0"/>
              <a:t> Enterprise, 2000 [cit. 8. </a:t>
            </a:r>
            <a:r>
              <a:rPr lang="en-US" sz="1600" dirty="0" err="1"/>
              <a:t>listopadu</a:t>
            </a:r>
            <a:r>
              <a:rPr lang="en-US" sz="1600" dirty="0"/>
              <a:t> 2006]. </a:t>
            </a:r>
            <a:r>
              <a:rPr lang="en-US" sz="1600" dirty="0" err="1"/>
              <a:t>Dostupné</a:t>
            </a:r>
            <a:r>
              <a:rPr lang="en-US" sz="1600" dirty="0"/>
              <a:t> </a:t>
            </a:r>
            <a:r>
              <a:rPr lang="cs-CZ" sz="1600" dirty="0"/>
              <a:t>z</a:t>
            </a:r>
            <a:r>
              <a:rPr lang="en-US" sz="1600" dirty="0"/>
              <a:t>:</a:t>
            </a:r>
            <a:r>
              <a:rPr lang="cs-CZ" sz="1600" dirty="0"/>
              <a:t> </a:t>
            </a:r>
            <a:r>
              <a:rPr lang="en-US" sz="1600" dirty="0"/>
              <a:t>http://www.free-ebooks.net/ebook/WotW.pdf</a:t>
            </a:r>
            <a:endParaRPr lang="cs-CZ" altLang="cs-CZ" sz="1600" dirty="0"/>
          </a:p>
        </p:txBody>
      </p:sp>
    </p:spTree>
    <p:extLst>
      <p:ext uri="{BB962C8B-B14F-4D97-AF65-F5344CB8AC3E}">
        <p14:creationId xmlns:p14="http://schemas.microsoft.com/office/powerpoint/2010/main" val="3946169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Odkud čerpat – online dokumenty II.</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162838" y="2276475"/>
            <a:ext cx="11799518" cy="4581526"/>
          </a:xfrm>
        </p:spPr>
        <p:txBody>
          <a:bodyPr>
            <a:noAutofit/>
          </a:bodyPr>
          <a:lstStyle/>
          <a:p>
            <a:pPr marL="0" indent="0">
              <a:lnSpc>
                <a:spcPct val="80000"/>
              </a:lnSpc>
              <a:buNone/>
            </a:pPr>
            <a:r>
              <a:rPr lang="cs-CZ" altLang="cs-CZ" sz="2400" b="1" dirty="0"/>
              <a:t>Č</a:t>
            </a:r>
            <a:r>
              <a:rPr lang="nl-NL" altLang="cs-CZ" sz="2400" b="1" dirty="0"/>
              <a:t>lánek v elektronickém časopise/novinách</a:t>
            </a:r>
            <a:r>
              <a:rPr lang="cs-CZ" altLang="cs-CZ" sz="2400" b="1" dirty="0"/>
              <a:t>:</a:t>
            </a:r>
          </a:p>
          <a:p>
            <a:pPr marL="508000" lvl="1">
              <a:spcBef>
                <a:spcPct val="20000"/>
              </a:spcBef>
              <a:buClr>
                <a:srgbClr val="EA0000"/>
              </a:buClr>
              <a:defRPr/>
            </a:pPr>
            <a:r>
              <a:rPr lang="cs-CZ" dirty="0">
                <a:solidFill>
                  <a:srgbClr val="FF0000"/>
                </a:solidFill>
                <a:latin typeface="Arial" charset="0"/>
              </a:rPr>
              <a:t>PŘÍJMENÍ, Jméno autora. Název článku. </a:t>
            </a:r>
            <a:r>
              <a:rPr lang="cs-CZ" dirty="0">
                <a:solidFill>
                  <a:schemeClr val="bg1">
                    <a:lumMod val="50000"/>
                  </a:schemeClr>
                </a:solidFill>
                <a:latin typeface="Arial" charset="0"/>
              </a:rPr>
              <a:t>In: </a:t>
            </a:r>
            <a:r>
              <a:rPr lang="cs-CZ" i="1" dirty="0">
                <a:solidFill>
                  <a:srgbClr val="FF0000"/>
                </a:solidFill>
                <a:latin typeface="Arial" charset="0"/>
              </a:rPr>
              <a:t>Název časopisu </a:t>
            </a:r>
            <a:r>
              <a:rPr lang="cs-CZ" b="1" dirty="0">
                <a:solidFill>
                  <a:srgbClr val="FF0000"/>
                </a:solidFill>
                <a:latin typeface="Arial" charset="0"/>
              </a:rPr>
              <a:t>[online]. </a:t>
            </a:r>
            <a:r>
              <a:rPr lang="cs-CZ" dirty="0">
                <a:solidFill>
                  <a:srgbClr val="FF0000"/>
                </a:solidFill>
                <a:latin typeface="Arial" charset="0"/>
              </a:rPr>
              <a:t>Místo vydání: Nakladatel, datum vydání. Číslování časopisu. Rozsah stránek článku. </a:t>
            </a:r>
            <a:r>
              <a:rPr lang="cs-CZ" b="1" dirty="0">
                <a:solidFill>
                  <a:srgbClr val="FF0000"/>
                </a:solidFill>
                <a:latin typeface="Arial" charset="0"/>
              </a:rPr>
              <a:t>datum aktualizace/revize [datum citace]. </a:t>
            </a:r>
            <a:r>
              <a:rPr lang="cs-CZ" dirty="0">
                <a:solidFill>
                  <a:srgbClr val="FF0000"/>
                </a:solidFill>
                <a:latin typeface="Arial" charset="0"/>
              </a:rPr>
              <a:t>ISSN/</a:t>
            </a:r>
            <a:r>
              <a:rPr lang="cs-CZ" b="1" dirty="0">
                <a:solidFill>
                  <a:srgbClr val="FF0000"/>
                </a:solidFill>
                <a:latin typeface="Arial" charset="0"/>
              </a:rPr>
              <a:t>DOI</a:t>
            </a:r>
            <a:r>
              <a:rPr lang="cs-CZ" dirty="0">
                <a:solidFill>
                  <a:srgbClr val="FF0000"/>
                </a:solidFill>
                <a:latin typeface="Arial" charset="0"/>
              </a:rPr>
              <a:t>. </a:t>
            </a:r>
            <a:r>
              <a:rPr lang="cs-CZ" b="1" dirty="0">
                <a:solidFill>
                  <a:srgbClr val="FF0000"/>
                </a:solidFill>
                <a:latin typeface="Arial" charset="0"/>
              </a:rPr>
              <a:t>Dostupné z: URL</a:t>
            </a:r>
            <a:r>
              <a:rPr lang="cs-CZ" dirty="0">
                <a:solidFill>
                  <a:srgbClr val="FF0000"/>
                </a:solidFill>
                <a:latin typeface="Arial" charset="0"/>
              </a:rPr>
              <a:t>. </a:t>
            </a:r>
          </a:p>
          <a:p>
            <a:pPr marL="508000" lvl="1">
              <a:spcBef>
                <a:spcPct val="20000"/>
              </a:spcBef>
              <a:buClr>
                <a:srgbClr val="EA0000"/>
              </a:buClr>
              <a:defRPr/>
            </a:pPr>
            <a:endParaRPr lang="cs-CZ" dirty="0">
              <a:solidFill>
                <a:srgbClr val="FF0000"/>
              </a:solidFill>
              <a:latin typeface="Arial" charset="0"/>
            </a:endParaRPr>
          </a:p>
          <a:p>
            <a:pPr>
              <a:tabLst>
                <a:tab pos="538163" algn="l"/>
              </a:tabLst>
              <a:defRPr/>
            </a:pPr>
            <a:r>
              <a:rPr lang="cs-CZ" sz="2400" dirty="0">
                <a:latin typeface="Arial" charset="0"/>
              </a:rPr>
              <a:t>Kopáček, Jakub. Hudebníci v tyrkysu: Je </a:t>
            </a:r>
            <a:r>
              <a:rPr lang="cs-CZ" sz="2400" dirty="0" err="1">
                <a:latin typeface="Arial" charset="0"/>
              </a:rPr>
              <a:t>Tidal</a:t>
            </a:r>
            <a:r>
              <a:rPr lang="cs-CZ" sz="2400" dirty="0">
                <a:latin typeface="Arial" charset="0"/>
              </a:rPr>
              <a:t> zabijákem Spotify? </a:t>
            </a:r>
            <a:r>
              <a:rPr lang="cs-CZ" sz="2400" i="1" dirty="0" err="1">
                <a:latin typeface="Arial" charset="0"/>
              </a:rPr>
              <a:t>Markething</a:t>
            </a:r>
            <a:r>
              <a:rPr lang="cs-CZ" sz="2400" dirty="0">
                <a:latin typeface="Arial" charset="0"/>
              </a:rPr>
              <a:t>. [online]. Praha: Fakulta sociálních věd UK, 31. 3. 2015. [cit. 2015-04-13]. Dostupný z: http://www.markething.cz/hudebnic-v-tyrkysu-je-</a:t>
            </a:r>
            <a:r>
              <a:rPr lang="cs-CZ" sz="2400" dirty="0" err="1">
                <a:latin typeface="Arial" charset="0"/>
              </a:rPr>
              <a:t>tidal</a:t>
            </a:r>
            <a:r>
              <a:rPr lang="cs-CZ" sz="2400" dirty="0">
                <a:latin typeface="Arial" charset="0"/>
              </a:rPr>
              <a:t>-</a:t>
            </a:r>
            <a:r>
              <a:rPr lang="cs-CZ" sz="2400" dirty="0" err="1">
                <a:latin typeface="Arial" charset="0"/>
              </a:rPr>
              <a:t>zabijakem-spotify</a:t>
            </a:r>
            <a:r>
              <a:rPr lang="cs-CZ" sz="2400" dirty="0">
                <a:latin typeface="Arial" charset="0"/>
              </a:rPr>
              <a:t>.</a:t>
            </a:r>
          </a:p>
        </p:txBody>
      </p:sp>
    </p:spTree>
    <p:extLst>
      <p:ext uri="{BB962C8B-B14F-4D97-AF65-F5344CB8AC3E}">
        <p14:creationId xmlns:p14="http://schemas.microsoft.com/office/powerpoint/2010/main" val="315226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Další dokumenty I.</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92500" lnSpcReduction="20000"/>
          </a:bodyPr>
          <a:lstStyle/>
          <a:p>
            <a:pPr>
              <a:buFontTx/>
              <a:buNone/>
            </a:pPr>
            <a:r>
              <a:rPr lang="cs-CZ" altLang="cs-CZ" b="1" dirty="0">
                <a:solidFill>
                  <a:schemeClr val="accent1"/>
                </a:solidFill>
              </a:rPr>
              <a:t>Přednáška:</a:t>
            </a:r>
          </a:p>
          <a:p>
            <a:pPr>
              <a:buClr>
                <a:schemeClr val="accent1"/>
              </a:buClr>
            </a:pPr>
            <a:r>
              <a:rPr lang="cs-CZ" altLang="cs-CZ" b="1" dirty="0"/>
              <a:t>Pořadí údajů: </a:t>
            </a:r>
            <a:r>
              <a:rPr lang="cs-CZ" altLang="cs-CZ" dirty="0"/>
              <a:t>Autor (lektor). Název přednášky [typ média]. Místo, pořadatel a datum konání.</a:t>
            </a:r>
            <a:endParaRPr lang="cs-CZ" altLang="cs-CZ" b="1" dirty="0"/>
          </a:p>
          <a:p>
            <a:pPr>
              <a:buClr>
                <a:schemeClr val="accent1"/>
              </a:buClr>
            </a:pPr>
            <a:r>
              <a:rPr lang="cs-CZ" altLang="cs-CZ" b="1" dirty="0"/>
              <a:t>Příklad: </a:t>
            </a:r>
            <a:r>
              <a:rPr lang="cs-CZ" altLang="cs-CZ" dirty="0"/>
              <a:t>HANSCH, Theodor. </a:t>
            </a:r>
            <a:r>
              <a:rPr lang="cs-CZ" altLang="cs-CZ" dirty="0" err="1"/>
              <a:t>Toward</a:t>
            </a:r>
            <a:r>
              <a:rPr lang="cs-CZ" altLang="cs-CZ" dirty="0"/>
              <a:t> a </a:t>
            </a:r>
            <a:r>
              <a:rPr lang="cs-CZ" altLang="cs-CZ" dirty="0" err="1"/>
              <a:t>quantuum</a:t>
            </a:r>
            <a:r>
              <a:rPr lang="cs-CZ" altLang="cs-CZ" dirty="0"/>
              <a:t> </a:t>
            </a:r>
            <a:r>
              <a:rPr lang="cs-CZ" altLang="cs-CZ" dirty="0" err="1"/>
              <a:t>mechanics</a:t>
            </a:r>
            <a:r>
              <a:rPr lang="cs-CZ" altLang="cs-CZ" dirty="0"/>
              <a:t>. [přednáška]. Praha: ČVUT, 31. března 2009.</a:t>
            </a:r>
          </a:p>
          <a:p>
            <a:pPr>
              <a:buClr>
                <a:schemeClr val="accent1"/>
              </a:buClr>
            </a:pPr>
            <a:endParaRPr lang="cs-CZ" altLang="cs-CZ" dirty="0"/>
          </a:p>
          <a:p>
            <a:pPr>
              <a:buFontTx/>
              <a:buNone/>
            </a:pPr>
            <a:r>
              <a:rPr lang="cs-CZ" altLang="cs-CZ" b="1" dirty="0">
                <a:solidFill>
                  <a:schemeClr val="accent1"/>
                </a:solidFill>
              </a:rPr>
              <a:t>Přednáška na záznamu (videu):</a:t>
            </a:r>
          </a:p>
          <a:p>
            <a:pPr>
              <a:buClr>
                <a:schemeClr val="accent1"/>
              </a:buClr>
            </a:pPr>
            <a:r>
              <a:rPr lang="cs-CZ" altLang="cs-CZ" b="1" dirty="0"/>
              <a:t>Pořadí údajů: </a:t>
            </a:r>
            <a:r>
              <a:rPr lang="cs-CZ" altLang="cs-CZ" dirty="0"/>
              <a:t>Autor (lektor). Název přednášky [typ média]. Místo, pořadatel a datum konání (pokud jsou k dispozici). In: Název zdroje, kde je přednáška zveřejněna [typ média]. [datum citování]. Dostupnost.</a:t>
            </a:r>
          </a:p>
          <a:p>
            <a:pPr>
              <a:lnSpc>
                <a:spcPct val="80000"/>
              </a:lnSpc>
            </a:pPr>
            <a:r>
              <a:rPr lang="cs-CZ" altLang="cs-CZ" b="1" dirty="0"/>
              <a:t>Příklad: </a:t>
            </a:r>
            <a:r>
              <a:rPr lang="cs-CZ" altLang="cs-CZ" dirty="0"/>
              <a:t>HANSCH, Theodor. </a:t>
            </a:r>
            <a:r>
              <a:rPr lang="cs-CZ" altLang="cs-CZ" dirty="0" err="1"/>
              <a:t>Toward</a:t>
            </a:r>
            <a:r>
              <a:rPr lang="cs-CZ" altLang="cs-CZ" dirty="0"/>
              <a:t> a </a:t>
            </a:r>
            <a:r>
              <a:rPr lang="cs-CZ" altLang="cs-CZ" dirty="0" err="1"/>
              <a:t>quantuum</a:t>
            </a:r>
            <a:r>
              <a:rPr lang="cs-CZ" altLang="cs-CZ" dirty="0"/>
              <a:t> </a:t>
            </a:r>
            <a:r>
              <a:rPr lang="cs-CZ" altLang="cs-CZ" dirty="0" err="1"/>
              <a:t>mechanics</a:t>
            </a:r>
            <a:r>
              <a:rPr lang="cs-CZ" altLang="cs-CZ" dirty="0"/>
              <a:t>. [přednáška]. Praha: ČVUT, 31. března 2009. In: Videotéka ČVUT [online]. [vid. 8. 3. 2012]. Záznam dostupný z: http://www.cvut.cz/cs/videoteka</a:t>
            </a:r>
            <a:endParaRPr lang="cs-CZ" altLang="cs-CZ" b="1" dirty="0"/>
          </a:p>
        </p:txBody>
      </p:sp>
    </p:spTree>
    <p:extLst>
      <p:ext uri="{BB962C8B-B14F-4D97-AF65-F5344CB8AC3E}">
        <p14:creationId xmlns:p14="http://schemas.microsoft.com/office/powerpoint/2010/main" val="35934534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Další dokumenty II.</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lnSpcReduction="10000"/>
          </a:bodyPr>
          <a:lstStyle/>
          <a:p>
            <a:pPr>
              <a:buFontTx/>
              <a:buNone/>
            </a:pPr>
            <a:r>
              <a:rPr lang="cs-CZ" altLang="cs-CZ" b="1" dirty="0">
                <a:solidFill>
                  <a:schemeClr val="accent1"/>
                </a:solidFill>
              </a:rPr>
              <a:t>Příspěvek ve sborníku:</a:t>
            </a:r>
          </a:p>
          <a:p>
            <a:r>
              <a:rPr lang="cs-CZ" altLang="cs-CZ" dirty="0"/>
              <a:t>ŠIMŠA, Jaromír. Důkazy beze slov. In: TROJÁNEK, A., J. NOVOTNÝ a D. HRUBÝ, </a:t>
            </a:r>
            <a:r>
              <a:rPr lang="cs-CZ" altLang="cs-CZ" dirty="0" err="1"/>
              <a:t>eds</a:t>
            </a:r>
            <a:r>
              <a:rPr lang="cs-CZ" altLang="cs-CZ" dirty="0"/>
              <a:t>. </a:t>
            </a:r>
            <a:r>
              <a:rPr lang="cs-CZ" altLang="cs-CZ" i="1" dirty="0"/>
              <a:t>Matematika, fyzika a vzdělávání: sborník z XI. semináře o filozofických otázkách matematiky a fyziky. </a:t>
            </a:r>
            <a:r>
              <a:rPr lang="cs-CZ" altLang="cs-CZ" dirty="0"/>
              <a:t>Velké Meziříčí: Komise pro vzdělávání učitelů matematiky a fyziky JČMF, 2004, s. 64-78. ISBN 80-214-2601-2</a:t>
            </a:r>
            <a:r>
              <a:rPr lang="cs-CZ" altLang="cs-CZ" dirty="0">
                <a:solidFill>
                  <a:schemeClr val="hlink"/>
                </a:solidFill>
              </a:rPr>
              <a:t>. </a:t>
            </a:r>
          </a:p>
          <a:p>
            <a:pPr marL="0" indent="0">
              <a:buClr>
                <a:schemeClr val="accent1"/>
              </a:buClr>
              <a:buNone/>
            </a:pPr>
            <a:endParaRPr lang="cs-CZ" altLang="cs-CZ" dirty="0"/>
          </a:p>
          <a:p>
            <a:pPr>
              <a:buFontTx/>
              <a:buNone/>
            </a:pPr>
            <a:r>
              <a:rPr lang="cs-CZ" altLang="cs-CZ" b="1" dirty="0">
                <a:solidFill>
                  <a:schemeClr val="accent1"/>
                </a:solidFill>
              </a:rPr>
              <a:t>Zákon:</a:t>
            </a:r>
          </a:p>
          <a:p>
            <a:r>
              <a:rPr lang="cs-CZ" altLang="cs-CZ" dirty="0"/>
              <a:t>ČESKO. Zákon č. 111 ze dne 22. dubna 1998 o vysokých školách a o změně a doplnění dalších zákonů (zákon o vysokých školách). In: </a:t>
            </a:r>
            <a:r>
              <a:rPr lang="cs-CZ" altLang="cs-CZ" i="1" dirty="0"/>
              <a:t>Sbírka zákonů České republiky</a:t>
            </a:r>
            <a:r>
              <a:rPr lang="cs-CZ" altLang="cs-CZ" dirty="0"/>
              <a:t>. 1998, částka 39, s. 5388-5419. Dostupný také z: http://aplikace.mvcr.cz/archiv2008/</a:t>
            </a:r>
            <a:r>
              <a:rPr lang="cs-CZ" altLang="cs-CZ" dirty="0" err="1"/>
              <a:t>sbirka</a:t>
            </a:r>
            <a:r>
              <a:rPr lang="cs-CZ" altLang="cs-CZ" dirty="0"/>
              <a:t>/1998/sb039-98.pdf. ISSN 1211-1244</a:t>
            </a:r>
            <a:r>
              <a:rPr lang="cs-CZ" altLang="cs-CZ" dirty="0">
                <a:solidFill>
                  <a:schemeClr val="hlink"/>
                </a:solidFill>
              </a:rPr>
              <a:t>. </a:t>
            </a:r>
          </a:p>
        </p:txBody>
      </p:sp>
    </p:spTree>
    <p:extLst>
      <p:ext uri="{BB962C8B-B14F-4D97-AF65-F5344CB8AC3E}">
        <p14:creationId xmlns:p14="http://schemas.microsoft.com/office/powerpoint/2010/main" val="3915392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Další dokumenty III.</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FontTx/>
              <a:buNone/>
            </a:pPr>
            <a:r>
              <a:rPr lang="cs-CZ" altLang="cs-CZ" b="1" dirty="0">
                <a:solidFill>
                  <a:schemeClr val="accent1"/>
                </a:solidFill>
              </a:rPr>
              <a:t>Televizní pořad:</a:t>
            </a:r>
          </a:p>
        </p:txBody>
      </p:sp>
      <p:sp>
        <p:nvSpPr>
          <p:cNvPr id="5" name="Rectangle 4">
            <a:extLst>
              <a:ext uri="{FF2B5EF4-FFF2-40B4-BE49-F238E27FC236}">
                <a16:creationId xmlns:a16="http://schemas.microsoft.com/office/drawing/2014/main" id="{A32220B3-5471-49AF-A76F-E825D44058E2}"/>
              </a:ext>
            </a:extLst>
          </p:cNvPr>
          <p:cNvSpPr>
            <a:spLocks noChangeArrowheads="1"/>
          </p:cNvSpPr>
          <p:nvPr/>
        </p:nvSpPr>
        <p:spPr bwMode="auto">
          <a:xfrm>
            <a:off x="1962280" y="2718302"/>
            <a:ext cx="7791450" cy="3113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cs-CZ" altLang="cs-CZ" b="1" dirty="0"/>
              <a:t>základní struktura:</a:t>
            </a:r>
          </a:p>
          <a:p>
            <a:pPr lvl="1" algn="ctr" eaLnBrk="1" hangingPunct="1"/>
            <a:r>
              <a:rPr lang="cs-CZ" altLang="cs-CZ" dirty="0"/>
              <a:t>[Citovaná osoba] v pořadu [Název pořadu] [Televizní kanál] [Datum]</a:t>
            </a:r>
          </a:p>
          <a:p>
            <a:pPr algn="ctr" eaLnBrk="1" hangingPunct="1"/>
            <a:r>
              <a:rPr lang="cs-CZ" altLang="cs-CZ" dirty="0"/>
              <a:t>poznámka:</a:t>
            </a:r>
          </a:p>
          <a:p>
            <a:pPr lvl="1" algn="ctr" eaLnBrk="1" hangingPunct="1"/>
            <a:r>
              <a:rPr lang="cs-CZ" altLang="cs-CZ" dirty="0"/>
              <a:t>výše zmíněná česká technická norma neuvádí doporučený vzor této citace.</a:t>
            </a:r>
          </a:p>
          <a:p>
            <a:pPr algn="ctr" eaLnBrk="1" hangingPunct="1"/>
            <a:r>
              <a:rPr lang="cs-CZ" altLang="cs-CZ" dirty="0"/>
              <a:t>vzor citace televizního pořadu:</a:t>
            </a:r>
          </a:p>
          <a:p>
            <a:pPr lvl="1" algn="ctr" eaLnBrk="1" hangingPunct="1"/>
            <a:r>
              <a:rPr lang="cs-CZ" altLang="cs-CZ" dirty="0"/>
              <a:t>Gross, S. v pořadu </a:t>
            </a:r>
            <a:r>
              <a:rPr lang="cs-CZ" altLang="cs-CZ" i="1" dirty="0"/>
              <a:t>V pravé poledne.</a:t>
            </a:r>
            <a:r>
              <a:rPr lang="cs-CZ" altLang="cs-CZ" dirty="0"/>
              <a:t> Česká televize 1, 6.2.2000. </a:t>
            </a:r>
          </a:p>
          <a:p>
            <a:pPr lvl="1" algn="ctr" eaLnBrk="1" hangingPunct="1"/>
            <a:r>
              <a:rPr lang="cs-CZ" altLang="cs-CZ" dirty="0"/>
              <a:t>Gross, S. v pořadu </a:t>
            </a:r>
            <a:r>
              <a:rPr lang="cs-CZ" altLang="cs-CZ" i="1" dirty="0"/>
              <a:t>V pravé poledne.</a:t>
            </a:r>
            <a:r>
              <a:rPr lang="cs-CZ" altLang="cs-CZ" dirty="0"/>
              <a:t> Česká televize 1, dne 6. února 2000. </a:t>
            </a:r>
          </a:p>
          <a:p>
            <a:pPr lvl="1" algn="ctr" eaLnBrk="1" hangingPunct="1"/>
            <a:r>
              <a:rPr lang="cs-CZ" altLang="cs-CZ" dirty="0"/>
              <a:t>Gross, S. v pořadu "V pravé poledne." Česká televize 1, dne 6.2.2000. </a:t>
            </a:r>
          </a:p>
          <a:p>
            <a:pPr lvl="1" algn="ctr" eaLnBrk="1" hangingPunct="1"/>
            <a:r>
              <a:rPr lang="cs-CZ" altLang="cs-CZ" dirty="0"/>
              <a:t>Gross, S. v pořadu V pravé poledne. Česká televize 1, 6. února 2000.</a:t>
            </a:r>
          </a:p>
        </p:txBody>
      </p:sp>
    </p:spTree>
    <p:extLst>
      <p:ext uri="{BB962C8B-B14F-4D97-AF65-F5344CB8AC3E}">
        <p14:creationId xmlns:p14="http://schemas.microsoft.com/office/powerpoint/2010/main" val="389686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Další dokumenty IV.</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FontTx/>
              <a:buNone/>
            </a:pPr>
            <a:r>
              <a:rPr lang="cs-CZ" altLang="cs-CZ" b="1" dirty="0">
                <a:solidFill>
                  <a:schemeClr val="accent1"/>
                </a:solidFill>
              </a:rPr>
              <a:t>Ústní sdělení:</a:t>
            </a:r>
          </a:p>
        </p:txBody>
      </p:sp>
      <p:sp>
        <p:nvSpPr>
          <p:cNvPr id="5" name="Rectangle 4">
            <a:extLst>
              <a:ext uri="{FF2B5EF4-FFF2-40B4-BE49-F238E27FC236}">
                <a16:creationId xmlns:a16="http://schemas.microsoft.com/office/drawing/2014/main" id="{4688545C-93E1-485D-9256-5DA8387CDA66}"/>
              </a:ext>
            </a:extLst>
          </p:cNvPr>
          <p:cNvSpPr>
            <a:spLocks noChangeArrowheads="1"/>
          </p:cNvSpPr>
          <p:nvPr/>
        </p:nvSpPr>
        <p:spPr bwMode="auto">
          <a:xfrm>
            <a:off x="88509" y="2860284"/>
            <a:ext cx="11614150" cy="2563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cs-CZ" altLang="cs-CZ" dirty="0"/>
          </a:p>
          <a:p>
            <a:pPr lvl="1" algn="ctr" eaLnBrk="1" hangingPunct="1"/>
            <a:r>
              <a:rPr lang="cs-CZ" altLang="cs-CZ" b="1" dirty="0"/>
              <a:t>základní struktura:</a:t>
            </a:r>
          </a:p>
          <a:p>
            <a:pPr lvl="2" algn="ctr" eaLnBrk="1" hangingPunct="1"/>
            <a:r>
              <a:rPr lang="cs-CZ" altLang="cs-CZ" dirty="0"/>
              <a:t>(ústní sdělení) [Citovaná osoba] [Název a adresa pracoviště] [Datum]</a:t>
            </a:r>
          </a:p>
          <a:p>
            <a:pPr lvl="1" algn="ctr" eaLnBrk="1" hangingPunct="1"/>
            <a:r>
              <a:rPr lang="cs-CZ" altLang="cs-CZ" dirty="0"/>
              <a:t>poznámky:</a:t>
            </a:r>
          </a:p>
          <a:p>
            <a:pPr lvl="2" algn="ctr" eaLnBrk="1" hangingPunct="1"/>
            <a:r>
              <a:rPr lang="cs-CZ" altLang="cs-CZ" dirty="0"/>
              <a:t>nutno uvést plné jméno citované osoby, i adresu jejího pracoviště; </a:t>
            </a:r>
          </a:p>
          <a:p>
            <a:pPr lvl="2" algn="ctr" eaLnBrk="1" hangingPunct="1"/>
            <a:r>
              <a:rPr lang="cs-CZ" altLang="cs-CZ" dirty="0"/>
              <a:t>výše zmíněná česká technická norma neuvádí doporučený vzor této citace.</a:t>
            </a:r>
          </a:p>
          <a:p>
            <a:pPr lvl="1" algn="ctr" eaLnBrk="1" hangingPunct="1"/>
            <a:r>
              <a:rPr lang="cs-CZ" altLang="cs-CZ" dirty="0"/>
              <a:t>vzor citace ústního sdělení:</a:t>
            </a:r>
          </a:p>
          <a:p>
            <a:pPr lvl="2" algn="ctr" eaLnBrk="1" hangingPunct="1"/>
            <a:r>
              <a:rPr lang="cs-CZ" altLang="cs-CZ" dirty="0"/>
              <a:t>podle ústního sdělení Josefa Nováka (studenta VŠE, nám. W. Churchilla 4, Praha 3) dne 7. února 2000.</a:t>
            </a:r>
          </a:p>
          <a:p>
            <a:pPr algn="ctr" eaLnBrk="1" hangingPunct="1"/>
            <a:r>
              <a:rPr lang="cs-CZ" altLang="cs-CZ" dirty="0"/>
              <a:t> </a:t>
            </a:r>
          </a:p>
        </p:txBody>
      </p:sp>
    </p:spTree>
    <p:extLst>
      <p:ext uri="{BB962C8B-B14F-4D97-AF65-F5344CB8AC3E}">
        <p14:creationId xmlns:p14="http://schemas.microsoft.com/office/powerpoint/2010/main" val="14208981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Nepřímé citace</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7500" lnSpcReduction="20000"/>
          </a:bodyPr>
          <a:lstStyle/>
          <a:p>
            <a:pPr>
              <a:buNone/>
            </a:pPr>
            <a:r>
              <a:rPr lang="cs-CZ" altLang="cs-CZ" sz="2800" b="1" dirty="0"/>
              <a:t>Knihu nemám v ruce, ale použiji nepřímo informace z ní z jiného pramene:</a:t>
            </a:r>
            <a:endParaRPr lang="cs-CZ" altLang="cs-CZ" b="1" dirty="0">
              <a:solidFill>
                <a:schemeClr val="accent1"/>
              </a:solidFill>
            </a:endParaRPr>
          </a:p>
          <a:p>
            <a:pPr>
              <a:buFontTx/>
              <a:buNone/>
            </a:pPr>
            <a:r>
              <a:rPr lang="cs-CZ" altLang="cs-CZ" sz="2800" dirty="0"/>
              <a:t>   </a:t>
            </a:r>
            <a:r>
              <a:rPr lang="cs-CZ" altLang="cs-CZ" sz="2800" dirty="0" err="1"/>
              <a:t>Portwood</a:t>
            </a:r>
            <a:r>
              <a:rPr lang="cs-CZ" altLang="cs-CZ" sz="2800" dirty="0"/>
              <a:t>, M.: </a:t>
            </a:r>
            <a:r>
              <a:rPr lang="cs-CZ" altLang="cs-CZ" sz="2800" dirty="0" err="1"/>
              <a:t>Understanding</a:t>
            </a:r>
            <a:r>
              <a:rPr lang="cs-CZ" altLang="cs-CZ" sz="2800" dirty="0"/>
              <a:t> Development </a:t>
            </a:r>
            <a:r>
              <a:rPr lang="cs-CZ" altLang="cs-CZ" sz="2800" dirty="0" err="1"/>
              <a:t>Dyspraxia</a:t>
            </a:r>
            <a:r>
              <a:rPr lang="cs-CZ" altLang="cs-CZ" sz="2800" dirty="0"/>
              <a:t>. London: David </a:t>
            </a:r>
            <a:r>
              <a:rPr lang="cs-CZ" altLang="cs-CZ" sz="2800" dirty="0" err="1"/>
              <a:t>Fulton</a:t>
            </a:r>
            <a:r>
              <a:rPr lang="cs-CZ" altLang="cs-CZ" sz="2800" dirty="0"/>
              <a:t> </a:t>
            </a:r>
            <a:r>
              <a:rPr lang="cs-CZ" altLang="cs-CZ" sz="2800" dirty="0" err="1"/>
              <a:t>Publishers</a:t>
            </a:r>
            <a:r>
              <a:rPr lang="cs-CZ" altLang="cs-CZ" sz="2800" dirty="0"/>
              <a:t>, 2001. Citováno dle:</a:t>
            </a:r>
          </a:p>
          <a:p>
            <a:pPr>
              <a:buFontTx/>
              <a:buNone/>
            </a:pPr>
            <a:r>
              <a:rPr lang="cs-CZ" altLang="cs-CZ" sz="2800" dirty="0"/>
              <a:t>	Zelinková, O. Dyspraxie. </a:t>
            </a:r>
            <a:r>
              <a:rPr lang="cs-CZ" altLang="cs-CZ" sz="2800" i="1" dirty="0"/>
              <a:t>Pedagogika: časopis pro vědy o vzdělávání a výchově</a:t>
            </a:r>
            <a:r>
              <a:rPr lang="cs-CZ" altLang="cs-CZ" sz="2800" dirty="0"/>
              <a:t>. Praha : Pedagogická fakulta Univerzity Karlovy v Praze. 2007, Roč. 57, č. 1., s. 58-67.</a:t>
            </a:r>
          </a:p>
          <a:p>
            <a:pPr marL="0" indent="0">
              <a:lnSpc>
                <a:spcPct val="90000"/>
              </a:lnSpc>
              <a:buNone/>
            </a:pPr>
            <a:endParaRPr lang="cs-CZ" altLang="cs-CZ" sz="2800" b="1" dirty="0"/>
          </a:p>
          <a:p>
            <a:pPr marL="0" indent="0">
              <a:lnSpc>
                <a:spcPct val="90000"/>
              </a:lnSpc>
              <a:buNone/>
            </a:pPr>
            <a:r>
              <a:rPr lang="cs-CZ" altLang="cs-CZ" sz="2800" b="1" dirty="0"/>
              <a:t>Cituji z e-knihy, ale není stránkovaná?</a:t>
            </a:r>
          </a:p>
          <a:p>
            <a:pPr marL="0" indent="0">
              <a:lnSpc>
                <a:spcPct val="90000"/>
              </a:lnSpc>
              <a:buNone/>
            </a:pPr>
            <a:r>
              <a:rPr lang="cs-CZ" altLang="cs-CZ" sz="2800" dirty="0"/>
              <a:t>Pokud citát pochází z e-knihy, která není stránkovaná, tak lze uvést číslo kapitoly. U elektronických dokumentů není stránkování zase tak důležité. </a:t>
            </a:r>
          </a:p>
          <a:p>
            <a:pPr marL="0" indent="0">
              <a:lnSpc>
                <a:spcPct val="90000"/>
              </a:lnSpc>
              <a:buNone/>
            </a:pPr>
            <a:endParaRPr lang="cs-CZ" altLang="cs-CZ" sz="2800" b="1" dirty="0"/>
          </a:p>
          <a:p>
            <a:pPr marL="0" indent="0">
              <a:lnSpc>
                <a:spcPct val="90000"/>
              </a:lnSpc>
              <a:buNone/>
            </a:pPr>
            <a:r>
              <a:rPr lang="cs-CZ" altLang="cs-CZ" sz="2800" b="1" dirty="0"/>
              <a:t>Jak citovat PDF?</a:t>
            </a:r>
          </a:p>
          <a:p>
            <a:pPr marL="0" indent="0">
              <a:lnSpc>
                <a:spcPct val="90000"/>
              </a:lnSpc>
              <a:buNone/>
            </a:pPr>
            <a:r>
              <a:rPr lang="cs-CZ" altLang="cs-CZ" sz="2800" dirty="0"/>
              <a:t>Pokud obsahuje titulní list nebo popisné informace, pak určíme druh dokumentu (e-kniha, e-článek, e- příspěvek) a podle tohoto vzoru odcitujeme.</a:t>
            </a:r>
          </a:p>
          <a:p>
            <a:pPr marL="0" indent="0">
              <a:lnSpc>
                <a:spcPct val="90000"/>
              </a:lnSpc>
              <a:buNone/>
            </a:pPr>
            <a:r>
              <a:rPr lang="cs-CZ" altLang="cs-CZ" sz="2800" dirty="0"/>
              <a:t>Pokud je PDF bez těchto údajů, pak se PDF cituje v podstatě jako webová stránka na webovém sídle</a:t>
            </a:r>
          </a:p>
          <a:p>
            <a:pPr>
              <a:buFontTx/>
              <a:buNone/>
            </a:pPr>
            <a:endParaRPr lang="cs-CZ" altLang="cs-CZ" dirty="0"/>
          </a:p>
        </p:txBody>
      </p:sp>
    </p:spTree>
    <p:extLst>
      <p:ext uri="{BB962C8B-B14F-4D97-AF65-F5344CB8AC3E}">
        <p14:creationId xmlns:p14="http://schemas.microsoft.com/office/powerpoint/2010/main" val="86693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Jak mám citovat obrázek či graf?</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marL="0" indent="0">
              <a:lnSpc>
                <a:spcPct val="80000"/>
              </a:lnSpc>
              <a:buNone/>
            </a:pPr>
            <a:r>
              <a:rPr lang="cs-CZ" altLang="cs-CZ" b="1" dirty="0">
                <a:solidFill>
                  <a:schemeClr val="accent1"/>
                </a:solidFill>
              </a:rPr>
              <a:t>Záleží na tom, zda je obrázek/tabulka samostatnou nebo nesamostatnou součástí jiného díla, ať už tištěného nebo elektronického. Cituje se pak dle příslušného modelu.</a:t>
            </a:r>
          </a:p>
          <a:p>
            <a:pPr marL="0" indent="0">
              <a:lnSpc>
                <a:spcPct val="80000"/>
              </a:lnSpc>
              <a:buNone/>
            </a:pPr>
            <a:endParaRPr lang="cs-CZ" altLang="cs-CZ" dirty="0"/>
          </a:p>
          <a:p>
            <a:pPr marL="0" indent="0">
              <a:lnSpc>
                <a:spcPct val="80000"/>
              </a:lnSpc>
              <a:buNone/>
            </a:pPr>
            <a:r>
              <a:rPr lang="cs-CZ" altLang="cs-CZ" dirty="0"/>
              <a:t>Příklad citace obrázku, který je příspěvkem v tištěné monografii:</a:t>
            </a:r>
          </a:p>
          <a:p>
            <a:pPr>
              <a:lnSpc>
                <a:spcPct val="80000"/>
              </a:lnSpc>
            </a:pPr>
            <a:r>
              <a:rPr lang="cs-CZ" altLang="cs-CZ" dirty="0"/>
              <a:t> COUBERT, Gustave. Malířův ateliér [olej na plátně, 1855]. In: PIJOAN, José. Dějiny umění 11. Praha: Knižní klub, 2000, s. 124-125. ISBN 8024204495.</a:t>
            </a:r>
          </a:p>
          <a:p>
            <a:pPr>
              <a:lnSpc>
                <a:spcPct val="80000"/>
              </a:lnSpc>
            </a:pPr>
            <a:r>
              <a:rPr lang="cs-CZ" altLang="cs-CZ" dirty="0"/>
              <a:t>Příklad citace tabulky ze stránek Českého statistického úřadu ČESKÝ STATISTICKÝ ÚŘAD. Tab. Průměrná hrubá měsíční mzda - na přepočtené počty (podnikatelská, nepodnikatelská sféra). Český statistický úřad [online]. 05.09.2011 [cit. 2011- 09-26]. Dostupné z: http://www.czso.cz/csu/css.nsf/excel.gif</a:t>
            </a:r>
          </a:p>
          <a:p>
            <a:pPr>
              <a:buFontTx/>
              <a:buNone/>
            </a:pPr>
            <a:endParaRPr lang="cs-CZ" altLang="cs-CZ" dirty="0"/>
          </a:p>
        </p:txBody>
      </p:sp>
    </p:spTree>
    <p:extLst>
      <p:ext uri="{BB962C8B-B14F-4D97-AF65-F5344CB8AC3E}">
        <p14:creationId xmlns:p14="http://schemas.microsoft.com/office/powerpoint/2010/main" val="1024864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Citační manažery</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77500" lnSpcReduction="20000"/>
          </a:bodyPr>
          <a:lstStyle/>
          <a:p>
            <a:pPr marL="0" indent="0">
              <a:buClr>
                <a:schemeClr val="accent1"/>
              </a:buClr>
              <a:buNone/>
              <a:defRPr/>
            </a:pPr>
            <a:r>
              <a:rPr lang="cs-CZ" b="1" dirty="0"/>
              <a:t>N</a:t>
            </a:r>
            <a:r>
              <a:rPr lang="cs-CZ" sz="2800" b="1" dirty="0"/>
              <a:t>ástroje pro generování a správu bibliografických citací</a:t>
            </a:r>
          </a:p>
          <a:p>
            <a:pPr>
              <a:buClr>
                <a:schemeClr val="accent1"/>
              </a:buClr>
              <a:defRPr/>
            </a:pPr>
            <a:r>
              <a:rPr lang="cs-CZ" sz="2800" dirty="0"/>
              <a:t>umožňují: správu citací, importy z katalogů a databází, uchovávání poznámek i plných textů, automatické generování citací podle různých citačních stylů, třídění citací, spolupráce s textovým editorem, která umožňuje automatické vytváření odkazů přímo např. ve Wordu apod.</a:t>
            </a:r>
          </a:p>
          <a:p>
            <a:pPr>
              <a:buClr>
                <a:schemeClr val="accent1"/>
              </a:buClr>
              <a:defRPr/>
            </a:pPr>
            <a:endParaRPr lang="cs-CZ" sz="2800" dirty="0"/>
          </a:p>
          <a:p>
            <a:pPr>
              <a:buClr>
                <a:schemeClr val="accent1"/>
              </a:buClr>
              <a:defRPr/>
            </a:pPr>
            <a:r>
              <a:rPr lang="cs-CZ" sz="2800" dirty="0">
                <a:hlinkClick r:id="rId3"/>
              </a:rPr>
              <a:t>https://knihovna.jinonice.cuni.cz/citacni-manazery</a:t>
            </a:r>
            <a:endParaRPr lang="cs-CZ" sz="2800" dirty="0"/>
          </a:p>
          <a:p>
            <a:pPr>
              <a:buClr>
                <a:schemeClr val="accent1"/>
              </a:buClr>
              <a:defRPr/>
            </a:pPr>
            <a:r>
              <a:rPr lang="cs-CZ" sz="2800" dirty="0">
                <a:hlinkClick r:id="rId4"/>
              </a:rPr>
              <a:t>https://citace.fsv.cuni.cz/CITFSV-23.html</a:t>
            </a:r>
            <a:endParaRPr lang="cs-CZ" sz="2800" dirty="0"/>
          </a:p>
          <a:p>
            <a:pPr>
              <a:buClr>
                <a:schemeClr val="accent1"/>
              </a:buClr>
              <a:defRPr/>
            </a:pPr>
            <a:endParaRPr lang="cs-CZ" sz="2800" dirty="0"/>
          </a:p>
          <a:p>
            <a:pPr>
              <a:buClr>
                <a:schemeClr val="accent1"/>
              </a:buClr>
              <a:defRPr/>
            </a:pPr>
            <a:r>
              <a:rPr lang="cs-CZ" sz="2800" dirty="0"/>
              <a:t>Citace.com</a:t>
            </a:r>
          </a:p>
          <a:p>
            <a:pPr>
              <a:buClr>
                <a:schemeClr val="accent1"/>
              </a:buClr>
              <a:defRPr/>
            </a:pPr>
            <a:r>
              <a:rPr lang="cs-CZ" sz="2800" dirty="0"/>
              <a:t>Citace PRO</a:t>
            </a:r>
          </a:p>
          <a:p>
            <a:pPr>
              <a:buClr>
                <a:schemeClr val="accent1"/>
              </a:buClr>
              <a:defRPr/>
            </a:pPr>
            <a:r>
              <a:rPr lang="cs-CZ" sz="2800" dirty="0" err="1"/>
              <a:t>Zotero</a:t>
            </a:r>
            <a:endParaRPr lang="cs-CZ" sz="2800" dirty="0"/>
          </a:p>
          <a:p>
            <a:pPr>
              <a:buClr>
                <a:schemeClr val="accent1"/>
              </a:buClr>
              <a:defRPr/>
            </a:pPr>
            <a:r>
              <a:rPr lang="cs-CZ" sz="2800" dirty="0" err="1"/>
              <a:t>Mendeley</a:t>
            </a:r>
            <a:r>
              <a:rPr lang="cs-CZ" sz="2800" dirty="0"/>
              <a:t>…</a:t>
            </a:r>
          </a:p>
          <a:p>
            <a:pPr>
              <a:buClr>
                <a:schemeClr val="accent1"/>
              </a:buClr>
              <a:defRPr/>
            </a:pPr>
            <a:endParaRPr lang="cs-CZ" sz="2800" dirty="0"/>
          </a:p>
          <a:p>
            <a:pPr>
              <a:buClr>
                <a:schemeClr val="accent1"/>
              </a:buClr>
              <a:defRPr/>
            </a:pPr>
            <a:r>
              <a:rPr lang="cs-CZ" sz="2800" dirty="0">
                <a:hlinkClick r:id="rId5"/>
              </a:rPr>
              <a:t>https://www.citace.com/citace-pro</a:t>
            </a:r>
            <a:endParaRPr lang="cs-CZ" sz="2800" dirty="0"/>
          </a:p>
          <a:p>
            <a:pPr>
              <a:buFontTx/>
              <a:buNone/>
            </a:pPr>
            <a:endParaRPr lang="cs-CZ" altLang="cs-CZ" dirty="0"/>
          </a:p>
        </p:txBody>
      </p:sp>
    </p:spTree>
    <p:extLst>
      <p:ext uri="{BB962C8B-B14F-4D97-AF65-F5344CB8AC3E}">
        <p14:creationId xmlns:p14="http://schemas.microsoft.com/office/powerpoint/2010/main" val="2637456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86AFFA5F-E2C9-4A56-ABF7-93F2ADA355D1}"/>
              </a:ext>
            </a:extLst>
          </p:cNvPr>
          <p:cNvSpPr>
            <a:spLocks noGrp="1" noChangeArrowheads="1"/>
          </p:cNvSpPr>
          <p:nvPr>
            <p:ph type="title"/>
          </p:nvPr>
        </p:nvSpPr>
        <p:spPr>
          <a:xfrm>
            <a:off x="838200" y="87683"/>
            <a:ext cx="10515600" cy="1603006"/>
          </a:xfrm>
        </p:spPr>
        <p:txBody>
          <a:bodyPr/>
          <a:lstStyle/>
          <a:p>
            <a:r>
              <a:rPr lang="cs-CZ" altLang="cs-CZ" b="1" dirty="0">
                <a:solidFill>
                  <a:schemeClr val="accent1"/>
                </a:solidFill>
                <a:latin typeface="+mn-lt"/>
              </a:rPr>
              <a:t>Plagiátorství v praxi nejčastěji zahrnuje:</a:t>
            </a:r>
          </a:p>
        </p:txBody>
      </p:sp>
      <p:sp>
        <p:nvSpPr>
          <p:cNvPr id="6" name="Rectangle 3">
            <a:extLst>
              <a:ext uri="{FF2B5EF4-FFF2-40B4-BE49-F238E27FC236}">
                <a16:creationId xmlns:a16="http://schemas.microsoft.com/office/drawing/2014/main" id="{46B9E2ED-CACA-4A42-A388-90803EBD41A0}"/>
              </a:ext>
            </a:extLst>
          </p:cNvPr>
          <p:cNvSpPr txBox="1">
            <a:spLocks noChangeArrowheads="1"/>
          </p:cNvSpPr>
          <p:nvPr/>
        </p:nvSpPr>
        <p:spPr>
          <a:xfrm>
            <a:off x="838200" y="1402915"/>
            <a:ext cx="10973844" cy="5089960"/>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pPr>
            <a:r>
              <a:rPr lang="cs-CZ" altLang="cs-CZ" sz="3600" dirty="0"/>
              <a:t>Použití práce někoho jiného a její prezentování jako práce vlastní</a:t>
            </a:r>
          </a:p>
          <a:p>
            <a:pPr>
              <a:lnSpc>
                <a:spcPct val="170000"/>
              </a:lnSpc>
            </a:pPr>
            <a:r>
              <a:rPr lang="cs-CZ" altLang="cs-CZ" sz="3600" dirty="0"/>
              <a:t>Překlad jiného díla a jeho prezentování jako díla původního (vlastního)</a:t>
            </a:r>
          </a:p>
          <a:p>
            <a:pPr>
              <a:lnSpc>
                <a:spcPct val="170000"/>
              </a:lnSpc>
            </a:pPr>
            <a:r>
              <a:rPr lang="cs-CZ" altLang="cs-CZ" sz="3600" dirty="0"/>
              <a:t>Nepřiznané využití vlastní dříve publikované práce (</a:t>
            </a:r>
            <a:r>
              <a:rPr lang="cs-CZ" altLang="cs-CZ" sz="3600" dirty="0" err="1"/>
              <a:t>autoplagiátorství</a:t>
            </a:r>
            <a:r>
              <a:rPr lang="cs-CZ" altLang="cs-CZ" sz="3600" dirty="0"/>
              <a:t>)</a:t>
            </a:r>
          </a:p>
          <a:p>
            <a:pPr>
              <a:lnSpc>
                <a:spcPct val="170000"/>
              </a:lnSpc>
            </a:pPr>
            <a:r>
              <a:rPr lang="cs-CZ" altLang="cs-CZ" sz="3600" dirty="0"/>
              <a:t>Nesprávné citování a odkazování na zdroje</a:t>
            </a:r>
          </a:p>
          <a:p>
            <a:pPr>
              <a:lnSpc>
                <a:spcPct val="170000"/>
              </a:lnSpc>
            </a:pPr>
            <a:r>
              <a:rPr lang="cs-CZ" altLang="cs-CZ" sz="3600" dirty="0"/>
              <a:t>Nepřiznání vytvoření díla jinou osobou (</a:t>
            </a:r>
            <a:r>
              <a:rPr lang="cs-CZ" altLang="cs-CZ" sz="3600" dirty="0" err="1"/>
              <a:t>contract</a:t>
            </a:r>
            <a:r>
              <a:rPr lang="cs-CZ" altLang="cs-CZ" sz="3600" dirty="0"/>
              <a:t> </a:t>
            </a:r>
            <a:r>
              <a:rPr lang="cs-CZ" altLang="cs-CZ" sz="3600" dirty="0" err="1"/>
              <a:t>cheating</a:t>
            </a:r>
            <a:r>
              <a:rPr lang="cs-CZ" altLang="cs-CZ" sz="3600" dirty="0"/>
              <a:t>)</a:t>
            </a:r>
          </a:p>
          <a:p>
            <a:pPr>
              <a:lnSpc>
                <a:spcPct val="170000"/>
              </a:lnSpc>
            </a:pPr>
            <a:r>
              <a:rPr lang="cs-CZ" altLang="cs-CZ" sz="3600" dirty="0"/>
              <a:t>Nepřiznání cizího přispění k publikované práci</a:t>
            </a:r>
          </a:p>
          <a:p>
            <a:pPr lvl="1">
              <a:lnSpc>
                <a:spcPct val="170000"/>
              </a:lnSpc>
            </a:pPr>
            <a:r>
              <a:rPr lang="cs-CZ" altLang="cs-CZ" sz="3200" dirty="0"/>
              <a:t>Cizí přispění, které neovlivňuje obsah a myšlenky, jako např. jazyková a typografická korektura nebo formátování práce, je přípustné a za plagiátorství není považováno</a:t>
            </a:r>
            <a:endParaRPr lang="cs-CZ" altLang="cs-CZ" sz="1800" dirty="0"/>
          </a:p>
        </p:txBody>
      </p:sp>
    </p:spTree>
    <p:extLst>
      <p:ext uri="{BB962C8B-B14F-4D97-AF65-F5344CB8AC3E}">
        <p14:creationId xmlns:p14="http://schemas.microsoft.com/office/powerpoint/2010/main" val="525010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Plagiátorství</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pPr>
            <a:r>
              <a:rPr lang="cs-CZ" altLang="cs-CZ" dirty="0"/>
              <a:t>Přisvojení si cizích myšlenek, nekorektní napodobování uměleckého, literárního, vědeckého díla</a:t>
            </a:r>
          </a:p>
          <a:p>
            <a:pPr>
              <a:buClr>
                <a:schemeClr val="accent1"/>
              </a:buClr>
            </a:pPr>
            <a:r>
              <a:rPr lang="cs-CZ" altLang="cs-CZ" dirty="0"/>
              <a:t>Využití (myšlenek, obsahu, struktury) jiného díla bez řádného uvedení odkazu na zdroj k získání určité výhody tam, kde se očekává původní dílo</a:t>
            </a:r>
          </a:p>
          <a:p>
            <a:pPr>
              <a:buClr>
                <a:schemeClr val="accent1"/>
              </a:buClr>
            </a:pPr>
            <a:r>
              <a:rPr lang="cs-CZ" altLang="cs-CZ" dirty="0"/>
              <a:t>Úmyslné či neúmyslné porušení citačních pravidel (necitování, špatné citování atd.)</a:t>
            </a:r>
          </a:p>
          <a:p>
            <a:pPr>
              <a:buClr>
                <a:schemeClr val="accent1"/>
              </a:buClr>
            </a:pPr>
            <a:endParaRPr lang="cs-CZ" altLang="cs-CZ" dirty="0"/>
          </a:p>
          <a:p>
            <a:pPr>
              <a:buClr>
                <a:schemeClr val="accent1"/>
              </a:buClr>
            </a:pPr>
            <a:r>
              <a:rPr lang="cs-CZ" altLang="cs-CZ" dirty="0"/>
              <a:t>Odhalování plagiátorství</a:t>
            </a:r>
          </a:p>
          <a:p>
            <a:pPr lvl="1">
              <a:spcBef>
                <a:spcPct val="0"/>
              </a:spcBef>
              <a:buClr>
                <a:schemeClr val="accent1"/>
              </a:buClr>
            </a:pPr>
            <a:r>
              <a:rPr lang="cs-CZ" altLang="cs-CZ" dirty="0" err="1"/>
              <a:t>Antiplagiátorské</a:t>
            </a:r>
            <a:r>
              <a:rPr lang="cs-CZ" altLang="cs-CZ" dirty="0"/>
              <a:t> systémy (</a:t>
            </a:r>
            <a:r>
              <a:rPr lang="cs-CZ" altLang="cs-CZ" dirty="0" err="1"/>
              <a:t>Turnitin</a:t>
            </a:r>
            <a:r>
              <a:rPr lang="cs-CZ" altLang="cs-CZ" dirty="0"/>
              <a:t>, theses.cz)</a:t>
            </a:r>
          </a:p>
          <a:p>
            <a:pPr lvl="1">
              <a:spcBef>
                <a:spcPct val="0"/>
              </a:spcBef>
              <a:buClr>
                <a:schemeClr val="accent1"/>
              </a:buClr>
            </a:pPr>
            <a:r>
              <a:rPr lang="cs-CZ" altLang="cs-CZ" dirty="0"/>
              <a:t>Spolupráce více univerzit vč. UK – různé úrovně</a:t>
            </a:r>
            <a:endParaRPr lang="cs-CZ" sz="2600" dirty="0"/>
          </a:p>
          <a:p>
            <a:pPr marL="0" indent="0">
              <a:buNone/>
            </a:pPr>
            <a:endParaRPr lang="cs-CZ" sz="2600" dirty="0"/>
          </a:p>
        </p:txBody>
      </p:sp>
    </p:spTree>
    <p:extLst>
      <p:ext uri="{BB962C8B-B14F-4D97-AF65-F5344CB8AC3E}">
        <p14:creationId xmlns:p14="http://schemas.microsoft.com/office/powerpoint/2010/main" val="1540463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86AFFA5F-E2C9-4A56-ABF7-93F2ADA355D1}"/>
              </a:ext>
            </a:extLst>
          </p:cNvPr>
          <p:cNvSpPr>
            <a:spLocks noGrp="1" noChangeArrowheads="1"/>
          </p:cNvSpPr>
          <p:nvPr>
            <p:ph type="title"/>
          </p:nvPr>
        </p:nvSpPr>
        <p:spPr>
          <a:xfrm>
            <a:off x="363255" y="87683"/>
            <a:ext cx="10990545" cy="1603006"/>
          </a:xfrm>
        </p:spPr>
        <p:txBody>
          <a:bodyPr/>
          <a:lstStyle/>
          <a:p>
            <a:r>
              <a:rPr lang="cs-CZ" altLang="cs-CZ" b="1" dirty="0">
                <a:solidFill>
                  <a:schemeClr val="accent1"/>
                </a:solidFill>
                <a:latin typeface="+mn-lt"/>
              </a:rPr>
              <a:t>Typy plagiátorství</a:t>
            </a:r>
          </a:p>
        </p:txBody>
      </p:sp>
      <p:pic>
        <p:nvPicPr>
          <p:cNvPr id="3" name="Obrázek 2">
            <a:extLst>
              <a:ext uri="{FF2B5EF4-FFF2-40B4-BE49-F238E27FC236}">
                <a16:creationId xmlns:a16="http://schemas.microsoft.com/office/drawing/2014/main" id="{2D3AC3C8-2900-4AF5-950F-A7C403FC1AD1}"/>
              </a:ext>
            </a:extLst>
          </p:cNvPr>
          <p:cNvPicPr>
            <a:picLocks noChangeAspect="1"/>
          </p:cNvPicPr>
          <p:nvPr/>
        </p:nvPicPr>
        <p:blipFill>
          <a:blip r:embed="rId2"/>
          <a:stretch>
            <a:fillRect/>
          </a:stretch>
        </p:blipFill>
        <p:spPr>
          <a:xfrm>
            <a:off x="0" y="1121414"/>
            <a:ext cx="3940274" cy="5216700"/>
          </a:xfrm>
          <a:prstGeom prst="rect">
            <a:avLst/>
          </a:prstGeom>
        </p:spPr>
      </p:pic>
      <p:sp>
        <p:nvSpPr>
          <p:cNvPr id="4" name="TextovéPole 3">
            <a:extLst>
              <a:ext uri="{FF2B5EF4-FFF2-40B4-BE49-F238E27FC236}">
                <a16:creationId xmlns:a16="http://schemas.microsoft.com/office/drawing/2014/main" id="{DCB33CAB-091F-46E8-90EB-EC251452CF9D}"/>
              </a:ext>
            </a:extLst>
          </p:cNvPr>
          <p:cNvSpPr txBox="1"/>
          <p:nvPr/>
        </p:nvSpPr>
        <p:spPr>
          <a:xfrm>
            <a:off x="4059374" y="1121414"/>
            <a:ext cx="7175326" cy="4832092"/>
          </a:xfrm>
          <a:prstGeom prst="rect">
            <a:avLst/>
          </a:prstGeom>
          <a:noFill/>
        </p:spPr>
        <p:txBody>
          <a:bodyPr wrap="square" rtlCol="0">
            <a:spAutoFit/>
          </a:bodyPr>
          <a:lstStyle/>
          <a:p>
            <a:r>
              <a:rPr lang="cs-CZ" sz="2800" b="1" dirty="0"/>
              <a:t>Mozaikové plagiátorství</a:t>
            </a:r>
          </a:p>
          <a:p>
            <a:r>
              <a:rPr lang="cs-CZ" sz="2000" dirty="0"/>
              <a:t>Přebírání ucelených částí práce bez uvedení odkazu na původní zdroj myšlenky nebo uvedení takovým způsobem, který znemožňuje posoudit rozsah takto přebíraných částí. </a:t>
            </a:r>
          </a:p>
          <a:p>
            <a:r>
              <a:rPr lang="cs-CZ" sz="2000" dirty="0"/>
              <a:t>Pokud například student zkopíruje několik odstavců slovo od slova bez uvozovek a odkaz na zdroj uvede až na konec zkopírované části, není jasný rozsah přebíraného textu. </a:t>
            </a:r>
          </a:p>
          <a:p>
            <a:r>
              <a:rPr lang="cs-CZ" sz="2000" dirty="0"/>
              <a:t>Obdobný problém je, pokud je odkaz uveden pouze na začátku kapitoly, přitom daná kapitola z tohoto zdroje čerpá na více místech. Další formou plagiátorství je tzv. mozaikové plagiátorství, spočívající v kompilaci krátkých úseků textu převzatých z různých zdrojů.</a:t>
            </a:r>
          </a:p>
          <a:p>
            <a:r>
              <a:rPr lang="cs-CZ" sz="2000" dirty="0"/>
              <a:t>Pokud student neuvede odkaz u každé převzaté části, jedná se o plagiátorství, i kdyby všechny použité zdroje uvedl v seznamu literatury.</a:t>
            </a:r>
            <a:endParaRPr lang="cs-CZ" sz="2000" b="1" dirty="0"/>
          </a:p>
        </p:txBody>
      </p:sp>
      <p:sp>
        <p:nvSpPr>
          <p:cNvPr id="5" name="TextovéPole 4">
            <a:extLst>
              <a:ext uri="{FF2B5EF4-FFF2-40B4-BE49-F238E27FC236}">
                <a16:creationId xmlns:a16="http://schemas.microsoft.com/office/drawing/2014/main" id="{BCCCCDA9-849F-4B18-A486-F1515A67172F}"/>
              </a:ext>
            </a:extLst>
          </p:cNvPr>
          <p:cNvSpPr txBox="1"/>
          <p:nvPr/>
        </p:nvSpPr>
        <p:spPr>
          <a:xfrm>
            <a:off x="150312" y="6308652"/>
            <a:ext cx="12217051" cy="461665"/>
          </a:xfrm>
          <a:prstGeom prst="rect">
            <a:avLst/>
          </a:prstGeom>
          <a:noFill/>
        </p:spPr>
        <p:txBody>
          <a:bodyPr wrap="square" rtlCol="0">
            <a:spAutoFit/>
          </a:bodyPr>
          <a:lstStyle/>
          <a:p>
            <a:r>
              <a:rPr lang="cs-CZ" sz="1200" b="0" i="0" dirty="0">
                <a:solidFill>
                  <a:srgbClr val="212529"/>
                </a:solidFill>
                <a:effectLst/>
                <a:latin typeface="Open Sans" panose="020B0606030504020204" pitchFamily="34" charset="0"/>
              </a:rPr>
              <a:t>FOLTÝNEK, Tomáš a </a:t>
            </a:r>
            <a:r>
              <a:rPr lang="cs-CZ" sz="1200" b="0" i="0" dirty="0" err="1">
                <a:solidFill>
                  <a:srgbClr val="212529"/>
                </a:solidFill>
                <a:effectLst/>
                <a:latin typeface="Open Sans" panose="020B0606030504020204" pitchFamily="34" charset="0"/>
              </a:rPr>
              <a:t>a</a:t>
            </a:r>
            <a:r>
              <a:rPr lang="cs-CZ" sz="1200" b="0" i="0" dirty="0">
                <a:solidFill>
                  <a:srgbClr val="212529"/>
                </a:solidFill>
                <a:effectLst/>
                <a:latin typeface="Open Sans" panose="020B0606030504020204" pitchFamily="34" charset="0"/>
              </a:rPr>
              <a:t> kol., 2020. </a:t>
            </a:r>
            <a:r>
              <a:rPr lang="cs-CZ" sz="1200" b="0" i="1" dirty="0">
                <a:solidFill>
                  <a:srgbClr val="212529"/>
                </a:solidFill>
                <a:effectLst/>
                <a:latin typeface="Open Sans" panose="020B0606030504020204" pitchFamily="34" charset="0"/>
              </a:rPr>
              <a:t>Jak předcházet plagiátorství ve studentských pracích: Příručka pro akademické pracovníky</a:t>
            </a:r>
            <a:r>
              <a:rPr lang="cs-CZ" sz="1200" b="0" i="0" dirty="0">
                <a:solidFill>
                  <a:srgbClr val="212529"/>
                </a:solidFill>
                <a:effectLst/>
                <a:latin typeface="Open Sans" panose="020B0606030504020204" pitchFamily="34" charset="0"/>
              </a:rPr>
              <a:t> [online]. Praha: Karolinum [cit. 2021-10-23]. ISBN 978-80-246-4786-9. Dostupné z: https://karolinum.cz/data/book/24082/9788024647869%20Foltynek%20-%20Jak%20predchazet%20plagiatorstvi.pdf</a:t>
            </a:r>
            <a:endParaRPr lang="cs-CZ" sz="1200" dirty="0"/>
          </a:p>
        </p:txBody>
      </p:sp>
    </p:spTree>
    <p:extLst>
      <p:ext uri="{BB962C8B-B14F-4D97-AF65-F5344CB8AC3E}">
        <p14:creationId xmlns:p14="http://schemas.microsoft.com/office/powerpoint/2010/main" val="3836767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Nadpis 1">
            <a:extLst>
              <a:ext uri="{FF2B5EF4-FFF2-40B4-BE49-F238E27FC236}">
                <a16:creationId xmlns:a16="http://schemas.microsoft.com/office/drawing/2014/main" id="{86AFFA5F-E2C9-4A56-ABF7-93F2ADA355D1}"/>
              </a:ext>
            </a:extLst>
          </p:cNvPr>
          <p:cNvSpPr>
            <a:spLocks noGrp="1" noChangeArrowheads="1"/>
          </p:cNvSpPr>
          <p:nvPr>
            <p:ph type="title"/>
          </p:nvPr>
        </p:nvSpPr>
        <p:spPr>
          <a:xfrm>
            <a:off x="363255" y="87683"/>
            <a:ext cx="10990545" cy="1603006"/>
          </a:xfrm>
        </p:spPr>
        <p:txBody>
          <a:bodyPr/>
          <a:lstStyle/>
          <a:p>
            <a:r>
              <a:rPr lang="cs-CZ" altLang="cs-CZ" b="1" dirty="0">
                <a:solidFill>
                  <a:schemeClr val="accent1"/>
                </a:solidFill>
                <a:latin typeface="+mn-lt"/>
              </a:rPr>
              <a:t>Typy plagiátorství</a:t>
            </a:r>
          </a:p>
        </p:txBody>
      </p:sp>
      <p:sp>
        <p:nvSpPr>
          <p:cNvPr id="4" name="TextovéPole 3">
            <a:extLst>
              <a:ext uri="{FF2B5EF4-FFF2-40B4-BE49-F238E27FC236}">
                <a16:creationId xmlns:a16="http://schemas.microsoft.com/office/drawing/2014/main" id="{DCB33CAB-091F-46E8-90EB-EC251452CF9D}"/>
              </a:ext>
            </a:extLst>
          </p:cNvPr>
          <p:cNvSpPr txBox="1"/>
          <p:nvPr/>
        </p:nvSpPr>
        <p:spPr>
          <a:xfrm>
            <a:off x="363255" y="1346884"/>
            <a:ext cx="10871445" cy="4585871"/>
          </a:xfrm>
          <a:prstGeom prst="rect">
            <a:avLst/>
          </a:prstGeom>
          <a:noFill/>
        </p:spPr>
        <p:txBody>
          <a:bodyPr wrap="square" rtlCol="0">
            <a:spAutoFit/>
          </a:bodyPr>
          <a:lstStyle/>
          <a:p>
            <a:r>
              <a:rPr lang="cs-CZ" sz="2800" b="1" dirty="0"/>
              <a:t>Práce na zakázku</a:t>
            </a:r>
          </a:p>
          <a:p>
            <a:r>
              <a:rPr lang="cs-CZ" sz="2200" dirty="0"/>
              <a:t>Je samozřejmě výlučným právem původního autora poskytnout souhlas k využití svého díla bez povinnosti jej jako autora uvádět. To ale nic nemění na tom, že pokud takové dílo vydáváme za své, dopouštíme se plagiátorství. </a:t>
            </a:r>
          </a:p>
          <a:p>
            <a:r>
              <a:rPr lang="cs-CZ" sz="2200" dirty="0"/>
              <a:t>Příkladem je tzv. </a:t>
            </a:r>
            <a:r>
              <a:rPr lang="cs-CZ" sz="2200" dirty="0" err="1"/>
              <a:t>contract</a:t>
            </a:r>
            <a:r>
              <a:rPr lang="cs-CZ" sz="2200" dirty="0"/>
              <a:t> </a:t>
            </a:r>
            <a:r>
              <a:rPr lang="cs-CZ" sz="2200" dirty="0" err="1"/>
              <a:t>cheating</a:t>
            </a:r>
            <a:r>
              <a:rPr lang="cs-CZ" sz="2200" dirty="0"/>
              <a:t> (neboli akademický </a:t>
            </a:r>
            <a:r>
              <a:rPr lang="cs-CZ" sz="2200" dirty="0" err="1"/>
              <a:t>ghostwriting</a:t>
            </a:r>
            <a:r>
              <a:rPr lang="cs-CZ" sz="2200" dirty="0"/>
              <a:t>), kdy si student nechá vypracovat práci někým jiným, typicky za úplatu, a původní autor dává souhlas k tomu, aby u díla nebylo uvedeno jeho jméno. </a:t>
            </a:r>
          </a:p>
          <a:p>
            <a:r>
              <a:rPr lang="cs-CZ" sz="2200" dirty="0"/>
              <a:t>Student, který se pod takové dílo podepíše, se pak dopouští plagiátorství. </a:t>
            </a:r>
            <a:r>
              <a:rPr lang="cs-CZ" sz="2200" dirty="0" err="1"/>
              <a:t>Contract</a:t>
            </a:r>
            <a:r>
              <a:rPr lang="cs-CZ" sz="2200" dirty="0"/>
              <a:t> </a:t>
            </a:r>
            <a:r>
              <a:rPr lang="cs-CZ" sz="2200" dirty="0" err="1"/>
              <a:t>cheating</a:t>
            </a:r>
            <a:r>
              <a:rPr lang="cs-CZ" sz="2200" dirty="0"/>
              <a:t> je tedy forma plagiátorství, která sice neporušuje autorský zákon, ale je přestupkem proti dobrým mravům a akademické etice, a podle vysokoškolského zákona tedy i důvodem pro možné vyloučení ze studia či odebrání již získaného titulu. Velkým rizikem </a:t>
            </a:r>
            <a:r>
              <a:rPr lang="cs-CZ" sz="2200" dirty="0" err="1"/>
              <a:t>contract</a:t>
            </a:r>
            <a:r>
              <a:rPr lang="cs-CZ" sz="2200" dirty="0"/>
              <a:t> </a:t>
            </a:r>
            <a:r>
              <a:rPr lang="cs-CZ" sz="2200" dirty="0" err="1"/>
              <a:t>cheatingu</a:t>
            </a:r>
            <a:r>
              <a:rPr lang="cs-CZ" sz="2200" dirty="0"/>
              <a:t> je, že podvádějící je následně snadno vydíratelný skutečným autorem textu, zprostředkující firmou nebo jiným subjektem, který o podvodu ví.</a:t>
            </a:r>
            <a:endParaRPr lang="cs-CZ" sz="2200" b="1" dirty="0"/>
          </a:p>
        </p:txBody>
      </p:sp>
      <p:sp>
        <p:nvSpPr>
          <p:cNvPr id="5" name="TextovéPole 4">
            <a:extLst>
              <a:ext uri="{FF2B5EF4-FFF2-40B4-BE49-F238E27FC236}">
                <a16:creationId xmlns:a16="http://schemas.microsoft.com/office/drawing/2014/main" id="{BCCCCDA9-849F-4B18-A486-F1515A67172F}"/>
              </a:ext>
            </a:extLst>
          </p:cNvPr>
          <p:cNvSpPr txBox="1"/>
          <p:nvPr/>
        </p:nvSpPr>
        <p:spPr>
          <a:xfrm>
            <a:off x="150312" y="6308652"/>
            <a:ext cx="12217051" cy="461665"/>
          </a:xfrm>
          <a:prstGeom prst="rect">
            <a:avLst/>
          </a:prstGeom>
          <a:noFill/>
        </p:spPr>
        <p:txBody>
          <a:bodyPr wrap="square" rtlCol="0">
            <a:spAutoFit/>
          </a:bodyPr>
          <a:lstStyle/>
          <a:p>
            <a:r>
              <a:rPr lang="cs-CZ" sz="1200" b="0" i="0" dirty="0">
                <a:solidFill>
                  <a:srgbClr val="212529"/>
                </a:solidFill>
                <a:effectLst/>
                <a:latin typeface="Open Sans" panose="020B0606030504020204" pitchFamily="34" charset="0"/>
              </a:rPr>
              <a:t>FOLTÝNEK, Tomáš a </a:t>
            </a:r>
            <a:r>
              <a:rPr lang="cs-CZ" sz="1200" b="0" i="0" dirty="0" err="1">
                <a:solidFill>
                  <a:srgbClr val="212529"/>
                </a:solidFill>
                <a:effectLst/>
                <a:latin typeface="Open Sans" panose="020B0606030504020204" pitchFamily="34" charset="0"/>
              </a:rPr>
              <a:t>a</a:t>
            </a:r>
            <a:r>
              <a:rPr lang="cs-CZ" sz="1200" b="0" i="0" dirty="0">
                <a:solidFill>
                  <a:srgbClr val="212529"/>
                </a:solidFill>
                <a:effectLst/>
                <a:latin typeface="Open Sans" panose="020B0606030504020204" pitchFamily="34" charset="0"/>
              </a:rPr>
              <a:t> kol., 2020. </a:t>
            </a:r>
            <a:r>
              <a:rPr lang="cs-CZ" sz="1200" b="0" i="1" dirty="0">
                <a:solidFill>
                  <a:srgbClr val="212529"/>
                </a:solidFill>
                <a:effectLst/>
                <a:latin typeface="Open Sans" panose="020B0606030504020204" pitchFamily="34" charset="0"/>
              </a:rPr>
              <a:t>Jak předcházet plagiátorství ve studentských pracích: Příručka pro akademické pracovníky</a:t>
            </a:r>
            <a:r>
              <a:rPr lang="cs-CZ" sz="1200" b="0" i="0" dirty="0">
                <a:solidFill>
                  <a:srgbClr val="212529"/>
                </a:solidFill>
                <a:effectLst/>
                <a:latin typeface="Open Sans" panose="020B0606030504020204" pitchFamily="34" charset="0"/>
              </a:rPr>
              <a:t> [online]. Praha: Karolinum [cit. 2021-10-23]. ISBN 978-80-246-4786-9. Dostupné z: https://karolinum.cz/data/book/24082/9788024647869%20Foltynek%20-%20Jak%20predchazet%20plagiatorstvi.pdf</a:t>
            </a:r>
            <a:endParaRPr lang="cs-CZ" sz="1200" dirty="0"/>
          </a:p>
        </p:txBody>
      </p:sp>
    </p:spTree>
    <p:extLst>
      <p:ext uri="{BB962C8B-B14F-4D97-AF65-F5344CB8AC3E}">
        <p14:creationId xmlns:p14="http://schemas.microsoft.com/office/powerpoint/2010/main" val="24367161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Zástupný obsah 12">
            <a:extLst>
              <a:ext uri="{FF2B5EF4-FFF2-40B4-BE49-F238E27FC236}">
                <a16:creationId xmlns:a16="http://schemas.microsoft.com/office/drawing/2014/main" id="{01AB4766-0D3E-4C9B-ABBB-2A1A825D58E7}"/>
              </a:ext>
            </a:extLst>
          </p:cNvPr>
          <p:cNvPicPr>
            <a:picLocks noGrp="1" noChangeAspect="1"/>
          </p:cNvPicPr>
          <p:nvPr>
            <p:ph idx="1"/>
          </p:nvPr>
        </p:nvPicPr>
        <p:blipFill rotWithShape="1">
          <a:blip r:embed="rId3"/>
          <a:srcRect l="2965" t="1681" r="1668"/>
          <a:stretch/>
        </p:blipFill>
        <p:spPr bwMode="auto">
          <a:xfrm>
            <a:off x="1885950" y="638174"/>
            <a:ext cx="10306050" cy="6219825"/>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sp>
        <p:nvSpPr>
          <p:cNvPr id="14" name="TextovéPole 13">
            <a:extLst>
              <a:ext uri="{FF2B5EF4-FFF2-40B4-BE49-F238E27FC236}">
                <a16:creationId xmlns:a16="http://schemas.microsoft.com/office/drawing/2014/main" id="{EECB07E5-C1F8-47A7-8A7B-9B1764A18891}"/>
              </a:ext>
            </a:extLst>
          </p:cNvPr>
          <p:cNvSpPr txBox="1"/>
          <p:nvPr/>
        </p:nvSpPr>
        <p:spPr>
          <a:xfrm>
            <a:off x="96368" y="100697"/>
            <a:ext cx="12000382" cy="461665"/>
          </a:xfrm>
          <a:prstGeom prst="rect">
            <a:avLst/>
          </a:prstGeom>
          <a:noFill/>
        </p:spPr>
        <p:txBody>
          <a:bodyPr wrap="square" rtlCol="0">
            <a:spAutoFit/>
          </a:bodyPr>
          <a:lstStyle/>
          <a:p>
            <a:r>
              <a:rPr lang="cs-CZ" sz="2400" b="1" i="0" dirty="0">
                <a:solidFill>
                  <a:schemeClr val="accent1"/>
                </a:solidFill>
                <a:effectLst/>
                <a:latin typeface="Times New Roman" panose="02020603050405020304" pitchFamily="18" charset="0"/>
                <a:cs typeface="Times New Roman" panose="02020603050405020304" pitchFamily="18" charset="0"/>
                <a:hlinkClick r:id="rId4"/>
              </a:rPr>
              <a:t>Stát hasí podezření, že nový graf je plagiát. Taková data nemáme, přiznal Dušek</a:t>
            </a:r>
            <a:endParaRPr lang="cs-CZ" sz="2400" b="1" i="0" dirty="0">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279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5EBDE-7DA1-4D20-9B6F-69F29A5E7470}"/>
              </a:ext>
            </a:extLst>
          </p:cNvPr>
          <p:cNvSpPr>
            <a:spLocks noGrp="1"/>
          </p:cNvSpPr>
          <p:nvPr>
            <p:ph type="title"/>
          </p:nvPr>
        </p:nvSpPr>
        <p:spPr>
          <a:xfrm>
            <a:off x="363255" y="365125"/>
            <a:ext cx="11686783" cy="511697"/>
          </a:xfrm>
        </p:spPr>
        <p:txBody>
          <a:bodyPr>
            <a:normAutofit fontScale="90000"/>
          </a:bodyPr>
          <a:lstStyle/>
          <a:p>
            <a:r>
              <a:rPr lang="cs-CZ" sz="2400" b="1" dirty="0">
                <a:latin typeface="Times New Roman" panose="02020603050405020304" pitchFamily="18" charset="0"/>
                <a:cs typeface="Times New Roman" panose="02020603050405020304" pitchFamily="18" charset="0"/>
                <a:hlinkClick r:id="rId3"/>
              </a:rPr>
              <a:t>Co je v práci ministryně Malé špatně? Stejné věty, opsaná kapitola, chybně zkopírovaná tabulka</a:t>
            </a:r>
            <a:endParaRPr lang="cs-CZ" sz="2400" b="1" dirty="0">
              <a:latin typeface="Times New Roman" panose="02020603050405020304" pitchFamily="18" charset="0"/>
              <a:cs typeface="Times New Roman" panose="02020603050405020304" pitchFamily="18" charset="0"/>
            </a:endParaRPr>
          </a:p>
        </p:txBody>
      </p:sp>
      <p:pic>
        <p:nvPicPr>
          <p:cNvPr id="7" name="Obrázek 6">
            <a:extLst>
              <a:ext uri="{FF2B5EF4-FFF2-40B4-BE49-F238E27FC236}">
                <a16:creationId xmlns:a16="http://schemas.microsoft.com/office/drawing/2014/main" id="{F0395630-C5AF-4198-B0DD-9C7B7981A894}"/>
              </a:ext>
            </a:extLst>
          </p:cNvPr>
          <p:cNvPicPr>
            <a:picLocks noChangeAspect="1"/>
          </p:cNvPicPr>
          <p:nvPr/>
        </p:nvPicPr>
        <p:blipFill>
          <a:blip r:embed="rId4"/>
          <a:stretch>
            <a:fillRect/>
          </a:stretch>
        </p:blipFill>
        <p:spPr>
          <a:xfrm>
            <a:off x="363255" y="876822"/>
            <a:ext cx="5405146" cy="5868444"/>
          </a:xfrm>
          <a:prstGeom prst="rect">
            <a:avLst/>
          </a:prstGeom>
        </p:spPr>
      </p:pic>
      <p:pic>
        <p:nvPicPr>
          <p:cNvPr id="9" name="Obrázek 8">
            <a:extLst>
              <a:ext uri="{FF2B5EF4-FFF2-40B4-BE49-F238E27FC236}">
                <a16:creationId xmlns:a16="http://schemas.microsoft.com/office/drawing/2014/main" id="{095CC4CB-FB9F-47E3-A16F-C26AE8BD2D0A}"/>
              </a:ext>
            </a:extLst>
          </p:cNvPr>
          <p:cNvPicPr>
            <a:picLocks noChangeAspect="1"/>
          </p:cNvPicPr>
          <p:nvPr/>
        </p:nvPicPr>
        <p:blipFill>
          <a:blip r:embed="rId5"/>
          <a:stretch>
            <a:fillRect/>
          </a:stretch>
        </p:blipFill>
        <p:spPr>
          <a:xfrm>
            <a:off x="6096000" y="834051"/>
            <a:ext cx="5405146" cy="5973229"/>
          </a:xfrm>
          <a:prstGeom prst="rect">
            <a:avLst/>
          </a:prstGeom>
        </p:spPr>
      </p:pic>
    </p:spTree>
    <p:extLst>
      <p:ext uri="{BB962C8B-B14F-4D97-AF65-F5344CB8AC3E}">
        <p14:creationId xmlns:p14="http://schemas.microsoft.com/office/powerpoint/2010/main" val="3473170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5EBDE-7DA1-4D20-9B6F-69F29A5E7470}"/>
              </a:ext>
            </a:extLst>
          </p:cNvPr>
          <p:cNvSpPr>
            <a:spLocks noGrp="1"/>
          </p:cNvSpPr>
          <p:nvPr>
            <p:ph type="title"/>
          </p:nvPr>
        </p:nvSpPr>
        <p:spPr>
          <a:xfrm>
            <a:off x="350730" y="791010"/>
            <a:ext cx="2843408" cy="511697"/>
          </a:xfrm>
        </p:spPr>
        <p:txBody>
          <a:bodyPr>
            <a:normAutofit fontScale="90000"/>
          </a:bodyPr>
          <a:lstStyle/>
          <a:p>
            <a:r>
              <a:rPr lang="cs-CZ" sz="2400" b="1" dirty="0">
                <a:latin typeface="Times New Roman" panose="02020603050405020304" pitchFamily="18" charset="0"/>
                <a:cs typeface="Times New Roman" panose="02020603050405020304" pitchFamily="18" charset="0"/>
                <a:hlinkClick r:id="rId3"/>
              </a:rPr>
              <a:t>Co je v práci ministryně Malé špatně? Stejné věty, opsaná kapitola, chybně zkopírovaná tabulka</a:t>
            </a:r>
            <a:endParaRPr lang="cs-CZ" sz="2400" b="1" dirty="0">
              <a:latin typeface="Times New Roman" panose="02020603050405020304" pitchFamily="18" charset="0"/>
              <a:cs typeface="Times New Roman" panose="02020603050405020304" pitchFamily="18" charset="0"/>
            </a:endParaRPr>
          </a:p>
        </p:txBody>
      </p:sp>
      <p:pic>
        <p:nvPicPr>
          <p:cNvPr id="10" name="Obrázek 9">
            <a:extLst>
              <a:ext uri="{FF2B5EF4-FFF2-40B4-BE49-F238E27FC236}">
                <a16:creationId xmlns:a16="http://schemas.microsoft.com/office/drawing/2014/main" id="{FD336296-252F-4918-A102-3BA32A0E992B}"/>
              </a:ext>
            </a:extLst>
          </p:cNvPr>
          <p:cNvPicPr>
            <a:picLocks noChangeAspect="1"/>
          </p:cNvPicPr>
          <p:nvPr/>
        </p:nvPicPr>
        <p:blipFill>
          <a:blip r:embed="rId4"/>
          <a:stretch>
            <a:fillRect/>
          </a:stretch>
        </p:blipFill>
        <p:spPr>
          <a:xfrm>
            <a:off x="3398963" y="0"/>
            <a:ext cx="8793037" cy="6858000"/>
          </a:xfrm>
          <a:prstGeom prst="rect">
            <a:avLst/>
          </a:prstGeom>
        </p:spPr>
      </p:pic>
    </p:spTree>
    <p:extLst>
      <p:ext uri="{BB962C8B-B14F-4D97-AF65-F5344CB8AC3E}">
        <p14:creationId xmlns:p14="http://schemas.microsoft.com/office/powerpoint/2010/main" val="863390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5EBDE-7DA1-4D20-9B6F-69F29A5E7470}"/>
              </a:ext>
            </a:extLst>
          </p:cNvPr>
          <p:cNvSpPr>
            <a:spLocks noGrp="1"/>
          </p:cNvSpPr>
          <p:nvPr>
            <p:ph type="title"/>
          </p:nvPr>
        </p:nvSpPr>
        <p:spPr>
          <a:xfrm>
            <a:off x="350730" y="162838"/>
            <a:ext cx="2843408" cy="2630466"/>
          </a:xfrm>
        </p:spPr>
        <p:txBody>
          <a:bodyPr>
            <a:normAutofit/>
          </a:bodyPr>
          <a:lstStyle/>
          <a:p>
            <a:r>
              <a:rPr lang="cs-CZ" sz="2400" b="1" dirty="0">
                <a:latin typeface="Times New Roman" panose="02020603050405020304" pitchFamily="18" charset="0"/>
                <a:cs typeface="Times New Roman" panose="02020603050405020304" pitchFamily="18" charset="0"/>
                <a:hlinkClick r:id="rId3"/>
              </a:rPr>
              <a:t>Co je v práci ministryně Malé špatně? Stejné věty, opsaná kapitola, chybně zkopírovaná tabulka</a:t>
            </a:r>
            <a:endParaRPr lang="cs-CZ" sz="2400" b="1" dirty="0">
              <a:latin typeface="Times New Roman" panose="02020603050405020304" pitchFamily="18" charset="0"/>
              <a:cs typeface="Times New Roman" panose="02020603050405020304" pitchFamily="18" charset="0"/>
            </a:endParaRPr>
          </a:p>
        </p:txBody>
      </p:sp>
      <p:pic>
        <p:nvPicPr>
          <p:cNvPr id="4" name="Obrázek 3">
            <a:extLst>
              <a:ext uri="{FF2B5EF4-FFF2-40B4-BE49-F238E27FC236}">
                <a16:creationId xmlns:a16="http://schemas.microsoft.com/office/drawing/2014/main" id="{E82838DC-969A-4BC4-97E3-4FA5DE0261E2}"/>
              </a:ext>
            </a:extLst>
          </p:cNvPr>
          <p:cNvPicPr>
            <a:picLocks noChangeAspect="1"/>
          </p:cNvPicPr>
          <p:nvPr/>
        </p:nvPicPr>
        <p:blipFill>
          <a:blip r:embed="rId4"/>
          <a:stretch>
            <a:fillRect/>
          </a:stretch>
        </p:blipFill>
        <p:spPr>
          <a:xfrm>
            <a:off x="3502790" y="0"/>
            <a:ext cx="8689210" cy="6764055"/>
          </a:xfrm>
          <a:prstGeom prst="rect">
            <a:avLst/>
          </a:prstGeom>
        </p:spPr>
      </p:pic>
    </p:spTree>
    <p:extLst>
      <p:ext uri="{BB962C8B-B14F-4D97-AF65-F5344CB8AC3E}">
        <p14:creationId xmlns:p14="http://schemas.microsoft.com/office/powerpoint/2010/main" val="3132550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B5EBDE-7DA1-4D20-9B6F-69F29A5E7470}"/>
              </a:ext>
            </a:extLst>
          </p:cNvPr>
          <p:cNvSpPr>
            <a:spLocks noGrp="1"/>
          </p:cNvSpPr>
          <p:nvPr>
            <p:ph type="title"/>
          </p:nvPr>
        </p:nvSpPr>
        <p:spPr>
          <a:xfrm>
            <a:off x="6542370" y="5336089"/>
            <a:ext cx="5649630" cy="1615858"/>
          </a:xfrm>
        </p:spPr>
        <p:txBody>
          <a:bodyPr>
            <a:normAutofit/>
          </a:bodyPr>
          <a:lstStyle/>
          <a:p>
            <a:r>
              <a:rPr lang="cs-CZ" sz="2400" b="1" dirty="0">
                <a:latin typeface="Times New Roman" panose="02020603050405020304" pitchFamily="18" charset="0"/>
                <a:cs typeface="Times New Roman" panose="02020603050405020304" pitchFamily="18" charset="0"/>
                <a:hlinkClick r:id="rId3"/>
              </a:rPr>
              <a:t>Co je v práci ministryně Malé špatně? Stejné věty, opsaná kapitola, chybně zkopírovaná tabulka</a:t>
            </a:r>
            <a:endParaRPr lang="cs-CZ" sz="2400" b="1" dirty="0">
              <a:latin typeface="Times New Roman" panose="02020603050405020304" pitchFamily="18" charset="0"/>
              <a:cs typeface="Times New Roman" panose="02020603050405020304" pitchFamily="18" charset="0"/>
            </a:endParaRPr>
          </a:p>
        </p:txBody>
      </p:sp>
      <p:pic>
        <p:nvPicPr>
          <p:cNvPr id="5" name="Obrázek 4">
            <a:extLst>
              <a:ext uri="{FF2B5EF4-FFF2-40B4-BE49-F238E27FC236}">
                <a16:creationId xmlns:a16="http://schemas.microsoft.com/office/drawing/2014/main" id="{D4CAF1AD-9FDE-4160-8EDC-20411529BB0B}"/>
              </a:ext>
            </a:extLst>
          </p:cNvPr>
          <p:cNvPicPr>
            <a:picLocks noChangeAspect="1"/>
          </p:cNvPicPr>
          <p:nvPr/>
        </p:nvPicPr>
        <p:blipFill>
          <a:blip r:embed="rId4"/>
          <a:stretch>
            <a:fillRect/>
          </a:stretch>
        </p:blipFill>
        <p:spPr>
          <a:xfrm>
            <a:off x="113126" y="0"/>
            <a:ext cx="6425460" cy="6778964"/>
          </a:xfrm>
          <a:prstGeom prst="rect">
            <a:avLst/>
          </a:prstGeom>
        </p:spPr>
      </p:pic>
      <p:pic>
        <p:nvPicPr>
          <p:cNvPr id="8" name="Obrázek 7">
            <a:extLst>
              <a:ext uri="{FF2B5EF4-FFF2-40B4-BE49-F238E27FC236}">
                <a16:creationId xmlns:a16="http://schemas.microsoft.com/office/drawing/2014/main" id="{880C8C92-A79D-454C-9395-151A14A4AB34}"/>
              </a:ext>
            </a:extLst>
          </p:cNvPr>
          <p:cNvPicPr>
            <a:picLocks noChangeAspect="1"/>
          </p:cNvPicPr>
          <p:nvPr/>
        </p:nvPicPr>
        <p:blipFill>
          <a:blip r:embed="rId5"/>
          <a:stretch>
            <a:fillRect/>
          </a:stretch>
        </p:blipFill>
        <p:spPr>
          <a:xfrm>
            <a:off x="6657648" y="87814"/>
            <a:ext cx="5204499" cy="5519981"/>
          </a:xfrm>
          <a:prstGeom prst="rect">
            <a:avLst/>
          </a:prstGeom>
        </p:spPr>
      </p:pic>
    </p:spTree>
    <p:extLst>
      <p:ext uri="{BB962C8B-B14F-4D97-AF65-F5344CB8AC3E}">
        <p14:creationId xmlns:p14="http://schemas.microsoft.com/office/powerpoint/2010/main" val="3958774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48F1841-A456-4CC2-BC1E-AD45C46487DB}"/>
              </a:ext>
            </a:extLst>
          </p:cNvPr>
          <p:cNvPicPr>
            <a:picLocks noChangeAspect="1"/>
          </p:cNvPicPr>
          <p:nvPr/>
        </p:nvPicPr>
        <p:blipFill>
          <a:blip r:embed="rId2"/>
          <a:stretch>
            <a:fillRect/>
          </a:stretch>
        </p:blipFill>
        <p:spPr>
          <a:xfrm>
            <a:off x="0" y="50137"/>
            <a:ext cx="12037512" cy="6807863"/>
          </a:xfrm>
          <a:prstGeom prst="rect">
            <a:avLst/>
          </a:prstGeom>
        </p:spPr>
      </p:pic>
    </p:spTree>
    <p:extLst>
      <p:ext uri="{BB962C8B-B14F-4D97-AF65-F5344CB8AC3E}">
        <p14:creationId xmlns:p14="http://schemas.microsoft.com/office/powerpoint/2010/main" val="3163461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Doporučení</a:t>
            </a:r>
            <a:endParaRPr lang="pt-BR" sz="6000" b="1" dirty="0">
              <a:solidFill>
                <a:srgbClr val="FFFFFF"/>
              </a:solidFill>
            </a:endParaRP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defRPr/>
            </a:pPr>
            <a:endParaRPr lang="cs-CZ" sz="2800" dirty="0"/>
          </a:p>
          <a:p>
            <a:pPr>
              <a:buClr>
                <a:schemeClr val="accent1"/>
              </a:buClr>
            </a:pPr>
            <a:r>
              <a:rPr lang="cs-CZ" altLang="cs-CZ" dirty="0"/>
              <a:t>Dodělávat citace nakonec – špatně!</a:t>
            </a:r>
          </a:p>
          <a:p>
            <a:pPr>
              <a:buClr>
                <a:schemeClr val="accent1"/>
              </a:buClr>
            </a:pPr>
            <a:r>
              <a:rPr lang="cs-CZ" altLang="cs-CZ" dirty="0"/>
              <a:t>Neukládejte si pouze adresy, vytvořte si rovnou celou citaci!</a:t>
            </a:r>
          </a:p>
          <a:p>
            <a:pPr>
              <a:buClr>
                <a:schemeClr val="accent1"/>
              </a:buClr>
            </a:pPr>
            <a:r>
              <a:rPr lang="cs-CZ" altLang="cs-CZ" dirty="0"/>
              <a:t>Používejte nástroje, ale kontrolujte je!</a:t>
            </a:r>
          </a:p>
          <a:p>
            <a:pPr>
              <a:buClr>
                <a:schemeClr val="accent1"/>
              </a:buClr>
            </a:pPr>
            <a:endParaRPr lang="cs-CZ" altLang="cs-CZ" dirty="0"/>
          </a:p>
          <a:p>
            <a:pPr>
              <a:buClr>
                <a:schemeClr val="accent1"/>
              </a:buClr>
            </a:pPr>
            <a:endParaRPr lang="cs-CZ" altLang="cs-CZ" dirty="0"/>
          </a:p>
          <a:p>
            <a:pPr>
              <a:buClr>
                <a:schemeClr val="accent1"/>
              </a:buClr>
            </a:pPr>
            <a:r>
              <a:rPr lang="cs-CZ" altLang="cs-CZ" dirty="0">
                <a:hlinkClick r:id="rId3"/>
              </a:rPr>
              <a:t>http://citace.fsv.cuni.cz</a:t>
            </a:r>
            <a:endParaRPr lang="cs-CZ" altLang="cs-CZ" dirty="0"/>
          </a:p>
          <a:p>
            <a:pPr>
              <a:buClr>
                <a:schemeClr val="accent1"/>
              </a:buClr>
            </a:pPr>
            <a:r>
              <a:rPr lang="cs-CZ" altLang="cs-CZ" dirty="0">
                <a:hlinkClick r:id="rId4"/>
              </a:rPr>
              <a:t>http://knihovna.fsv.cuni.cz/jak-citovat</a:t>
            </a:r>
            <a:endParaRPr lang="cs-CZ" altLang="cs-CZ" dirty="0"/>
          </a:p>
          <a:p>
            <a:pPr>
              <a:buFontTx/>
              <a:buNone/>
            </a:pPr>
            <a:endParaRPr lang="cs-CZ" altLang="cs-CZ" dirty="0"/>
          </a:p>
        </p:txBody>
      </p:sp>
    </p:spTree>
    <p:extLst>
      <p:ext uri="{BB962C8B-B14F-4D97-AF65-F5344CB8AC3E}">
        <p14:creationId xmlns:p14="http://schemas.microsoft.com/office/powerpoint/2010/main" val="3696977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Ke studiu</a:t>
            </a:r>
            <a:endParaRPr lang="pt-BR" sz="6000" b="1" dirty="0">
              <a:solidFill>
                <a:srgbClr val="FFFFFF"/>
              </a:solidFill>
            </a:endParaRPr>
          </a:p>
        </p:txBody>
      </p:sp>
      <p:sp>
        <p:nvSpPr>
          <p:cNvPr id="7" name="Rectangle 3">
            <a:extLst>
              <a:ext uri="{FF2B5EF4-FFF2-40B4-BE49-F238E27FC236}">
                <a16:creationId xmlns:a16="http://schemas.microsoft.com/office/drawing/2014/main" id="{B5D56A1F-70FC-4D7B-821A-6C7D37492862}"/>
              </a:ext>
            </a:extLst>
          </p:cNvPr>
          <p:cNvSpPr>
            <a:spLocks noChangeArrowheads="1"/>
          </p:cNvSpPr>
          <p:nvPr/>
        </p:nvSpPr>
        <p:spPr bwMode="auto">
          <a:xfrm>
            <a:off x="133350" y="2055812"/>
            <a:ext cx="11944350" cy="459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0800">
              <a:spcBef>
                <a:spcPct val="20000"/>
              </a:spcBef>
              <a:buChar char="•"/>
              <a:defRPr sz="3200">
                <a:solidFill>
                  <a:schemeClr val="tx1"/>
                </a:solidFill>
                <a:latin typeface="Arial" panose="020B0604020202020204" pitchFamily="34" charset="0"/>
              </a:defRPr>
            </a:lvl1pPr>
            <a:lvl2pPr marL="50800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buClr>
                <a:srgbClr val="EA0000"/>
              </a:buClr>
              <a:buFontTx/>
              <a:buNone/>
            </a:pPr>
            <a:r>
              <a:rPr lang="cs-CZ" altLang="cs-CZ" sz="2000" b="1" dirty="0"/>
              <a:t>FSV UK</a:t>
            </a:r>
          </a:p>
          <a:p>
            <a:pPr lvl="1" eaLnBrk="1" hangingPunct="1">
              <a:buClr>
                <a:srgbClr val="EA0000"/>
              </a:buClr>
              <a:buFontTx/>
              <a:buNone/>
            </a:pPr>
            <a:r>
              <a:rPr lang="cs-CZ" altLang="cs-CZ" sz="2000" dirty="0">
                <a:solidFill>
                  <a:schemeClr val="bg2"/>
                </a:solidFill>
                <a:hlinkClick r:id="rId3"/>
              </a:rPr>
              <a:t>http://knihovna.fsv.cuni.cz/rady-navody-materialy</a:t>
            </a:r>
            <a:endParaRPr lang="cs-CZ" altLang="cs-CZ" sz="2000" dirty="0">
              <a:solidFill>
                <a:schemeClr val="bg2"/>
              </a:solidFill>
            </a:endParaRPr>
          </a:p>
          <a:p>
            <a:pPr lvl="1" eaLnBrk="1" hangingPunct="1">
              <a:buClr>
                <a:srgbClr val="EA0000"/>
              </a:buClr>
              <a:buFontTx/>
              <a:buNone/>
            </a:pPr>
            <a:r>
              <a:rPr lang="cs-CZ" altLang="cs-CZ" sz="2000" b="1" dirty="0"/>
              <a:t>Stručně k normě:</a:t>
            </a:r>
          </a:p>
          <a:p>
            <a:pPr lvl="1" eaLnBrk="1" hangingPunct="1">
              <a:buClr>
                <a:srgbClr val="EA0000"/>
              </a:buClr>
              <a:buNone/>
            </a:pPr>
            <a:r>
              <a:rPr lang="cs-CZ" altLang="cs-CZ" sz="2000" dirty="0">
                <a:solidFill>
                  <a:schemeClr val="bg2"/>
                </a:solidFill>
                <a:hlinkClick r:id="rId4"/>
              </a:rPr>
              <a:t>https://sites.google.com/site/novaiso690/</a:t>
            </a:r>
            <a:endParaRPr lang="cs-CZ" altLang="cs-CZ" sz="2000" dirty="0">
              <a:solidFill>
                <a:schemeClr val="bg2"/>
              </a:solidFill>
            </a:endParaRPr>
          </a:p>
          <a:p>
            <a:pPr lvl="1" eaLnBrk="1" hangingPunct="1">
              <a:buClr>
                <a:srgbClr val="EA0000"/>
              </a:buClr>
              <a:buNone/>
            </a:pPr>
            <a:r>
              <a:rPr lang="cs-CZ" altLang="cs-CZ" sz="2000" b="1" dirty="0"/>
              <a:t>Akademická etika:</a:t>
            </a:r>
          </a:p>
          <a:p>
            <a:pPr lvl="1" eaLnBrk="1" hangingPunct="1">
              <a:buClr>
                <a:srgbClr val="EA0000"/>
              </a:buClr>
              <a:buNone/>
            </a:pPr>
            <a:r>
              <a:rPr lang="cs-CZ" altLang="cs-CZ" sz="2000" dirty="0">
                <a:solidFill>
                  <a:schemeClr val="bg2"/>
                </a:solidFill>
                <a:hlinkClick r:id="rId5"/>
              </a:rPr>
              <a:t>https://www.akademickaetika.cz/</a:t>
            </a:r>
            <a:r>
              <a:rPr lang="cs-CZ" altLang="cs-CZ" sz="2000" dirty="0">
                <a:solidFill>
                  <a:schemeClr val="bg2"/>
                </a:solidFill>
              </a:rPr>
              <a:t> </a:t>
            </a:r>
          </a:p>
          <a:p>
            <a:pPr lvl="1" eaLnBrk="1" hangingPunct="1">
              <a:buClr>
                <a:srgbClr val="EA0000"/>
              </a:buClr>
              <a:buFontTx/>
              <a:buNone/>
            </a:pPr>
            <a:r>
              <a:rPr lang="cs-CZ" altLang="cs-CZ" sz="2000" b="1" dirty="0"/>
              <a:t>Podrobné:</a:t>
            </a:r>
          </a:p>
          <a:p>
            <a:pPr lvl="1">
              <a:buClr>
                <a:srgbClr val="EA0000"/>
              </a:buClr>
              <a:buNone/>
            </a:pPr>
            <a:r>
              <a:rPr lang="cs-CZ" sz="1600" b="0" i="0" dirty="0">
                <a:effectLst/>
                <a:latin typeface="Open Sans" panose="020B0606030504020204" pitchFamily="34" charset="0"/>
              </a:rPr>
              <a:t>FOLTÝNEK, Tomáš a </a:t>
            </a:r>
            <a:r>
              <a:rPr lang="cs-CZ" sz="1600" b="0" i="0" dirty="0" err="1">
                <a:effectLst/>
                <a:latin typeface="Open Sans" panose="020B0606030504020204" pitchFamily="34" charset="0"/>
              </a:rPr>
              <a:t>a</a:t>
            </a:r>
            <a:r>
              <a:rPr lang="cs-CZ" sz="1600" b="0" i="0" dirty="0">
                <a:effectLst/>
                <a:latin typeface="Open Sans" panose="020B0606030504020204" pitchFamily="34" charset="0"/>
              </a:rPr>
              <a:t> kol., 2020. </a:t>
            </a:r>
            <a:r>
              <a:rPr lang="cs-CZ" sz="1600" b="0" i="1" dirty="0">
                <a:effectLst/>
                <a:latin typeface="Open Sans" panose="020B0606030504020204" pitchFamily="34" charset="0"/>
              </a:rPr>
              <a:t>Jak předcházet plagiátorství ve studentských pracích: Příručka pro akademické pracovníky</a:t>
            </a:r>
            <a:r>
              <a:rPr lang="cs-CZ" sz="1600" b="0" i="0" dirty="0">
                <a:effectLst/>
                <a:latin typeface="Open Sans" panose="020B0606030504020204" pitchFamily="34" charset="0"/>
              </a:rPr>
              <a:t> [online]. Praha: Karolinum [cit. 2021-10-23]. ISBN 978-80-246-4786-9. Dostupné z: </a:t>
            </a:r>
            <a:r>
              <a:rPr lang="cs-CZ" sz="1600" b="0" i="0" dirty="0">
                <a:effectLst/>
                <a:latin typeface="Open Sans" panose="020B0606030504020204" pitchFamily="34" charset="0"/>
                <a:hlinkClick r:id="rId6">
                  <a:extLst>
                    <a:ext uri="{A12FA001-AC4F-418D-AE19-62706E023703}">
                      <ahyp:hlinkClr xmlns:ahyp="http://schemas.microsoft.com/office/drawing/2018/hyperlinkcolor" val="tx"/>
                    </a:ext>
                  </a:extLst>
                </a:hlinkClick>
              </a:rPr>
              <a:t>https://karolinum.cz/data/book/24082/9788024647869%20Foltynek%20-%20Jak%20predchazet%20plagiatorstvi.pdf</a:t>
            </a:r>
            <a:r>
              <a:rPr lang="cs-CZ" sz="1600" b="0" i="0" dirty="0">
                <a:effectLst/>
                <a:latin typeface="Open Sans" panose="020B0606030504020204" pitchFamily="34" charset="0"/>
              </a:rPr>
              <a:t> </a:t>
            </a:r>
            <a:endParaRPr lang="cs-CZ" sz="1600" dirty="0"/>
          </a:p>
          <a:p>
            <a:pPr lvl="1" eaLnBrk="1" hangingPunct="1">
              <a:buClr>
                <a:srgbClr val="EA0000"/>
              </a:buClr>
              <a:buFontTx/>
              <a:buNone/>
            </a:pPr>
            <a:r>
              <a:rPr lang="cs-CZ" altLang="cs-CZ" sz="1600" dirty="0"/>
              <a:t>KRATOCHVÍL, Petr. et al. Metodika tvorby bibliografických citací. [online]. 2. </a:t>
            </a:r>
            <a:r>
              <a:rPr lang="cs-CZ" altLang="cs-CZ" sz="1600" dirty="0" err="1"/>
              <a:t>rev</a:t>
            </a:r>
            <a:r>
              <a:rPr lang="cs-CZ" altLang="cs-CZ" sz="1600" dirty="0"/>
              <a:t>. vyd. Brno: Knihovna univerzitního kampusu MU a Ústřední knihovna </a:t>
            </a:r>
            <a:r>
              <a:rPr lang="cs-CZ" altLang="cs-CZ" sz="1600" dirty="0" err="1"/>
              <a:t>PřF</a:t>
            </a:r>
            <a:r>
              <a:rPr lang="cs-CZ" altLang="cs-CZ" sz="1600" dirty="0"/>
              <a:t> MU, 2011 [cit. 2012-10-30]. Dostupné z: </a:t>
            </a:r>
            <a:r>
              <a:rPr lang="cs-CZ" altLang="cs-CZ" sz="1600" dirty="0">
                <a:hlinkClick r:id="rId7"/>
              </a:rPr>
              <a:t>http://is.muni.cz/do/rect/el/estud/prif/ps11/metodika/web/ebook_citace_2011.html</a:t>
            </a:r>
            <a:endParaRPr lang="cs-CZ" altLang="cs-CZ" sz="1600" dirty="0"/>
          </a:p>
          <a:p>
            <a:pPr lvl="1" eaLnBrk="1" hangingPunct="1">
              <a:buClr>
                <a:srgbClr val="EA0000"/>
              </a:buClr>
              <a:buFontTx/>
              <a:buNone/>
            </a:pPr>
            <a:r>
              <a:rPr lang="cs-CZ" altLang="cs-CZ" sz="1600" dirty="0"/>
              <a:t>BIERNÁTOVÁ, Olga. Bibliografické citace [online prezentace]. 2011 [cit. 2012-12-17]. Dostupné z: </a:t>
            </a:r>
            <a:r>
              <a:rPr lang="cs-CZ" altLang="cs-CZ" sz="1600" dirty="0">
                <a:hlinkClick r:id="rId8"/>
              </a:rPr>
              <a:t>http://www.slideshare.net/KnihovnaUTB/bibliografick-citace-9439910</a:t>
            </a:r>
            <a:endParaRPr lang="cs-CZ" altLang="cs-CZ" sz="1600" dirty="0"/>
          </a:p>
          <a:p>
            <a:pPr lvl="1" eaLnBrk="1" hangingPunct="1">
              <a:buClr>
                <a:srgbClr val="EA0000"/>
              </a:buClr>
              <a:buFontTx/>
              <a:buNone/>
            </a:pPr>
            <a:endParaRPr lang="cs-CZ" sz="1400" dirty="0">
              <a:hlinkClick r:id="rId9"/>
            </a:endParaRPr>
          </a:p>
          <a:p>
            <a:pPr lvl="1" eaLnBrk="1" hangingPunct="1">
              <a:buClr>
                <a:srgbClr val="EA0000"/>
              </a:buClr>
              <a:buFontTx/>
              <a:buNone/>
            </a:pPr>
            <a:r>
              <a:rPr lang="cs-CZ" sz="1400" dirty="0">
                <a:hlinkClick r:id="rId9"/>
              </a:rPr>
              <a:t>Typografický tahák </a:t>
            </a:r>
          </a:p>
          <a:p>
            <a:pPr lvl="1" eaLnBrk="1" hangingPunct="1">
              <a:buClr>
                <a:srgbClr val="EA0000"/>
              </a:buClr>
              <a:buFontTx/>
              <a:buNone/>
            </a:pPr>
            <a:r>
              <a:rPr lang="cs-CZ" sz="1400" dirty="0">
                <a:hlinkClick r:id="rId9"/>
              </a:rPr>
              <a:t>typographic_cheatsheet_1_1.indd (benes-michl.cz)</a:t>
            </a:r>
            <a:endParaRPr lang="cs-CZ" altLang="cs-CZ" sz="2000" dirty="0"/>
          </a:p>
          <a:p>
            <a:pPr eaLnBrk="1" hangingPunct="1">
              <a:buClr>
                <a:srgbClr val="EA0000"/>
              </a:buClr>
              <a:buFontTx/>
              <a:buNone/>
            </a:pPr>
            <a:endParaRPr lang="en-US" altLang="cs-CZ" sz="2000" dirty="0">
              <a:solidFill>
                <a:schemeClr val="bg2"/>
              </a:solidFill>
            </a:endParaRPr>
          </a:p>
        </p:txBody>
      </p:sp>
    </p:spTree>
    <p:extLst>
      <p:ext uri="{BB962C8B-B14F-4D97-AF65-F5344CB8AC3E}">
        <p14:creationId xmlns:p14="http://schemas.microsoft.com/office/powerpoint/2010/main" val="3303359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Korektní převzetí myšlenek</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pPr>
            <a:r>
              <a:rPr lang="cs-CZ" altLang="cs-CZ" dirty="0"/>
              <a:t>Doslovná citace textu v uvozovkách s doplněným bibliografickým údajem</a:t>
            </a:r>
          </a:p>
          <a:p>
            <a:pPr>
              <a:buClr>
                <a:schemeClr val="accent1"/>
              </a:buClr>
            </a:pPr>
            <a:r>
              <a:rPr lang="cs-CZ" altLang="cs-CZ" dirty="0"/>
              <a:t>Kombinace citace i parafráze s doplněným bibliografickým údajem</a:t>
            </a:r>
          </a:p>
          <a:p>
            <a:pPr>
              <a:buClr>
                <a:schemeClr val="accent1"/>
              </a:buClr>
            </a:pPr>
            <a:r>
              <a:rPr lang="cs-CZ" altLang="cs-CZ" dirty="0"/>
              <a:t>Parafráze původního textu bez uvozovek s doplněným bibliografickým údajem</a:t>
            </a:r>
          </a:p>
          <a:p>
            <a:pPr>
              <a:buClr>
                <a:schemeClr val="accent1"/>
              </a:buClr>
            </a:pPr>
            <a:endParaRPr lang="cs-CZ" altLang="cs-CZ" dirty="0"/>
          </a:p>
          <a:p>
            <a:pPr>
              <a:buClr>
                <a:schemeClr val="accent1"/>
              </a:buClr>
            </a:pPr>
            <a:r>
              <a:rPr lang="cs-CZ" altLang="cs-CZ" dirty="0"/>
              <a:t>Způsob citování upravuje např. </a:t>
            </a:r>
            <a:r>
              <a:rPr lang="cs-CZ" altLang="cs-CZ" b="1" dirty="0"/>
              <a:t>mezinárodní norma ČSN ISO 690</a:t>
            </a:r>
          </a:p>
          <a:p>
            <a:pPr lvl="1">
              <a:buClr>
                <a:schemeClr val="accent1"/>
              </a:buClr>
            </a:pPr>
            <a:r>
              <a:rPr lang="cs-CZ" altLang="cs-CZ" dirty="0"/>
              <a:t>Pravidla pro tvorbu citací – forma, obsah</a:t>
            </a:r>
          </a:p>
          <a:p>
            <a:pPr lvl="1">
              <a:spcBef>
                <a:spcPct val="0"/>
              </a:spcBef>
              <a:buClr>
                <a:schemeClr val="accent1"/>
              </a:buClr>
            </a:pPr>
            <a:r>
              <a:rPr lang="cs-CZ" altLang="cs-CZ" dirty="0"/>
              <a:t>→ Jednoznačná identifikace dokumentu, ze kterého bylo čerpáno</a:t>
            </a:r>
          </a:p>
          <a:p>
            <a:pPr lvl="1">
              <a:spcBef>
                <a:spcPct val="0"/>
              </a:spcBef>
              <a:buClr>
                <a:schemeClr val="accent1"/>
              </a:buClr>
            </a:pPr>
            <a:endParaRPr lang="cs-CZ" sz="2600" dirty="0"/>
          </a:p>
          <a:p>
            <a:pPr lvl="1">
              <a:spcBef>
                <a:spcPct val="0"/>
              </a:spcBef>
              <a:buClr>
                <a:schemeClr val="accent1"/>
              </a:buClr>
            </a:pPr>
            <a:r>
              <a:rPr lang="cs-CZ" sz="2600" b="1" dirty="0">
                <a:solidFill>
                  <a:schemeClr val="accent1"/>
                </a:solidFill>
              </a:rPr>
              <a:t>JEDNOTNÁ PODOBA!</a:t>
            </a:r>
          </a:p>
          <a:p>
            <a:pPr marL="0" indent="0">
              <a:buNone/>
            </a:pPr>
            <a:endParaRPr lang="cs-CZ" sz="2600" dirty="0"/>
          </a:p>
        </p:txBody>
      </p:sp>
    </p:spTree>
    <p:extLst>
      <p:ext uri="{BB962C8B-B14F-4D97-AF65-F5344CB8AC3E}">
        <p14:creationId xmlns:p14="http://schemas.microsoft.com/office/powerpoint/2010/main" val="2830003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Jak zabránit plagiátorství?</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marL="0" indent="0">
              <a:buClr>
                <a:schemeClr val="accent1"/>
              </a:buClr>
              <a:buNone/>
            </a:pPr>
            <a:r>
              <a:rPr lang="cs-CZ" altLang="cs-CZ" b="1" dirty="0"/>
              <a:t>Korektním převzetím myšlenek</a:t>
            </a:r>
            <a:r>
              <a:rPr lang="cs-CZ" altLang="cs-CZ" dirty="0"/>
              <a:t>, kterým je:</a:t>
            </a:r>
          </a:p>
          <a:p>
            <a:pPr>
              <a:buClr>
                <a:schemeClr val="accent1"/>
              </a:buClr>
            </a:pPr>
            <a:r>
              <a:rPr lang="cs-CZ" altLang="cs-CZ" dirty="0"/>
              <a:t>doslovná citace textu v uvozovkách s doplněným bibliografickým údajem;</a:t>
            </a:r>
          </a:p>
          <a:p>
            <a:pPr>
              <a:buClr>
                <a:schemeClr val="accent1"/>
              </a:buClr>
            </a:pPr>
            <a:r>
              <a:rPr lang="cs-CZ" altLang="cs-CZ" dirty="0"/>
              <a:t>kombinace citace i parafráze s doplněným bibliografickým údajem;</a:t>
            </a:r>
          </a:p>
          <a:p>
            <a:pPr>
              <a:buClr>
                <a:schemeClr val="accent1"/>
              </a:buClr>
            </a:pPr>
            <a:r>
              <a:rPr lang="cs-CZ" altLang="cs-CZ" dirty="0"/>
              <a:t>parafráze původního textu bez uvozovek s doplněným bibliografickým údajem.</a:t>
            </a:r>
          </a:p>
          <a:p>
            <a:pPr marL="0" indent="0">
              <a:buNone/>
            </a:pPr>
            <a:endParaRPr lang="cs-CZ" dirty="0"/>
          </a:p>
          <a:p>
            <a:pPr marL="0" indent="0">
              <a:buNone/>
            </a:pPr>
            <a:r>
              <a:rPr lang="cs-CZ" b="1" dirty="0"/>
              <a:t>3 základní pravidla:</a:t>
            </a:r>
          </a:p>
          <a:p>
            <a:r>
              <a:rPr lang="cs-CZ" dirty="0"/>
              <a:t> Odlišit převzaté myšlenky od vlastních;</a:t>
            </a:r>
          </a:p>
          <a:p>
            <a:r>
              <a:rPr lang="cs-CZ" dirty="0"/>
              <a:t> Odkázat na původní zdroj;</a:t>
            </a:r>
          </a:p>
          <a:p>
            <a:r>
              <a:rPr lang="cs-CZ" dirty="0"/>
              <a:t> Označit původní zdroj tak, aby se dal dohledat.</a:t>
            </a:r>
          </a:p>
          <a:p>
            <a:endParaRPr lang="cs-CZ" sz="2600" dirty="0"/>
          </a:p>
          <a:p>
            <a:pPr marL="0" indent="0">
              <a:buNone/>
            </a:pPr>
            <a:endParaRPr lang="cs-CZ" sz="2600" dirty="0"/>
          </a:p>
        </p:txBody>
      </p:sp>
    </p:spTree>
    <p:extLst>
      <p:ext uri="{BB962C8B-B14F-4D97-AF65-F5344CB8AC3E}">
        <p14:creationId xmlns:p14="http://schemas.microsoft.com/office/powerpoint/2010/main" val="305643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D6453A7-839E-43A5-8E0A-A1C1F5BF84D4}"/>
              </a:ext>
            </a:extLst>
          </p:cNvPr>
          <p:cNvSpPr>
            <a:spLocks noGrp="1" noChangeArrowheads="1"/>
          </p:cNvSpPr>
          <p:nvPr>
            <p:ph type="body" idx="1"/>
          </p:nvPr>
        </p:nvSpPr>
        <p:spPr>
          <a:xfrm>
            <a:off x="588723" y="836613"/>
            <a:ext cx="11135639" cy="5289550"/>
          </a:xfrm>
        </p:spPr>
        <p:txBody>
          <a:bodyPr>
            <a:normAutofit lnSpcReduction="10000"/>
          </a:bodyPr>
          <a:lstStyle/>
          <a:p>
            <a:pPr>
              <a:lnSpc>
                <a:spcPct val="90000"/>
              </a:lnSpc>
              <a:buClr>
                <a:schemeClr val="accent1"/>
              </a:buClr>
            </a:pPr>
            <a:r>
              <a:rPr lang="cs-CZ" altLang="cs-CZ" sz="3200" b="1" dirty="0"/>
              <a:t>citát </a:t>
            </a:r>
            <a:r>
              <a:rPr lang="cs-CZ" altLang="cs-CZ" sz="3200" dirty="0"/>
              <a:t>— doslovně převzatá část textu z použitých pramenů literatury </a:t>
            </a:r>
          </a:p>
          <a:p>
            <a:pPr>
              <a:lnSpc>
                <a:spcPct val="90000"/>
              </a:lnSpc>
              <a:buClr>
                <a:schemeClr val="accent1"/>
              </a:buClr>
            </a:pPr>
            <a:r>
              <a:rPr lang="cs-CZ" altLang="cs-CZ" sz="3200" b="1" dirty="0"/>
              <a:t>citace </a:t>
            </a:r>
            <a:r>
              <a:rPr lang="cs-CZ" altLang="cs-CZ" sz="3200" dirty="0"/>
              <a:t>— doslovné uvedení cizího výroku nebo textu v rámci vlastního dokumentu doprovázené obvykle přesnou identifikací pramene, ze kterého daný výrok nebo text pochází, tedy bibliografickou citací. V textu je obvykle uvedena uvozovkami, odsazením nebo jiným typem písma </a:t>
            </a:r>
          </a:p>
          <a:p>
            <a:pPr>
              <a:lnSpc>
                <a:spcPct val="90000"/>
              </a:lnSpc>
              <a:buClr>
                <a:schemeClr val="accent1"/>
              </a:buClr>
            </a:pPr>
            <a:r>
              <a:rPr lang="cs-CZ" altLang="cs-CZ" sz="3200" b="1" dirty="0"/>
              <a:t>bibliografická citace </a:t>
            </a:r>
            <a:r>
              <a:rPr lang="cs-CZ" altLang="cs-CZ" sz="3200" dirty="0"/>
              <a:t>— zdroj informací pro čtenáře, recenzenta, oponenta dokumentu, umožňuje identifikaci a zpětné vyhledání dokumentu, příp. zdroj odkazu na další literaturu </a:t>
            </a:r>
          </a:p>
          <a:p>
            <a:pPr>
              <a:lnSpc>
                <a:spcPct val="90000"/>
              </a:lnSpc>
              <a:buClr>
                <a:schemeClr val="accent1"/>
              </a:buClr>
            </a:pPr>
            <a:r>
              <a:rPr lang="cs-CZ" altLang="cs-CZ" sz="3200" b="1" dirty="0"/>
              <a:t>seznam bibliografických citací </a:t>
            </a:r>
            <a:r>
              <a:rPr lang="cs-CZ" altLang="cs-CZ" sz="3200" dirty="0"/>
              <a:t>— seznam použitých pramenů literatury </a:t>
            </a:r>
          </a:p>
        </p:txBody>
      </p:sp>
    </p:spTree>
    <p:extLst>
      <p:ext uri="{BB962C8B-B14F-4D97-AF65-F5344CB8AC3E}">
        <p14:creationId xmlns:p14="http://schemas.microsoft.com/office/powerpoint/2010/main" val="3544325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a:bodyPr>
          <a:lstStyle/>
          <a:p>
            <a:pPr algn="ctr"/>
            <a:r>
              <a:rPr lang="cs-CZ" sz="6000" b="1" dirty="0">
                <a:solidFill>
                  <a:srgbClr val="FFFFFF"/>
                </a:solidFill>
              </a:rPr>
              <a:t>Informační etika</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a:bodyPr>
          <a:lstStyle/>
          <a:p>
            <a:pPr>
              <a:buClr>
                <a:schemeClr val="accent1"/>
              </a:buClr>
            </a:pPr>
            <a:r>
              <a:rPr lang="cs-CZ" altLang="cs-CZ" dirty="0"/>
              <a:t>Informační etika je dílčí část etiky, která se zabývá morálními principy a pravidly souvisejícími se zpracováním informací. Měla by se tedy orientovat na zásady správného lidského chování a uplatňování těchto zásad v informační praxi. </a:t>
            </a:r>
          </a:p>
          <a:p>
            <a:pPr>
              <a:buClr>
                <a:schemeClr val="accent1"/>
              </a:buClr>
            </a:pPr>
            <a:endParaRPr lang="cs-CZ" altLang="cs-CZ" dirty="0"/>
          </a:p>
          <a:p>
            <a:pPr>
              <a:buClr>
                <a:schemeClr val="accent1"/>
              </a:buClr>
            </a:pPr>
            <a:r>
              <a:rPr lang="cs-CZ" altLang="cs-CZ" dirty="0"/>
              <a:t>Informační etika zahrnuje etiku všech účastníků procesu přenosu informace, tedy </a:t>
            </a:r>
            <a:r>
              <a:rPr lang="cs-CZ" altLang="cs-CZ" b="1" dirty="0"/>
              <a:t>etiku tvůrce </a:t>
            </a:r>
            <a:r>
              <a:rPr lang="cs-CZ" altLang="cs-CZ" dirty="0"/>
              <a:t>informace (autorská etika), </a:t>
            </a:r>
            <a:r>
              <a:rPr lang="cs-CZ" altLang="cs-CZ" b="1" dirty="0"/>
              <a:t>etiku zprostředkovatelů </a:t>
            </a:r>
            <a:r>
              <a:rPr lang="cs-CZ" altLang="cs-CZ" dirty="0"/>
              <a:t>informací (knihovníci, informační pracovníci, žurnalisté, ale i vydavatele a nakladatelé, tlumočníci a překladatelé, redaktoři apod.) a </a:t>
            </a:r>
            <a:r>
              <a:rPr lang="cs-CZ" altLang="cs-CZ" b="1" dirty="0"/>
              <a:t>etiku uživatele </a:t>
            </a:r>
            <a:r>
              <a:rPr lang="cs-CZ" altLang="cs-CZ" dirty="0"/>
              <a:t>informací. </a:t>
            </a:r>
          </a:p>
          <a:p>
            <a:endParaRPr lang="cs-CZ" sz="2600" dirty="0"/>
          </a:p>
          <a:p>
            <a:pPr marL="0" indent="0">
              <a:buNone/>
            </a:pPr>
            <a:endParaRPr lang="cs-CZ" sz="2600" dirty="0"/>
          </a:p>
        </p:txBody>
      </p:sp>
    </p:spTree>
    <p:extLst>
      <p:ext uri="{BB962C8B-B14F-4D97-AF65-F5344CB8AC3E}">
        <p14:creationId xmlns:p14="http://schemas.microsoft.com/office/powerpoint/2010/main" val="113571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3B7D3A3-221D-446C-8A87-52B24719E6EA}"/>
              </a:ext>
            </a:extLst>
          </p:cNvPr>
          <p:cNvSpPr>
            <a:spLocks noGrp="1"/>
          </p:cNvSpPr>
          <p:nvPr>
            <p:ph type="title"/>
          </p:nvPr>
        </p:nvSpPr>
        <p:spPr>
          <a:xfrm>
            <a:off x="838200" y="365125"/>
            <a:ext cx="10515600" cy="1325563"/>
          </a:xfrm>
        </p:spPr>
        <p:txBody>
          <a:bodyPr>
            <a:normAutofit fontScale="90000"/>
          </a:bodyPr>
          <a:lstStyle/>
          <a:p>
            <a:pPr algn="ctr"/>
            <a:r>
              <a:rPr lang="cs-CZ" sz="6000" b="1" dirty="0">
                <a:solidFill>
                  <a:srgbClr val="FFFFFF"/>
                </a:solidFill>
              </a:rPr>
              <a:t>Služby zaměřené na recenzování a hodnocení informací</a:t>
            </a:r>
          </a:p>
        </p:txBody>
      </p:sp>
      <p:sp>
        <p:nvSpPr>
          <p:cNvPr id="3" name="Zástupný obsah 2">
            <a:extLst>
              <a:ext uri="{FF2B5EF4-FFF2-40B4-BE49-F238E27FC236}">
                <a16:creationId xmlns:a16="http://schemas.microsoft.com/office/drawing/2014/main" id="{C10360CB-C70D-4CDC-9996-6818B96A4B60}"/>
              </a:ext>
            </a:extLst>
          </p:cNvPr>
          <p:cNvSpPr>
            <a:spLocks noGrp="1"/>
          </p:cNvSpPr>
          <p:nvPr>
            <p:ph idx="1"/>
          </p:nvPr>
        </p:nvSpPr>
        <p:spPr>
          <a:xfrm>
            <a:off x="225468" y="2055813"/>
            <a:ext cx="11749414" cy="4802187"/>
          </a:xfrm>
        </p:spPr>
        <p:txBody>
          <a:bodyPr>
            <a:normAutofit fontScale="92500" lnSpcReduction="20000"/>
          </a:bodyPr>
          <a:lstStyle/>
          <a:p>
            <a:pPr>
              <a:lnSpc>
                <a:spcPct val="80000"/>
              </a:lnSpc>
              <a:buClr>
                <a:schemeClr val="accent1"/>
              </a:buClr>
            </a:pPr>
            <a:r>
              <a:rPr lang="cs-CZ" altLang="cs-CZ" sz="2800" dirty="0"/>
              <a:t>Recenzní a hodnotící služby používají pro zjištění kvality zdrojů buď grafické vyjádření (např. hvězdičky), nebo číselnou hodnotu. </a:t>
            </a:r>
          </a:p>
          <a:p>
            <a:pPr>
              <a:lnSpc>
                <a:spcPct val="80000"/>
              </a:lnSpc>
              <a:buClr>
                <a:schemeClr val="accent1"/>
              </a:buClr>
            </a:pPr>
            <a:r>
              <a:rPr lang="cs-CZ" altLang="cs-CZ" sz="2800" dirty="0"/>
              <a:t>Ani hodnotící a recenzní služby však nemusejí dobře vystihnout kvalitu zdroje. Kritéria pro hodnotící škálu mohou být totiž založena na osobních dojmech. Je tedy otázkou nakolik mohou tyto služby skutečně pomoci uživatelům dobře se orientovat mezi zdroji.</a:t>
            </a:r>
          </a:p>
          <a:p>
            <a:pPr>
              <a:lnSpc>
                <a:spcPct val="80000"/>
              </a:lnSpc>
              <a:buClr>
                <a:schemeClr val="accent1"/>
              </a:buClr>
            </a:pPr>
            <a:endParaRPr lang="cs-CZ" altLang="cs-CZ" sz="2800" b="1" dirty="0"/>
          </a:p>
          <a:p>
            <a:pPr marL="0" indent="0">
              <a:lnSpc>
                <a:spcPct val="80000"/>
              </a:lnSpc>
              <a:buClr>
                <a:schemeClr val="accent1"/>
              </a:buClr>
              <a:buNone/>
            </a:pPr>
            <a:r>
              <a:rPr lang="cs-CZ" altLang="cs-CZ" sz="2800" b="1" dirty="0">
                <a:solidFill>
                  <a:schemeClr val="accent1"/>
                </a:solidFill>
              </a:rPr>
              <a:t>KRITÉRIA HODNOCENÍ </a:t>
            </a:r>
            <a:endParaRPr lang="cs-CZ" altLang="cs-CZ" sz="2800" dirty="0">
              <a:solidFill>
                <a:schemeClr val="accent1"/>
              </a:solidFill>
            </a:endParaRPr>
          </a:p>
          <a:p>
            <a:pPr>
              <a:lnSpc>
                <a:spcPct val="80000"/>
              </a:lnSpc>
              <a:buClr>
                <a:schemeClr val="accent1"/>
              </a:buClr>
            </a:pPr>
            <a:r>
              <a:rPr lang="cs-CZ" altLang="cs-CZ" sz="2800" dirty="0"/>
              <a:t>Souborů kritérií existuje celá řada. Na </a:t>
            </a:r>
            <a:r>
              <a:rPr lang="cs-CZ" altLang="cs-CZ" sz="2800" b="1" dirty="0"/>
              <a:t>sestavování hodnotících kritérií </a:t>
            </a:r>
            <a:r>
              <a:rPr lang="cs-CZ" altLang="cs-CZ" sz="2800" dirty="0"/>
              <a:t>se podílí pravděpodobně nejvíce </a:t>
            </a:r>
            <a:r>
              <a:rPr lang="cs-CZ" altLang="cs-CZ" sz="2800" b="1" dirty="0"/>
              <a:t>informační profesionálové</a:t>
            </a:r>
            <a:r>
              <a:rPr lang="cs-CZ" altLang="cs-CZ" sz="2800" dirty="0"/>
              <a:t>, kteří mají dlouhodobé zkušenosti práce s informačními zdroji a s vyhledáváním kvalitních informací. </a:t>
            </a:r>
          </a:p>
          <a:p>
            <a:pPr>
              <a:lnSpc>
                <a:spcPct val="80000"/>
              </a:lnSpc>
              <a:buClr>
                <a:schemeClr val="accent1"/>
              </a:buClr>
            </a:pPr>
            <a:r>
              <a:rPr lang="cs-CZ" altLang="cs-CZ" sz="2800" dirty="0"/>
              <a:t>Neexistují jasně definovaná kritéria pro zhodnocení kvality zdroje. Rozdíl se nachází mezi hodnocením klasických tištěných zdrojů (kde materiál již prochází určitým procesem zpracování – editoři, redaktoři) a mezi informačními zdroji, které se objevují na internetu (kde je způsob kontroly na velmi nízké úrovni). </a:t>
            </a:r>
          </a:p>
          <a:p>
            <a:endParaRPr lang="cs-CZ" sz="2600" dirty="0"/>
          </a:p>
          <a:p>
            <a:pPr marL="0" indent="0">
              <a:buNone/>
            </a:pPr>
            <a:endParaRPr lang="cs-CZ" sz="2600" dirty="0"/>
          </a:p>
        </p:txBody>
      </p:sp>
    </p:spTree>
    <p:extLst>
      <p:ext uri="{BB962C8B-B14F-4D97-AF65-F5344CB8AC3E}">
        <p14:creationId xmlns:p14="http://schemas.microsoft.com/office/powerpoint/2010/main" val="806526824"/>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7577</Words>
  <Application>Microsoft Office PowerPoint</Application>
  <PresentationFormat>Širokoúhlá obrazovka</PresentationFormat>
  <Paragraphs>465</Paragraphs>
  <Slides>49</Slides>
  <Notes>24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49</vt:i4>
      </vt:variant>
    </vt:vector>
  </HeadingPairs>
  <TitlesOfParts>
    <vt:vector size="56" baseType="lpstr">
      <vt:lpstr>Arial</vt:lpstr>
      <vt:lpstr>Calibri</vt:lpstr>
      <vt:lpstr>Calibri Light</vt:lpstr>
      <vt:lpstr>Open Sans</vt:lpstr>
      <vt:lpstr>Source Sans Pro</vt:lpstr>
      <vt:lpstr>Times New Roman</vt:lpstr>
      <vt:lpstr>Motiv Office</vt:lpstr>
      <vt:lpstr>CITOVÁNÍ</vt:lpstr>
      <vt:lpstr>Proč citujeme?</vt:lpstr>
      <vt:lpstr>Právní minimum</vt:lpstr>
      <vt:lpstr>Plagiátorství</vt:lpstr>
      <vt:lpstr>Korektní převzetí myšlenek</vt:lpstr>
      <vt:lpstr>Jak zabránit plagiátorství?</vt:lpstr>
      <vt:lpstr>Prezentace aplikace PowerPoint</vt:lpstr>
      <vt:lpstr>Informační etika</vt:lpstr>
      <vt:lpstr>Služby zaměřené na recenzování a hodnocení informací</vt:lpstr>
      <vt:lpstr>Ukázka jednoho z možných souborů kritérií hodnocení kvality informačních zdrojů na internetu I.</vt:lpstr>
      <vt:lpstr>Ukázka jednoho z možných souborů kritérií hodnocení kvality informačních zdrojů na internetu II.</vt:lpstr>
      <vt:lpstr>Základní pravidla pro vytváření bibliografických citací </vt:lpstr>
      <vt:lpstr>Obecné zásady citování</vt:lpstr>
      <vt:lpstr>Chyby a zásady při citování</vt:lpstr>
      <vt:lpstr>Časté chyby I.</vt:lpstr>
      <vt:lpstr>Časté chyby II.</vt:lpstr>
      <vt:lpstr>Prvky použití citace v praxi</vt:lpstr>
      <vt:lpstr>Bibliografický soupis I.</vt:lpstr>
      <vt:lpstr>Bibliografický soupis II.</vt:lpstr>
      <vt:lpstr>Odkazy na citace v odborném textu</vt:lpstr>
      <vt:lpstr>Prezentace aplikace PowerPoint</vt:lpstr>
      <vt:lpstr>Metody odkazů v textu</vt:lpstr>
      <vt:lpstr>Číselné odkazy</vt:lpstr>
      <vt:lpstr>Průběžné poznámky + poznámky pod čarou</vt:lpstr>
      <vt:lpstr>Jméno a datum (tzv. Harvardská metoda)</vt:lpstr>
      <vt:lpstr>Citační norma I.</vt:lpstr>
      <vt:lpstr>Citační norma II.</vt:lpstr>
      <vt:lpstr>Odkud čerpat – tištěné dokumenty I.</vt:lpstr>
      <vt:lpstr>Odkud čerpat – tištěné dokumenty II.</vt:lpstr>
      <vt:lpstr>Odkud čerpat – online dokumenty I.</vt:lpstr>
      <vt:lpstr>Odkud čerpat – online dokumenty II.</vt:lpstr>
      <vt:lpstr>Další dokumenty I.</vt:lpstr>
      <vt:lpstr>Další dokumenty II.</vt:lpstr>
      <vt:lpstr>Další dokumenty III.</vt:lpstr>
      <vt:lpstr>Další dokumenty IV.</vt:lpstr>
      <vt:lpstr>Nepřímé citace</vt:lpstr>
      <vt:lpstr>Jak mám citovat obrázek či graf?</vt:lpstr>
      <vt:lpstr>Citační manažery</vt:lpstr>
      <vt:lpstr>Plagiátorství v praxi nejčastěji zahrnuje:</vt:lpstr>
      <vt:lpstr>Typy plagiátorství</vt:lpstr>
      <vt:lpstr>Typy plagiátorství</vt:lpstr>
      <vt:lpstr>Prezentace aplikace PowerPoint</vt:lpstr>
      <vt:lpstr>Co je v práci ministryně Malé špatně? Stejné věty, opsaná kapitola, chybně zkopírovaná tabulka</vt:lpstr>
      <vt:lpstr>Co je v práci ministryně Malé špatně? Stejné věty, opsaná kapitola, chybně zkopírovaná tabulka</vt:lpstr>
      <vt:lpstr>Co je v práci ministryně Malé špatně? Stejné věty, opsaná kapitola, chybně zkopírovaná tabulka</vt:lpstr>
      <vt:lpstr>Co je v práci ministryně Malé špatně? Stejné věty, opsaná kapitola, chybně zkopírovaná tabulka</vt:lpstr>
      <vt:lpstr>Prezentace aplikace PowerPoint</vt:lpstr>
      <vt:lpstr>Doporučení</vt:lpstr>
      <vt:lpstr>Ke studiu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Irena Prázová</dc:creator>
  <cp:lastModifiedBy>Kateřina Turková</cp:lastModifiedBy>
  <cp:revision>36</cp:revision>
  <dcterms:created xsi:type="dcterms:W3CDTF">2017-11-25T14:20:26Z</dcterms:created>
  <dcterms:modified xsi:type="dcterms:W3CDTF">2021-10-24T10:14:29Z</dcterms:modified>
</cp:coreProperties>
</file>