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7" r:id="rId3"/>
    <p:sldId id="261" r:id="rId4"/>
    <p:sldId id="299" r:id="rId5"/>
    <p:sldId id="298" r:id="rId6"/>
    <p:sldId id="264" r:id="rId7"/>
    <p:sldId id="304" r:id="rId8"/>
    <p:sldId id="263" r:id="rId9"/>
    <p:sldId id="303" r:id="rId10"/>
    <p:sldId id="271" r:id="rId11"/>
    <p:sldId id="257" r:id="rId12"/>
    <p:sldId id="269" r:id="rId13"/>
    <p:sldId id="313" r:id="rId14"/>
    <p:sldId id="262" r:id="rId15"/>
    <p:sldId id="284" r:id="rId16"/>
    <p:sldId id="296" r:id="rId17"/>
    <p:sldId id="277" r:id="rId18"/>
    <p:sldId id="308" r:id="rId19"/>
    <p:sldId id="292" r:id="rId20"/>
    <p:sldId id="316" r:id="rId21"/>
    <p:sldId id="282" r:id="rId22"/>
    <p:sldId id="279" r:id="rId23"/>
    <p:sldId id="305" r:id="rId24"/>
    <p:sldId id="283" r:id="rId25"/>
    <p:sldId id="314" r:id="rId26"/>
    <p:sldId id="288" r:id="rId27"/>
    <p:sldId id="268" r:id="rId28"/>
    <p:sldId id="285" r:id="rId29"/>
    <p:sldId id="260" r:id="rId30"/>
    <p:sldId id="275" r:id="rId31"/>
    <p:sldId id="276" r:id="rId32"/>
    <p:sldId id="295" r:id="rId33"/>
    <p:sldId id="273" r:id="rId34"/>
    <p:sldId id="306" r:id="rId35"/>
    <p:sldId id="311" r:id="rId36"/>
    <p:sldId id="309" r:id="rId37"/>
    <p:sldId id="310" r:id="rId38"/>
    <p:sldId id="278" r:id="rId39"/>
    <p:sldId id="274"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3051" autoAdjust="0"/>
  </p:normalViewPr>
  <p:slideViewPr>
    <p:cSldViewPr snapToGrid="0">
      <p:cViewPr varScale="1">
        <p:scale>
          <a:sx n="55" d="100"/>
          <a:sy n="55" d="100"/>
        </p:scale>
        <p:origin x="33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E31472-8094-441C-8D80-F52C954AC2B4}"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166192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E31472-8094-441C-8D80-F52C954AC2B4}"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252966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E31472-8094-441C-8D80-F52C954AC2B4}"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233282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E31472-8094-441C-8D80-F52C954AC2B4}"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292593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E31472-8094-441C-8D80-F52C954AC2B4}"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133138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E31472-8094-441C-8D80-F52C954AC2B4}"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272508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E31472-8094-441C-8D80-F52C954AC2B4}" type="datetimeFigureOut">
              <a:rPr lang="en-GB" smtClean="0"/>
              <a:t>07/12/2023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422922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E31472-8094-441C-8D80-F52C954AC2B4}" type="datetimeFigureOut">
              <a:rPr lang="en-GB" smtClean="0"/>
              <a:t>07/12/2023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169165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31472-8094-441C-8D80-F52C954AC2B4}" type="datetimeFigureOut">
              <a:rPr lang="en-GB" smtClean="0"/>
              <a:t>07/12/2023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97159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31472-8094-441C-8D80-F52C954AC2B4}"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65634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31472-8094-441C-8D80-F52C954AC2B4}"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1622BA-F608-4E50-BACC-AE36D60FC842}" type="slidenum">
              <a:rPr lang="en-GB" smtClean="0"/>
              <a:t>‹#›</a:t>
            </a:fld>
            <a:endParaRPr lang="en-GB"/>
          </a:p>
        </p:txBody>
      </p:sp>
    </p:spTree>
    <p:extLst>
      <p:ext uri="{BB962C8B-B14F-4D97-AF65-F5344CB8AC3E}">
        <p14:creationId xmlns:p14="http://schemas.microsoft.com/office/powerpoint/2010/main" val="288323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31472-8094-441C-8D80-F52C954AC2B4}" type="datetimeFigureOut">
              <a:rPr lang="en-GB" smtClean="0"/>
              <a:t>07/12/2023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622BA-F608-4E50-BACC-AE36D60FC842}" type="slidenum">
              <a:rPr lang="en-GB" smtClean="0"/>
              <a:t>‹#›</a:t>
            </a:fld>
            <a:endParaRPr lang="en-GB"/>
          </a:p>
        </p:txBody>
      </p:sp>
    </p:spTree>
    <p:extLst>
      <p:ext uri="{BB962C8B-B14F-4D97-AF65-F5344CB8AC3E}">
        <p14:creationId xmlns:p14="http://schemas.microsoft.com/office/powerpoint/2010/main" val="52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0"/>
            <a:ext cx="12192000" cy="6858000"/>
          </a:xfrm>
          <a:blipFill dpi="0" rotWithShape="1">
            <a:blip r:embed="rId2">
              <a:alphaModFix amt="0"/>
            </a:blip>
            <a:srcRect/>
            <a:tile tx="0" ty="0" sx="100000" sy="100000" flip="none" algn="tl"/>
          </a:blipFill>
        </p:spPr>
        <p:txBody>
          <a:bodyPr>
            <a:normAutofit/>
          </a:bodyPr>
          <a:lstStyle/>
          <a:p>
            <a:pPr marL="0" indent="0" algn="ctr">
              <a:buNone/>
            </a:pPr>
            <a:endParaRPr lang="cs-CZ" sz="8000" b="1" dirty="0">
              <a:latin typeface="Garamond" panose="02020404030301010803" pitchFamily="18" charset="0"/>
            </a:endParaRPr>
          </a:p>
          <a:p>
            <a:pPr marL="0" indent="0" algn="ctr">
              <a:buNone/>
            </a:pPr>
            <a:r>
              <a:rPr lang="cs-CZ" sz="8000" b="1" dirty="0">
                <a:latin typeface="Garamond" panose="02020404030301010803" pitchFamily="18" charset="0"/>
              </a:rPr>
              <a:t>Příběh</a:t>
            </a:r>
            <a:r>
              <a:rPr lang="cs-CZ" sz="8000" b="1" dirty="0">
                <a:solidFill>
                  <a:schemeClr val="accent6">
                    <a:lumMod val="50000"/>
                  </a:schemeClr>
                </a:solidFill>
                <a:latin typeface="Garamond" panose="02020404030301010803" pitchFamily="18" charset="0"/>
              </a:rPr>
              <a:t> </a:t>
            </a:r>
            <a:r>
              <a:rPr lang="cs-CZ" sz="8000" b="1" dirty="0">
                <a:latin typeface="Garamond" panose="02020404030301010803" pitchFamily="18" charset="0"/>
              </a:rPr>
              <a:t>mysli v moderní filosofii</a:t>
            </a:r>
          </a:p>
          <a:p>
            <a:pPr marL="0" indent="0" algn="ctr">
              <a:buNone/>
            </a:pPr>
            <a:r>
              <a:rPr lang="cs-CZ" sz="8000" b="1" dirty="0">
                <a:solidFill>
                  <a:srgbClr val="C00000"/>
                </a:solidFill>
                <a:latin typeface="Garamond" panose="02020404030301010803" pitchFamily="18" charset="0"/>
              </a:rPr>
              <a:t>8</a:t>
            </a:r>
          </a:p>
          <a:p>
            <a:pPr marL="0" indent="0" algn="ctr">
              <a:buNone/>
            </a:pPr>
            <a:r>
              <a:rPr lang="en-GB" sz="6600" b="1" dirty="0">
                <a:latin typeface="Garamond" panose="02020404030301010803" pitchFamily="18" charset="0"/>
              </a:rPr>
              <a:t>Charles Darwin</a:t>
            </a:r>
            <a:r>
              <a:rPr lang="cs-CZ" sz="6600" b="1" dirty="0">
                <a:latin typeface="Garamond" panose="02020404030301010803" pitchFamily="18" charset="0"/>
              </a:rPr>
              <a:t> a evoluční teorie</a:t>
            </a:r>
            <a:endParaRPr lang="cs-CZ" sz="6600" dirty="0">
              <a:latin typeface="Garamond" panose="02020404030301010803" pitchFamily="18" charset="0"/>
            </a:endParaRPr>
          </a:p>
        </p:txBody>
      </p:sp>
    </p:spTree>
    <p:extLst>
      <p:ext uri="{BB962C8B-B14F-4D97-AF65-F5344CB8AC3E}">
        <p14:creationId xmlns:p14="http://schemas.microsoft.com/office/powerpoint/2010/main" val="163261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volutionrevolution.eu/wp-content/uploads/strom-zivota.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13462" y="382542"/>
            <a:ext cx="5224463" cy="613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00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650" y="480872"/>
            <a:ext cx="10515600" cy="1325563"/>
          </a:xfrm>
        </p:spPr>
        <p:txBody>
          <a:bodyPr>
            <a:normAutofit/>
          </a:bodyPr>
          <a:lstStyle/>
          <a:p>
            <a:r>
              <a:rPr lang="cs-CZ" sz="4000" b="1" dirty="0">
                <a:solidFill>
                  <a:srgbClr val="C00000"/>
                </a:solidFill>
                <a:latin typeface="Garamond" panose="02020404030301010803" pitchFamily="18" charset="0"/>
              </a:rPr>
              <a:t>Přírodní výběr</a:t>
            </a:r>
            <a:br>
              <a:rPr lang="en-GB" dirty="0">
                <a:latin typeface="Garamond" panose="02020404030301010803" pitchFamily="18" charset="0"/>
              </a:rPr>
            </a:br>
            <a:endParaRPr lang="en-GB" dirty="0"/>
          </a:p>
        </p:txBody>
      </p:sp>
      <p:sp>
        <p:nvSpPr>
          <p:cNvPr id="3" name="Content Placeholder 2"/>
          <p:cNvSpPr>
            <a:spLocks noGrp="1"/>
          </p:cNvSpPr>
          <p:nvPr>
            <p:ph idx="1"/>
          </p:nvPr>
        </p:nvSpPr>
        <p:spPr>
          <a:xfrm>
            <a:off x="1034673" y="1253331"/>
            <a:ext cx="10515600" cy="4351338"/>
          </a:xfrm>
        </p:spPr>
        <p:txBody>
          <a:bodyPr>
            <a:normAutofit lnSpcReduction="10000"/>
          </a:bodyPr>
          <a:lstStyle/>
          <a:p>
            <a:pPr marL="0" indent="0">
              <a:buNone/>
            </a:pPr>
            <a:r>
              <a:rPr lang="cs-CZ" sz="3600" dirty="0">
                <a:latin typeface="Garamond" panose="02020404030301010803" pitchFamily="18" charset="0"/>
              </a:rPr>
              <a:t>„Díky boji o život budou odchylky (pokud jsou v nějakém stupni prospěšné jedincům určitého druhu v jejich nekonečně složitých vztazích k ostatním organismům a životnímu prostředí) směřovat k sebezáchově a jejich vlastnosti většinou zdědí jejich potomci. […] Nazval jsem tento princip, kterým se zachovává každá užitečná odchylka, výrazem přírodní výběr, abych tím odlišil umělý výběr, jehož aktérem je člověk.“ </a:t>
            </a:r>
          </a:p>
          <a:p>
            <a:pPr marL="0" indent="0">
              <a:buNone/>
            </a:pPr>
            <a:r>
              <a:rPr lang="cs-CZ" sz="3600" dirty="0">
                <a:latin typeface="Garamond" panose="02020404030301010803" pitchFamily="18" charset="0"/>
              </a:rPr>
              <a:t>Darwin, </a:t>
            </a:r>
            <a:r>
              <a:rPr lang="cs-CZ" sz="3600" i="1" dirty="0">
                <a:latin typeface="Garamond" panose="02020404030301010803" pitchFamily="18" charset="0"/>
              </a:rPr>
              <a:t>O původu druhů</a:t>
            </a:r>
            <a:r>
              <a:rPr lang="cs-CZ" sz="3600" dirty="0">
                <a:latin typeface="Garamond" panose="02020404030301010803" pitchFamily="18" charset="0"/>
              </a:rPr>
              <a:t> (1859)</a:t>
            </a:r>
            <a:endParaRPr lang="en-GB" sz="3600" dirty="0">
              <a:latin typeface="Garamond" panose="02020404030301010803" pitchFamily="18" charset="0"/>
            </a:endParaRPr>
          </a:p>
          <a:p>
            <a:endParaRPr lang="en-GB" dirty="0"/>
          </a:p>
        </p:txBody>
      </p:sp>
    </p:spTree>
    <p:extLst>
      <p:ext uri="{BB962C8B-B14F-4D97-AF65-F5344CB8AC3E}">
        <p14:creationId xmlns:p14="http://schemas.microsoft.com/office/powerpoint/2010/main" val="363224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3691" y="1825625"/>
            <a:ext cx="8238309" cy="4351338"/>
          </a:xfrm>
        </p:spPr>
        <p:txBody>
          <a:bodyPr>
            <a:normAutofit/>
          </a:bodyPr>
          <a:lstStyle/>
          <a:p>
            <a:pPr marL="0" indent="0">
              <a:buNone/>
            </a:pPr>
            <a:r>
              <a:rPr lang="cs-CZ" sz="4800" dirty="0">
                <a:latin typeface="Garamond" panose="02020404030301010803" pitchFamily="18" charset="0"/>
              </a:rPr>
              <a:t>Boj o život</a:t>
            </a:r>
          </a:p>
          <a:p>
            <a:pPr marL="0" indent="0">
              <a:buNone/>
            </a:pPr>
            <a:r>
              <a:rPr lang="cs-CZ" sz="4800" dirty="0">
                <a:latin typeface="Garamond" panose="02020404030301010803" pitchFamily="18" charset="0"/>
              </a:rPr>
              <a:t>(</a:t>
            </a:r>
            <a:r>
              <a:rPr lang="cs-CZ" sz="4800" i="1" dirty="0" err="1">
                <a:latin typeface="Garamond" panose="02020404030301010803" pitchFamily="18" charset="0"/>
              </a:rPr>
              <a:t>The</a:t>
            </a:r>
            <a:r>
              <a:rPr lang="cs-CZ" sz="4800" i="1" dirty="0">
                <a:latin typeface="Garamond" panose="02020404030301010803" pitchFamily="18" charset="0"/>
              </a:rPr>
              <a:t> </a:t>
            </a:r>
            <a:r>
              <a:rPr lang="cs-CZ" sz="4800" i="1" dirty="0" err="1">
                <a:latin typeface="Garamond" panose="02020404030301010803" pitchFamily="18" charset="0"/>
              </a:rPr>
              <a:t>struggle</a:t>
            </a:r>
            <a:r>
              <a:rPr lang="cs-CZ" sz="4800" i="1" dirty="0">
                <a:latin typeface="Garamond" panose="02020404030301010803" pitchFamily="18" charset="0"/>
              </a:rPr>
              <a:t> </a:t>
            </a:r>
            <a:r>
              <a:rPr lang="cs-CZ" sz="4800" i="1" dirty="0" err="1">
                <a:latin typeface="Garamond" panose="02020404030301010803" pitchFamily="18" charset="0"/>
              </a:rPr>
              <a:t>for</a:t>
            </a:r>
            <a:r>
              <a:rPr lang="cs-CZ" sz="4800" i="1" dirty="0">
                <a:latin typeface="Garamond" panose="02020404030301010803" pitchFamily="18" charset="0"/>
              </a:rPr>
              <a:t> </a:t>
            </a:r>
            <a:r>
              <a:rPr lang="cs-CZ" sz="4800" i="1" dirty="0" err="1">
                <a:latin typeface="Garamond" panose="02020404030301010803" pitchFamily="18" charset="0"/>
              </a:rPr>
              <a:t>life</a:t>
            </a:r>
            <a:r>
              <a:rPr lang="cs-CZ" sz="4800" dirty="0">
                <a:latin typeface="Garamond" panose="02020404030301010803" pitchFamily="18" charset="0"/>
              </a:rPr>
              <a:t>)</a:t>
            </a:r>
          </a:p>
        </p:txBody>
      </p:sp>
    </p:spTree>
    <p:extLst>
      <p:ext uri="{BB962C8B-B14F-4D97-AF65-F5344CB8AC3E}">
        <p14:creationId xmlns:p14="http://schemas.microsoft.com/office/powerpoint/2010/main" val="329500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holding a leaf&#10;&#10;Description automatically generated">
            <a:extLst>
              <a:ext uri="{FF2B5EF4-FFF2-40B4-BE49-F238E27FC236}">
                <a16:creationId xmlns:a16="http://schemas.microsoft.com/office/drawing/2014/main" id="{1DD856AA-FB20-D893-E037-4C21AB747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877" y="315000"/>
            <a:ext cx="4350161" cy="6228000"/>
          </a:xfrm>
          <a:prstGeom prst="rect">
            <a:avLst/>
          </a:prstGeom>
        </p:spPr>
      </p:pic>
    </p:spTree>
    <p:extLst>
      <p:ext uri="{BB962C8B-B14F-4D97-AF65-F5344CB8AC3E}">
        <p14:creationId xmlns:p14="http://schemas.microsoft.com/office/powerpoint/2010/main" val="103040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65538" y="4276725"/>
            <a:ext cx="8526462" cy="1325563"/>
          </a:xfrm>
        </p:spPr>
        <p:txBody>
          <a:bodyPr>
            <a:normAutofit/>
          </a:bodyPr>
          <a:lstStyle/>
          <a:p>
            <a:r>
              <a:rPr lang="cs-CZ" sz="3200" b="1" dirty="0">
                <a:latin typeface="Garamond" panose="02020404030301010803" pitchFamily="18" charset="0"/>
              </a:rPr>
              <a:t>Alfred Russel Wallace (1823-1913)</a:t>
            </a:r>
            <a:endParaRPr lang="en-GB" sz="3200" b="1"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970" y="267287"/>
            <a:ext cx="4009292" cy="4360349"/>
          </a:xfrm>
          <a:prstGeom prst="rect">
            <a:avLst/>
          </a:prstGeom>
        </p:spPr>
      </p:pic>
    </p:spTree>
    <p:extLst>
      <p:ext uri="{BB962C8B-B14F-4D97-AF65-F5344CB8AC3E}">
        <p14:creationId xmlns:p14="http://schemas.microsoft.com/office/powerpoint/2010/main" val="43219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38" y="795899"/>
            <a:ext cx="12564794" cy="1325563"/>
          </a:xfrm>
        </p:spPr>
        <p:txBody>
          <a:bodyPr>
            <a:normAutofit/>
          </a:bodyPr>
          <a:lstStyle/>
          <a:p>
            <a:pPr algn="ctr"/>
            <a:r>
              <a:rPr lang="cs-CZ" sz="3600" b="1" dirty="0">
                <a:solidFill>
                  <a:srgbClr val="C00000"/>
                </a:solidFill>
                <a:latin typeface="Garamond" panose="02020404030301010803" pitchFamily="18" charset="0"/>
              </a:rPr>
              <a:t>Dva rozdíly mezi teoriemi u Wallace a Darwina</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965522" y="1787665"/>
            <a:ext cx="10515600" cy="4123080"/>
          </a:xfrm>
        </p:spPr>
        <p:txBody>
          <a:bodyPr>
            <a:normAutofit/>
          </a:bodyPr>
          <a:lstStyle/>
          <a:p>
            <a:pPr marL="0" indent="0">
              <a:buNone/>
            </a:pPr>
            <a:r>
              <a:rPr lang="cs-CZ" sz="3600" dirty="0">
                <a:latin typeface="Garamond" panose="02020404030301010803" pitchFamily="18" charset="0"/>
              </a:rPr>
              <a:t>1. Wallace neuznává roli pohlavního výběru.</a:t>
            </a:r>
          </a:p>
          <a:p>
            <a:pPr marL="0" indent="0">
              <a:buNone/>
            </a:pPr>
            <a:r>
              <a:rPr lang="cs-CZ" sz="3600" dirty="0">
                <a:latin typeface="Garamond" panose="02020404030301010803" pitchFamily="18" charset="0"/>
              </a:rPr>
              <a:t>2. Wallace si myslí, že vznik lidské duše nemůžeme vysvětlit v rámci evoluční teorie.</a:t>
            </a:r>
            <a:endParaRPr lang="en-GB" sz="3600" dirty="0">
              <a:latin typeface="Garamond" panose="02020404030301010803" pitchFamily="18" charset="0"/>
            </a:endParaRPr>
          </a:p>
        </p:txBody>
      </p:sp>
    </p:spTree>
    <p:extLst>
      <p:ext uri="{BB962C8B-B14F-4D97-AF65-F5344CB8AC3E}">
        <p14:creationId xmlns:p14="http://schemas.microsoft.com/office/powerpoint/2010/main" val="97594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49495" y="2506662"/>
            <a:ext cx="11084292" cy="4351338"/>
          </a:xfrm>
        </p:spPr>
        <p:txBody>
          <a:bodyPr>
            <a:normAutofit/>
          </a:bodyPr>
          <a:lstStyle/>
          <a:p>
            <a:pPr marL="0" indent="0">
              <a:buNone/>
            </a:pPr>
            <a:r>
              <a:rPr lang="cs-CZ" sz="4400" b="1" dirty="0">
                <a:latin typeface="Garamond" panose="02020404030301010803" pitchFamily="18" charset="0"/>
              </a:rPr>
              <a:t>2. Kontinuita duševních schopností mezi 	živočichy a člověkem</a:t>
            </a:r>
            <a:endParaRPr lang="en-GB" sz="4400" b="1" dirty="0">
              <a:latin typeface="Garamond" panose="02020404030301010803" pitchFamily="18" charset="0"/>
            </a:endParaRPr>
          </a:p>
        </p:txBody>
      </p:sp>
    </p:spTree>
    <p:extLst>
      <p:ext uri="{BB962C8B-B14F-4D97-AF65-F5344CB8AC3E}">
        <p14:creationId xmlns:p14="http://schemas.microsoft.com/office/powerpoint/2010/main" val="87758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45" y="657725"/>
            <a:ext cx="10369062" cy="1325563"/>
          </a:xfrm>
        </p:spPr>
        <p:txBody>
          <a:bodyPr>
            <a:normAutofit/>
          </a:bodyPr>
          <a:lstStyle/>
          <a:p>
            <a:r>
              <a:rPr lang="en-GB" sz="3600" b="1" dirty="0">
                <a:solidFill>
                  <a:srgbClr val="C00000"/>
                </a:solidFill>
                <a:latin typeface="Garamond" panose="02020404030301010803" pitchFamily="18" charset="0"/>
              </a:rPr>
              <a:t>O p</a:t>
            </a:r>
            <a:r>
              <a:rPr lang="cs-CZ" sz="3600" b="1" dirty="0">
                <a:solidFill>
                  <a:srgbClr val="C00000"/>
                </a:solidFill>
                <a:latin typeface="Garamond" panose="02020404030301010803" pitchFamily="18" charset="0"/>
              </a:rPr>
              <a:t>ůvodu člověka (</a:t>
            </a:r>
            <a:r>
              <a:rPr lang="en-GB" sz="3600" b="1" dirty="0">
                <a:solidFill>
                  <a:srgbClr val="C00000"/>
                </a:solidFill>
                <a:latin typeface="Garamond" panose="02020404030301010803" pitchFamily="18" charset="0"/>
              </a:rPr>
              <a:t>1871</a:t>
            </a:r>
            <a:r>
              <a:rPr lang="cs-CZ" sz="3600" b="1" dirty="0">
                <a:solidFill>
                  <a:srgbClr val="C00000"/>
                </a:solidFill>
                <a:latin typeface="Garamond" panose="02020404030301010803" pitchFamily="18" charset="0"/>
              </a:rPr>
              <a:t>)</a:t>
            </a:r>
            <a:endParaRPr lang="en-GB" sz="3600" b="1" dirty="0">
              <a:solidFill>
                <a:srgbClr val="C00000"/>
              </a:solidFill>
              <a:latin typeface="Garamond" panose="02020404030301010803" pitchFamily="18" charset="0"/>
            </a:endParaRPr>
          </a:p>
        </p:txBody>
      </p:sp>
      <p:pic>
        <p:nvPicPr>
          <p:cNvPr id="4" name="Picture 2" descr="https://upload.wikimedia.org/wikipedia/commons/thumb/6/6f/Editorial_cartoon_depicting_Charles_Darwin_as_an_ape_%281871%29.jpg/800px-Editorial_cartoon_depicting_Charles_Darwin_as_an_ape_%281871%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18217" y="1848937"/>
            <a:ext cx="323519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79" y="1848937"/>
            <a:ext cx="3024553" cy="4614203"/>
          </a:xfrm>
          <a:prstGeom prst="rect">
            <a:avLst/>
          </a:prstGeom>
        </p:spPr>
      </p:pic>
    </p:spTree>
    <p:extLst>
      <p:ext uri="{BB962C8B-B14F-4D97-AF65-F5344CB8AC3E}">
        <p14:creationId xmlns:p14="http://schemas.microsoft.com/office/powerpoint/2010/main" val="241864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312" y="321379"/>
            <a:ext cx="10515600" cy="2096086"/>
          </a:xfrm>
        </p:spPr>
        <p:txBody>
          <a:bodyPr>
            <a:normAutofit/>
          </a:bodyPr>
          <a:lstStyle/>
          <a:p>
            <a:r>
              <a:rPr lang="cs-CZ" sz="3600" b="1" dirty="0">
                <a:solidFill>
                  <a:srgbClr val="C00000"/>
                </a:solidFill>
                <a:latin typeface="Garamond" panose="02020404030301010803" pitchFamily="18" charset="0"/>
              </a:rPr>
              <a:t>„Natura non facit saltum“</a:t>
            </a:r>
            <a:br>
              <a:rPr lang="en-GB" dirty="0">
                <a:latin typeface="Garamond" panose="02020404030301010803" pitchFamily="18" charset="0"/>
              </a:rPr>
            </a:br>
            <a:endParaRPr lang="en-GB" dirty="0">
              <a:latin typeface="Garamond" panose="02020404030301010803" pitchFamily="18" charset="0"/>
            </a:endParaRPr>
          </a:p>
        </p:txBody>
      </p:sp>
      <p:sp>
        <p:nvSpPr>
          <p:cNvPr id="3" name="Content Placeholder 2"/>
          <p:cNvSpPr>
            <a:spLocks noGrp="1"/>
          </p:cNvSpPr>
          <p:nvPr>
            <p:ph idx="1"/>
          </p:nvPr>
        </p:nvSpPr>
        <p:spPr>
          <a:xfrm>
            <a:off x="1125167" y="1405931"/>
            <a:ext cx="10125891" cy="2023069"/>
          </a:xfrm>
        </p:spPr>
        <p:txBody>
          <a:bodyPr>
            <a:normAutofit fontScale="25000" lnSpcReduction="20000"/>
          </a:bodyPr>
          <a:lstStyle/>
          <a:p>
            <a:pPr marL="0" indent="0">
              <a:lnSpc>
                <a:spcPct val="120000"/>
              </a:lnSpc>
              <a:buNone/>
            </a:pPr>
            <a:r>
              <a:rPr lang="cs-CZ" sz="12800" dirty="0">
                <a:latin typeface="Garamond" panose="02020404030301010803" pitchFamily="18" charset="0"/>
              </a:rPr>
              <a:t>„Nic se neděje  rázem, a to jest jedna z mých velkých a nejověřenějších zásad, že ― </a:t>
            </a:r>
            <a:r>
              <a:rPr lang="cs-CZ" sz="12800" i="1" dirty="0">
                <a:latin typeface="Garamond" panose="02020404030301010803" pitchFamily="18" charset="0"/>
              </a:rPr>
              <a:t>příroda nikdy nečiní skoků</a:t>
            </a:r>
            <a:r>
              <a:rPr lang="cs-CZ" sz="12800" dirty="0">
                <a:latin typeface="Garamond" panose="02020404030301010803" pitchFamily="18" charset="0"/>
              </a:rPr>
              <a:t>. Nazval jsem to zákonem kontinuity. ... Vyplývá z něho, že postup děje se vždy od malého přes střední k velkému a obráceně.“ </a:t>
            </a:r>
            <a:r>
              <a:rPr lang="en-GB" sz="12800" dirty="0">
                <a:latin typeface="Garamond" panose="02020404030301010803" pitchFamily="18" charset="0"/>
              </a:rPr>
              <a:t>Leibniz, </a:t>
            </a:r>
            <a:r>
              <a:rPr lang="cs-CZ" sz="12800" dirty="0">
                <a:latin typeface="Garamond" panose="02020404030301010803" pitchFamily="18" charset="0"/>
              </a:rPr>
              <a:t>Předmluva k </a:t>
            </a:r>
            <a:r>
              <a:rPr lang="cs-CZ" sz="12800" i="1" dirty="0">
                <a:latin typeface="Garamond" panose="02020404030301010803" pitchFamily="18" charset="0"/>
              </a:rPr>
              <a:t>Novým esejům</a:t>
            </a:r>
            <a:endParaRPr lang="en-GB" sz="12800" dirty="0">
              <a:latin typeface="Garamond" panose="02020404030301010803" pitchFamily="18" charset="0"/>
            </a:endParaRPr>
          </a:p>
          <a:p>
            <a:pPr marL="0" indent="0">
              <a:buNone/>
            </a:pPr>
            <a:endParaRPr lang="en-GB" sz="6600" dirty="0">
              <a:latin typeface="Garamond" panose="02020404030301010803" pitchFamily="18" charset="0"/>
            </a:endParaRPr>
          </a:p>
        </p:txBody>
      </p:sp>
    </p:spTree>
    <p:extLst>
      <p:ext uri="{BB962C8B-B14F-4D97-AF65-F5344CB8AC3E}">
        <p14:creationId xmlns:p14="http://schemas.microsoft.com/office/powerpoint/2010/main" val="351310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203" b="-1"/>
          <a:stretch/>
        </p:blipFill>
        <p:spPr>
          <a:xfrm>
            <a:off x="4639056" y="10"/>
            <a:ext cx="7552944" cy="6857990"/>
          </a:xfrm>
          <a:prstGeom prst="rect">
            <a:avLst/>
          </a:prstGeom>
          <a:effectLst/>
        </p:spPr>
      </p:pic>
      <p:sp>
        <p:nvSpPr>
          <p:cNvPr id="3" name="Content Placeholder 2"/>
          <p:cNvSpPr>
            <a:spLocks noGrp="1"/>
          </p:cNvSpPr>
          <p:nvPr>
            <p:ph idx="4294967295"/>
          </p:nvPr>
        </p:nvSpPr>
        <p:spPr>
          <a:xfrm>
            <a:off x="1" y="1237908"/>
            <a:ext cx="4639055" cy="5211763"/>
          </a:xfrm>
        </p:spPr>
        <p:txBody>
          <a:bodyPr>
            <a:normAutofit/>
          </a:bodyPr>
          <a:lstStyle/>
          <a:p>
            <a:pPr marL="0" indent="0">
              <a:buNone/>
            </a:pPr>
            <a:r>
              <a:rPr lang="cs-CZ" sz="3600" dirty="0">
                <a:latin typeface="Garamond" panose="02020404030301010803" pitchFamily="18" charset="0"/>
              </a:rPr>
              <a:t>„Des animaux à l</a:t>
            </a:r>
            <a:r>
              <a:rPr lang="en-US" sz="3600" dirty="0">
                <a:latin typeface="Garamond" panose="02020404030301010803" pitchFamily="18" charset="0"/>
              </a:rPr>
              <a:t>’homme, la transition </a:t>
            </a:r>
            <a:r>
              <a:rPr lang="en-US" sz="3600" dirty="0" err="1">
                <a:latin typeface="Garamond" panose="02020404030301010803" pitchFamily="18" charset="0"/>
              </a:rPr>
              <a:t>n’est</a:t>
            </a:r>
            <a:r>
              <a:rPr lang="en-US" sz="3600" dirty="0">
                <a:latin typeface="Garamond" panose="02020404030301010803" pitchFamily="18" charset="0"/>
              </a:rPr>
              <a:t> pas </a:t>
            </a:r>
            <a:r>
              <a:rPr lang="en-US" sz="3600" dirty="0" err="1">
                <a:latin typeface="Garamond" panose="02020404030301010803" pitchFamily="18" charset="0"/>
              </a:rPr>
              <a:t>violente</a:t>
            </a:r>
            <a:r>
              <a:rPr lang="en-US" sz="3600" dirty="0">
                <a:latin typeface="Garamond" panose="02020404030301010803" pitchFamily="18" charset="0"/>
              </a:rPr>
              <a:t>.</a:t>
            </a:r>
            <a:r>
              <a:rPr lang="cs-CZ" sz="3600" dirty="0">
                <a:latin typeface="Garamond" panose="02020404030301010803" pitchFamily="18" charset="0"/>
              </a:rPr>
              <a:t>“</a:t>
            </a:r>
            <a:r>
              <a:rPr lang="en-GB" sz="3600" dirty="0">
                <a:latin typeface="Garamond" panose="02020404030301010803" pitchFamily="18" charset="0"/>
              </a:rPr>
              <a:t> </a:t>
            </a:r>
          </a:p>
          <a:p>
            <a:pPr marL="0" indent="0">
              <a:buNone/>
            </a:pPr>
            <a:endParaRPr lang="en-GB" sz="3600" dirty="0">
              <a:latin typeface="Garamond" panose="02020404030301010803" pitchFamily="18" charset="0"/>
            </a:endParaRPr>
          </a:p>
          <a:p>
            <a:pPr marL="0" indent="0">
              <a:buNone/>
            </a:pPr>
            <a:r>
              <a:rPr lang="en-GB" sz="3600" dirty="0">
                <a:latin typeface="Garamond" panose="02020404030301010803" pitchFamily="18" charset="0"/>
              </a:rPr>
              <a:t>Julien </a:t>
            </a:r>
            <a:r>
              <a:rPr lang="en-GB" sz="3600" dirty="0" err="1">
                <a:latin typeface="Garamond" panose="02020404030301010803" pitchFamily="18" charset="0"/>
              </a:rPr>
              <a:t>Offray</a:t>
            </a:r>
            <a:r>
              <a:rPr lang="en-GB" sz="3600" dirty="0">
                <a:latin typeface="Garamond" panose="02020404030301010803" pitchFamily="18" charset="0"/>
              </a:rPr>
              <a:t> de La </a:t>
            </a:r>
            <a:r>
              <a:rPr lang="en-GB" sz="3600" dirty="0" err="1">
                <a:latin typeface="Garamond" panose="02020404030301010803" pitchFamily="18" charset="0"/>
              </a:rPr>
              <a:t>Mettrie</a:t>
            </a:r>
            <a:r>
              <a:rPr lang="en-GB" sz="3600" dirty="0">
                <a:latin typeface="Garamond" panose="02020404030301010803" pitchFamily="18" charset="0"/>
              </a:rPr>
              <a:t>, </a:t>
            </a:r>
            <a:r>
              <a:rPr lang="en-GB" sz="3600" i="1" dirty="0" err="1">
                <a:latin typeface="Garamond" panose="02020404030301010803" pitchFamily="18" charset="0"/>
              </a:rPr>
              <a:t>L’homme</a:t>
            </a:r>
            <a:r>
              <a:rPr lang="en-GB" sz="3600" i="1" dirty="0">
                <a:latin typeface="Garamond" panose="02020404030301010803" pitchFamily="18" charset="0"/>
              </a:rPr>
              <a:t> machine</a:t>
            </a:r>
            <a:r>
              <a:rPr lang="en-GB" sz="3600" dirty="0">
                <a:latin typeface="Garamond" panose="02020404030301010803" pitchFamily="18" charset="0"/>
              </a:rPr>
              <a:t>, 1748</a:t>
            </a:r>
          </a:p>
          <a:p>
            <a:endParaRPr lang="en-GB" sz="1800" dirty="0"/>
          </a:p>
        </p:txBody>
      </p:sp>
    </p:spTree>
    <p:extLst>
      <p:ext uri="{BB962C8B-B14F-4D97-AF65-F5344CB8AC3E}">
        <p14:creationId xmlns:p14="http://schemas.microsoft.com/office/powerpoint/2010/main" val="168940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42606" y="365125"/>
            <a:ext cx="9011194" cy="1325563"/>
          </a:xfrm>
        </p:spPr>
        <p:txBody>
          <a:bodyPr/>
          <a:lstStyle/>
          <a:p>
            <a:r>
              <a:rPr lang="en-GB" dirty="0">
                <a:latin typeface="Garamond" panose="02020404030301010803" pitchFamily="18" charset="0"/>
              </a:rPr>
              <a:t>Charles Darwin (180</a:t>
            </a:r>
            <a:r>
              <a:rPr lang="cs-CZ" dirty="0">
                <a:latin typeface="Garamond" panose="02020404030301010803" pitchFamily="18" charset="0"/>
              </a:rPr>
              <a:t>9</a:t>
            </a:r>
            <a:r>
              <a:rPr lang="en-GB" dirty="0">
                <a:latin typeface="Garamond" panose="02020404030301010803" pitchFamily="18" charset="0"/>
              </a:rPr>
              <a:t>-1882)</a:t>
            </a:r>
            <a:endParaRPr lang="cs-CZ" dirty="0"/>
          </a:p>
        </p:txBody>
      </p:sp>
      <p:pic>
        <p:nvPicPr>
          <p:cNvPr id="4" name="Picture 2" descr="Výsledek obrázku pro darwinis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8857" y="1802674"/>
            <a:ext cx="3096305"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101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EC1B-2526-1886-F893-1EA6DA8A3DC1}"/>
              </a:ext>
            </a:extLst>
          </p:cNvPr>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Psychická kontinuita</a:t>
            </a:r>
          </a:p>
        </p:txBody>
      </p:sp>
      <p:sp>
        <p:nvSpPr>
          <p:cNvPr id="3" name="Content Placeholder 2">
            <a:extLst>
              <a:ext uri="{FF2B5EF4-FFF2-40B4-BE49-F238E27FC236}">
                <a16:creationId xmlns:a16="http://schemas.microsoft.com/office/drawing/2014/main" id="{315029EA-D7BE-B9C2-EA2D-C3BCC6C5E1A9}"/>
              </a:ext>
            </a:extLst>
          </p:cNvPr>
          <p:cNvSpPr>
            <a:spLocks noGrp="1"/>
          </p:cNvSpPr>
          <p:nvPr>
            <p:ph idx="1"/>
          </p:nvPr>
        </p:nvSpPr>
        <p:spPr>
          <a:xfrm>
            <a:off x="1069694" y="1455235"/>
            <a:ext cx="10515600" cy="4351338"/>
          </a:xfrm>
        </p:spPr>
        <p:txBody>
          <a:bodyPr/>
          <a:lstStyle/>
          <a:p>
            <a:pPr marL="0" indent="0">
              <a:buNone/>
            </a:pPr>
            <a:r>
              <a:rPr lang="cs-CZ" sz="2800" dirty="0">
                <a:latin typeface="Garamond" panose="02020404030301010803" pitchFamily="18" charset="0"/>
              </a:rPr>
              <a:t>„</a:t>
            </a:r>
            <a:r>
              <a:rPr lang="en-US" sz="2800" dirty="0">
                <a:latin typeface="Garamond" panose="02020404030301010803" pitchFamily="18" charset="0"/>
              </a:rPr>
              <a:t>M</a:t>
            </a:r>
            <a:r>
              <a:rPr lang="cs-CZ" sz="2800" dirty="0" err="1">
                <a:latin typeface="Garamond" panose="02020404030301010803" pitchFamily="18" charset="0"/>
              </a:rPr>
              <a:t>ezi</a:t>
            </a:r>
            <a:r>
              <a:rPr lang="cs-CZ" sz="2800" dirty="0">
                <a:latin typeface="Garamond" panose="02020404030301010803" pitchFamily="18" charset="0"/>
              </a:rPr>
              <a:t> psychickými vlastnostmi člověka a vyšších savců není základního rozdílu“</a:t>
            </a:r>
          </a:p>
          <a:p>
            <a:pPr marL="0" indent="0">
              <a:buNone/>
            </a:pPr>
            <a:r>
              <a:rPr lang="cs-CZ" dirty="0">
                <a:latin typeface="Garamond" panose="02020404030301010803" pitchFamily="18" charset="0"/>
              </a:rPr>
              <a:t> </a:t>
            </a:r>
            <a:r>
              <a:rPr lang="en-US" dirty="0">
                <a:latin typeface="Garamond" panose="02020404030301010803" pitchFamily="18" charset="0"/>
              </a:rPr>
              <a:t>[</a:t>
            </a:r>
            <a:r>
              <a:rPr lang="cs-CZ" dirty="0">
                <a:latin typeface="Garamond" panose="02020404030301010803" pitchFamily="18" charset="0"/>
              </a:rPr>
              <a:t>T</a:t>
            </a:r>
            <a:r>
              <a:rPr lang="en-US" dirty="0">
                <a:latin typeface="Garamond" panose="02020404030301010803" pitchFamily="18" charset="0"/>
              </a:rPr>
              <a:t>here is no fundamental difference between man and the higher mammals in their mental faculties.]</a:t>
            </a:r>
            <a:r>
              <a:rPr lang="cs-CZ" dirty="0">
                <a:latin typeface="Garamond" panose="02020404030301010803" pitchFamily="18" charset="0"/>
              </a:rPr>
              <a:t> </a:t>
            </a:r>
          </a:p>
          <a:p>
            <a:pPr marL="0" indent="0">
              <a:buNone/>
            </a:pPr>
            <a:r>
              <a:rPr lang="cs-CZ" sz="2800" dirty="0">
                <a:latin typeface="Garamond" panose="02020404030301010803" pitchFamily="18" charset="0"/>
              </a:rPr>
              <a:t>O původu člověka, 1871</a:t>
            </a:r>
            <a:endParaRPr lang="cs-CZ" sz="2800" dirty="0"/>
          </a:p>
          <a:p>
            <a:endParaRPr lang="cs-CZ" dirty="0"/>
          </a:p>
        </p:txBody>
      </p:sp>
    </p:spTree>
    <p:extLst>
      <p:ext uri="{BB962C8B-B14F-4D97-AF65-F5344CB8AC3E}">
        <p14:creationId xmlns:p14="http://schemas.microsoft.com/office/powerpoint/2010/main" val="241959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66949" y="1825625"/>
            <a:ext cx="10368559" cy="4351338"/>
          </a:xfrm>
        </p:spPr>
        <p:txBody>
          <a:bodyPr>
            <a:normAutofit/>
          </a:bodyPr>
          <a:lstStyle/>
          <a:p>
            <a:pPr marL="0" indent="0">
              <a:buNone/>
            </a:pPr>
            <a:r>
              <a:rPr lang="cs-CZ" sz="4400" dirty="0">
                <a:latin typeface="Garamond" panose="02020404030301010803" pitchFamily="18" charset="0"/>
              </a:rPr>
              <a:t>Darwin je empirik: myšlení a intelektuální pojmy pocházejí ze smyslového vnímání a počitků.</a:t>
            </a:r>
            <a:endParaRPr lang="en-GB" sz="4400" dirty="0">
              <a:latin typeface="Garamond" panose="02020404030301010803" pitchFamily="18" charset="0"/>
            </a:endParaRPr>
          </a:p>
        </p:txBody>
      </p:sp>
    </p:spTree>
    <p:extLst>
      <p:ext uri="{BB962C8B-B14F-4D97-AF65-F5344CB8AC3E}">
        <p14:creationId xmlns:p14="http://schemas.microsoft.com/office/powerpoint/2010/main" val="393191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418" y="457722"/>
            <a:ext cx="10515600" cy="1325563"/>
          </a:xfrm>
        </p:spPr>
        <p:txBody>
          <a:bodyPr>
            <a:normAutofit/>
          </a:bodyPr>
          <a:lstStyle/>
          <a:p>
            <a:r>
              <a:rPr lang="cs-CZ" sz="3600" b="1" dirty="0">
                <a:solidFill>
                  <a:srgbClr val="C00000"/>
                </a:solidFill>
                <a:latin typeface="Garamond" panose="02020404030301010803" pitchFamily="18" charset="0"/>
              </a:rPr>
              <a:t>Intelektuální emoce u živočichů</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208070" y="1558497"/>
            <a:ext cx="10515600" cy="4351338"/>
          </a:xfrm>
        </p:spPr>
        <p:txBody>
          <a:bodyPr>
            <a:normAutofit lnSpcReduction="10000"/>
          </a:bodyPr>
          <a:lstStyle/>
          <a:p>
            <a:r>
              <a:rPr lang="cs-CZ" dirty="0">
                <a:latin typeface="Garamond" panose="02020404030301010803" pitchFamily="18" charset="0"/>
              </a:rPr>
              <a:t>Podezíravost</a:t>
            </a:r>
          </a:p>
          <a:p>
            <a:r>
              <a:rPr lang="cs-CZ" dirty="0">
                <a:latin typeface="Garamond" panose="02020404030301010803" pitchFamily="18" charset="0"/>
              </a:rPr>
              <a:t>Odvaha</a:t>
            </a:r>
          </a:p>
          <a:p>
            <a:r>
              <a:rPr lang="cs-CZ" dirty="0">
                <a:latin typeface="Garamond" panose="02020404030301010803" pitchFamily="18" charset="0"/>
              </a:rPr>
              <a:t>Žárlivost</a:t>
            </a:r>
          </a:p>
          <a:p>
            <a:r>
              <a:rPr lang="cs-CZ" dirty="0">
                <a:latin typeface="Garamond" panose="02020404030301010803" pitchFamily="18" charset="0"/>
              </a:rPr>
              <a:t>Pomstychtivost</a:t>
            </a:r>
          </a:p>
          <a:p>
            <a:r>
              <a:rPr lang="cs-CZ" dirty="0">
                <a:latin typeface="Garamond" panose="02020404030301010803" pitchFamily="18" charset="0"/>
              </a:rPr>
              <a:t>Ctižádost</a:t>
            </a:r>
          </a:p>
          <a:p>
            <a:r>
              <a:rPr lang="cs-CZ" dirty="0">
                <a:latin typeface="Garamond" panose="02020404030301010803" pitchFamily="18" charset="0"/>
              </a:rPr>
              <a:t>Pokora</a:t>
            </a:r>
          </a:p>
          <a:p>
            <a:r>
              <a:rPr lang="cs-CZ" dirty="0">
                <a:latin typeface="Garamond" panose="02020404030301010803" pitchFamily="18" charset="0"/>
              </a:rPr>
              <a:t>Sebeuspokojení</a:t>
            </a:r>
          </a:p>
          <a:p>
            <a:r>
              <a:rPr lang="cs-CZ" dirty="0">
                <a:latin typeface="Garamond" panose="02020404030301010803" pitchFamily="18" charset="0"/>
              </a:rPr>
              <a:t>Nuda</a:t>
            </a:r>
          </a:p>
          <a:p>
            <a:r>
              <a:rPr lang="cs-CZ" dirty="0">
                <a:latin typeface="Garamond" panose="02020404030301010803" pitchFamily="18" charset="0"/>
              </a:rPr>
              <a:t>Zvědavost</a:t>
            </a:r>
            <a:endParaRPr lang="en-GB" dirty="0">
              <a:latin typeface="Garamond" panose="02020404030301010803" pitchFamily="18" charset="0"/>
            </a:endParaRPr>
          </a:p>
        </p:txBody>
      </p:sp>
    </p:spTree>
    <p:extLst>
      <p:ext uri="{BB962C8B-B14F-4D97-AF65-F5344CB8AC3E}">
        <p14:creationId xmlns:p14="http://schemas.microsoft.com/office/powerpoint/2010/main" val="400947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1501" y="480872"/>
            <a:ext cx="10805160" cy="1325563"/>
          </a:xfrm>
        </p:spPr>
        <p:txBody>
          <a:bodyPr>
            <a:normAutofit/>
          </a:bodyPr>
          <a:lstStyle/>
          <a:p>
            <a:r>
              <a:rPr lang="cs-CZ" sz="3600" b="1" dirty="0">
                <a:solidFill>
                  <a:srgbClr val="C00000"/>
                </a:solidFill>
                <a:latin typeface="Garamond" panose="02020404030301010803" pitchFamily="18" charset="0"/>
              </a:rPr>
              <a:t>Smysl pro humor</a:t>
            </a:r>
          </a:p>
        </p:txBody>
      </p:sp>
      <p:sp>
        <p:nvSpPr>
          <p:cNvPr id="3" name="Zástupný symbol pro obsah 2"/>
          <p:cNvSpPr>
            <a:spLocks noGrp="1"/>
          </p:cNvSpPr>
          <p:nvPr>
            <p:ph idx="1"/>
          </p:nvPr>
        </p:nvSpPr>
        <p:spPr>
          <a:xfrm>
            <a:off x="766281" y="1476304"/>
            <a:ext cx="10515600" cy="4351338"/>
          </a:xfrm>
        </p:spPr>
        <p:txBody>
          <a:bodyPr/>
          <a:lstStyle/>
          <a:p>
            <a:pPr marL="0" indent="0">
              <a:buNone/>
            </a:pPr>
            <a:r>
              <a:rPr lang="cs-CZ" dirty="0">
                <a:latin typeface="Garamond" panose="02020404030301010803" pitchFamily="18" charset="0"/>
              </a:rPr>
              <a:t>„Pes projevuje cosi, co by se zcela právem dalo nazvat smyslem pro humor a co se zcela liší od pouhé hry. Hodí-li se psu hůlka nebo jiný předmět, často s ní kousek utíká, pak si před ní dřepne na zemi a čeká až se jeho pán přiblíží, aby si ni odnesl. V té chvíli pes hůlku popadne a vítězoslavně s ní peláší pryč</a:t>
            </a:r>
            <a:r>
              <a:rPr lang="en-US" dirty="0">
                <a:latin typeface="Garamond" panose="02020404030301010803" pitchFamily="18" charset="0"/>
              </a:rPr>
              <a:t>; t</a:t>
            </a:r>
            <a:r>
              <a:rPr lang="cs-CZ" dirty="0" err="1">
                <a:latin typeface="Garamond" panose="02020404030301010803" pitchFamily="18" charset="0"/>
              </a:rPr>
              <a:t>ýž</a:t>
            </a:r>
            <a:r>
              <a:rPr lang="cs-CZ" dirty="0">
                <a:latin typeface="Garamond" panose="02020404030301010803" pitchFamily="18" charset="0"/>
              </a:rPr>
              <a:t> trik opakuje a zřejmě má ze svého žertíku radost.“</a:t>
            </a:r>
          </a:p>
          <a:p>
            <a:pPr marL="0" indent="0">
              <a:buNone/>
            </a:pPr>
            <a:r>
              <a:rPr lang="cs-CZ" dirty="0">
                <a:latin typeface="Garamond" panose="02020404030301010803" pitchFamily="18" charset="0"/>
              </a:rPr>
              <a:t>Darwin,</a:t>
            </a:r>
            <a:r>
              <a:rPr lang="cs-CZ" i="1" dirty="0">
                <a:latin typeface="Garamond" panose="02020404030301010803" pitchFamily="18" charset="0"/>
              </a:rPr>
              <a:t> O původu člověk</a:t>
            </a:r>
            <a:r>
              <a:rPr lang="cs-CZ" dirty="0">
                <a:latin typeface="Garamond" panose="02020404030301010803" pitchFamily="18" charset="0"/>
              </a:rPr>
              <a:t>, str. 53</a:t>
            </a:r>
          </a:p>
        </p:txBody>
      </p:sp>
    </p:spTree>
    <p:extLst>
      <p:ext uri="{BB962C8B-B14F-4D97-AF65-F5344CB8AC3E}">
        <p14:creationId xmlns:p14="http://schemas.microsoft.com/office/powerpoint/2010/main" val="292971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96" y="538745"/>
            <a:ext cx="10515600" cy="1325563"/>
          </a:xfrm>
        </p:spPr>
        <p:txBody>
          <a:bodyPr>
            <a:normAutofit/>
          </a:bodyPr>
          <a:lstStyle/>
          <a:p>
            <a:r>
              <a:rPr lang="cs-CZ" sz="3600" b="1" dirty="0">
                <a:solidFill>
                  <a:srgbClr val="C00000"/>
                </a:solidFill>
                <a:latin typeface="Garamond" panose="02020404030301010803" pitchFamily="18" charset="0"/>
              </a:rPr>
              <a:t>Představivost</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97899" y="1469822"/>
            <a:ext cx="10515600" cy="4351338"/>
          </a:xfrm>
        </p:spPr>
        <p:txBody>
          <a:bodyPr/>
          <a:lstStyle/>
          <a:p>
            <a:pPr marL="0" indent="0">
              <a:buNone/>
            </a:pPr>
            <a:r>
              <a:rPr lang="cs-CZ" dirty="0">
                <a:latin typeface="Garamond" panose="02020404030301010803" pitchFamily="18" charset="0"/>
              </a:rPr>
              <a:t>„Psi, kočky, koně a pravděpodobně všechna vyšší zvířata včetně ptáků mají živé sny, což dokazují jejich pohyby a zvuky, které vydávají, a musíme proto připustit, že mají určitou schopnost představivosti.“</a:t>
            </a:r>
            <a:endParaRPr lang="en-GB" dirty="0">
              <a:latin typeface="Garamond" panose="02020404030301010803" pitchFamily="18" charset="0"/>
            </a:endParaRPr>
          </a:p>
          <a:p>
            <a:pPr marL="0" indent="0">
              <a:buNone/>
            </a:pPr>
            <a:r>
              <a:rPr lang="en-GB" i="1" dirty="0">
                <a:latin typeface="Garamond" panose="02020404030301010803" pitchFamily="18" charset="0"/>
              </a:rPr>
              <a:t>O p</a:t>
            </a:r>
            <a:r>
              <a:rPr lang="cs-CZ" i="1" dirty="0">
                <a:latin typeface="Garamond" panose="02020404030301010803" pitchFamily="18" charset="0"/>
              </a:rPr>
              <a:t>ůvodu člověka</a:t>
            </a:r>
            <a:r>
              <a:rPr lang="cs-CZ" dirty="0">
                <a:latin typeface="Garamond" panose="02020404030301010803" pitchFamily="18" charset="0"/>
              </a:rPr>
              <a:t>, str. 56</a:t>
            </a:r>
            <a:endParaRPr lang="en-GB" dirty="0">
              <a:latin typeface="Garamond" panose="02020404030301010803" pitchFamily="18" charset="0"/>
            </a:endParaRPr>
          </a:p>
        </p:txBody>
      </p:sp>
    </p:spTree>
    <p:extLst>
      <p:ext uri="{BB962C8B-B14F-4D97-AF65-F5344CB8AC3E}">
        <p14:creationId xmlns:p14="http://schemas.microsoft.com/office/powerpoint/2010/main" val="367615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7F7D12-CD50-5E59-1953-C266B600E525}"/>
              </a:ext>
            </a:extLst>
          </p:cNvPr>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Souhrn</a:t>
            </a:r>
          </a:p>
        </p:txBody>
      </p:sp>
      <p:sp>
        <p:nvSpPr>
          <p:cNvPr id="5" name="Content Placeholder 4">
            <a:extLst>
              <a:ext uri="{FF2B5EF4-FFF2-40B4-BE49-F238E27FC236}">
                <a16:creationId xmlns:a16="http://schemas.microsoft.com/office/drawing/2014/main" id="{EB47DE46-56D1-7F66-207F-0F8EBB949445}"/>
              </a:ext>
            </a:extLst>
          </p:cNvPr>
          <p:cNvSpPr>
            <a:spLocks noGrp="1"/>
          </p:cNvSpPr>
          <p:nvPr>
            <p:ph idx="1"/>
          </p:nvPr>
        </p:nvSpPr>
        <p:spPr>
          <a:xfrm>
            <a:off x="953947" y="1351063"/>
            <a:ext cx="10515600" cy="4351338"/>
          </a:xfrm>
        </p:spPr>
        <p:txBody>
          <a:bodyPr/>
          <a:lstStyle/>
          <a:p>
            <a:pPr marL="0" indent="0">
              <a:buNone/>
            </a:pPr>
            <a:r>
              <a:rPr lang="cs-CZ" sz="2800" dirty="0">
                <a:latin typeface="Garamond" panose="02020404030301010803" pitchFamily="18" charset="0"/>
              </a:rPr>
              <a:t>„</a:t>
            </a:r>
            <a:r>
              <a:rPr lang="en-US" sz="2800" dirty="0">
                <a:latin typeface="Garamond" panose="02020404030301010803" pitchFamily="18" charset="0"/>
              </a:rPr>
              <a:t>V</a:t>
            </a:r>
            <a:r>
              <a:rPr lang="cs-CZ" sz="2800" dirty="0" err="1">
                <a:latin typeface="Garamond" panose="02020404030301010803" pitchFamily="18" charset="0"/>
              </a:rPr>
              <a:t>šeobecně</a:t>
            </a:r>
            <a:r>
              <a:rPr lang="cs-CZ" sz="2800" dirty="0">
                <a:latin typeface="Garamond" panose="02020404030301010803" pitchFamily="18" charset="0"/>
              </a:rPr>
              <a:t> již se uznává, že vyšší živočichové mají paměť, pozornost, schopnost myšlenkové asociace a dokonce určitou představivost a úsudek. Jestliže tyto schopnosti, které se u různých živočichů velmi liší, jsou schopné zdokonalování, není zřejmě zcela nepravděpodobné, že se vývojem a kombinací jednodušších schopností vytvoří schopnosti složitější, jako jsou vyšší formy abstrakce, sebeuvědomění atd.“</a:t>
            </a:r>
          </a:p>
          <a:p>
            <a:pPr marL="0" indent="0">
              <a:buNone/>
            </a:pPr>
            <a:r>
              <a:rPr lang="cs-CZ" sz="2800" i="1" dirty="0">
                <a:latin typeface="Garamond" panose="02020404030301010803" pitchFamily="18" charset="0"/>
              </a:rPr>
              <a:t>O původu člověka</a:t>
            </a:r>
            <a:r>
              <a:rPr lang="cs-CZ" sz="2800" dirty="0">
                <a:latin typeface="Garamond" panose="02020404030301010803" pitchFamily="18" charset="0"/>
              </a:rPr>
              <a:t>, str. 62</a:t>
            </a:r>
            <a:endParaRPr lang="en-GB" sz="2800" dirty="0">
              <a:latin typeface="Garamond" panose="02020404030301010803" pitchFamily="18" charset="0"/>
            </a:endParaRPr>
          </a:p>
        </p:txBody>
      </p:sp>
    </p:spTree>
    <p:extLst>
      <p:ext uri="{BB962C8B-B14F-4D97-AF65-F5344CB8AC3E}">
        <p14:creationId xmlns:p14="http://schemas.microsoft.com/office/powerpoint/2010/main" val="367084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a:xfrm>
            <a:off x="571498" y="435607"/>
            <a:ext cx="3686174" cy="1322888"/>
          </a:xfrm>
        </p:spPr>
        <p:txBody>
          <a:bodyPr>
            <a:normAutofit/>
          </a:bodyPr>
          <a:lstStyle/>
          <a:p>
            <a:r>
              <a:rPr lang="cs-CZ" sz="2800" b="1" dirty="0">
                <a:latin typeface="Garamond" panose="02020404030301010803" pitchFamily="18" charset="0"/>
              </a:rPr>
              <a:t>Petr </a:t>
            </a:r>
            <a:r>
              <a:rPr lang="en-US" sz="2800" b="1" dirty="0">
                <a:latin typeface="Garamond" panose="02020404030301010803" pitchFamily="18" charset="0"/>
              </a:rPr>
              <a:t>Kropotkin, </a:t>
            </a:r>
            <a:br>
              <a:rPr lang="cs-CZ" sz="2800" b="1" dirty="0">
                <a:latin typeface="Garamond" panose="02020404030301010803" pitchFamily="18" charset="0"/>
              </a:rPr>
            </a:br>
            <a:r>
              <a:rPr lang="cs-CZ" sz="2800" i="1" dirty="0" err="1">
                <a:latin typeface="Garamond" panose="02020404030301010803" pitchFamily="18" charset="0"/>
              </a:rPr>
              <a:t>Vzajemná</a:t>
            </a:r>
            <a:r>
              <a:rPr lang="cs-CZ" sz="2800" b="1" i="1" dirty="0">
                <a:latin typeface="Garamond" panose="02020404030301010803" pitchFamily="18" charset="0"/>
              </a:rPr>
              <a:t> </a:t>
            </a:r>
            <a:r>
              <a:rPr lang="cs-CZ" sz="2800" i="1" dirty="0">
                <a:latin typeface="Garamond" panose="02020404030301010803" pitchFamily="18" charset="0"/>
              </a:rPr>
              <a:t>pomoc</a:t>
            </a:r>
            <a:r>
              <a:rPr lang="en-US" sz="2800" dirty="0">
                <a:latin typeface="Garamond" panose="02020404030301010803" pitchFamily="18" charset="0"/>
              </a:rPr>
              <a:t>, 1902</a:t>
            </a:r>
            <a:endParaRPr lang="cs-CZ" sz="2800" dirty="0">
              <a:latin typeface="Garamond" panose="02020404030301010803" pitchFamily="18" charset="0"/>
            </a:endParaRPr>
          </a:p>
        </p:txBody>
      </p:sp>
      <p:sp>
        <p:nvSpPr>
          <p:cNvPr id="4" name="Content Placeholder 3">
            <a:extLst>
              <a:ext uri="{FF2B5EF4-FFF2-40B4-BE49-F238E27FC236}">
                <a16:creationId xmlns:a16="http://schemas.microsoft.com/office/drawing/2014/main" id="{28EF9755-1246-4B57-86FE-237CE7FAECB6}"/>
              </a:ext>
            </a:extLst>
          </p:cNvPr>
          <p:cNvSpPr>
            <a:spLocks noGrp="1"/>
          </p:cNvSpPr>
          <p:nvPr>
            <p:ph idx="1"/>
          </p:nvPr>
        </p:nvSpPr>
        <p:spPr>
          <a:xfrm>
            <a:off x="733427" y="2194101"/>
            <a:ext cx="3543298" cy="3973337"/>
          </a:xfrm>
        </p:spPr>
        <p:txBody>
          <a:bodyPr>
            <a:normAutofit/>
          </a:bodyPr>
          <a:lstStyle/>
          <a:p>
            <a:pPr marL="0" indent="0">
              <a:buNone/>
            </a:pPr>
            <a:r>
              <a:rPr lang="cs-CZ" sz="3200" dirty="0" err="1">
                <a:latin typeface="Garamond" panose="02020404030301010803" pitchFamily="18" charset="0"/>
              </a:rPr>
              <a:t>Kropotkin</a:t>
            </a:r>
            <a:r>
              <a:rPr lang="cs-CZ" sz="3200" dirty="0">
                <a:latin typeface="Garamond" panose="02020404030301010803" pitchFamily="18" charset="0"/>
              </a:rPr>
              <a:t> na výkladu dynamiky evoluce ukazuje sílu a moc spolupráce.</a:t>
            </a:r>
          </a:p>
        </p:txBody>
      </p:sp>
      <p:pic>
        <p:nvPicPr>
          <p:cNvPr id="3076" name="Picture 4" descr="File:&amp;Vcy;&amp;zcy;&amp;acy;&amp;icy;&amp;mcy;&amp;ncy;&amp;acy;&amp;yacy; &amp;pcy;&amp;ocy;&amp;mcy;&amp;ocy;&amp;shchcy;&amp;softcy; &amp;kcy;&amp;acy;&amp;kcy; &amp;fcy;&amp;acy;&amp;kcy;&amp;tcy;&amp;ocy;&amp;rcy; &amp;ecy;&amp;vcy;&amp;ocy;&amp;lcy;&amp;yucy;&amp;tscy;&amp;icy;&amp;icy; (&amp;Kcy;&amp;rcy;&amp;ocy;&amp;pcy;&amp;ocy;&amp;tcy;&amp;kcy;&amp;icy;&amp;ncy; 1907).pd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9138" y="1285875"/>
            <a:ext cx="282892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816E2DD-465C-46BE-81EB-A80F8FBD5E94}"/>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8673211" y="1539682"/>
            <a:ext cx="2828925" cy="3778635"/>
          </a:xfrm>
          <a:prstGeom prst="rect">
            <a:avLst/>
          </a:prstGeom>
        </p:spPr>
      </p:pic>
    </p:spTree>
    <p:extLst>
      <p:ext uri="{BB962C8B-B14F-4D97-AF65-F5344CB8AC3E}">
        <p14:creationId xmlns:p14="http://schemas.microsoft.com/office/powerpoint/2010/main" val="344072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92841" y="2506662"/>
            <a:ext cx="9784080" cy="4351338"/>
          </a:xfrm>
        </p:spPr>
        <p:txBody>
          <a:bodyPr>
            <a:normAutofit/>
          </a:bodyPr>
          <a:lstStyle/>
          <a:p>
            <a:pPr marL="0" indent="0">
              <a:buNone/>
            </a:pPr>
            <a:r>
              <a:rPr lang="cs-CZ" sz="4800" b="1" dirty="0">
                <a:latin typeface="Garamond" panose="02020404030301010803" pitchFamily="18" charset="0"/>
              </a:rPr>
              <a:t>3. Význam pohlavního výběru pro 	duševní schopnosti</a:t>
            </a:r>
          </a:p>
          <a:p>
            <a:pPr marL="0" indent="0">
              <a:buNone/>
            </a:pPr>
            <a:endParaRPr lang="cs-CZ" sz="4800" b="1" dirty="0">
              <a:latin typeface="Garamond" panose="02020404030301010803" pitchFamily="18" charset="0"/>
            </a:endParaRPr>
          </a:p>
        </p:txBody>
      </p:sp>
    </p:spTree>
    <p:extLst>
      <p:ext uri="{BB962C8B-B14F-4D97-AF65-F5344CB8AC3E}">
        <p14:creationId xmlns:p14="http://schemas.microsoft.com/office/powerpoint/2010/main" val="821977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cs-CZ"/>
          </a:p>
        </p:txBody>
      </p:sp>
      <p:pic>
        <p:nvPicPr>
          <p:cNvPr id="1026" name="Picture 2" descr="Schopenhauer.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234" r="1596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9"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3524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42369" y="582282"/>
            <a:ext cx="6586491" cy="1286160"/>
          </a:xfrm>
        </p:spPr>
        <p:txBody>
          <a:bodyPr vert="horz" lIns="91440" tIns="45720" rIns="91440" bIns="45720" rtlCol="0" anchor="b">
            <a:normAutofit/>
          </a:bodyPr>
          <a:lstStyle/>
          <a:p>
            <a:pPr>
              <a:lnSpc>
                <a:spcPct val="70000"/>
              </a:lnSpc>
            </a:pPr>
            <a:r>
              <a:rPr lang="cs-CZ" sz="3600" b="1" dirty="0">
                <a:solidFill>
                  <a:srgbClr val="C00000"/>
                </a:solidFill>
                <a:latin typeface="Garamond" panose="02020404030301010803" pitchFamily="18" charset="0"/>
              </a:rPr>
              <a:t>Darwin cituje Schopenhauera o pohlavním výběru</a:t>
            </a:r>
          </a:p>
        </p:txBody>
      </p:sp>
      <p:sp>
        <p:nvSpPr>
          <p:cNvPr id="3" name="Content Placeholder 2"/>
          <p:cNvSpPr>
            <a:spLocks noGrp="1"/>
          </p:cNvSpPr>
          <p:nvPr>
            <p:ph sz="half" idx="1"/>
          </p:nvPr>
        </p:nvSpPr>
        <p:spPr>
          <a:xfrm>
            <a:off x="4942369" y="2100434"/>
            <a:ext cx="7006476" cy="4742873"/>
          </a:xfrm>
        </p:spPr>
        <p:txBody>
          <a:bodyPr vert="horz" lIns="91440" tIns="45720" rIns="91440" bIns="45720" rtlCol="0">
            <a:noAutofit/>
          </a:bodyPr>
          <a:lstStyle/>
          <a:p>
            <a:pPr marL="0" indent="0">
              <a:buNone/>
            </a:pPr>
            <a:r>
              <a:rPr lang="cs-CZ" dirty="0">
                <a:latin typeface="Garamond" panose="02020404030301010803" pitchFamily="18" charset="0"/>
              </a:rPr>
              <a:t>„Konečný účel všech milostných pletek, ať se odehrávají v komickém či tragickém hávu, je skutečně důležitější než všechny ostatní účely lidského života, a proto si plně zasluhuje hlubokou vážnost, s jakou jej každý sleduje. Totiž to, co se jím rozhoduje, není nic menšího než </a:t>
            </a:r>
            <a:r>
              <a:rPr lang="cs-CZ" i="1" dirty="0">
                <a:latin typeface="Garamond" panose="02020404030301010803" pitchFamily="18" charset="0"/>
              </a:rPr>
              <a:t>složení příští generace</a:t>
            </a:r>
            <a:r>
              <a:rPr lang="cs-CZ" dirty="0">
                <a:latin typeface="Garamond" panose="02020404030301010803" pitchFamily="18" charset="0"/>
              </a:rPr>
              <a:t>.... Velká důležitost této záležitosti, v níž nejde jako ve všech ostatních o individuální dobro a zlo, nýbrž o bytí a speciální povahu lidského pokolení budoucích časů...“ </a:t>
            </a:r>
          </a:p>
          <a:p>
            <a:pPr marL="0" indent="0">
              <a:buNone/>
            </a:pPr>
            <a:r>
              <a:rPr lang="cs-CZ" dirty="0">
                <a:latin typeface="Garamond" panose="02020404030301010803" pitchFamily="18" charset="0"/>
              </a:rPr>
              <a:t>Citace: </a:t>
            </a:r>
            <a:r>
              <a:rPr lang="cs-CZ" i="1" dirty="0">
                <a:latin typeface="Garamond" panose="02020404030301010803" pitchFamily="18" charset="0"/>
              </a:rPr>
              <a:t>Původ člověka</a:t>
            </a:r>
            <a:r>
              <a:rPr lang="cs-CZ" dirty="0">
                <a:latin typeface="Garamond" panose="02020404030301010803" pitchFamily="18" charset="0"/>
              </a:rPr>
              <a:t>, druhé vydání, 1882, str. 586</a:t>
            </a:r>
          </a:p>
        </p:txBody>
      </p:sp>
    </p:spTree>
    <p:extLst>
      <p:ext uri="{BB962C8B-B14F-4D97-AF65-F5344CB8AC3E}">
        <p14:creationId xmlns:p14="http://schemas.microsoft.com/office/powerpoint/2010/main" val="63691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8092" y="891871"/>
            <a:ext cx="5334197" cy="985776"/>
          </a:xfrm>
        </p:spPr>
        <p:txBody>
          <a:bodyPr anchor="ctr">
            <a:normAutofit fontScale="90000"/>
          </a:bodyPr>
          <a:lstStyle/>
          <a:p>
            <a:r>
              <a:rPr lang="cs-CZ" sz="4000" b="1" dirty="0">
                <a:solidFill>
                  <a:srgbClr val="C00000"/>
                </a:solidFill>
                <a:latin typeface="Garamond" panose="02020404030301010803" pitchFamily="18" charset="0"/>
              </a:rPr>
              <a:t>Smysl pro krásu</a:t>
            </a:r>
            <a:br>
              <a:rPr lang="en-GB" sz="4000" dirty="0"/>
            </a:br>
            <a:endParaRPr lang="en-GB" sz="4000" dirty="0"/>
          </a:p>
        </p:txBody>
      </p:sp>
      <p:sp>
        <p:nvSpPr>
          <p:cNvPr id="3" name="Content Placeholder 2"/>
          <p:cNvSpPr>
            <a:spLocks noGrp="1"/>
          </p:cNvSpPr>
          <p:nvPr>
            <p:ph idx="1"/>
          </p:nvPr>
        </p:nvSpPr>
        <p:spPr>
          <a:xfrm>
            <a:off x="761799" y="1384759"/>
            <a:ext cx="5334197" cy="3769835"/>
          </a:xfrm>
        </p:spPr>
        <p:txBody>
          <a:bodyPr anchor="ctr">
            <a:normAutofit fontScale="70000" lnSpcReduction="20000"/>
          </a:bodyPr>
          <a:lstStyle/>
          <a:p>
            <a:pPr marL="0" indent="0">
              <a:buNone/>
            </a:pPr>
            <a:r>
              <a:rPr lang="cs-CZ" sz="3600" dirty="0">
                <a:latin typeface="Garamond" panose="02020404030301010803" pitchFamily="18" charset="0"/>
              </a:rPr>
              <a:t>„Uvědomíme-li si, že ptačí sameček si dává nesmírně záležet na tom, aby předvedl před samičkou své nádherné peří nebo skvostné barvy, zatím co jiní ptáci, kteří nejsou tak bohatě zdobení, se tolik nepředvádějí, nelze pochybovat, že samička tu obdivuje krásu svého partnera. A protože se ženy po celém světě zdobí tímto peřím, je zřejmé, že je to skutečně krásná ozdoba.“</a:t>
            </a:r>
          </a:p>
          <a:p>
            <a:pPr marL="0" indent="0">
              <a:buNone/>
            </a:pPr>
            <a:r>
              <a:rPr lang="cs-CZ" sz="3600" dirty="0">
                <a:latin typeface="Garamond" panose="02020404030301010803" pitchFamily="18" charset="0"/>
              </a:rPr>
              <a:t>Darwin, </a:t>
            </a:r>
            <a:r>
              <a:rPr lang="cs-CZ" sz="3600" i="1" dirty="0">
                <a:latin typeface="Garamond" panose="02020404030301010803" pitchFamily="18" charset="0"/>
              </a:rPr>
              <a:t>O původu člověka</a:t>
            </a:r>
            <a:endParaRPr lang="en-GB" sz="3600" i="1" dirty="0">
              <a:latin typeface="Garamond" panose="02020404030301010803" pitchFamily="18" charset="0"/>
            </a:endParaRPr>
          </a:p>
          <a:p>
            <a:endParaRPr lang="en-GB" sz="2000" dirty="0"/>
          </a:p>
        </p:txBody>
      </p:sp>
      <p:pic>
        <p:nvPicPr>
          <p:cNvPr id="4" name="Picture 2" descr="A peacock with its tail feathers spread&#10;&#10;Description automatically generated">
            <a:extLst>
              <a:ext uri="{FF2B5EF4-FFF2-40B4-BE49-F238E27FC236}">
                <a16:creationId xmlns:a16="http://schemas.microsoft.com/office/drawing/2014/main" id="{8CD78FF4-BC18-4B2A-949A-AC67971A85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41" r="22993"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4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Evoluční teorie před Darwinem</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011820" y="1397362"/>
            <a:ext cx="10515600" cy="4351338"/>
          </a:xfrm>
        </p:spPr>
        <p:txBody>
          <a:bodyPr>
            <a:normAutofit lnSpcReduction="10000"/>
          </a:bodyPr>
          <a:lstStyle/>
          <a:p>
            <a:pPr marL="0" indent="0">
              <a:buNone/>
            </a:pPr>
            <a:r>
              <a:rPr lang="cs-CZ" i="1" dirty="0">
                <a:latin typeface="Garamond" panose="02020404030301010803" pitchFamily="18" charset="0"/>
              </a:rPr>
              <a:t>V antickém světě:</a:t>
            </a:r>
          </a:p>
          <a:p>
            <a:pPr marL="0" indent="0">
              <a:buNone/>
            </a:pPr>
            <a:r>
              <a:rPr lang="cs-CZ" dirty="0">
                <a:latin typeface="Garamond" panose="02020404030301010803" pitchFamily="18" charset="0"/>
              </a:rPr>
              <a:t>Empedoklés (490-430 př. n. l.)</a:t>
            </a:r>
          </a:p>
          <a:p>
            <a:pPr marL="0" indent="0">
              <a:buNone/>
            </a:pPr>
            <a:r>
              <a:rPr lang="cs-CZ" dirty="0">
                <a:latin typeface="Garamond" panose="02020404030301010803" pitchFamily="18" charset="0"/>
              </a:rPr>
              <a:t>Lukrétius (97-55 př. n. l.)</a:t>
            </a:r>
          </a:p>
          <a:p>
            <a:pPr marL="0" indent="0">
              <a:buNone/>
            </a:pPr>
            <a:endParaRPr lang="cs-CZ" dirty="0">
              <a:latin typeface="Garamond" panose="02020404030301010803" pitchFamily="18" charset="0"/>
            </a:endParaRPr>
          </a:p>
          <a:p>
            <a:pPr marL="0" indent="0">
              <a:buNone/>
            </a:pPr>
            <a:r>
              <a:rPr lang="cs-CZ" i="1" dirty="0">
                <a:latin typeface="Garamond" panose="02020404030301010803" pitchFamily="18" charset="0"/>
              </a:rPr>
              <a:t>V devatenáctém století:</a:t>
            </a:r>
          </a:p>
          <a:p>
            <a:pPr marL="0" indent="0">
              <a:buNone/>
            </a:pPr>
            <a:r>
              <a:rPr lang="cs-CZ" dirty="0">
                <a:latin typeface="Garamond" panose="02020404030301010803" pitchFamily="18" charset="0"/>
              </a:rPr>
              <a:t>Erasmus Darwin (1731-1802)</a:t>
            </a:r>
            <a:endParaRPr lang="en-GB" dirty="0">
              <a:latin typeface="Garamond" panose="02020404030301010803" pitchFamily="18" charset="0"/>
            </a:endParaRPr>
          </a:p>
          <a:p>
            <a:pPr marL="0" indent="0">
              <a:buNone/>
            </a:pPr>
            <a:r>
              <a:rPr lang="cs-CZ" dirty="0">
                <a:latin typeface="Garamond" panose="02020404030301010803" pitchFamily="18" charset="0"/>
              </a:rPr>
              <a:t>Jean-</a:t>
            </a:r>
            <a:r>
              <a:rPr lang="cs-CZ" dirty="0" err="1">
                <a:latin typeface="Garamond" panose="02020404030301010803" pitchFamily="18" charset="0"/>
              </a:rPr>
              <a:t>Baptiste</a:t>
            </a:r>
            <a:r>
              <a:rPr lang="cs-CZ" dirty="0">
                <a:latin typeface="Garamond" panose="02020404030301010803" pitchFamily="18" charset="0"/>
              </a:rPr>
              <a:t> </a:t>
            </a:r>
            <a:r>
              <a:rPr lang="cs-CZ" dirty="0" err="1">
                <a:latin typeface="Garamond" panose="02020404030301010803" pitchFamily="18" charset="0"/>
              </a:rPr>
              <a:t>Lamarck</a:t>
            </a:r>
            <a:r>
              <a:rPr lang="cs-CZ" dirty="0">
                <a:latin typeface="Garamond" panose="02020404030301010803" pitchFamily="18" charset="0"/>
              </a:rPr>
              <a:t> (1744-1829)</a:t>
            </a:r>
          </a:p>
          <a:p>
            <a:pPr marL="0" indent="0">
              <a:buNone/>
            </a:pPr>
            <a:r>
              <a:rPr lang="cs-CZ" dirty="0">
                <a:latin typeface="Garamond" panose="02020404030301010803" pitchFamily="18" charset="0"/>
              </a:rPr>
              <a:t>F.W.J. </a:t>
            </a:r>
            <a:r>
              <a:rPr lang="cs-CZ" dirty="0" err="1">
                <a:latin typeface="Garamond" panose="02020404030301010803" pitchFamily="18" charset="0"/>
              </a:rPr>
              <a:t>Schelling</a:t>
            </a:r>
            <a:r>
              <a:rPr lang="cs-CZ" dirty="0">
                <a:latin typeface="Garamond" panose="02020404030301010803" pitchFamily="18" charset="0"/>
              </a:rPr>
              <a:t> (1775-1854)</a:t>
            </a:r>
          </a:p>
          <a:p>
            <a:pPr marL="0" indent="0">
              <a:buNone/>
            </a:pPr>
            <a:r>
              <a:rPr lang="cs-CZ" dirty="0">
                <a:latin typeface="Garamond" panose="02020404030301010803" pitchFamily="18" charset="0"/>
              </a:rPr>
              <a:t>Robert </a:t>
            </a:r>
            <a:r>
              <a:rPr lang="cs-CZ" dirty="0" err="1">
                <a:latin typeface="Garamond" panose="02020404030301010803" pitchFamily="18" charset="0"/>
              </a:rPr>
              <a:t>Chambers</a:t>
            </a:r>
            <a:r>
              <a:rPr lang="cs-CZ" dirty="0">
                <a:latin typeface="Garamond" panose="02020404030301010803" pitchFamily="18" charset="0"/>
              </a:rPr>
              <a:t> (1802-1871)</a:t>
            </a:r>
          </a:p>
        </p:txBody>
      </p:sp>
    </p:spTree>
    <p:extLst>
      <p:ext uri="{BB962C8B-B14F-4D97-AF65-F5344CB8AC3E}">
        <p14:creationId xmlns:p14="http://schemas.microsoft.com/office/powerpoint/2010/main" val="343374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98807" y="735438"/>
            <a:ext cx="10580076" cy="1325563"/>
          </a:xfrm>
        </p:spPr>
        <p:txBody>
          <a:bodyPr>
            <a:normAutofit/>
          </a:bodyPr>
          <a:lstStyle/>
          <a:p>
            <a:r>
              <a:rPr lang="cs-CZ" sz="3600" b="1" dirty="0">
                <a:solidFill>
                  <a:srgbClr val="C00000"/>
                </a:solidFill>
                <a:latin typeface="Garamond" panose="02020404030301010803" pitchFamily="18" charset="0"/>
              </a:rPr>
              <a:t>Původ lidské řeči</a:t>
            </a:r>
          </a:p>
        </p:txBody>
      </p:sp>
      <p:sp>
        <p:nvSpPr>
          <p:cNvPr id="3" name="Zástupný symbol pro obsah 2"/>
          <p:cNvSpPr>
            <a:spLocks noGrp="1"/>
          </p:cNvSpPr>
          <p:nvPr>
            <p:ph idx="1"/>
          </p:nvPr>
        </p:nvSpPr>
        <p:spPr>
          <a:xfrm>
            <a:off x="1190605" y="1658594"/>
            <a:ext cx="10515600" cy="4351338"/>
          </a:xfrm>
        </p:spPr>
        <p:txBody>
          <a:bodyPr/>
          <a:lstStyle/>
          <a:p>
            <a:pPr marL="0" indent="0">
              <a:buNone/>
            </a:pPr>
            <a:r>
              <a:rPr lang="cs-CZ" dirty="0">
                <a:latin typeface="Garamond" panose="02020404030301010803" pitchFamily="18" charset="0"/>
              </a:rPr>
              <a:t>„Je pravděpodobné, že předvěký člověk, či spíše nějaký ještě dávnější předchůdce člověka, po prvé užil svého hlasu, když se pokoušel o skutečné hudební kadence, tj. při zpěvu, jak to v současnosti můžeme pozorovat u některých gibbonů. Podle jedné rozšířené obdoby můžeme usuzovat, že tato schopnost se rozvinula zejména v období námluv obou pohlaví, aby se stala výrazem rozličných pocitů, jako lásky, žárlivosti, vítězoslávy a vyzvání </a:t>
            </a:r>
            <a:r>
              <a:rPr lang="cs-CZ" dirty="0" err="1">
                <a:latin typeface="Garamond" panose="02020404030301010803" pitchFamily="18" charset="0"/>
              </a:rPr>
              <a:t>soupěře</a:t>
            </a:r>
            <a:r>
              <a:rPr lang="cs-CZ" dirty="0">
                <a:latin typeface="Garamond" panose="02020404030301010803" pitchFamily="18" charset="0"/>
              </a:rPr>
              <a:t>.“</a:t>
            </a:r>
            <a:endParaRPr lang="en-US" dirty="0">
              <a:latin typeface="Garamond" panose="02020404030301010803" pitchFamily="18" charset="0"/>
            </a:endParaRPr>
          </a:p>
          <a:p>
            <a:pPr marL="0" indent="0">
              <a:buNone/>
            </a:pPr>
            <a:r>
              <a:rPr lang="en-US" i="1" dirty="0">
                <a:latin typeface="Garamond" panose="02020404030301010803" pitchFamily="18" charset="0"/>
              </a:rPr>
              <a:t>O </a:t>
            </a:r>
            <a:r>
              <a:rPr lang="cs-CZ" i="1" dirty="0">
                <a:latin typeface="Garamond" panose="02020404030301010803" pitchFamily="18" charset="0"/>
              </a:rPr>
              <a:t>původu člověka</a:t>
            </a:r>
            <a:r>
              <a:rPr lang="cs-CZ" dirty="0">
                <a:latin typeface="Garamond" panose="02020404030301010803" pitchFamily="18" charset="0"/>
              </a:rPr>
              <a:t>, str. 63</a:t>
            </a:r>
          </a:p>
        </p:txBody>
      </p:sp>
    </p:spTree>
    <p:extLst>
      <p:ext uri="{BB962C8B-B14F-4D97-AF65-F5344CB8AC3E}">
        <p14:creationId xmlns:p14="http://schemas.microsoft.com/office/powerpoint/2010/main" val="95555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9739" y="800113"/>
            <a:ext cx="14246386" cy="1325563"/>
          </a:xfrm>
        </p:spPr>
        <p:txBody>
          <a:bodyPr>
            <a:normAutofit/>
          </a:bodyPr>
          <a:lstStyle/>
          <a:p>
            <a:r>
              <a:rPr lang="cs-CZ" sz="3600" b="1" dirty="0">
                <a:solidFill>
                  <a:srgbClr val="C00000"/>
                </a:solidFill>
                <a:latin typeface="Garamond" panose="02020404030301010803" pitchFamily="18" charset="0"/>
              </a:rPr>
              <a:t>Řeč</a:t>
            </a:r>
          </a:p>
        </p:txBody>
      </p:sp>
      <p:sp>
        <p:nvSpPr>
          <p:cNvPr id="3" name="Zástupný symbol pro obsah 2"/>
          <p:cNvSpPr>
            <a:spLocks noGrp="1"/>
          </p:cNvSpPr>
          <p:nvPr>
            <p:ph idx="1"/>
          </p:nvPr>
        </p:nvSpPr>
        <p:spPr/>
        <p:txBody>
          <a:bodyPr/>
          <a:lstStyle/>
          <a:p>
            <a:pPr marL="0" indent="0">
              <a:buNone/>
            </a:pPr>
            <a:r>
              <a:rPr lang="cs-CZ" dirty="0">
                <a:latin typeface="Garamond" panose="02020404030301010803" pitchFamily="18" charset="0"/>
              </a:rPr>
              <a:t>„</a:t>
            </a:r>
            <a:r>
              <a:rPr lang="en-US" dirty="0">
                <a:latin typeface="Garamond" panose="02020404030301010803" pitchFamily="18" charset="0"/>
              </a:rPr>
              <a:t>[</a:t>
            </a:r>
            <a:r>
              <a:rPr lang="cs-CZ" dirty="0">
                <a:latin typeface="Garamond" panose="02020404030301010803" pitchFamily="18" charset="0"/>
              </a:rPr>
              <a:t>Člověk</a:t>
            </a:r>
            <a:r>
              <a:rPr lang="en-US" dirty="0">
                <a:latin typeface="Garamond" panose="02020404030301010803" pitchFamily="18" charset="0"/>
              </a:rPr>
              <a:t>]</a:t>
            </a:r>
            <a:r>
              <a:rPr lang="cs-CZ" dirty="0">
                <a:latin typeface="Garamond" panose="02020404030301010803" pitchFamily="18" charset="0"/>
              </a:rPr>
              <a:t> není jediným živočichem, který dovede užívat řeči, aby vyjádřil co probíhá v jeho mysli … U zdomácnělého psa pozorujeme dychtivý štěkot, jako např. při lovu, štěkot hněvivý a bručivý, zoufalý štěkot nebo vytí, když je pes někde uvězněn, štěkání za noci, radostný štěkot, např. když jde pes s pánem na procházku, a velmi zřetelný tón prosby nebo naléhání, když si např. přeje, abychom mu otevřeli dveře nebo okno..“</a:t>
            </a:r>
          </a:p>
          <a:p>
            <a:pPr marL="0" indent="0">
              <a:buNone/>
            </a:pPr>
            <a:r>
              <a:rPr lang="cs-CZ" i="1" dirty="0">
                <a:latin typeface="Garamond" panose="02020404030301010803" pitchFamily="18" charset="0"/>
              </a:rPr>
              <a:t>O původu druhů</a:t>
            </a:r>
            <a:r>
              <a:rPr lang="cs-CZ" dirty="0">
                <a:latin typeface="Garamond" panose="02020404030301010803" pitchFamily="18" charset="0"/>
              </a:rPr>
              <a:t>, str. 62</a:t>
            </a:r>
          </a:p>
        </p:txBody>
      </p:sp>
    </p:spTree>
    <p:extLst>
      <p:ext uri="{BB962C8B-B14F-4D97-AF65-F5344CB8AC3E}">
        <p14:creationId xmlns:p14="http://schemas.microsoft.com/office/powerpoint/2010/main" val="382728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4362" y="2795064"/>
            <a:ext cx="11704320" cy="4351338"/>
          </a:xfrm>
        </p:spPr>
        <p:txBody>
          <a:bodyPr>
            <a:normAutofit/>
          </a:bodyPr>
          <a:lstStyle/>
          <a:p>
            <a:pPr marL="0" indent="0">
              <a:buNone/>
            </a:pPr>
            <a:r>
              <a:rPr lang="cs-CZ" sz="4400" b="1" dirty="0">
                <a:latin typeface="Garamond" panose="02020404030301010803" pitchFamily="18" charset="0"/>
              </a:rPr>
              <a:t>4. </a:t>
            </a:r>
            <a:r>
              <a:rPr lang="en-GB" sz="4400" b="1" dirty="0" err="1">
                <a:latin typeface="Garamond" panose="02020404030301010803" pitchFamily="18" charset="0"/>
              </a:rPr>
              <a:t>Filosofick</a:t>
            </a:r>
            <a:r>
              <a:rPr lang="cs-CZ" sz="4400" b="1" dirty="0">
                <a:latin typeface="Garamond" panose="02020404030301010803" pitchFamily="18" charset="0"/>
              </a:rPr>
              <a:t>ý význam Darwinovy teorie</a:t>
            </a:r>
            <a:endParaRPr lang="en-GB" sz="4400" b="1" dirty="0">
              <a:latin typeface="Garamond" panose="02020404030301010803" pitchFamily="18" charset="0"/>
            </a:endParaRPr>
          </a:p>
        </p:txBody>
      </p:sp>
    </p:spTree>
    <p:extLst>
      <p:ext uri="{BB962C8B-B14F-4D97-AF65-F5344CB8AC3E}">
        <p14:creationId xmlns:p14="http://schemas.microsoft.com/office/powerpoint/2010/main" val="4104388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159" y="515596"/>
            <a:ext cx="10692617" cy="1325563"/>
          </a:xfrm>
        </p:spPr>
        <p:txBody>
          <a:bodyPr>
            <a:normAutofit/>
          </a:bodyPr>
          <a:lstStyle/>
          <a:p>
            <a:r>
              <a:rPr lang="cs-CZ" sz="3600" b="1" dirty="0">
                <a:solidFill>
                  <a:srgbClr val="C00000"/>
                </a:solidFill>
                <a:latin typeface="Garamond" panose="02020404030301010803" pitchFamily="18" charset="0"/>
              </a:rPr>
              <a:t>Meze našich schopností</a:t>
            </a:r>
          </a:p>
        </p:txBody>
      </p:sp>
      <p:sp>
        <p:nvSpPr>
          <p:cNvPr id="3" name="Zástupný symbol pro obsah 2"/>
          <p:cNvSpPr>
            <a:spLocks noGrp="1"/>
          </p:cNvSpPr>
          <p:nvPr>
            <p:ph idx="1"/>
          </p:nvPr>
        </p:nvSpPr>
        <p:spPr>
          <a:xfrm>
            <a:off x="930668" y="1466030"/>
            <a:ext cx="10515600" cy="4351338"/>
          </a:xfrm>
        </p:spPr>
        <p:txBody>
          <a:bodyPr>
            <a:normAutofit/>
          </a:bodyPr>
          <a:lstStyle/>
          <a:p>
            <a:pPr marL="0" indent="0">
              <a:buNone/>
            </a:pPr>
            <a:r>
              <a:rPr lang="cs-CZ" sz="3200" dirty="0">
                <a:latin typeface="Garamond" panose="02020404030301010803" pitchFamily="18" charset="0"/>
              </a:rPr>
              <a:t>„Ptát se, jak se vyvinuly psychické schopnosti u nejnižších živočichů, by bylo právě tak beznadějné, jako pátrat po tom, jak vznikl sám život. To jsou problémy daleké budoucnosti, pakliže je člověk vůbec kdy dokáže vyřešit.“</a:t>
            </a:r>
            <a:endParaRPr lang="en-US" sz="3200" dirty="0">
              <a:latin typeface="Garamond" panose="02020404030301010803" pitchFamily="18" charset="0"/>
            </a:endParaRPr>
          </a:p>
          <a:p>
            <a:pPr marL="0" indent="0">
              <a:buNone/>
            </a:pPr>
            <a:r>
              <a:rPr lang="en-US" sz="3200" i="1" dirty="0">
                <a:latin typeface="Garamond" panose="02020404030301010803" pitchFamily="18" charset="0"/>
              </a:rPr>
              <a:t>O </a:t>
            </a:r>
            <a:r>
              <a:rPr lang="cs-CZ" sz="3200" i="1" dirty="0">
                <a:latin typeface="Garamond" panose="02020404030301010803" pitchFamily="18" charset="0"/>
              </a:rPr>
              <a:t>původ</a:t>
            </a:r>
            <a:r>
              <a:rPr lang="en-US" sz="3200" i="1" dirty="0">
                <a:latin typeface="Garamond" panose="02020404030301010803" pitchFamily="18" charset="0"/>
              </a:rPr>
              <a:t>u </a:t>
            </a:r>
            <a:r>
              <a:rPr lang="cs-CZ" sz="3200" i="1" dirty="0">
                <a:latin typeface="Garamond" panose="02020404030301010803" pitchFamily="18" charset="0"/>
              </a:rPr>
              <a:t>člověka</a:t>
            </a:r>
            <a:r>
              <a:rPr lang="cs-CZ" sz="3200" dirty="0">
                <a:latin typeface="Garamond" panose="02020404030301010803" pitchFamily="18" charset="0"/>
              </a:rPr>
              <a:t>, str. 50</a:t>
            </a:r>
          </a:p>
        </p:txBody>
      </p:sp>
    </p:spTree>
    <p:extLst>
      <p:ext uri="{BB962C8B-B14F-4D97-AF65-F5344CB8AC3E}">
        <p14:creationId xmlns:p14="http://schemas.microsoft.com/office/powerpoint/2010/main" val="2723044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Materialismus?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97795" y="1609867"/>
            <a:ext cx="10515600" cy="4351338"/>
          </a:xfrm>
        </p:spPr>
        <p:txBody>
          <a:bodyPr>
            <a:normAutofit/>
          </a:bodyPr>
          <a:lstStyle/>
          <a:p>
            <a:pPr>
              <a:lnSpc>
                <a:spcPct val="100000"/>
              </a:lnSpc>
            </a:pPr>
            <a:endParaRPr lang="cs-CZ" sz="3200" dirty="0">
              <a:latin typeface="Garamond" panose="02020404030301010803" pitchFamily="18" charset="0"/>
            </a:endParaRPr>
          </a:p>
        </p:txBody>
      </p:sp>
    </p:spTree>
    <p:extLst>
      <p:ext uri="{BB962C8B-B14F-4D97-AF65-F5344CB8AC3E}">
        <p14:creationId xmlns:p14="http://schemas.microsoft.com/office/powerpoint/2010/main" val="176152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Materialismus?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97795" y="1609867"/>
            <a:ext cx="10515600" cy="4351338"/>
          </a:xfrm>
        </p:spPr>
        <p:txBody>
          <a:bodyPr>
            <a:normAutofit/>
          </a:bodyPr>
          <a:lstStyle/>
          <a:p>
            <a:pPr>
              <a:lnSpc>
                <a:spcPct val="100000"/>
              </a:lnSpc>
            </a:pPr>
            <a:r>
              <a:rPr lang="cs-CZ" sz="3200" dirty="0">
                <a:latin typeface="Garamond" panose="02020404030301010803" pitchFamily="18" charset="0"/>
              </a:rPr>
              <a:t>Vznik života není vysvětlen.</a:t>
            </a:r>
          </a:p>
        </p:txBody>
      </p:sp>
    </p:spTree>
    <p:extLst>
      <p:ext uri="{BB962C8B-B14F-4D97-AF65-F5344CB8AC3E}">
        <p14:creationId xmlns:p14="http://schemas.microsoft.com/office/powerpoint/2010/main" val="2457062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Materialismus?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97795" y="1609867"/>
            <a:ext cx="10515600" cy="4351338"/>
          </a:xfrm>
        </p:spPr>
        <p:txBody>
          <a:bodyPr>
            <a:normAutofit/>
          </a:bodyPr>
          <a:lstStyle/>
          <a:p>
            <a:pPr>
              <a:lnSpc>
                <a:spcPct val="100000"/>
              </a:lnSpc>
            </a:pPr>
            <a:r>
              <a:rPr lang="cs-CZ" sz="3200" dirty="0">
                <a:latin typeface="Garamond" panose="02020404030301010803" pitchFamily="18" charset="0"/>
              </a:rPr>
              <a:t>Vznik života není vysvětlen.</a:t>
            </a:r>
          </a:p>
          <a:p>
            <a:pPr>
              <a:lnSpc>
                <a:spcPct val="100000"/>
              </a:lnSpc>
              <a:spcBef>
                <a:spcPts val="0"/>
              </a:spcBef>
            </a:pPr>
            <a:r>
              <a:rPr lang="cs-CZ" sz="3200" dirty="0">
                <a:latin typeface="Garamond" panose="02020404030301010803" pitchFamily="18" charset="0"/>
              </a:rPr>
              <a:t>Vznik psychických schopností u nejnižších živočichů není </a:t>
            </a:r>
          </a:p>
          <a:p>
            <a:pPr marL="0" indent="0">
              <a:lnSpc>
                <a:spcPct val="100000"/>
              </a:lnSpc>
              <a:spcBef>
                <a:spcPts val="0"/>
              </a:spcBef>
              <a:buNone/>
            </a:pPr>
            <a:r>
              <a:rPr lang="cs-CZ" sz="3200" dirty="0">
                <a:latin typeface="Garamond" panose="02020404030301010803" pitchFamily="18" charset="0"/>
              </a:rPr>
              <a:t>    vysvětlen.</a:t>
            </a:r>
          </a:p>
        </p:txBody>
      </p:sp>
    </p:spTree>
    <p:extLst>
      <p:ext uri="{BB962C8B-B14F-4D97-AF65-F5344CB8AC3E}">
        <p14:creationId xmlns:p14="http://schemas.microsoft.com/office/powerpoint/2010/main" val="2804780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b="1" dirty="0">
                <a:solidFill>
                  <a:srgbClr val="C00000"/>
                </a:solidFill>
                <a:latin typeface="Garamond" panose="02020404030301010803" pitchFamily="18" charset="0"/>
              </a:rPr>
              <a:t>Materialismus?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97795" y="1609867"/>
            <a:ext cx="10515600" cy="4351338"/>
          </a:xfrm>
        </p:spPr>
        <p:txBody>
          <a:bodyPr>
            <a:normAutofit/>
          </a:bodyPr>
          <a:lstStyle/>
          <a:p>
            <a:pPr>
              <a:lnSpc>
                <a:spcPct val="100000"/>
              </a:lnSpc>
            </a:pPr>
            <a:r>
              <a:rPr lang="cs-CZ" sz="3200" dirty="0">
                <a:latin typeface="Garamond" panose="02020404030301010803" pitchFamily="18" charset="0"/>
              </a:rPr>
              <a:t>Vznik života není vysvětlen.</a:t>
            </a:r>
          </a:p>
          <a:p>
            <a:pPr>
              <a:lnSpc>
                <a:spcPct val="100000"/>
              </a:lnSpc>
              <a:spcBef>
                <a:spcPts val="0"/>
              </a:spcBef>
            </a:pPr>
            <a:r>
              <a:rPr lang="cs-CZ" sz="3200" dirty="0">
                <a:latin typeface="Garamond" panose="02020404030301010803" pitchFamily="18" charset="0"/>
              </a:rPr>
              <a:t>Vznik psychických schopností u nejnižších živočichů není </a:t>
            </a:r>
          </a:p>
          <a:p>
            <a:pPr marL="0" indent="0">
              <a:lnSpc>
                <a:spcPct val="100000"/>
              </a:lnSpc>
              <a:spcBef>
                <a:spcPts val="0"/>
              </a:spcBef>
              <a:buNone/>
            </a:pPr>
            <a:r>
              <a:rPr lang="cs-CZ" sz="3200" dirty="0">
                <a:latin typeface="Garamond" panose="02020404030301010803" pitchFamily="18" charset="0"/>
              </a:rPr>
              <a:t>    vysvětlen.</a:t>
            </a:r>
          </a:p>
          <a:p>
            <a:pPr>
              <a:lnSpc>
                <a:spcPct val="100000"/>
              </a:lnSpc>
            </a:pPr>
            <a:r>
              <a:rPr lang="cs-CZ" sz="3200" dirty="0">
                <a:latin typeface="Garamond" panose="02020404030301010803" pitchFamily="18" charset="0"/>
              </a:rPr>
              <a:t>Platónské pojetí jednoduché duše je nepředstavitelné v rámci Darwinismu</a:t>
            </a:r>
          </a:p>
        </p:txBody>
      </p:sp>
    </p:spTree>
    <p:extLst>
      <p:ext uri="{BB962C8B-B14F-4D97-AF65-F5344CB8AC3E}">
        <p14:creationId xmlns:p14="http://schemas.microsoft.com/office/powerpoint/2010/main" val="804973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3" y="918412"/>
            <a:ext cx="10762957" cy="1325563"/>
          </a:xfrm>
        </p:spPr>
        <p:txBody>
          <a:bodyPr>
            <a:normAutofit/>
          </a:bodyPr>
          <a:lstStyle/>
          <a:p>
            <a:r>
              <a:rPr lang="cs-CZ" sz="3600" b="1" dirty="0">
                <a:solidFill>
                  <a:srgbClr val="C00000"/>
                </a:solidFill>
                <a:latin typeface="Garamond" panose="02020404030301010803" pitchFamily="18" charset="0"/>
              </a:rPr>
              <a:t>Dvě paměti v člověku</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38200" y="2222695"/>
            <a:ext cx="10515600" cy="3954268"/>
          </a:xfrm>
        </p:spPr>
        <p:txBody>
          <a:bodyPr>
            <a:noAutofit/>
          </a:bodyPr>
          <a:lstStyle/>
          <a:p>
            <a:pPr marL="514350" indent="-514350">
              <a:buAutoNum type="arabicPeriod"/>
            </a:pPr>
            <a:r>
              <a:rPr lang="cs-CZ" sz="3600" dirty="0">
                <a:latin typeface="Garamond" panose="02020404030301010803" pitchFamily="18" charset="0"/>
              </a:rPr>
              <a:t>Paměť jednotlivce</a:t>
            </a:r>
          </a:p>
          <a:p>
            <a:pPr marL="514350" indent="-514350">
              <a:buAutoNum type="arabicPeriod"/>
            </a:pPr>
            <a:r>
              <a:rPr lang="cs-CZ" sz="3600" dirty="0">
                <a:latin typeface="Garamond" panose="02020404030301010803" pitchFamily="18" charset="0"/>
              </a:rPr>
              <a:t>Paměť druhu</a:t>
            </a:r>
            <a:r>
              <a:rPr lang="en-GB" sz="3600" dirty="0">
                <a:latin typeface="Garamond" panose="02020404030301010803" pitchFamily="18" charset="0"/>
              </a:rPr>
              <a:t> (</a:t>
            </a:r>
            <a:r>
              <a:rPr lang="en-GB" sz="3600" dirty="0" err="1">
                <a:latin typeface="Garamond" panose="02020404030301010803" pitchFamily="18" charset="0"/>
              </a:rPr>
              <a:t>instinkt</a:t>
            </a:r>
            <a:r>
              <a:rPr lang="en-GB" sz="3600" dirty="0">
                <a:latin typeface="Garamond" panose="02020404030301010803" pitchFamily="18" charset="0"/>
              </a:rPr>
              <a:t>)</a:t>
            </a:r>
            <a:endParaRPr lang="cs-CZ" sz="3600" dirty="0">
              <a:latin typeface="Garamond" panose="02020404030301010803" pitchFamily="18" charset="0"/>
            </a:endParaRPr>
          </a:p>
          <a:p>
            <a:pPr marL="514350" indent="-514350">
              <a:buAutoNum type="arabicPeriod"/>
            </a:pPr>
            <a:endParaRPr lang="cs-CZ" sz="3600" dirty="0">
              <a:latin typeface="Garamond" panose="02020404030301010803" pitchFamily="18" charset="0"/>
            </a:endParaRPr>
          </a:p>
          <a:p>
            <a:pPr marL="0" indent="0">
              <a:buNone/>
            </a:pPr>
            <a:r>
              <a:rPr lang="en-GB" sz="3600" dirty="0">
                <a:latin typeface="Garamond" panose="02020404030301010803" pitchFamily="18" charset="0"/>
              </a:rPr>
              <a:t>‘Plato says in </a:t>
            </a:r>
            <a:r>
              <a:rPr lang="en-GB" sz="3600" dirty="0" err="1">
                <a:latin typeface="Garamond" panose="02020404030301010803" pitchFamily="18" charset="0"/>
              </a:rPr>
              <a:t>Phaedo</a:t>
            </a:r>
            <a:r>
              <a:rPr lang="en-GB" sz="3600" dirty="0">
                <a:latin typeface="Garamond" panose="02020404030301010803" pitchFamily="18" charset="0"/>
              </a:rPr>
              <a:t> that our ‘imaginary ideas’ arise from the pre-existence of the soul, are not derivable from experience―read monkeys for pre-existence.’</a:t>
            </a:r>
          </a:p>
          <a:p>
            <a:pPr marL="0" indent="0">
              <a:buNone/>
            </a:pPr>
            <a:r>
              <a:rPr lang="en-GB" sz="3600" dirty="0">
                <a:latin typeface="Garamond" panose="02020404030301010803" pitchFamily="18" charset="0"/>
              </a:rPr>
              <a:t>(Se</a:t>
            </a:r>
            <a:r>
              <a:rPr lang="cs-CZ" sz="3600" dirty="0">
                <a:latin typeface="Garamond" panose="02020404030301010803" pitchFamily="18" charset="0"/>
              </a:rPr>
              <a:t>šit M 128)</a:t>
            </a:r>
            <a:endParaRPr lang="en-GB" sz="3600" dirty="0">
              <a:latin typeface="Garamond" panose="02020404030301010803" pitchFamily="18" charset="0"/>
            </a:endParaRPr>
          </a:p>
        </p:txBody>
      </p:sp>
    </p:spTree>
    <p:extLst>
      <p:ext uri="{BB962C8B-B14F-4D97-AF65-F5344CB8AC3E}">
        <p14:creationId xmlns:p14="http://schemas.microsoft.com/office/powerpoint/2010/main" val="4267854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57259" y="773210"/>
            <a:ext cx="5006336" cy="1325563"/>
          </a:xfrm>
        </p:spPr>
        <p:txBody>
          <a:bodyPr>
            <a:normAutofit/>
          </a:bodyPr>
          <a:lstStyle/>
          <a:p>
            <a:r>
              <a:rPr lang="cs-CZ" b="1" dirty="0">
                <a:latin typeface="Garamond" panose="02020404030301010803" pitchFamily="18" charset="0"/>
              </a:rPr>
              <a:t>Darwin a Bůh</a:t>
            </a:r>
            <a:endParaRPr lang="en-GB" b="1" dirty="0">
              <a:latin typeface="Garamond" panose="02020404030301010803" pitchFamily="18" charset="0"/>
            </a:endParaRPr>
          </a:p>
        </p:txBody>
      </p:sp>
      <p:sp>
        <p:nvSpPr>
          <p:cNvPr id="5" name="Content Placeholder 4"/>
          <p:cNvSpPr>
            <a:spLocks noGrp="1"/>
          </p:cNvSpPr>
          <p:nvPr>
            <p:ph idx="1"/>
          </p:nvPr>
        </p:nvSpPr>
        <p:spPr>
          <a:xfrm>
            <a:off x="805543" y="2044655"/>
            <a:ext cx="5290457" cy="3708970"/>
          </a:xfrm>
        </p:spPr>
        <p:txBody>
          <a:bodyPr anchor="t">
            <a:noAutofit/>
          </a:bodyPr>
          <a:lstStyle/>
          <a:p>
            <a:pPr marL="0" indent="0">
              <a:buNone/>
            </a:pPr>
            <a:r>
              <a:rPr lang="en-GB" dirty="0">
                <a:latin typeface="Garamond" panose="02020404030301010803" pitchFamily="18" charset="0"/>
              </a:rPr>
              <a:t>‘My judgement often fluctuates … In my most extreme fluctuations I have never been an Atheist in the sense of denying the existence of a God. I think that generally (and more and more as I grow older), but not always, that an Agnostic would be the more correct description of my state of mind.’ </a:t>
            </a:r>
            <a:endParaRPr lang="cs-CZ" dirty="0">
              <a:latin typeface="Garamond" panose="02020404030301010803" pitchFamily="18" charset="0"/>
            </a:endParaRPr>
          </a:p>
          <a:p>
            <a:pPr marL="0" indent="0">
              <a:buNone/>
            </a:pPr>
            <a:r>
              <a:rPr lang="cs-CZ" dirty="0">
                <a:latin typeface="Garamond" panose="02020404030301010803" pitchFamily="18" charset="0"/>
              </a:rPr>
              <a:t>Dopis</a:t>
            </a:r>
            <a:r>
              <a:rPr lang="en-GB" dirty="0">
                <a:latin typeface="Garamond" panose="02020404030301010803" pitchFamily="18" charset="0"/>
              </a:rPr>
              <a:t>, 1879</a:t>
            </a:r>
          </a:p>
        </p:txBody>
      </p:sp>
      <p:sp>
        <p:nvSpPr>
          <p:cNvPr id="16" name="Freeform: Shape 1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Výsledek obrázku pro darwinism">
            <a:extLst>
              <a:ext uri="{FF2B5EF4-FFF2-40B4-BE49-F238E27FC236}">
                <a16:creationId xmlns:a16="http://schemas.microsoft.com/office/drawing/2014/main" id="{9340B134-17D4-433F-A877-E5B4C0E065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6139"/>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042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8437" y="1056614"/>
            <a:ext cx="9516794" cy="1325563"/>
          </a:xfrm>
        </p:spPr>
        <p:txBody>
          <a:bodyPr>
            <a:normAutofit/>
          </a:bodyPr>
          <a:lstStyle/>
          <a:p>
            <a:r>
              <a:rPr lang="cs-CZ" sz="3600" b="1" dirty="0">
                <a:solidFill>
                  <a:srgbClr val="C00000"/>
                </a:solidFill>
                <a:latin typeface="Garamond" panose="02020404030301010803" pitchFamily="18" charset="0"/>
              </a:rPr>
              <a:t>Dnes</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4294967295"/>
          </p:nvPr>
        </p:nvSpPr>
        <p:spPr>
          <a:xfrm>
            <a:off x="1406769" y="2149182"/>
            <a:ext cx="10515600" cy="4351338"/>
          </a:xfrm>
        </p:spPr>
        <p:txBody>
          <a:bodyPr/>
          <a:lstStyle/>
          <a:p>
            <a:pPr marL="514350" indent="-514350">
              <a:buAutoNum type="arabicPeriod"/>
            </a:pPr>
            <a:r>
              <a:rPr lang="cs-CZ" sz="3600" dirty="0">
                <a:latin typeface="Garamond" panose="02020404030301010803" pitchFamily="18" charset="0"/>
              </a:rPr>
              <a:t>Darwinova teorie evoluce</a:t>
            </a:r>
          </a:p>
          <a:p>
            <a:pPr marL="514350" indent="-514350">
              <a:buFont typeface="Arial" panose="020B0604020202020204" pitchFamily="34" charset="0"/>
              <a:buAutoNum type="arabicPeriod"/>
            </a:pPr>
            <a:r>
              <a:rPr lang="cs-CZ" sz="3600" dirty="0">
                <a:latin typeface="Garamond" panose="02020404030301010803" pitchFamily="18" charset="0"/>
              </a:rPr>
              <a:t>Kontinuita duševních schopností mezi živočichy a člověkem </a:t>
            </a:r>
          </a:p>
          <a:p>
            <a:pPr marL="514350" indent="-514350">
              <a:buFont typeface="Arial" panose="020B0604020202020204" pitchFamily="34" charset="0"/>
              <a:buAutoNum type="arabicPeriod"/>
            </a:pPr>
            <a:r>
              <a:rPr lang="cs-CZ" sz="3600" dirty="0">
                <a:latin typeface="Garamond" panose="02020404030301010803" pitchFamily="18" charset="0"/>
              </a:rPr>
              <a:t>Význam pohlavního výběru pro duševní schopnosti</a:t>
            </a:r>
          </a:p>
          <a:p>
            <a:pPr marL="0" indent="0">
              <a:buNone/>
            </a:pPr>
            <a:r>
              <a:rPr lang="cs-CZ" sz="3600" dirty="0">
                <a:latin typeface="Garamond" panose="02020404030301010803" pitchFamily="18" charset="0"/>
              </a:rPr>
              <a:t>4.  Filosofický význam Darwinovy teorie</a:t>
            </a:r>
            <a:endParaRPr lang="en-GB" sz="3600" dirty="0">
              <a:latin typeface="Garamond" panose="02020404030301010803" pitchFamily="18" charset="0"/>
            </a:endParaRPr>
          </a:p>
          <a:p>
            <a:pPr marL="514350" indent="-514350">
              <a:buAutoNum type="arabicPeriod"/>
            </a:pPr>
            <a:endParaRPr lang="cs-CZ" dirty="0"/>
          </a:p>
          <a:p>
            <a:pPr marL="514350" indent="-514350">
              <a:buAutoNum type="arabicPeriod"/>
            </a:pPr>
            <a:endParaRPr lang="en-GB" dirty="0"/>
          </a:p>
        </p:txBody>
      </p:sp>
    </p:spTree>
    <p:extLst>
      <p:ext uri="{BB962C8B-B14F-4D97-AF65-F5344CB8AC3E}">
        <p14:creationId xmlns:p14="http://schemas.microsoft.com/office/powerpoint/2010/main" val="4246323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r="1693" b="5916"/>
          <a:stretch/>
        </p:blipFill>
        <p:spPr>
          <a:xfrm>
            <a:off x="5948026" y="202919"/>
            <a:ext cx="6101387" cy="6452161"/>
          </a:xfrm>
          <a:prstGeom prst="rect">
            <a:avLst/>
          </a:prstGeom>
          <a:effectLst/>
        </p:spPr>
      </p:pic>
      <p:sp>
        <p:nvSpPr>
          <p:cNvPr id="2" name="Title 1"/>
          <p:cNvSpPr>
            <a:spLocks noGrp="1"/>
          </p:cNvSpPr>
          <p:nvPr>
            <p:ph type="title"/>
          </p:nvPr>
        </p:nvSpPr>
        <p:spPr>
          <a:xfrm>
            <a:off x="476866" y="1086466"/>
            <a:ext cx="5471160" cy="2648506"/>
          </a:xfrm>
        </p:spPr>
        <p:txBody>
          <a:bodyPr>
            <a:normAutofit/>
          </a:bodyPr>
          <a:lstStyle/>
          <a:p>
            <a:pPr>
              <a:lnSpc>
                <a:spcPct val="80000"/>
              </a:lnSpc>
            </a:pPr>
            <a:r>
              <a:rPr lang="en-US" sz="3700" dirty="0">
                <a:latin typeface="Garamond" panose="02020404030301010803" pitchFamily="18" charset="0"/>
              </a:rPr>
              <a:t>P</a:t>
            </a:r>
            <a:r>
              <a:rPr lang="cs-CZ" sz="3700" dirty="0" err="1">
                <a:latin typeface="Garamond" panose="02020404030301010803" pitchFamily="18" charset="0"/>
              </a:rPr>
              <a:t>říští</a:t>
            </a:r>
            <a:r>
              <a:rPr lang="cs-CZ" sz="3700" dirty="0">
                <a:latin typeface="Garamond" panose="02020404030301010803" pitchFamily="18" charset="0"/>
              </a:rPr>
              <a:t> týden:</a:t>
            </a:r>
            <a:br>
              <a:rPr lang="cs-CZ" sz="3700" dirty="0">
                <a:latin typeface="Garamond" panose="02020404030301010803" pitchFamily="18" charset="0"/>
              </a:rPr>
            </a:br>
            <a:r>
              <a:rPr lang="cs-CZ" sz="3700" dirty="0">
                <a:latin typeface="Garamond" panose="02020404030301010803" pitchFamily="18" charset="0"/>
              </a:rPr>
              <a:t>Friedrich Nietzsche, </a:t>
            </a:r>
            <a:br>
              <a:rPr lang="cs-CZ" sz="3700" dirty="0">
                <a:latin typeface="Garamond" panose="02020404030301010803" pitchFamily="18" charset="0"/>
              </a:rPr>
            </a:br>
            <a:r>
              <a:rPr lang="cs-CZ" sz="3700" i="1" dirty="0">
                <a:latin typeface="Garamond" panose="02020404030301010803" pitchFamily="18" charset="0"/>
              </a:rPr>
              <a:t>Mimo dobro a zlo</a:t>
            </a:r>
            <a:r>
              <a:rPr lang="cs-CZ" sz="3700" dirty="0">
                <a:latin typeface="Garamond" panose="02020404030301010803" pitchFamily="18" charset="0"/>
              </a:rPr>
              <a:t>, kapitola 1</a:t>
            </a:r>
            <a:endParaRPr lang="en-GB" sz="3700" dirty="0">
              <a:latin typeface="Garamond" panose="02020404030301010803" pitchFamily="18" charset="0"/>
            </a:endParaRPr>
          </a:p>
        </p:txBody>
      </p:sp>
      <p:sp>
        <p:nvSpPr>
          <p:cNvPr id="9" name="Content Placeholder 8"/>
          <p:cNvSpPr>
            <a:spLocks noGrp="1"/>
          </p:cNvSpPr>
          <p:nvPr>
            <p:ph idx="1"/>
          </p:nvPr>
        </p:nvSpPr>
        <p:spPr>
          <a:xfrm>
            <a:off x="476866" y="3818597"/>
            <a:ext cx="5127029" cy="2791302"/>
          </a:xfrm>
        </p:spPr>
        <p:txBody>
          <a:bodyPr>
            <a:normAutofit/>
          </a:bodyPr>
          <a:lstStyle/>
          <a:p>
            <a:pPr marL="0" indent="0">
              <a:buNone/>
            </a:pPr>
            <a:r>
              <a:rPr lang="cs-CZ" sz="3200">
                <a:latin typeface="Garamond" panose="02020404030301010803" pitchFamily="18" charset="0"/>
              </a:rPr>
              <a:t>(Sekce 12 je pro nás klíčová)</a:t>
            </a:r>
            <a:endParaRPr lang="en-US" sz="3200" dirty="0">
              <a:latin typeface="Garamond" panose="02020404030301010803" pitchFamily="18" charset="0"/>
            </a:endParaRPr>
          </a:p>
        </p:txBody>
      </p:sp>
    </p:spTree>
    <p:extLst>
      <p:ext uri="{BB962C8B-B14F-4D97-AF65-F5344CB8AC3E}">
        <p14:creationId xmlns:p14="http://schemas.microsoft.com/office/powerpoint/2010/main" val="402063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91921" y="2698928"/>
            <a:ext cx="8996289" cy="4351338"/>
          </a:xfrm>
        </p:spPr>
        <p:txBody>
          <a:bodyPr/>
          <a:lstStyle/>
          <a:p>
            <a:pPr marL="0" indent="0">
              <a:buNone/>
            </a:pPr>
            <a:r>
              <a:rPr lang="cs-CZ" sz="4400" b="1" dirty="0">
                <a:latin typeface="Garamond" panose="02020404030301010803" pitchFamily="18" charset="0"/>
              </a:rPr>
              <a:t>1. Darwinova teorie evoluce</a:t>
            </a:r>
            <a:endParaRPr lang="en-GB" sz="4400" b="1" dirty="0">
              <a:latin typeface="Garamond" panose="02020404030301010803" pitchFamily="18" charset="0"/>
            </a:endParaRPr>
          </a:p>
          <a:p>
            <a:endParaRPr lang="en-GB" dirty="0"/>
          </a:p>
        </p:txBody>
      </p:sp>
    </p:spTree>
    <p:extLst>
      <p:ext uri="{BB962C8B-B14F-4D97-AF65-F5344CB8AC3E}">
        <p14:creationId xmlns:p14="http://schemas.microsoft.com/office/powerpoint/2010/main" val="29610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c/cd/Origin_of_Species_title_page.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884250" y="426085"/>
            <a:ext cx="3875087"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61328" y="2506662"/>
            <a:ext cx="11488615" cy="4351338"/>
          </a:xfrm>
        </p:spPr>
        <p:txBody>
          <a:bodyPr>
            <a:normAutofit/>
          </a:bodyPr>
          <a:lstStyle/>
          <a:p>
            <a:pPr marL="0" indent="0">
              <a:buNone/>
            </a:pPr>
            <a:r>
              <a:rPr lang="cs-CZ" sz="6000" dirty="0">
                <a:latin typeface="Garamond" panose="02020404030301010803" pitchFamily="18" charset="0"/>
              </a:rPr>
              <a:t>Species = </a:t>
            </a:r>
            <a:r>
              <a:rPr lang="el-GR" sz="6000" dirty="0">
                <a:latin typeface="Garamond" panose="02020404030301010803" pitchFamily="18" charset="0"/>
              </a:rPr>
              <a:t>εἶδος</a:t>
            </a:r>
            <a:r>
              <a:rPr lang="cs-CZ" sz="6000" dirty="0">
                <a:latin typeface="Garamond" panose="02020404030301010803" pitchFamily="18" charset="0"/>
              </a:rPr>
              <a:t> = neměnnost</a:t>
            </a:r>
            <a:endParaRPr lang="en-GB" sz="6000" dirty="0">
              <a:latin typeface="Garamond" panose="02020404030301010803" pitchFamily="18" charset="0"/>
            </a:endParaRPr>
          </a:p>
        </p:txBody>
      </p:sp>
    </p:spTree>
    <p:extLst>
      <p:ext uri="{BB962C8B-B14F-4D97-AF65-F5344CB8AC3E}">
        <p14:creationId xmlns:p14="http://schemas.microsoft.com/office/powerpoint/2010/main" val="195214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151" y="681037"/>
            <a:ext cx="10129911" cy="1325563"/>
          </a:xfrm>
        </p:spPr>
        <p:txBody>
          <a:bodyPr>
            <a:normAutofit/>
          </a:bodyPr>
          <a:lstStyle/>
          <a:p>
            <a:r>
              <a:rPr lang="cs-CZ" sz="3600" b="1" dirty="0">
                <a:solidFill>
                  <a:srgbClr val="C00000"/>
                </a:solidFill>
                <a:latin typeface="Garamond" panose="02020404030301010803" pitchFamily="18" charset="0"/>
              </a:rPr>
              <a:t>Dvě hlavní teze Darwinismu</a:t>
            </a:r>
          </a:p>
        </p:txBody>
      </p:sp>
      <p:sp>
        <p:nvSpPr>
          <p:cNvPr id="3" name="Zástupný symbol pro obsah 2"/>
          <p:cNvSpPr>
            <a:spLocks noGrp="1"/>
          </p:cNvSpPr>
          <p:nvPr>
            <p:ph idx="1"/>
          </p:nvPr>
        </p:nvSpPr>
        <p:spPr>
          <a:xfrm>
            <a:off x="1881050" y="1825625"/>
            <a:ext cx="9472749" cy="4351338"/>
          </a:xfrm>
        </p:spPr>
        <p:txBody>
          <a:bodyPr>
            <a:normAutofit/>
          </a:bodyPr>
          <a:lstStyle/>
          <a:p>
            <a:pPr marL="514350" indent="-514350">
              <a:buAutoNum type="arabicPeriod"/>
            </a:pPr>
            <a:r>
              <a:rPr lang="cs-CZ" sz="3600" dirty="0">
                <a:latin typeface="Garamond" panose="02020404030301010803" pitchFamily="18" charset="0"/>
              </a:rPr>
              <a:t>Společný původ—jeden strom života.</a:t>
            </a:r>
          </a:p>
          <a:p>
            <a:pPr marL="514350" indent="-514350">
              <a:buAutoNum type="arabicPeriod"/>
            </a:pPr>
            <a:r>
              <a:rPr lang="cs-CZ" sz="3600" dirty="0">
                <a:latin typeface="Garamond" panose="02020404030301010803" pitchFamily="18" charset="0"/>
              </a:rPr>
              <a:t>Přírodní výběr je kausálním mechanismem vzniku druhů.</a:t>
            </a:r>
          </a:p>
        </p:txBody>
      </p:sp>
    </p:spTree>
    <p:extLst>
      <p:ext uri="{BB962C8B-B14F-4D97-AF65-F5344CB8AC3E}">
        <p14:creationId xmlns:p14="http://schemas.microsoft.com/office/powerpoint/2010/main" val="298745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arles Darwin's Tree of Life Sketch 1837"/>
          <p:cNvPicPr>
            <a:picLocks noChangeAspect="1" noChangeArrowheads="1"/>
          </p:cNvPicPr>
          <p:nvPr/>
        </p:nvPicPr>
        <p:blipFill rotWithShape="1">
          <a:blip r:embed="rId2">
            <a:extLst>
              <a:ext uri="{28A0092B-C50C-407E-A947-70E740481C1C}">
                <a14:useLocalDpi xmlns:a14="http://schemas.microsoft.com/office/drawing/2010/main" val="0"/>
              </a:ext>
            </a:extLst>
          </a:blip>
          <a:srcRect l="6507" t="3262" r="4121"/>
          <a:stretch/>
        </p:blipFill>
        <p:spPr bwMode="auto">
          <a:xfrm>
            <a:off x="5008969" y="1"/>
            <a:ext cx="502515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4294967295"/>
          </p:nvPr>
        </p:nvSpPr>
        <p:spPr>
          <a:xfrm>
            <a:off x="1343277" y="2977490"/>
            <a:ext cx="4770253" cy="3248025"/>
          </a:xfrm>
        </p:spPr>
        <p:txBody>
          <a:bodyPr/>
          <a:lstStyle/>
          <a:p>
            <a:pPr marL="0" indent="0">
              <a:buNone/>
            </a:pPr>
            <a:r>
              <a:rPr lang="en-GB" dirty="0">
                <a:latin typeface="Garamond" panose="02020404030301010803" pitchFamily="18" charset="0"/>
              </a:rPr>
              <a:t>Charles Darwin,</a:t>
            </a:r>
          </a:p>
          <a:p>
            <a:pPr marL="0" indent="0">
              <a:buNone/>
            </a:pPr>
            <a:r>
              <a:rPr lang="en-GB" dirty="0">
                <a:latin typeface="Garamond" panose="02020404030301010803" pitchFamily="18" charset="0"/>
              </a:rPr>
              <a:t>“</a:t>
            </a:r>
            <a:r>
              <a:rPr lang="cs-CZ" dirty="0">
                <a:latin typeface="Garamond" panose="02020404030301010803" pitchFamily="18" charset="0"/>
              </a:rPr>
              <a:t>Sešit</a:t>
            </a:r>
            <a:r>
              <a:rPr lang="en-GB" dirty="0">
                <a:latin typeface="Garamond" panose="02020404030301010803" pitchFamily="18" charset="0"/>
              </a:rPr>
              <a:t> B”</a:t>
            </a:r>
            <a:r>
              <a:rPr lang="cs-CZ" dirty="0">
                <a:latin typeface="Garamond" panose="02020404030301010803" pitchFamily="18" charset="0"/>
              </a:rPr>
              <a:t>, </a:t>
            </a:r>
            <a:r>
              <a:rPr lang="en-GB" dirty="0">
                <a:latin typeface="Garamond" panose="02020404030301010803" pitchFamily="18" charset="0"/>
              </a:rPr>
              <a:t>1837</a:t>
            </a: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2562344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1298</Words>
  <Application>Microsoft Office PowerPoint</Application>
  <PresentationFormat>Widescreen</PresentationFormat>
  <Paragraphs>109</Paragraphs>
  <Slides>40</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Garamond</vt:lpstr>
      <vt:lpstr>Office Theme</vt:lpstr>
      <vt:lpstr>PowerPoint Presentation</vt:lpstr>
      <vt:lpstr>Charles Darwin (1809-1882)</vt:lpstr>
      <vt:lpstr>Evoluční teorie před Darwinem</vt:lpstr>
      <vt:lpstr>Dnes</vt:lpstr>
      <vt:lpstr>PowerPoint Presentation</vt:lpstr>
      <vt:lpstr>PowerPoint Presentation</vt:lpstr>
      <vt:lpstr>PowerPoint Presentation</vt:lpstr>
      <vt:lpstr>Dvě hlavní teze Darwinismu</vt:lpstr>
      <vt:lpstr>PowerPoint Presentation</vt:lpstr>
      <vt:lpstr>PowerPoint Presentation</vt:lpstr>
      <vt:lpstr>Přírodní výběr </vt:lpstr>
      <vt:lpstr>PowerPoint Presentation</vt:lpstr>
      <vt:lpstr>PowerPoint Presentation</vt:lpstr>
      <vt:lpstr>Alfred Russel Wallace (1823-1913)</vt:lpstr>
      <vt:lpstr>Dva rozdíly mezi teoriemi u Wallace a Darwina</vt:lpstr>
      <vt:lpstr>PowerPoint Presentation</vt:lpstr>
      <vt:lpstr>O původu člověka (1871)</vt:lpstr>
      <vt:lpstr>„Natura non facit saltum“ </vt:lpstr>
      <vt:lpstr>PowerPoint Presentation</vt:lpstr>
      <vt:lpstr>Psychická kontinuita</vt:lpstr>
      <vt:lpstr>PowerPoint Presentation</vt:lpstr>
      <vt:lpstr>Intelektuální emoce u živočichů</vt:lpstr>
      <vt:lpstr>Smysl pro humor</vt:lpstr>
      <vt:lpstr>Představivost</vt:lpstr>
      <vt:lpstr>Souhrn</vt:lpstr>
      <vt:lpstr>Petr Kropotkin,  Vzajemná pomoc, 1902</vt:lpstr>
      <vt:lpstr>PowerPoint Presentation</vt:lpstr>
      <vt:lpstr>Darwin cituje Schopenhauera o pohlavním výběru</vt:lpstr>
      <vt:lpstr>Smysl pro krásu </vt:lpstr>
      <vt:lpstr>Původ lidské řeči</vt:lpstr>
      <vt:lpstr>Řeč</vt:lpstr>
      <vt:lpstr>PowerPoint Presentation</vt:lpstr>
      <vt:lpstr>Meze našich schopností</vt:lpstr>
      <vt:lpstr>Materialismus?</vt:lpstr>
      <vt:lpstr>Materialismus?</vt:lpstr>
      <vt:lpstr>Materialismus?</vt:lpstr>
      <vt:lpstr>Materialismus?</vt:lpstr>
      <vt:lpstr>Dvě paměti v člověku</vt:lpstr>
      <vt:lpstr>Darwin a Bůh</vt:lpstr>
      <vt:lpstr>Příští týden: Friedrich Nietzsche,  Mimo dobro a zlo, kapitola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Darwin</dc:title>
  <dc:creator>James Hill</dc:creator>
  <cp:lastModifiedBy>Anna Hill</cp:lastModifiedBy>
  <cp:revision>74</cp:revision>
  <dcterms:created xsi:type="dcterms:W3CDTF">2016-04-09T20:52:49Z</dcterms:created>
  <dcterms:modified xsi:type="dcterms:W3CDTF">2023-12-07T10:46:08Z</dcterms:modified>
</cp:coreProperties>
</file>