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17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F2834C9-ECC9-4BE5-A477-725A463727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2B22E6-7BD7-43B7-A3DA-EC73D2BE2C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5B8BD-C03B-45FE-B842-938C10568270}" type="datetimeFigureOut">
              <a:rPr lang="en-DE" smtClean="0"/>
              <a:t>04/27/2019</a:t>
            </a:fld>
            <a:endParaRPr lang="en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368AD7-D9C9-45A6-A7CA-46601ADC84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1193C5-C055-4DA5-83B0-6A0A81A2E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D2F84-C319-4772-9194-48D9A5BB24B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95962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C8348-4C28-4F46-A122-E123870E35F7}" type="datetimeFigureOut">
              <a:rPr lang="en-DE" smtClean="0"/>
              <a:t>04/27/2019</a:t>
            </a:fld>
            <a:endParaRPr lang="en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F97B-E137-4DC5-AB70-7063DB824152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0184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1F97B-E137-4DC5-AB70-7063DB824152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8653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8FDF5-A2F3-4B4F-82DA-C1D98895D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557B5C-5725-42F5-B86D-84AE86D44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8DD305-F9BF-4BCE-B183-7232B0BE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01/04/2019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916FFE-133F-4976-8118-B2BA2040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Commission</a:t>
            </a:r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EFF0DD-443D-4F03-AFD5-422FE9FF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712-2558-4335-9531-E2CEB577E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8485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5E1ED-2A35-4A70-9F5E-E80477D3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FACD51-3580-4989-8D3B-2CD78E904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A0318B-C602-469D-9051-1BF380A8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01/04/2019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DA7F39-E17B-4871-B3B2-85CA4725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Commission</a:t>
            </a:r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9C4806-F5B2-445E-9BF9-FDEA600ED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712-2558-4335-9531-E2CEB577E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9388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46A68E4-70FB-4A64-A498-224905119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A76945-F4BA-4C09-BDC0-917E11A73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9AA75B-7494-4D70-8161-FC55E096D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01/04/2019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6ED575-A045-41BB-97FD-889878FC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Commission</a:t>
            </a:r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C20D0F-95C3-49BF-A129-317BA205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712-2558-4335-9531-E2CEB577E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164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64854-124D-49CD-A835-A79B6E94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C168C5-353D-4565-B47F-08788B334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6849B5-AE76-464F-94A8-59B058CA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01/04/2019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73DEA3-0BE3-47E7-ABC9-1B37FBD5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Commission</a:t>
            </a:r>
            <a:endParaRPr lang="en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7CD233-D517-4CFC-A460-615EF92F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712-2558-4335-9531-E2CEB577E333}" type="slidenum">
              <a:rPr lang="en-DE" smtClean="0"/>
              <a:t>‹#›</a:t>
            </a:fld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08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2A4C0-CE3B-437E-8666-442FB7BF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878685-BD34-45DE-8265-53CC7B64C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B2FEB9-DEB1-4079-8E33-55861BB3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01/04/2019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4E41B9-ECCE-40FA-94EE-34741F945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Commission</a:t>
            </a:r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08A955-5A29-4264-9565-82CD65EB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712-2558-4335-9531-E2CEB577E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3267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50A38-167D-4826-A213-D3974AED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E6C1AB-B92B-49BA-86DE-A9302A23B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56C9D2-DD85-4554-83C5-F927D08F7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D0346C-45BD-457C-8B4D-C358AE98E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01/04/2019 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A77C82-F25A-4C54-B1A5-4C217520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Commission</a:t>
            </a:r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9E715B-2A1F-40AF-8929-8CDB1759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712-2558-4335-9531-E2CEB577E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9840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C953E-FA48-416F-ACAF-F0FF638D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DF89CF-453C-4F7C-8549-EA9EDCA48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60CCD5-600D-4B39-BF6B-802106117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89BEEC-FA48-4D79-AA86-8C5F05E7A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D751268-3A46-4B2D-9736-817F035FB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288567A-063B-40A3-9CDA-BC84EBF9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01/04/2019 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F80DB00-CA50-437E-9A92-94DA4ED2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Commission</a:t>
            </a:r>
            <a:endParaRPr lang="en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914AC1-657B-42F3-A2AD-B005133E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712-2558-4335-9531-E2CEB577E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2242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58DF0-6032-4F07-8A5E-C08770FD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C40BFB-935A-401D-B515-B5CFCFBE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01/04/2019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AE57C1-05DC-4857-8204-FFDB3F39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Commission</a:t>
            </a:r>
            <a:endParaRPr lang="en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D82A12-305D-491D-ACA2-0B0A962D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712-2558-4335-9531-E2CEB577E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0035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4436FAF-E0F0-4DB6-AADD-885E9D560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01/04/2019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AABA400-9118-42FE-B123-890CA436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Commission</a:t>
            </a:r>
            <a:endParaRPr lang="en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B53B98-F4D0-4B7A-84CA-501988C7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712-2558-4335-9531-E2CEB577E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4509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D9ABE-2C36-4966-BE6E-7DD3145C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B1AB7A-7F4B-4404-A0FB-86B71678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CDD178-5736-4052-9305-DB58E199F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32E5BD-8A12-4820-89C9-BCD6EF95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01/04/2019 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592E9C-2C6C-44D6-80FE-A5A07C6F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Commission</a:t>
            </a:r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EE1BD6-269D-43CB-877A-7D617679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712-2558-4335-9531-E2CEB577E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0981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7BFA3B-9F58-4C6F-A58B-ABFEB686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865E541-D662-4C48-8AB7-AD9017A4B7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E259BD4-E366-46CB-BD56-C886299E8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F238A5-5DBD-45E3-9F4A-069217DD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DE"/>
              <a:t>01/04/2019 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ED9A66-FA38-4D5C-AFF2-EF463FB5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European Commission</a:t>
            </a:r>
            <a:endParaRPr lang="en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1F2C6A-87D4-4C3C-B666-C2BFFB81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5712-2558-4335-9531-E2CEB577E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1318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31E6D7-507B-4858-9C6F-B3948873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C2583C-435B-4926-ABD8-E485B2E9E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24DFAC-1CA9-4293-A068-78C186C95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DE"/>
              <a:t>01/04/2019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4BC1A3-CF73-4AF6-8513-43CEE3DED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European Commission</a:t>
            </a:r>
            <a:endParaRPr lang="en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2A1933-D891-40F8-9574-A9B98B772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5712-2558-4335-9531-E2CEB577E33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156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home-affairs/what-we-do/policies/european-agenda-migration/background-information_e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671" y="5096117"/>
            <a:ext cx="2077329" cy="17618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DA8647-3629-43C1-A599-DCA6677D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302" y="1709738"/>
            <a:ext cx="6297148" cy="2852737"/>
          </a:xfrm>
        </p:spPr>
        <p:txBody>
          <a:bodyPr anchor="b">
            <a:normAutofit/>
          </a:bodyPr>
          <a:lstStyle/>
          <a:p>
            <a:pPr algn="l"/>
            <a:r>
              <a:rPr lang="en-GB" b="1" dirty="0" smtClean="0"/>
              <a:t>Review of Germany </a:t>
            </a:r>
            <a:r>
              <a:rPr lang="en-US" b="1" dirty="0" smtClean="0"/>
              <a:t>&amp; </a:t>
            </a:r>
            <a:r>
              <a:rPr lang="en-GB" b="1" dirty="0" smtClean="0"/>
              <a:t>France’s Policy Proposal </a:t>
            </a:r>
            <a:endParaRPr lang="en-GB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927251-E6F9-4E6D-821D-77FBC86F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0302" y="4589463"/>
            <a:ext cx="6297148" cy="1500187"/>
          </a:xfrm>
        </p:spPr>
        <p:txBody>
          <a:bodyPr anchor="t">
            <a:normAutofit/>
          </a:bodyPr>
          <a:lstStyle/>
          <a:p>
            <a:pPr algn="l"/>
            <a:r>
              <a:rPr lang="de-DE" sz="2000" dirty="0" smtClean="0">
                <a:solidFill>
                  <a:schemeClr val="tx1"/>
                </a:solidFill>
              </a:rPr>
              <a:t>29/04/2019</a:t>
            </a:r>
            <a:endParaRPr lang="de-DE" sz="2000" dirty="0">
              <a:solidFill>
                <a:schemeClr val="tx1"/>
              </a:solidFill>
            </a:endParaRPr>
          </a:p>
          <a:p>
            <a:pPr algn="l"/>
            <a:r>
              <a:rPr lang="en-DE" sz="2000" dirty="0">
                <a:solidFill>
                  <a:schemeClr val="tx1"/>
                </a:solidFill>
              </a:rPr>
              <a:t>Charlier F</a:t>
            </a:r>
            <a:r>
              <a:rPr lang="en-DE" sz="2000" dirty="0" smtClean="0">
                <a:solidFill>
                  <a:schemeClr val="tx1"/>
                </a:solidFill>
              </a:rPr>
              <a:t>.</a:t>
            </a:r>
            <a:r>
              <a:rPr lang="de-DE" sz="2000" dirty="0" smtClean="0">
                <a:solidFill>
                  <a:schemeClr val="tx1"/>
                </a:solidFill>
              </a:rPr>
              <a:t>, </a:t>
            </a:r>
            <a:r>
              <a:rPr lang="de-DE" sz="2000" dirty="0">
                <a:solidFill>
                  <a:schemeClr val="tx1"/>
                </a:solidFill>
              </a:rPr>
              <a:t>Mainka P., Wiesenthal </a:t>
            </a:r>
            <a:r>
              <a:rPr lang="de-DE" sz="2000" dirty="0" smtClean="0">
                <a:solidFill>
                  <a:schemeClr val="tx1"/>
                </a:solidFill>
              </a:rPr>
              <a:t>D, Hazaryan G.</a:t>
            </a:r>
            <a:endParaRPr lang="en-DE" sz="2000" dirty="0">
              <a:solidFill>
                <a:schemeClr val="tx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32457B-8FF5-4AE6-B0A2-6D3099E23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343349"/>
            <a:ext cx="4335498" cy="30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8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A7EFB-6EBA-4294-A90B-5BAF2BE70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General review</a:t>
            </a:r>
            <a:endParaRPr lang="en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1D41227-19DD-461C-ACFF-C26C8DF9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5" y="1953127"/>
            <a:ext cx="7716980" cy="4267564"/>
          </a:xfrm>
        </p:spPr>
        <p:txBody>
          <a:bodyPr anchor="ctr">
            <a:normAutofit/>
          </a:bodyPr>
          <a:lstStyle/>
          <a:p>
            <a:pPr lvl="1" algn="just"/>
            <a:r>
              <a:rPr lang="en-GB" sz="2200" dirty="0" smtClean="0"/>
              <a:t>Overall, Germany and France’s policy proposal is in line with the </a:t>
            </a:r>
            <a:r>
              <a:rPr lang="en-GB" sz="2200" dirty="0" smtClean="0"/>
              <a:t>position of the EU</a:t>
            </a:r>
            <a:r>
              <a:rPr lang="en-GB" sz="2200" dirty="0" smtClean="0"/>
              <a:t>.</a:t>
            </a:r>
            <a:endParaRPr lang="en-GB" sz="2200" dirty="0" smtClean="0"/>
          </a:p>
          <a:p>
            <a:pPr lvl="1" algn="just"/>
            <a:r>
              <a:rPr lang="en-US" sz="2200" dirty="0" smtClean="0"/>
              <a:t>“The </a:t>
            </a:r>
            <a:r>
              <a:rPr lang="en-US" sz="2200" dirty="0"/>
              <a:t>incapacity to elaborate a common solution to migration based on balanced responsibilities is the main problem at the moment. In other words, </a:t>
            </a:r>
            <a:r>
              <a:rPr lang="en-US" sz="2200" b="1" dirty="0"/>
              <a:t>the situation is not one about numbers and migrants but one about trust and mistrust</a:t>
            </a:r>
            <a:r>
              <a:rPr lang="en-US" sz="2200" dirty="0"/>
              <a:t>.” </a:t>
            </a:r>
            <a:r>
              <a:rPr lang="en-US" sz="2200" dirty="0" smtClean="0"/>
              <a:t> -  </a:t>
            </a:r>
            <a:r>
              <a:rPr lang="en-US" sz="2200" dirty="0" smtClean="0"/>
              <a:t>we strongly agree</a:t>
            </a:r>
            <a:endParaRPr lang="en-US" sz="2200" dirty="0" smtClean="0"/>
          </a:p>
          <a:p>
            <a:pPr lvl="1" algn="just"/>
            <a:r>
              <a:rPr lang="en-US" sz="2200" dirty="0" smtClean="0"/>
              <a:t>However, this is the reason why we do not agree with the statement that the EU Commission has given up on completing the reform of the CEAS – it is still a priority.</a:t>
            </a:r>
            <a:endParaRPr lang="en-GB" sz="2200" dirty="0" smtClean="0"/>
          </a:p>
          <a:p>
            <a:pPr lvl="1"/>
            <a:endParaRPr lang="en-GB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5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AF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18645C0-1C4E-475F-9DCB-159F5FED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D825712-2558-4335-9531-E2CEB577E333}" type="slidenum">
              <a:rPr lang="en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DE">
              <a:solidFill>
                <a:srgbClr val="FFFFFF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1066D12-936B-479B-9F16-23518D696A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09" y="2843784"/>
            <a:ext cx="1695231" cy="11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7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77F3-9E09-47DD-BC43-51B70275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7" y="627564"/>
            <a:ext cx="8003981" cy="1325563"/>
          </a:xfrm>
        </p:spPr>
        <p:txBody>
          <a:bodyPr>
            <a:normAutofit fontScale="90000"/>
          </a:bodyPr>
          <a:lstStyle/>
          <a:p>
            <a:r>
              <a:rPr lang="en-GB" sz="4000" b="1" u="sng" dirty="0" smtClean="0"/>
              <a:t>Proposal 1:</a:t>
            </a:r>
            <a:r>
              <a:rPr lang="en-GB" b="1" dirty="0" smtClean="0"/>
              <a:t> </a:t>
            </a:r>
            <a:r>
              <a:rPr lang="en-GB" i="1" dirty="0" smtClean="0"/>
              <a:t>“</a:t>
            </a:r>
            <a:r>
              <a:rPr lang="en-US" sz="3100" b="1" i="1" dirty="0" smtClean="0"/>
              <a:t>adopt </a:t>
            </a:r>
            <a:r>
              <a:rPr lang="en-US" sz="3100" b="1" i="1" dirty="0"/>
              <a:t>the exact definitions and clear distinctions between the terms describing illegal economic migrants and asylum </a:t>
            </a:r>
            <a:r>
              <a:rPr lang="en-US" sz="3100" b="1" i="1" dirty="0" smtClean="0"/>
              <a:t>seekers”</a:t>
            </a:r>
            <a:endParaRPr lang="en-GB" b="1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0BD0D9-F328-47CB-B409-069E0048B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Good idea but difficult to put this in practice</a:t>
            </a:r>
          </a:p>
          <a:p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Many obstacles such as absence of ID cards, fake country of origin</a:t>
            </a:r>
          </a:p>
          <a:p>
            <a:endParaRPr lang="en-US" sz="2400" dirty="0" smtClean="0"/>
          </a:p>
          <a:p>
            <a:endParaRPr lang="en-DE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5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AF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721847-E5C4-4C5B-8077-33241FED63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09" y="2843784"/>
            <a:ext cx="1695231" cy="1173947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8B8618-E425-4E43-AFAD-C8D53BE5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D825712-2558-4335-9531-E2CEB577E333}" type="slidenum">
              <a:rPr lang="en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9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36ABE-69B4-4B7B-BDCB-BB4D643FE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531" y="262440"/>
            <a:ext cx="8580114" cy="832070"/>
          </a:xfrm>
        </p:spPr>
        <p:txBody>
          <a:bodyPr>
            <a:normAutofit/>
          </a:bodyPr>
          <a:lstStyle/>
          <a:p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D26EB9-6F39-48B7-8B76-E2135D0D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302327"/>
            <a:ext cx="6940770" cy="50540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Proposal 2</a:t>
            </a:r>
            <a:r>
              <a:rPr lang="en-US" sz="2400" dirty="0" smtClean="0"/>
              <a:t>: </a:t>
            </a:r>
            <a:r>
              <a:rPr lang="en-US" sz="2400" i="1" dirty="0" smtClean="0"/>
              <a:t>Stronger readmission policy</a:t>
            </a:r>
          </a:p>
          <a:p>
            <a:r>
              <a:rPr lang="en-US" sz="2400" dirty="0" smtClean="0"/>
              <a:t>Depending on the scope of what France &amp; Germany define as  “territories afflicted by persecution” (2)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</a:rPr>
              <a:t>Must respect the human rights i.e. political and sexual orientation persecution should be included </a:t>
            </a:r>
          </a:p>
          <a:p>
            <a:pPr marL="0" indent="0">
              <a:buNone/>
            </a:pPr>
            <a:r>
              <a:rPr lang="en-US" sz="2400" b="1" u="sng" dirty="0" smtClean="0"/>
              <a:t>Proposal </a:t>
            </a:r>
            <a:r>
              <a:rPr lang="en-US" sz="2400" b="1" u="sng" dirty="0"/>
              <a:t>3</a:t>
            </a:r>
            <a:r>
              <a:rPr lang="en-US" sz="2400" dirty="0"/>
              <a:t>: </a:t>
            </a:r>
            <a:r>
              <a:rPr lang="en-US" sz="2400" i="1" dirty="0"/>
              <a:t>Exact definition of all appropriate procedures </a:t>
            </a:r>
            <a:endParaRPr lang="en-US" sz="2400" i="1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The European Commission is in </a:t>
            </a:r>
            <a:r>
              <a:rPr lang="en-US" sz="2400" dirty="0" err="1" smtClean="0"/>
              <a:t>favour</a:t>
            </a:r>
            <a:r>
              <a:rPr lang="en-US" sz="2400" dirty="0" smtClean="0"/>
              <a:t> of proposal 3</a:t>
            </a:r>
          </a:p>
          <a:p>
            <a:pPr marL="0" indent="0">
              <a:buNone/>
            </a:pPr>
            <a:r>
              <a:rPr lang="en-US" sz="2400" b="1" u="sng" dirty="0" smtClean="0"/>
              <a:t>Proposal 4</a:t>
            </a:r>
            <a:r>
              <a:rPr lang="en-US" sz="2400" dirty="0"/>
              <a:t>: </a:t>
            </a:r>
            <a:r>
              <a:rPr lang="en-US" sz="2400" dirty="0" smtClean="0"/>
              <a:t>“</a:t>
            </a:r>
            <a:r>
              <a:rPr lang="en-US" sz="2400" i="1" dirty="0" smtClean="0"/>
              <a:t>Broaden </a:t>
            </a:r>
            <a:r>
              <a:rPr lang="en-US" sz="2400" i="1" dirty="0"/>
              <a:t>the scope of “family members” so as to include siblings and any further widening of this scope should be discussed </a:t>
            </a:r>
            <a:r>
              <a:rPr lang="en-US" sz="2400" i="1" dirty="0" smtClean="0"/>
              <a:t>collectively” – </a:t>
            </a:r>
            <a:r>
              <a:rPr lang="en-US" sz="2400" dirty="0" smtClean="0"/>
              <a:t>agree</a:t>
            </a:r>
            <a:endParaRPr lang="en-US" sz="2400" i="1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5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AF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6D72BF-F581-44F5-B49F-83B075F1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D825712-2558-4335-9531-E2CEB577E333}" type="slidenum">
              <a:rPr lang="en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DE">
              <a:solidFill>
                <a:srgbClr val="FFFFFF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0EDB2AE-9A32-4E44-9BB2-B8BD6255962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09" y="2843784"/>
            <a:ext cx="1695231" cy="11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4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55B4F-E3D6-4A3F-AE2F-2C08DC59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de-DE" b="1" u="sng" dirty="0" smtClean="0"/>
              <a:t>Proposal 5:</a:t>
            </a:r>
            <a:endParaRPr lang="en-DE" b="1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7BBF7D-C46D-498C-82D5-9B09B32D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717965"/>
            <a:ext cx="6467867" cy="4010822"/>
          </a:xfrm>
        </p:spPr>
        <p:txBody>
          <a:bodyPr anchor="ctr">
            <a:normAutofit/>
          </a:bodyPr>
          <a:lstStyle/>
          <a:p>
            <a:pPr lvl="1"/>
            <a:r>
              <a:rPr lang="en-US" sz="2000" i="1" dirty="0" smtClean="0"/>
              <a:t>Further integration of the asylum seekers by taking </a:t>
            </a:r>
            <a:r>
              <a:rPr lang="en-US" sz="2000" i="1" dirty="0"/>
              <a:t>into </a:t>
            </a:r>
            <a:r>
              <a:rPr lang="en-US" sz="2000" i="1" dirty="0" smtClean="0"/>
              <a:t>account their </a:t>
            </a:r>
            <a:r>
              <a:rPr lang="en-US" sz="2000" i="1" dirty="0"/>
              <a:t>previous experience, language or other </a:t>
            </a:r>
            <a:r>
              <a:rPr lang="en-US" sz="2000" i="1" dirty="0" smtClean="0"/>
              <a:t>skills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Need for </a:t>
            </a:r>
            <a:r>
              <a:rPr lang="en-US" b="1" dirty="0" smtClean="0"/>
              <a:t>further clarification</a:t>
            </a:r>
          </a:p>
          <a:p>
            <a:pPr lvl="1"/>
            <a:r>
              <a:rPr lang="en-US" sz="2000" i="1" dirty="0" smtClean="0"/>
              <a:t>Additional </a:t>
            </a:r>
            <a:r>
              <a:rPr lang="en-US" sz="2000" i="1" dirty="0"/>
              <a:t>EU financial assistance to frontline states </a:t>
            </a:r>
            <a:r>
              <a:rPr lang="en-US" sz="2000" i="1" dirty="0" smtClean="0"/>
              <a:t>such </a:t>
            </a:r>
            <a:r>
              <a:rPr lang="en-US" sz="2000" i="1" dirty="0"/>
              <a:t>as Greece and Italy </a:t>
            </a:r>
            <a:endParaRPr lang="en-US" sz="2000" i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Such assistance is already present where needed (FRONTEX and the Asylum Agency)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Further financial assistance – not possible without increasing the GNI contribution to the EU budget</a:t>
            </a:r>
            <a:r>
              <a:rPr lang="en-US" dirty="0"/>
              <a:t> </a:t>
            </a:r>
            <a:endParaRPr lang="en-US" dirty="0" smtClean="0"/>
          </a:p>
          <a:p>
            <a:pPr marL="914400" lvl="2" indent="0">
              <a:buNone/>
            </a:pPr>
            <a:r>
              <a:rPr lang="en-US" b="1" dirty="0" smtClean="0"/>
              <a:t>EXCEPT</a:t>
            </a:r>
            <a:r>
              <a:rPr lang="en-US" dirty="0" smtClean="0"/>
              <a:t> if France &amp; Germany have another clear proposal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5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AF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1E100F-9397-4955-A41D-FCD8DDED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D825712-2558-4335-9531-E2CEB577E333}" type="slidenum">
              <a:rPr lang="en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DE">
              <a:solidFill>
                <a:srgbClr val="FFFFFF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26BF24-3661-4CDB-90ED-3F968F2A56D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09" y="2843784"/>
            <a:ext cx="1695231" cy="11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4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7BBF7D-C46D-498C-82D5-9B09B32D1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37" y="900545"/>
            <a:ext cx="7276972" cy="5455806"/>
          </a:xfrm>
        </p:spPr>
        <p:txBody>
          <a:bodyPr anchor="ctr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200" b="1" u="sng" dirty="0" smtClean="0"/>
              <a:t>Proposal 6</a:t>
            </a:r>
            <a:r>
              <a:rPr lang="en-US" sz="4200" dirty="0" smtClean="0"/>
              <a:t>: </a:t>
            </a:r>
            <a:r>
              <a:rPr lang="en-US" sz="4200" i="1" dirty="0" smtClean="0"/>
              <a:t>Development of </a:t>
            </a:r>
            <a:r>
              <a:rPr lang="en-US" sz="4200" i="1" dirty="0"/>
              <a:t>common automated computer </a:t>
            </a:r>
            <a:r>
              <a:rPr lang="en-US" sz="4200" i="1" dirty="0" smtClean="0"/>
              <a:t>system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200" dirty="0" smtClean="0"/>
              <a:t>Will be of great help to tackle with the migration flows. However, the implementation of it might be more complicated</a:t>
            </a:r>
          </a:p>
          <a:p>
            <a:pPr>
              <a:lnSpc>
                <a:spcPct val="150000"/>
              </a:lnSpc>
            </a:pPr>
            <a:r>
              <a:rPr lang="en-GB" sz="4200" b="1" u="sng" dirty="0"/>
              <a:t>Proposal 7</a:t>
            </a:r>
            <a:r>
              <a:rPr lang="en-GB" sz="4200" dirty="0"/>
              <a:t>: </a:t>
            </a:r>
            <a:r>
              <a:rPr lang="en-GB" sz="4200" i="1" dirty="0" smtClean="0"/>
              <a:t>Reduce disappearances + </a:t>
            </a:r>
            <a:r>
              <a:rPr lang="en-US" sz="4200" i="1" dirty="0" smtClean="0"/>
              <a:t>Help </a:t>
            </a:r>
            <a:r>
              <a:rPr lang="en-US" sz="4200" i="1" dirty="0"/>
              <a:t>to identify illegal migrants, who need to be returned either to a regional haven country or to their country of </a:t>
            </a:r>
            <a:r>
              <a:rPr lang="en-US" sz="4200" i="1" dirty="0" smtClean="0"/>
              <a:t>origin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200" dirty="0"/>
              <a:t>A</a:t>
            </a:r>
            <a:r>
              <a:rPr lang="en-US" sz="4200" dirty="0" smtClean="0"/>
              <a:t>gree  - effective way to improve our return policy</a:t>
            </a:r>
          </a:p>
          <a:p>
            <a:pPr>
              <a:lnSpc>
                <a:spcPct val="150000"/>
              </a:lnSpc>
            </a:pPr>
            <a:r>
              <a:rPr lang="en-US" sz="4200" b="1" u="sng" dirty="0" smtClean="0"/>
              <a:t>Proposal 8</a:t>
            </a:r>
            <a:r>
              <a:rPr lang="en-US" sz="4200" dirty="0" smtClean="0"/>
              <a:t>: </a:t>
            </a:r>
            <a:r>
              <a:rPr lang="en-US" sz="4200" i="1" dirty="0" smtClean="0"/>
              <a:t>Cancel the reintroduced Schengen internal border controls until 31/12/2019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200" dirty="0" smtClean="0"/>
              <a:t>Agree</a:t>
            </a:r>
            <a:endParaRPr lang="en-GB" sz="4200" dirty="0" smtClean="0"/>
          </a:p>
          <a:p>
            <a:pPr marL="0" indent="0">
              <a:lnSpc>
                <a:spcPct val="150000"/>
              </a:lnSpc>
              <a:buNone/>
            </a:pPr>
            <a:endParaRPr lang="en-GB" sz="2400" dirty="0" smtClean="0"/>
          </a:p>
          <a:p>
            <a:endParaRPr lang="de-DE" sz="2400" dirty="0"/>
          </a:p>
          <a:p>
            <a:endParaRPr lang="en-DE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5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AF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5039F7-7CD0-46F5-B239-01B50865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D825712-2558-4335-9531-E2CEB577E333}" type="slidenum">
              <a:rPr lang="en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DE">
              <a:solidFill>
                <a:srgbClr val="FFFFFF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A84D3F1-7555-4CAA-A714-3E406A52A0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09" y="2843784"/>
            <a:ext cx="1695231" cy="11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5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875E1-25D4-4138-B0B9-2BF84B3C2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5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AF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181015-4DDF-46D0-AF56-23C20582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D825712-2558-4335-9531-E2CEB577E333}" type="slidenum">
              <a:rPr lang="en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DE">
              <a:solidFill>
                <a:srgbClr val="FFFFFF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E480C1F-4D5C-4D65-A468-BBC59C0062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09" y="2843784"/>
            <a:ext cx="1695231" cy="11739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351338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/>
              <a:t>Proposal 9</a:t>
            </a:r>
            <a:r>
              <a:rPr lang="en-US" sz="2400" dirty="0" smtClean="0"/>
              <a:t>: “the </a:t>
            </a:r>
            <a:r>
              <a:rPr lang="en-US" sz="2400" dirty="0"/>
              <a:t>creation of hotspots, bilateral deals with transit countries or FRONTEX strengthening need an urgent evaluation from the side of the </a:t>
            </a:r>
            <a:r>
              <a:rPr lang="en-US" sz="2400" dirty="0" smtClean="0"/>
              <a:t>Commission”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Such steps have already been </a:t>
            </a:r>
            <a:r>
              <a:rPr lang="en-US" dirty="0" err="1" smtClean="0"/>
              <a:t>analysed</a:t>
            </a:r>
            <a:r>
              <a:rPr lang="en-US" dirty="0" smtClean="0"/>
              <a:t>  (check </a:t>
            </a:r>
            <a:r>
              <a:rPr lang="en-US" dirty="0"/>
              <a:t>all factsheets on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ec.europa.eu/home-affairs/what-we-do/policies/european-agenda-migration/background-information_en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r>
              <a:rPr lang="en-US" sz="2400" b="1" u="sng" dirty="0" smtClean="0"/>
              <a:t>Proposal 10</a:t>
            </a:r>
            <a:r>
              <a:rPr lang="en-US" sz="2400" dirty="0"/>
              <a:t>: </a:t>
            </a:r>
            <a:r>
              <a:rPr lang="en-US" sz="2400" dirty="0" smtClean="0"/>
              <a:t>“consistent </a:t>
            </a:r>
            <a:r>
              <a:rPr lang="en-US" sz="2400" dirty="0"/>
              <a:t>distinguishing and differentiation (…) in a combination with the protection status and more effective integration of those in </a:t>
            </a:r>
            <a:r>
              <a:rPr lang="en-US" sz="2400" dirty="0" smtClean="0"/>
              <a:t>need”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Agree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7605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01" y="4068192"/>
            <a:ext cx="7888908" cy="271905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A34A5A-1884-46C7-89E6-EBD8F585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What is missing:</a:t>
            </a:r>
            <a:endParaRPr lang="en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C6786F-AFA6-4929-BEF1-9392F0FA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358913"/>
            <a:ext cx="7559039" cy="3369873"/>
          </a:xfrm>
        </p:spPr>
        <p:txBody>
          <a:bodyPr anchor="ctr">
            <a:normAutofit/>
          </a:bodyPr>
          <a:lstStyle/>
          <a:p>
            <a:r>
              <a:rPr lang="en-GB" sz="2400" dirty="0" smtClean="0"/>
              <a:t>No reference to the issue of the rule of law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000" i="1" dirty="0"/>
              <a:t>“Rule of law is a cornerstone of the EU. Without it, the bloc would no longer be the </a:t>
            </a:r>
            <a:r>
              <a:rPr lang="en-US" sz="2000" i="1" dirty="0" smtClean="0"/>
              <a:t>EU”</a:t>
            </a:r>
            <a:endParaRPr lang="en-GB" sz="2000" i="1" dirty="0" smtClean="0"/>
          </a:p>
          <a:p>
            <a:r>
              <a:rPr lang="en-US" sz="2400" dirty="0"/>
              <a:t>No clear solution for the future and already-there migrants</a:t>
            </a:r>
            <a:r>
              <a:rPr lang="en-US" sz="2400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“Sharing a fair burden is needed for those who can permanently stay with us as they're entitled to asylum or a civil war refugee status”  </a:t>
            </a:r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5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AF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4DBCB7-048D-4DE5-87F7-47ABDC25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D825712-2558-4335-9531-E2CEB577E333}" type="slidenum">
              <a:rPr lang="en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DE">
              <a:solidFill>
                <a:srgbClr val="FFFFFF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4C874DE-EC65-4361-97E1-619308AB017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09" y="2843784"/>
            <a:ext cx="1695231" cy="11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2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A7477-99E7-4992-8DC4-4C24F02F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de-DE" dirty="0" smtClean="0"/>
              <a:t>In conclusion</a:t>
            </a:r>
            <a:endParaRPr lang="en-DE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B5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EAF4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BE9CC1-E69A-4B9B-9735-9DB86AB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D825712-2558-4335-9531-E2CEB577E333}" type="slidenum">
              <a:rPr lang="en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DE">
              <a:solidFill>
                <a:srgbClr val="FFFFFF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15B60DC-D527-43F8-BFFA-29428ECDA4A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09" y="2843784"/>
            <a:ext cx="1695231" cy="117394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8181"/>
            <a:ext cx="7516091" cy="4098781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Good </a:t>
            </a:r>
            <a:r>
              <a:rPr lang="en-US" dirty="0"/>
              <a:t>and reasonable proposals that we would implement or we are already implementing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must not remain silent over </a:t>
            </a:r>
            <a:r>
              <a:rPr lang="en-US" dirty="0"/>
              <a:t>the issue of migrants relocation and the issue of the rule of </a:t>
            </a:r>
            <a:r>
              <a:rPr lang="en-US" dirty="0" smtClean="0"/>
              <a:t>law.</a:t>
            </a:r>
            <a:endParaRPr lang="en-US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7329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604</Words>
  <Application>Microsoft Office PowerPoint</Application>
  <PresentationFormat>Widescreen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</vt:lpstr>
      <vt:lpstr>Review of Germany &amp; France’s Policy Proposal </vt:lpstr>
      <vt:lpstr>General review</vt:lpstr>
      <vt:lpstr>Proposal 1: “adopt the exact definitions and clear distinctions between the terms describing illegal economic migrants and asylum seekers”</vt:lpstr>
      <vt:lpstr>PowerPoint Presentation</vt:lpstr>
      <vt:lpstr>Proposal 5:</vt:lpstr>
      <vt:lpstr>PowerPoint Presentation</vt:lpstr>
      <vt:lpstr>PowerPoint Presentation</vt:lpstr>
      <vt:lpstr>What is missing:</vt:lpstr>
      <vt:lpstr>In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the Position Paper</dc:title>
  <dc:creator>paulmaink@gmail.com</dc:creator>
  <cp:lastModifiedBy>Windows User</cp:lastModifiedBy>
  <cp:revision>28</cp:revision>
  <dcterms:created xsi:type="dcterms:W3CDTF">2019-03-31T20:33:07Z</dcterms:created>
  <dcterms:modified xsi:type="dcterms:W3CDTF">2019-04-27T10:56:31Z</dcterms:modified>
</cp:coreProperties>
</file>