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57" r:id="rId4"/>
    <p:sldId id="258" r:id="rId5"/>
    <p:sldId id="259" r:id="rId6"/>
    <p:sldId id="260" r:id="rId7"/>
    <p:sldId id="262" r:id="rId8"/>
    <p:sldId id="271" r:id="rId9"/>
    <p:sldId id="265" r:id="rId10"/>
    <p:sldId id="266" r:id="rId11"/>
    <p:sldId id="267" r:id="rId12"/>
    <p:sldId id="268" r:id="rId13"/>
    <p:sldId id="269" r:id="rId14"/>
    <p:sldId id="261" r:id="rId15"/>
    <p:sldId id="273" r:id="rId16"/>
    <p:sldId id="270" r:id="rId17"/>
    <p:sldId id="272" r:id="rId18"/>
    <p:sldId id="263" r:id="rId19"/>
    <p:sldId id="274" r:id="rId20"/>
    <p:sldId id="264" r:id="rId21"/>
    <p:sldId id="275"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55BF30-1FD5-F04F-A442-661AEC9BF5C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1A5A622-02FD-844F-A404-5E27B3168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BEF734C-9F46-1C46-A7C0-8B92BEB52505}"/>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5" name="Zástupný symbol pro zápatí 4">
            <a:extLst>
              <a:ext uri="{FF2B5EF4-FFF2-40B4-BE49-F238E27FC236}">
                <a16:creationId xmlns:a16="http://schemas.microsoft.com/office/drawing/2014/main" id="{149E6B93-CF14-B744-889B-8912AAD07C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145567F-654C-DF46-B31C-D76D4D435CED}"/>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243850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047F2-8AFB-284C-B533-F70299AC6C1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E3A9CE2-4053-ED4A-9989-2C23903B143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7B6D8A0-F571-5249-8049-6E4A858EE7CE}"/>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5" name="Zástupný symbol pro zápatí 4">
            <a:extLst>
              <a:ext uri="{FF2B5EF4-FFF2-40B4-BE49-F238E27FC236}">
                <a16:creationId xmlns:a16="http://schemas.microsoft.com/office/drawing/2014/main" id="{7F6EC9DB-B403-C246-AE03-1EF36CC40CD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4AC95C-AE1C-C14E-8C22-B62AD36A4402}"/>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73380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80EC45E-F902-E44E-AF4A-24EB818D7D2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2E39122-116E-3843-88C1-7991E839398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EA4343-41FC-C542-8445-D7DA5834AFAB}"/>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5" name="Zástupný symbol pro zápatí 4">
            <a:extLst>
              <a:ext uri="{FF2B5EF4-FFF2-40B4-BE49-F238E27FC236}">
                <a16:creationId xmlns:a16="http://schemas.microsoft.com/office/drawing/2014/main" id="{A586D7B6-77A6-8F46-8217-46A56A79627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778FB6-2F98-A541-B2CD-EC1D5EF76D7A}"/>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21107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544301-86FA-C241-B32F-9599D62DE4D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00696E3-7FED-574A-8EAB-1D203AE744E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FF21C8D-DAB6-9B45-927A-8AF13C87B534}"/>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5" name="Zástupný symbol pro zápatí 4">
            <a:extLst>
              <a:ext uri="{FF2B5EF4-FFF2-40B4-BE49-F238E27FC236}">
                <a16:creationId xmlns:a16="http://schemas.microsoft.com/office/drawing/2014/main" id="{585F88A8-7A24-6745-9F59-64B9D59C85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73E1DB4-D624-B74D-A9A7-EBA02603F6AB}"/>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400217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6BAFA0-E592-0441-BFD4-E511880FDFD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5B8491B-0AD5-AA4E-B22B-172BF3E703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2C837AA-79A1-1A42-AEF9-04B13DC72EC0}"/>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5" name="Zástupný symbol pro zápatí 4">
            <a:extLst>
              <a:ext uri="{FF2B5EF4-FFF2-40B4-BE49-F238E27FC236}">
                <a16:creationId xmlns:a16="http://schemas.microsoft.com/office/drawing/2014/main" id="{B3B7FFE6-4BE0-9A49-8A20-0C43B8B5507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FC1944-553C-D74A-BF7A-FD13A98CD54C}"/>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283388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ADA046-C25A-0F4C-950D-2F275D9A8F4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A8C5ADB-0CA8-7D48-BD6F-2A150607625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7A6D3B9-F7AF-7A4D-8AF3-9FE3A37F935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A80D8EB-838B-8349-B93A-1235DB0D737E}"/>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6" name="Zástupný symbol pro zápatí 5">
            <a:extLst>
              <a:ext uri="{FF2B5EF4-FFF2-40B4-BE49-F238E27FC236}">
                <a16:creationId xmlns:a16="http://schemas.microsoft.com/office/drawing/2014/main" id="{2BBC77B6-6098-7541-B141-4E1C10B1B7B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26F5A0F-8F72-514A-AC00-FB55141C33C1}"/>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35545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513A1E-091D-1D4F-89B3-3E31549764F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DCF6208-2DA2-2E4E-B4CF-889D920BC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7EFAE9A-DD11-4047-816D-5AA6287B5E4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8F2F273-3B8E-1541-BC8A-10D7063D1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9095BD4-F244-0848-8161-D284BFF51D0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FD59E77-B841-A541-B25B-506763E66476}"/>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8" name="Zástupný symbol pro zápatí 7">
            <a:extLst>
              <a:ext uri="{FF2B5EF4-FFF2-40B4-BE49-F238E27FC236}">
                <a16:creationId xmlns:a16="http://schemas.microsoft.com/office/drawing/2014/main" id="{CC2E8F3F-1B9F-834B-A53F-C310C5A52A2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EAE18B1-7AAA-6945-917B-060F71F47C38}"/>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153426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AE5B2B-F124-894F-9479-0B8A1A126C3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DC95F33-5214-DF40-A062-C0DC078053EE}"/>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4" name="Zástupný symbol pro zápatí 3">
            <a:extLst>
              <a:ext uri="{FF2B5EF4-FFF2-40B4-BE49-F238E27FC236}">
                <a16:creationId xmlns:a16="http://schemas.microsoft.com/office/drawing/2014/main" id="{136E740A-392C-9848-9E5C-6863D4C415A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2B2245D-64C3-2F45-B481-E1172AD816C6}"/>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139268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4F51466-3745-354E-BB90-A055E9F21820}"/>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3" name="Zástupný symbol pro zápatí 2">
            <a:extLst>
              <a:ext uri="{FF2B5EF4-FFF2-40B4-BE49-F238E27FC236}">
                <a16:creationId xmlns:a16="http://schemas.microsoft.com/office/drawing/2014/main" id="{B2679CEA-CFCC-4444-8B1E-47BD19C56D4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A95565D-6684-054D-9AFE-C63F1F8BFCEA}"/>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47345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77B66-8D85-2945-9F3B-2A22633F0F2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F511F16-36F2-A140-BA87-4C13F7B18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4A743B2-1B2E-0741-B768-FC3CC3BC0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DB0E868-E35F-D847-9D65-612642F4D041}"/>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6" name="Zástupný symbol pro zápatí 5">
            <a:extLst>
              <a:ext uri="{FF2B5EF4-FFF2-40B4-BE49-F238E27FC236}">
                <a16:creationId xmlns:a16="http://schemas.microsoft.com/office/drawing/2014/main" id="{78708295-6093-C74C-9C1D-E3FC343A886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D07757B-D9BF-A149-AFAB-EC6B63F9AB42}"/>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253505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07DF0-83FE-CB43-872F-D232462981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E84A50C-6E89-0B43-A581-A1A127315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BDA8911-24FE-FE4C-AE55-A7FA219C4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D02C133-A17A-ED44-8975-01DCCB43740B}"/>
              </a:ext>
            </a:extLst>
          </p:cNvPr>
          <p:cNvSpPr>
            <a:spLocks noGrp="1"/>
          </p:cNvSpPr>
          <p:nvPr>
            <p:ph type="dt" sz="half" idx="10"/>
          </p:nvPr>
        </p:nvSpPr>
        <p:spPr/>
        <p:txBody>
          <a:bodyPr/>
          <a:lstStyle/>
          <a:p>
            <a:fld id="{C09481EB-4276-FC47-80E8-F90014A8905E}" type="datetimeFigureOut">
              <a:rPr lang="cs-CZ" smtClean="0"/>
              <a:t>22.11.2021</a:t>
            </a:fld>
            <a:endParaRPr lang="cs-CZ"/>
          </a:p>
        </p:txBody>
      </p:sp>
      <p:sp>
        <p:nvSpPr>
          <p:cNvPr id="6" name="Zástupný symbol pro zápatí 5">
            <a:extLst>
              <a:ext uri="{FF2B5EF4-FFF2-40B4-BE49-F238E27FC236}">
                <a16:creationId xmlns:a16="http://schemas.microsoft.com/office/drawing/2014/main" id="{8A56AE5A-2C44-CB40-BAA8-786E2EAC6C3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4A19CFD-8843-DA44-8A36-2861C0036EEC}"/>
              </a:ext>
            </a:extLst>
          </p:cNvPr>
          <p:cNvSpPr>
            <a:spLocks noGrp="1"/>
          </p:cNvSpPr>
          <p:nvPr>
            <p:ph type="sldNum" sz="quarter" idx="12"/>
          </p:nvPr>
        </p:nvSpPr>
        <p:spPr/>
        <p:txBody>
          <a:bodyPr/>
          <a:lstStyle/>
          <a:p>
            <a:fld id="{732F4F8A-3563-F042-BBB6-FE745E54E5C2}" type="slidenum">
              <a:rPr lang="cs-CZ" smtClean="0"/>
              <a:t>‹#›</a:t>
            </a:fld>
            <a:endParaRPr lang="cs-CZ"/>
          </a:p>
        </p:txBody>
      </p:sp>
    </p:spTree>
    <p:extLst>
      <p:ext uri="{BB962C8B-B14F-4D97-AF65-F5344CB8AC3E}">
        <p14:creationId xmlns:p14="http://schemas.microsoft.com/office/powerpoint/2010/main" val="22293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43C3FFD-72CD-4D40-8FA7-EAAB83338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6BAD93F-6D5A-8B49-B583-685B6129E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C0E136-A6A9-A749-AECC-CBD677545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481EB-4276-FC47-80E8-F90014A8905E}" type="datetimeFigureOut">
              <a:rPr lang="cs-CZ" smtClean="0"/>
              <a:t>22.11.2021</a:t>
            </a:fld>
            <a:endParaRPr lang="cs-CZ"/>
          </a:p>
        </p:txBody>
      </p:sp>
      <p:sp>
        <p:nvSpPr>
          <p:cNvPr id="5" name="Zástupný symbol pro zápatí 4">
            <a:extLst>
              <a:ext uri="{FF2B5EF4-FFF2-40B4-BE49-F238E27FC236}">
                <a16:creationId xmlns:a16="http://schemas.microsoft.com/office/drawing/2014/main" id="{CA73BCCC-A261-7343-B871-31C4800E9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5560A42-391E-0B4C-A806-760255552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F4F8A-3563-F042-BBB6-FE745E54E5C2}" type="slidenum">
              <a:rPr lang="cs-CZ" smtClean="0"/>
              <a:t>‹#›</a:t>
            </a:fld>
            <a:endParaRPr lang="cs-CZ"/>
          </a:p>
        </p:txBody>
      </p:sp>
    </p:spTree>
    <p:extLst>
      <p:ext uri="{BB962C8B-B14F-4D97-AF65-F5344CB8AC3E}">
        <p14:creationId xmlns:p14="http://schemas.microsoft.com/office/powerpoint/2010/main" val="121418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kniha, police, knihovna&#10;&#10;Popis byl vytvořen automaticky">
            <a:extLst>
              <a:ext uri="{FF2B5EF4-FFF2-40B4-BE49-F238E27FC236}">
                <a16:creationId xmlns:a16="http://schemas.microsoft.com/office/drawing/2014/main" id="{A1AC81D5-2CAE-8841-940A-8C96E26DAE8A}"/>
              </a:ext>
            </a:extLst>
          </p:cNvPr>
          <p:cNvPicPr>
            <a:picLocks noChangeAspect="1"/>
          </p:cNvPicPr>
          <p:nvPr/>
        </p:nvPicPr>
        <p:blipFill rotWithShape="1">
          <a:blip r:embed="rId2"/>
          <a:srcRect l="2159" t="7383" r="6932" b="2509"/>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AD99758E-2677-9941-8084-8EE2BAD64795}"/>
              </a:ext>
            </a:extLst>
          </p:cNvPr>
          <p:cNvSpPr>
            <a:spLocks noGrp="1"/>
          </p:cNvSpPr>
          <p:nvPr>
            <p:ph type="ctrTitle"/>
          </p:nvPr>
        </p:nvSpPr>
        <p:spPr>
          <a:xfrm>
            <a:off x="404553" y="3091928"/>
            <a:ext cx="9078562" cy="2387600"/>
          </a:xfrm>
        </p:spPr>
        <p:txBody>
          <a:bodyPr>
            <a:normAutofit/>
          </a:bodyPr>
          <a:lstStyle/>
          <a:p>
            <a:pPr algn="l"/>
            <a:r>
              <a:rPr lang="cs-CZ" sz="6600" dirty="0">
                <a:latin typeface="Times New Roman" panose="02020603050405020304" pitchFamily="18" charset="0"/>
                <a:cs typeface="Times New Roman" panose="02020603050405020304" pitchFamily="18" charset="0"/>
              </a:rPr>
              <a:t>Niklas Luhmann II: </a:t>
            </a:r>
            <a:br>
              <a:rPr lang="cs-CZ" sz="6600" dirty="0">
                <a:latin typeface="Times New Roman" panose="02020603050405020304" pitchFamily="18" charset="0"/>
                <a:cs typeface="Times New Roman" panose="02020603050405020304" pitchFamily="18" charset="0"/>
              </a:rPr>
            </a:br>
            <a:r>
              <a:rPr lang="cs-CZ" sz="6600" dirty="0">
                <a:latin typeface="Times New Roman" panose="02020603050405020304" pitchFamily="18" charset="0"/>
                <a:cs typeface="Times New Roman" panose="02020603050405020304" pitchFamily="18" charset="0"/>
              </a:rPr>
              <a:t>Systém náboženství</a:t>
            </a: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dpis 2">
            <a:extLst>
              <a:ext uri="{FF2B5EF4-FFF2-40B4-BE49-F238E27FC236}">
                <a16:creationId xmlns:a16="http://schemas.microsoft.com/office/drawing/2014/main" id="{BD839FA4-703E-474D-A155-9E78F36402A8}"/>
              </a:ext>
            </a:extLst>
          </p:cNvPr>
          <p:cNvSpPr>
            <a:spLocks noGrp="1"/>
          </p:cNvSpPr>
          <p:nvPr>
            <p:ph type="subTitle" idx="1"/>
          </p:nvPr>
        </p:nvSpPr>
        <p:spPr>
          <a:xfrm>
            <a:off x="404553" y="5624945"/>
            <a:ext cx="9078562" cy="592975"/>
          </a:xfrm>
        </p:spPr>
        <p:txBody>
          <a:bodyPr anchor="ctr">
            <a:normAutofit/>
          </a:bodyPr>
          <a:lstStyle/>
          <a:p>
            <a:pPr algn="l"/>
            <a:r>
              <a:rPr lang="cs-CZ">
                <a:latin typeface="Times New Roman" panose="02020603050405020304" pitchFamily="18" charset="0"/>
                <a:cs typeface="Times New Roman" panose="02020603050405020304" pitchFamily="18" charset="0"/>
              </a:rPr>
              <a:t>Sociologie náboženství</a:t>
            </a:r>
          </a:p>
        </p:txBody>
      </p:sp>
    </p:spTree>
    <p:extLst>
      <p:ext uri="{BB962C8B-B14F-4D97-AF65-F5344CB8AC3E}">
        <p14:creationId xmlns:p14="http://schemas.microsoft.com/office/powerpoint/2010/main" val="35584219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6E2F2-BFC0-5D48-B9CB-E93E5D87E485}"/>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Je náboženství </a:t>
            </a:r>
            <a:r>
              <a:rPr lang="cs-CZ" b="1" dirty="0" err="1">
                <a:latin typeface="Times New Roman" panose="02020603050405020304" pitchFamily="18" charset="0"/>
                <a:cs typeface="Times New Roman" panose="02020603050405020304" pitchFamily="18" charset="0"/>
              </a:rPr>
              <a:t>integrativní</a:t>
            </a:r>
            <a:r>
              <a:rPr lang="cs-CZ" dirty="0">
                <a:latin typeface="Times New Roman" panose="02020603050405020304" pitchFamily="18" charset="0"/>
                <a:cs typeface="Times New Roman" panose="02020603050405020304" pitchFamily="18" charset="0"/>
              </a:rPr>
              <a:t>?</a:t>
            </a:r>
            <a:r>
              <a:rPr lang="cs-CZ" dirty="0">
                <a:effectLst/>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A294AE34-4503-B14C-AC5C-05CB739039E1}"/>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Ne. Kdybychom přistoupili na to, že je náboženství sjednocující, pak bychom museli seznat, že náboženství nemá v současné společnosti funkci vůbec žádnou. Podle Luhmanna nic sjednocujícího neexistuje. Ale z empirického hlediska vidíme, že nábožensky se nadále komunikuje. V tom případě je třeba nově definovat funkci náboženství. </a:t>
            </a: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76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32F77-14DA-9B48-9AA7-A111D76462E1}"/>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Má tedy náboženství funkci </a:t>
            </a:r>
            <a:r>
              <a:rPr lang="cs-CZ" b="1" dirty="0" err="1">
                <a:latin typeface="Times New Roman" panose="02020603050405020304" pitchFamily="18" charset="0"/>
                <a:cs typeface="Times New Roman" panose="02020603050405020304" pitchFamily="18" charset="0"/>
              </a:rPr>
              <a:t>intepretativní</a:t>
            </a:r>
            <a:r>
              <a:rPr lang="cs-CZ" dirty="0">
                <a:latin typeface="Times New Roman" panose="02020603050405020304" pitchFamily="18" charset="0"/>
                <a:cs typeface="Times New Roman" panose="02020603050405020304" pitchFamily="18" charset="0"/>
              </a:rPr>
              <a:t>? </a:t>
            </a:r>
          </a:p>
        </p:txBody>
      </p:sp>
      <p:sp>
        <p:nvSpPr>
          <p:cNvPr id="3" name="Zástupný obsah 2">
            <a:extLst>
              <a:ext uri="{FF2B5EF4-FFF2-40B4-BE49-F238E27FC236}">
                <a16:creationId xmlns:a16="http://schemas.microsoft.com/office/drawing/2014/main" id="{E766943E-2E68-A64F-92C3-F6C4925107FD}"/>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Ne. Sice náboženství vysvětluje třeba to, jak vznikl svět, ale toto místo spíše nyní zastává věda, a vědu a náboženství je třeba jasně odlišovat – mají odlišné kódy, v případě náboženství je to transcendence versus imanence, v případě vědy pravda versus nepravda.</a:t>
            </a:r>
          </a:p>
        </p:txBody>
      </p:sp>
    </p:spTree>
    <p:extLst>
      <p:ext uri="{BB962C8B-B14F-4D97-AF65-F5344CB8AC3E}">
        <p14:creationId xmlns:p14="http://schemas.microsoft.com/office/powerpoint/2010/main" val="932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1D806-CFC6-9342-88DD-A6D3D16B0137}"/>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Proč potom hovořit o „funkci“ náboženství?</a:t>
            </a:r>
          </a:p>
        </p:txBody>
      </p:sp>
      <p:sp>
        <p:nvSpPr>
          <p:cNvPr id="3" name="Zástupný obsah 2">
            <a:extLst>
              <a:ext uri="{FF2B5EF4-FFF2-40B4-BE49-F238E27FC236}">
                <a16:creationId xmlns:a16="http://schemas.microsoft.com/office/drawing/2014/main" id="{06B546F4-DFA1-104D-8DF7-0C7AE58B7704}"/>
              </a:ext>
            </a:extLst>
          </p:cNvPr>
          <p:cNvSpPr>
            <a:spLocks noGrp="1"/>
          </p:cNvSpPr>
          <p:nvPr>
            <p:ph idx="1"/>
          </p:nvPr>
        </p:nvSpPr>
        <p:spPr/>
        <p:txBody>
          <a:bodyPr>
            <a:normAutofit fontScale="92500"/>
          </a:bodyPr>
          <a:lstStyle/>
          <a:p>
            <a:pPr marL="0" indent="0" algn="just">
              <a:buNone/>
            </a:pPr>
            <a:r>
              <a:rPr lang="cs-CZ" dirty="0">
                <a:latin typeface="Times New Roman" panose="02020603050405020304" pitchFamily="18" charset="0"/>
                <a:cs typeface="Times New Roman" panose="02020603050405020304" pitchFamily="18" charset="0"/>
              </a:rPr>
              <a:t>Podle Luhmanna je jedinou funkcí náboženství (jako všech ostatních systémů) </a:t>
            </a:r>
            <a:r>
              <a:rPr lang="cs-CZ" b="1" dirty="0">
                <a:latin typeface="Times New Roman" panose="02020603050405020304" pitchFamily="18" charset="0"/>
                <a:cs typeface="Times New Roman" panose="02020603050405020304" pitchFamily="18" charset="0"/>
              </a:rPr>
              <a:t>redukce komplexity</a:t>
            </a:r>
            <a:r>
              <a:rPr lang="cs-CZ" dirty="0">
                <a:latin typeface="Times New Roman" panose="02020603050405020304" pitchFamily="18" charset="0"/>
                <a:cs typeface="Times New Roman" panose="02020603050405020304" pitchFamily="18" charset="0"/>
              </a:rPr>
              <a:t>: abychom mohli vidět vůbec něco, musíme se uzavřít před vnějškem a specializovat senzibilitu jen na úzký výsek reality.</a:t>
            </a:r>
          </a:p>
          <a:p>
            <a:pPr marL="0" indent="0" algn="just">
              <a:buNone/>
            </a:pPr>
            <a:r>
              <a:rPr lang="cs-CZ" dirty="0">
                <a:latin typeface="Times New Roman" panose="02020603050405020304" pitchFamily="18" charset="0"/>
                <a:cs typeface="Times New Roman" panose="02020603050405020304" pitchFamily="18" charset="0"/>
              </a:rPr>
              <a:t>Funkcionalismus v </a:t>
            </a:r>
            <a:r>
              <a:rPr lang="cs-CZ" dirty="0" err="1">
                <a:latin typeface="Times New Roman" panose="02020603050405020304" pitchFamily="18" charset="0"/>
                <a:cs typeface="Times New Roman" panose="02020603050405020304" pitchFamily="18" charset="0"/>
              </a:rPr>
              <a:t>Luhmannově</a:t>
            </a:r>
            <a:r>
              <a:rPr lang="cs-CZ" dirty="0">
                <a:latin typeface="Times New Roman" panose="02020603050405020304" pitchFamily="18" charset="0"/>
                <a:cs typeface="Times New Roman" panose="02020603050405020304" pitchFamily="18" charset="0"/>
              </a:rPr>
              <a:t> pojetí není teleologický v tom smyslu, že by měl systém jeden konkrétní cíl, ke kterému by spěl, tj. dávat smysl, zdraví nebo spravedlnost. Spíše mu jeho východisko umožňuje formulovat, vidět a rozvíjet určité problémy a sledovat konflikty, které sledují i ostatní systémy. </a:t>
            </a:r>
          </a:p>
          <a:p>
            <a:pPr marL="0" indent="0" algn="just">
              <a:buNone/>
            </a:pPr>
            <a:r>
              <a:rPr lang="cs-CZ" dirty="0">
                <a:latin typeface="Times New Roman" panose="02020603050405020304" pitchFamily="18" charset="0"/>
                <a:cs typeface="Times New Roman" panose="02020603050405020304" pitchFamily="18" charset="0"/>
              </a:rPr>
              <a:t>V tomto smyslu je funkcí systému náboženství </a:t>
            </a:r>
            <a:r>
              <a:rPr lang="cs-CZ" b="1" dirty="0">
                <a:latin typeface="Times New Roman" panose="02020603050405020304" pitchFamily="18" charset="0"/>
                <a:cs typeface="Times New Roman" panose="02020603050405020304" pitchFamily="18" charset="0"/>
              </a:rPr>
              <a:t>převedení okolní neurčitosti na kontrolovatelnou neurčitost, tj. do určité míry na určitost</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28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67985-BCC7-904A-B850-65A937B5BE3A}"/>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Neadaptivnost</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6867BEDF-C3F1-3A43-9EAB-8742225B8673}"/>
              </a:ext>
            </a:extLst>
          </p:cNvPr>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Náboženství je navíc jediným systémem, který pojednává o tom, co jednotlivé systémy hledají a nenacházejí, a to </a:t>
            </a:r>
            <a:r>
              <a:rPr lang="cs-CZ" b="1" dirty="0">
                <a:latin typeface="Times New Roman" panose="02020603050405020304" pitchFamily="18" charset="0"/>
                <a:cs typeface="Times New Roman" panose="02020603050405020304" pitchFamily="18" charset="0"/>
              </a:rPr>
              <a:t>konsensus, sjednocení, smíření</a:t>
            </a:r>
            <a:r>
              <a:rPr lang="cs-CZ" dirty="0">
                <a:latin typeface="Times New Roman" panose="02020603050405020304" pitchFamily="18" charset="0"/>
                <a:cs typeface="Times New Roman" panose="02020603050405020304" pitchFamily="18" charset="0"/>
              </a:rPr>
              <a:t>. Přirozeně to nenachází ani náboženství, ale alespoň to – skrze diference – formuluje jako potřebu, a především jako úběžník. </a:t>
            </a:r>
          </a:p>
          <a:p>
            <a:pPr marL="0" indent="0" algn="just">
              <a:buNone/>
            </a:pPr>
            <a:r>
              <a:rPr lang="cs-CZ" dirty="0">
                <a:latin typeface="Times New Roman" panose="02020603050405020304" pitchFamily="18" charset="0"/>
                <a:cs typeface="Times New Roman" panose="02020603050405020304" pitchFamily="18" charset="0"/>
              </a:rPr>
              <a:t>Luhmann zároveň uvažuje o tom, že funkcí náboženství by mohla být jeho </a:t>
            </a:r>
            <a:r>
              <a:rPr lang="cs-CZ" b="1" dirty="0">
                <a:latin typeface="Times New Roman" panose="02020603050405020304" pitchFamily="18" charset="0"/>
                <a:cs typeface="Times New Roman" panose="02020603050405020304" pitchFamily="18" charset="0"/>
              </a:rPr>
              <a:t>konzervativnost</a:t>
            </a:r>
            <a:r>
              <a:rPr lang="cs-CZ" dirty="0">
                <a:latin typeface="Times New Roman" panose="02020603050405020304" pitchFamily="18" charset="0"/>
                <a:cs typeface="Times New Roman" panose="02020603050405020304" pitchFamily="18" charset="0"/>
              </a:rPr>
              <a:t>, dokonce v tomto smyslu </a:t>
            </a:r>
            <a:r>
              <a:rPr lang="cs-CZ" b="1" dirty="0" err="1">
                <a:latin typeface="Times New Roman" panose="02020603050405020304" pitchFamily="18" charset="0"/>
                <a:cs typeface="Times New Roman" panose="02020603050405020304" pitchFamily="18" charset="0"/>
              </a:rPr>
              <a:t>neadaptivnost</a:t>
            </a:r>
            <a:r>
              <a:rPr lang="cs-CZ" dirty="0">
                <a:latin typeface="Times New Roman" panose="02020603050405020304" pitchFamily="18" charset="0"/>
                <a:cs typeface="Times New Roman" panose="02020603050405020304" pitchFamily="18" charset="0"/>
              </a:rPr>
              <a:t>. Rituály odmítají vývoj, odmítají změnu, a právě v jejich „</a:t>
            </a:r>
            <a:r>
              <a:rPr lang="cs-CZ" dirty="0" err="1">
                <a:latin typeface="Times New Roman" panose="02020603050405020304" pitchFamily="18" charset="0"/>
                <a:cs typeface="Times New Roman" panose="02020603050405020304" pitchFamily="18" charset="0"/>
              </a:rPr>
              <a:t>mal</a:t>
            </a:r>
            <a:r>
              <a:rPr lang="cs-CZ" dirty="0">
                <a:latin typeface="Times New Roman" panose="02020603050405020304" pitchFamily="18" charset="0"/>
                <a:cs typeface="Times New Roman" panose="02020603050405020304" pitchFamily="18" charset="0"/>
              </a:rPr>
              <a:t>-adaptivitě“ plní svou jedinečnou funkci.</a:t>
            </a:r>
            <a:r>
              <a:rPr lang="cs-CZ" dirty="0">
                <a:effectLst/>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Religion may have become </a:t>
            </a:r>
            <a:r>
              <a:rPr lang="en-GB" dirty="0" err="1">
                <a:latin typeface="Times New Roman" panose="02020603050405020304" pitchFamily="18" charset="0"/>
                <a:cs typeface="Times New Roman" panose="02020603050405020304" pitchFamily="18" charset="0"/>
              </a:rPr>
              <a:t>counteradaptive</a:t>
            </a:r>
            <a:r>
              <a:rPr lang="en-GB" dirty="0">
                <a:latin typeface="Times New Roman" panose="02020603050405020304" pitchFamily="18" charset="0"/>
                <a:cs typeface="Times New Roman" panose="02020603050405020304" pitchFamily="18" charset="0"/>
              </a:rPr>
              <a:t>, and this may be the very reason for its survival and for its recurrent revival as well. The Church itself, by now, has become a carnival, i.e., the reversal of normal order.“ </a:t>
            </a:r>
            <a:r>
              <a:rPr lang="cs-CZ" dirty="0">
                <a:latin typeface="Times New Roman" panose="02020603050405020304" pitchFamily="18" charset="0"/>
                <a:cs typeface="Times New Roman" panose="02020603050405020304" pitchFamily="18" charset="0"/>
              </a:rPr>
              <a:t>Luhmann, </a:t>
            </a:r>
            <a:r>
              <a:rPr lang="cs-CZ" i="1" dirty="0">
                <a:latin typeface="Times New Roman" panose="02020603050405020304" pitchFamily="18" charset="0"/>
                <a:cs typeface="Times New Roman" panose="02020603050405020304" pitchFamily="18" charset="0"/>
              </a:rPr>
              <a:t>Society, </a:t>
            </a:r>
            <a:r>
              <a:rPr lang="cs-CZ" i="1" dirty="0" err="1">
                <a:latin typeface="Times New Roman" panose="02020603050405020304" pitchFamily="18" charset="0"/>
                <a:cs typeface="Times New Roman" panose="02020603050405020304" pitchFamily="18" charset="0"/>
              </a:rPr>
              <a:t>Meaning</a:t>
            </a:r>
            <a:r>
              <a:rPr lang="cs-CZ" i="1" dirty="0">
                <a:latin typeface="Times New Roman" panose="02020603050405020304" pitchFamily="18" charset="0"/>
                <a:cs typeface="Times New Roman" panose="02020603050405020304" pitchFamily="18" charset="0"/>
              </a:rPr>
              <a:t>, Religion</a:t>
            </a:r>
            <a:r>
              <a:rPr lang="cs-CZ" dirty="0">
                <a:latin typeface="Times New Roman" panose="02020603050405020304" pitchFamily="18" charset="0"/>
                <a:cs typeface="Times New Roman" panose="02020603050405020304" pitchFamily="18" charset="0"/>
              </a:rPr>
              <a:t>, str. 159.</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5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C1C3B-DF3E-234A-BF14-55456FFE588F}"/>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Kontingenční vzorec = Bůh</a:t>
            </a:r>
          </a:p>
        </p:txBody>
      </p:sp>
      <p:sp>
        <p:nvSpPr>
          <p:cNvPr id="3" name="Zástupný obsah 2">
            <a:extLst>
              <a:ext uri="{FF2B5EF4-FFF2-40B4-BE49-F238E27FC236}">
                <a16:creationId xmlns:a16="http://schemas.microsoft.com/office/drawing/2014/main" id="{1512F7C2-022F-D346-B81A-2FA3B0B1BDCB}"/>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Bůh je „</a:t>
            </a:r>
            <a:r>
              <a:rPr lang="cs-CZ" b="1" dirty="0">
                <a:latin typeface="Times New Roman" panose="02020603050405020304" pitchFamily="18" charset="0"/>
                <a:cs typeface="Times New Roman" panose="02020603050405020304" pitchFamily="18" charset="0"/>
              </a:rPr>
              <a:t>kontingenčním vzorcem</a:t>
            </a:r>
            <a:r>
              <a:rPr lang="cs-CZ" dirty="0">
                <a:latin typeface="Times New Roman" panose="02020603050405020304" pitchFamily="18" charset="0"/>
                <a:cs typeface="Times New Roman" panose="02020603050405020304" pitchFamily="18" charset="0"/>
              </a:rPr>
              <a:t>“, což znamená, že člověk (či spíše psychický systém) vztahující se k Bohu získává metodu, jak nakládat s nahodilostí a nepředvídatelností. </a:t>
            </a:r>
          </a:p>
          <a:p>
            <a:pPr marL="0" indent="0" algn="just">
              <a:buNone/>
            </a:pPr>
            <a:r>
              <a:rPr lang="cs-CZ" dirty="0">
                <a:latin typeface="Times New Roman" panose="02020603050405020304" pitchFamily="18" charset="0"/>
                <a:cs typeface="Times New Roman" panose="02020603050405020304" pitchFamily="18" charset="0"/>
              </a:rPr>
              <a:t>Zatímco operují všechny systémy na diferenci, na odlišování, je Bůh jednotou, nejzazším bodem, který je mimo naše rozlišení, resp. obě strany rozlišení objímá: Bůh tvoří svět [a stvoření světa můžeme chápat jako (binární) rozlišení na sebe a druhé], ale Bůh toto rozlišení (na rozdíl od všech ostatních systémů) objímá. </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8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52D1CC-BD5C-414B-99EC-D1701BCF72B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2B7521B-34C0-BF40-8C6D-CE952347CB27}"/>
              </a:ext>
            </a:extLst>
          </p:cNvPr>
          <p:cNvSpPr>
            <a:spLocks noGrp="1"/>
          </p:cNvSpPr>
          <p:nvPr>
            <p:ph idx="1"/>
          </p:nvPr>
        </p:nvSpPr>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Bůh tedy objímá své binární rozlišení </a:t>
            </a:r>
            <a:r>
              <a:rPr lang="cs-CZ" b="1" dirty="0">
                <a:latin typeface="Times New Roman" panose="02020603050405020304" pitchFamily="18" charset="0"/>
                <a:cs typeface="Times New Roman" panose="02020603050405020304" pitchFamily="18" charset="0"/>
              </a:rPr>
              <a:t>na transcendenci a imanenci</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Znakem lidské stvořenosti je naopak neschopnost podržet v jednotě obě strany rozlišení </a:t>
            </a:r>
            <a:r>
              <a:rPr lang="cs-CZ" dirty="0">
                <a:latin typeface="Times New Roman" panose="02020603050405020304" pitchFamily="18" charset="0"/>
                <a:cs typeface="Times New Roman" panose="02020603050405020304" pitchFamily="18" charset="0"/>
              </a:rPr>
              <a:t>(tzn. člověk není schopen podržet v jednotě rozlišení na Já a </a:t>
            </a:r>
            <a:r>
              <a:rPr lang="cs-CZ" dirty="0" err="1">
                <a:latin typeface="Times New Roman" panose="02020603050405020304" pitchFamily="18" charset="0"/>
                <a:cs typeface="Times New Roman" panose="02020603050405020304" pitchFamily="18" charset="0"/>
              </a:rPr>
              <a:t>Nejá</a:t>
            </a:r>
            <a:r>
              <a:rPr lang="cs-CZ" dirty="0">
                <a:latin typeface="Times New Roman" panose="02020603050405020304" pitchFamily="18" charset="0"/>
                <a:cs typeface="Times New Roman" panose="02020603050405020304" pitchFamily="18" charset="0"/>
              </a:rPr>
              <a:t>, podobně systém práva není schopen podržet rozlišení na právo a neprávo, tj. všechny stvořené systému jsou schopny formulovat jednotu jen na pozadí diference, nejsou schopny jednotu uchopit). </a:t>
            </a:r>
          </a:p>
          <a:p>
            <a:pPr marL="0" indent="0" algn="just">
              <a:buNone/>
            </a:pPr>
            <a:r>
              <a:rPr lang="cs-CZ" dirty="0">
                <a:latin typeface="Times New Roman" panose="02020603050405020304" pitchFamily="18" charset="0"/>
                <a:cs typeface="Times New Roman" panose="02020603050405020304" pitchFamily="18" charset="0"/>
              </a:rPr>
              <a:t>Z této neschopnosti vyplývají slepé úhly, křehkost jednotlivých systémů i jejich </a:t>
            </a:r>
            <a:r>
              <a:rPr lang="cs-CZ" b="1" dirty="0">
                <a:latin typeface="Times New Roman" panose="02020603050405020304" pitchFamily="18" charset="0"/>
                <a:cs typeface="Times New Roman" panose="02020603050405020304" pitchFamily="18" charset="0"/>
              </a:rPr>
              <a:t>neschopnost uchopit sebe sama, neboť by k tomu bylo zapotřebí postavit se mimo vlastní systém</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Systém hledá vykoupení z diferencí – v případě buddhismu je to vykoupení ze </a:t>
            </a:r>
            <a:r>
              <a:rPr lang="cs-CZ" dirty="0" err="1">
                <a:latin typeface="Times New Roman" panose="02020603050405020304" pitchFamily="18" charset="0"/>
                <a:cs typeface="Times New Roman" panose="02020603050405020304" pitchFamily="18" charset="0"/>
              </a:rPr>
              <a:t>sebezájmu</a:t>
            </a:r>
            <a:r>
              <a:rPr lang="cs-CZ" dirty="0">
                <a:latin typeface="Times New Roman" panose="02020603050405020304" pitchFamily="18" charset="0"/>
                <a:cs typeface="Times New Roman" panose="02020603050405020304" pitchFamily="18" charset="0"/>
              </a:rPr>
              <a:t>, sebestřednosti, v </a:t>
            </a:r>
            <a:r>
              <a:rPr lang="cs-CZ" dirty="0" err="1">
                <a:latin typeface="Times New Roman" panose="02020603050405020304" pitchFamily="18" charset="0"/>
                <a:cs typeface="Times New Roman" panose="02020603050405020304" pitchFamily="18" charset="0"/>
              </a:rPr>
              <a:t>monotheistických</a:t>
            </a:r>
            <a:r>
              <a:rPr lang="cs-CZ" dirty="0">
                <a:latin typeface="Times New Roman" panose="02020603050405020304" pitchFamily="18" charset="0"/>
                <a:cs typeface="Times New Roman" panose="02020603050405020304" pitchFamily="18" charset="0"/>
              </a:rPr>
              <a:t> náboženstvích je to vykoupení od hříchu, v tradičních náboženstvích je to návrat do původního rajského stavu.</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0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77283-B648-A548-9F11-E09E0208FAE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CAA66D1-6F74-314F-9374-3E103B43DA21}"/>
              </a:ext>
            </a:extLst>
          </p:cNvPr>
          <p:cNvSpPr>
            <a:spLocks noGrp="1"/>
          </p:cNvSpPr>
          <p:nvPr>
            <p:ph idx="1"/>
          </p:nvPr>
        </p:nvSpPr>
        <p:spPr/>
        <p:txBody>
          <a:bodyPr/>
          <a:lstStyle/>
          <a:p>
            <a:pPr marL="0" indent="0" algn="just">
              <a:buNone/>
            </a:pPr>
            <a:r>
              <a:rPr lang="en-AU" dirty="0">
                <a:latin typeface="Times New Roman" panose="02020603050405020304" pitchFamily="18" charset="0"/>
                <a:cs typeface="Times New Roman" panose="02020603050405020304" pitchFamily="18" charset="0"/>
              </a:rPr>
              <a:t>“God can be seen as the </a:t>
            </a:r>
            <a:r>
              <a:rPr lang="en-AU" b="1" dirty="0">
                <a:latin typeface="Times New Roman" panose="02020603050405020304" pitchFamily="18" charset="0"/>
                <a:cs typeface="Times New Roman" panose="02020603050405020304" pitchFamily="18" charset="0"/>
              </a:rPr>
              <a:t>centralized paradox </a:t>
            </a:r>
            <a:r>
              <a:rPr lang="en-AU" dirty="0">
                <a:latin typeface="Times New Roman" panose="02020603050405020304" pitchFamily="18" charset="0"/>
                <a:cs typeface="Times New Roman" panose="02020603050405020304" pitchFamily="18" charset="0"/>
              </a:rPr>
              <a:t>which at the same time </a:t>
            </a:r>
            <a:r>
              <a:rPr lang="en-AU" b="1" dirty="0" err="1">
                <a:latin typeface="Times New Roman" panose="02020603050405020304" pitchFamily="18" charset="0"/>
                <a:cs typeface="Times New Roman" panose="02020603050405020304" pitchFamily="18" charset="0"/>
              </a:rPr>
              <a:t>deparadoxizes</a:t>
            </a:r>
            <a:r>
              <a:rPr lang="en-AU" b="1" dirty="0">
                <a:latin typeface="Times New Roman" panose="02020603050405020304" pitchFamily="18" charset="0"/>
                <a:cs typeface="Times New Roman" panose="02020603050405020304" pitchFamily="18" charset="0"/>
              </a:rPr>
              <a:t> the world</a:t>
            </a:r>
            <a:r>
              <a:rPr lang="en-AU" dirty="0">
                <a:latin typeface="Times New Roman" panose="02020603050405020304" pitchFamily="18" charset="0"/>
                <a:cs typeface="Times New Roman" panose="02020603050405020304" pitchFamily="18" charset="0"/>
              </a:rPr>
              <a:t>. … Original sin symbolizes the beginning of difference and the transformation of the paradox, becoming </a:t>
            </a:r>
            <a:r>
              <a:rPr lang="en-AU" dirty="0" err="1">
                <a:latin typeface="Times New Roman" panose="02020603050405020304" pitchFamily="18" charset="0"/>
                <a:cs typeface="Times New Roman" panose="02020603050405020304" pitchFamily="18" charset="0"/>
              </a:rPr>
              <a:t>labor</a:t>
            </a:r>
            <a:r>
              <a:rPr lang="en-AU" dirty="0">
                <a:latin typeface="Times New Roman" panose="02020603050405020304" pitchFamily="18" charset="0"/>
                <a:cs typeface="Times New Roman" panose="02020603050405020304" pitchFamily="18" charset="0"/>
              </a:rPr>
              <a:t>, but remaining difference. The incarnation of God on earth makes the improbable probable. </a:t>
            </a:r>
            <a:r>
              <a:rPr lang="en-AU" b="1" dirty="0">
                <a:latin typeface="Times New Roman" panose="02020603050405020304" pitchFamily="18" charset="0"/>
                <a:cs typeface="Times New Roman" panose="02020603050405020304" pitchFamily="18" charset="0"/>
              </a:rPr>
              <a:t>The issue is salvation, i.e. overcoming difference</a:t>
            </a:r>
            <a:r>
              <a:rPr lang="en-AU"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a:p>
            <a:pPr marL="0" indent="0" algn="just">
              <a:buNone/>
            </a:pPr>
            <a:r>
              <a:rPr lang="en-AU" dirty="0">
                <a:latin typeface="Times New Roman" panose="02020603050405020304" pitchFamily="18" charset="0"/>
                <a:cs typeface="Times New Roman" panose="02020603050405020304" pitchFamily="18" charset="0"/>
              </a:rPr>
              <a:t>Luhmann, </a:t>
            </a:r>
            <a:r>
              <a:rPr lang="en-AU" i="1" dirty="0">
                <a:latin typeface="Times New Roman" panose="02020603050405020304" pitchFamily="18" charset="0"/>
                <a:cs typeface="Times New Roman" panose="02020603050405020304" pitchFamily="18" charset="0"/>
              </a:rPr>
              <a:t>Society, Meaning, Religion</a:t>
            </a:r>
            <a:r>
              <a:rPr lang="en-AU" dirty="0">
                <a:latin typeface="Times New Roman" panose="02020603050405020304" pitchFamily="18" charset="0"/>
                <a:cs typeface="Times New Roman" panose="02020603050405020304" pitchFamily="18" charset="0"/>
              </a:rPr>
              <a:t>, str. 152.</a:t>
            </a: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15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77C1EE-E107-194F-99FF-9F270FF9C657}"/>
              </a:ext>
            </a:extLst>
          </p:cNvPr>
          <p:cNvSpPr>
            <a:spLocks noGrp="1"/>
          </p:cNvSpPr>
          <p:nvPr>
            <p:ph type="title"/>
          </p:nvPr>
        </p:nvSpPr>
        <p:spPr/>
        <p:txBody>
          <a:bodyPr/>
          <a:lstStyle/>
          <a:p>
            <a:pPr algn="ctr"/>
            <a:r>
              <a:rPr lang="cs-CZ" dirty="0" err="1">
                <a:latin typeface="Times New Roman" panose="02020603050405020304" pitchFamily="18" charset="0"/>
                <a:cs typeface="Times New Roman" panose="02020603050405020304" pitchFamily="18" charset="0"/>
              </a:rPr>
              <a:t>Luhmannovi</a:t>
            </a:r>
            <a:r>
              <a:rPr lang="cs-CZ" dirty="0">
                <a:latin typeface="Times New Roman" panose="02020603050405020304" pitchFamily="18" charset="0"/>
                <a:cs typeface="Times New Roman" panose="02020603050405020304" pitchFamily="18" charset="0"/>
              </a:rPr>
              <a:t> mystici</a:t>
            </a:r>
          </a:p>
        </p:txBody>
      </p:sp>
      <p:sp>
        <p:nvSpPr>
          <p:cNvPr id="3" name="Zástupný obsah 2">
            <a:extLst>
              <a:ext uri="{FF2B5EF4-FFF2-40B4-BE49-F238E27FC236}">
                <a16:creationId xmlns:a16="http://schemas.microsoft.com/office/drawing/2014/main" id="{4C784699-FE9B-BD4A-8038-EF8C9C8CC42E}"/>
              </a:ext>
            </a:extLst>
          </p:cNvPr>
          <p:cNvSpPr>
            <a:spLocks noGrp="1"/>
          </p:cNvSpPr>
          <p:nvPr>
            <p:ph idx="1"/>
          </p:nvPr>
        </p:nvSpPr>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Luhmann se opírá o dílo Mikuláše </a:t>
            </a:r>
            <a:r>
              <a:rPr lang="cs-CZ" dirty="0" err="1">
                <a:latin typeface="Times New Roman" panose="02020603050405020304" pitchFamily="18" charset="0"/>
                <a:cs typeface="Times New Roman" panose="02020603050405020304" pitchFamily="18" charset="0"/>
              </a:rPr>
              <a:t>Kusánského</a:t>
            </a:r>
            <a:r>
              <a:rPr lang="cs-CZ" dirty="0">
                <a:latin typeface="Times New Roman" panose="02020603050405020304" pitchFamily="18" charset="0"/>
                <a:cs typeface="Times New Roman" panose="02020603050405020304" pitchFamily="18" charset="0"/>
              </a:rPr>
              <a:t>, aby objasnil fungování náboženské komunikace. </a:t>
            </a:r>
          </a:p>
          <a:p>
            <a:pPr marL="0" indent="0" algn="just">
              <a:buNone/>
            </a:pPr>
            <a:r>
              <a:rPr lang="cs-CZ" dirty="0">
                <a:latin typeface="Times New Roman" panose="02020603050405020304" pitchFamily="18" charset="0"/>
                <a:cs typeface="Times New Roman" panose="02020603050405020304" pitchFamily="18" charset="0"/>
              </a:rPr>
              <a:t>Vliv </a:t>
            </a:r>
            <a:r>
              <a:rPr lang="cs-CZ" dirty="0" err="1">
                <a:latin typeface="Times New Roman" panose="02020603050405020304" pitchFamily="18" charset="0"/>
                <a:cs typeface="Times New Roman" panose="02020603050405020304" pitchFamily="18" charset="0"/>
              </a:rPr>
              <a:t>Kusánského</a:t>
            </a:r>
            <a:r>
              <a:rPr lang="cs-CZ" dirty="0">
                <a:latin typeface="Times New Roman" panose="02020603050405020304" pitchFamily="18" charset="0"/>
                <a:cs typeface="Times New Roman" panose="02020603050405020304" pitchFamily="18" charset="0"/>
              </a:rPr>
              <a:t> je patrný již na výměru Boha jako jednoty protikladů, tedy jako </a:t>
            </a:r>
            <a:r>
              <a:rPr lang="cs-CZ" i="1" dirty="0" err="1">
                <a:latin typeface="Times New Roman" panose="02020603050405020304" pitchFamily="18" charset="0"/>
                <a:cs typeface="Times New Roman" panose="02020603050405020304" pitchFamily="18" charset="0"/>
              </a:rPr>
              <a:t>coincidentia</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oppositorum</a:t>
            </a:r>
            <a:r>
              <a:rPr lang="cs-CZ" dirty="0">
                <a:latin typeface="Times New Roman" panose="02020603050405020304" pitchFamily="18" charset="0"/>
                <a:cs typeface="Times New Roman" panose="02020603050405020304" pitchFamily="18" charset="0"/>
              </a:rPr>
              <a:t>, neboť v Bohu „je všecko bez mnohosti samotným maximem </a:t>
            </a:r>
            <a:r>
              <a:rPr lang="cs-CZ" dirty="0" err="1">
                <a:latin typeface="Times New Roman" panose="02020603050405020304" pitchFamily="18" charset="0"/>
                <a:cs typeface="Times New Roman" panose="02020603050405020304" pitchFamily="18" charset="0"/>
              </a:rPr>
              <a:t>velejednoduše</a:t>
            </a:r>
            <a:r>
              <a:rPr lang="cs-CZ" dirty="0">
                <a:latin typeface="Times New Roman" panose="02020603050405020304" pitchFamily="18" charset="0"/>
                <a:cs typeface="Times New Roman" panose="02020603050405020304" pitchFamily="18" charset="0"/>
              </a:rPr>
              <a:t> a nerozlišeně, tak jako je nekonečná linie všemi tvary“. Jak pro Luhmanna, tak pro </a:t>
            </a:r>
            <a:r>
              <a:rPr lang="cs-CZ" dirty="0" err="1">
                <a:latin typeface="Times New Roman" panose="02020603050405020304" pitchFamily="18" charset="0"/>
                <a:cs typeface="Times New Roman" panose="02020603050405020304" pitchFamily="18" charset="0"/>
              </a:rPr>
              <a:t>Kusánského</a:t>
            </a:r>
            <a:r>
              <a:rPr lang="cs-CZ" dirty="0">
                <a:latin typeface="Times New Roman" panose="02020603050405020304" pitchFamily="18" charset="0"/>
                <a:cs typeface="Times New Roman" panose="02020603050405020304" pitchFamily="18" charset="0"/>
              </a:rPr>
              <a:t> je Bůh sám nejvyšší z paradoxů, ale zároveň je v této své paradoxnosti nejvyšší skutečností. </a:t>
            </a:r>
          </a:p>
          <a:p>
            <a:pPr marL="0" indent="0" algn="just">
              <a:buNone/>
            </a:pPr>
            <a:r>
              <a:rPr lang="cs-CZ" dirty="0">
                <a:latin typeface="Times New Roman" panose="02020603050405020304" pitchFamily="18" charset="0"/>
                <a:cs typeface="Times New Roman" panose="02020603050405020304" pitchFamily="18" charset="0"/>
              </a:rPr>
              <a:t>Co je v imanentním světě či z imanentního hlediska rozvinuto, je v transcendentním světě božího pozorování zavito a jedno: zde totiž vládne „skloubená nekonečnost čili jednoduchost“.</a:t>
            </a:r>
            <a:r>
              <a:rPr lang="cs-CZ" dirty="0">
                <a:effectLst/>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Mikuláš </a:t>
            </a:r>
            <a:r>
              <a:rPr lang="cs-CZ" dirty="0" err="1">
                <a:latin typeface="Times New Roman" panose="02020603050405020304" pitchFamily="18" charset="0"/>
                <a:cs typeface="Times New Roman" panose="02020603050405020304" pitchFamily="18" charset="0"/>
              </a:rPr>
              <a:t>Kusánský</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Mikuláš </a:t>
            </a:r>
            <a:r>
              <a:rPr lang="cs-CZ" i="1" dirty="0" err="1">
                <a:latin typeface="Times New Roman" panose="02020603050405020304" pitchFamily="18" charset="0"/>
                <a:cs typeface="Times New Roman" panose="02020603050405020304" pitchFamily="18" charset="0"/>
              </a:rPr>
              <a:t>Kusánský</a:t>
            </a:r>
            <a:r>
              <a:rPr lang="cs-CZ" i="1" dirty="0">
                <a:latin typeface="Times New Roman" panose="02020603050405020304" pitchFamily="18" charset="0"/>
                <a:cs typeface="Times New Roman" panose="02020603050405020304" pitchFamily="18" charset="0"/>
              </a:rPr>
              <a:t>. Život a dílo renesančního filosofa, matematika a politika</a:t>
            </a:r>
            <a:r>
              <a:rPr lang="cs-CZ" dirty="0">
                <a:latin typeface="Times New Roman" panose="02020603050405020304" pitchFamily="18" charset="0"/>
                <a:cs typeface="Times New Roman" panose="02020603050405020304" pitchFamily="18" charset="0"/>
              </a:rPr>
              <a:t>, Praha: Vyšehrad, 2001,</a:t>
            </a:r>
            <a:r>
              <a:rPr lang="cs-CZ" dirty="0">
                <a:effectLst/>
                <a:latin typeface="Times New Roman" panose="02020603050405020304" pitchFamily="18" charset="0"/>
                <a:cs typeface="Times New Roman" panose="02020603050405020304" pitchFamily="18" charset="0"/>
              </a:rPr>
              <a:t> str. 164.</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1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F2ED82-8D90-B440-B64D-5A2A78154A3F}"/>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Stabilita náboženského systému</a:t>
            </a:r>
          </a:p>
        </p:txBody>
      </p:sp>
      <p:sp>
        <p:nvSpPr>
          <p:cNvPr id="3" name="Zástupný obsah 2">
            <a:extLst>
              <a:ext uri="{FF2B5EF4-FFF2-40B4-BE49-F238E27FC236}">
                <a16:creationId xmlns:a16="http://schemas.microsoft.com/office/drawing/2014/main" id="{A02384E7-132E-784D-88E7-BFC4B775EE28}"/>
              </a:ext>
            </a:extLst>
          </p:cNvPr>
          <p:cNvSpPr>
            <a:spLocks noGrp="1"/>
          </p:cNvSpPr>
          <p:nvPr>
            <p:ph idx="1"/>
          </p:nvPr>
        </p:nvSpPr>
        <p:spPr/>
        <p:txBody>
          <a:bodyPr>
            <a:noAutofit/>
          </a:bodyPr>
          <a:lstStyle/>
          <a:p>
            <a:pPr marL="0" indent="0" algn="just">
              <a:buNone/>
            </a:pPr>
            <a:r>
              <a:rPr lang="cs-CZ" dirty="0">
                <a:latin typeface="Times New Roman" panose="02020603050405020304" pitchFamily="18" charset="0"/>
                <a:cs typeface="Times New Roman" panose="02020603050405020304" pitchFamily="18" charset="0"/>
              </a:rPr>
              <a:t>Díky této „robustní“ straně transcendence či Boha disponuje náboženský systém nebývalou stabilitou. Všechny ostatní systémy jsou stíhány radikální nahodilostí a proměnlivostí svého prostředí, což vede k tomu, že se stále více uzavírají do sebe a kladou vlastní hodnoty, resp. kódy jako svého druhu absolutno. Naopak systém náboženství ví, že mu uzavření do sebe samého nepomůže neboli ví, že v sobě samém jistotu hledat nemůže. </a:t>
            </a:r>
          </a:p>
          <a:p>
            <a:pPr marL="0" indent="0" algn="just">
              <a:buNone/>
            </a:pPr>
            <a:r>
              <a:rPr lang="cs-CZ" dirty="0">
                <a:latin typeface="Times New Roman" panose="02020603050405020304" pitchFamily="18" charset="0"/>
                <a:cs typeface="Times New Roman" panose="02020603050405020304" pitchFamily="18" charset="0"/>
              </a:rPr>
              <a:t>Systém náboženství je tak jediným systémem, který si dokáže udržet odstup od sebe samého: je schopen relativizovat všechny vezdejší události a nepropadnout jim absolutně – neboť ví, že absolutno je jinde – v transcendenci. </a:t>
            </a:r>
          </a:p>
        </p:txBody>
      </p:sp>
    </p:spTree>
    <p:extLst>
      <p:ext uri="{BB962C8B-B14F-4D97-AF65-F5344CB8AC3E}">
        <p14:creationId xmlns:p14="http://schemas.microsoft.com/office/powerpoint/2010/main" val="38770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0F25F7-A19C-5B49-B10C-A4748CFC2D06}"/>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Odpověď na porážky</a:t>
            </a:r>
          </a:p>
        </p:txBody>
      </p:sp>
      <p:sp>
        <p:nvSpPr>
          <p:cNvPr id="3" name="Zástupný obsah 2">
            <a:extLst>
              <a:ext uri="{FF2B5EF4-FFF2-40B4-BE49-F238E27FC236}">
                <a16:creationId xmlns:a16="http://schemas.microsoft.com/office/drawing/2014/main" id="{98320142-E5A0-7249-8419-7D1E05A2B7D7}"/>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Díky tomu si náboženství uchovává otevřenost a je schopno i v událostech zpochybňující vlastní systém nevidět prohru, ale příležitost a kladný smysl: i v sebebolestivější události či v momentu sebevětšího nezdaru nachází náboženská komunikace nové životadárné možnosti, které otvírají doposud nepřítomné perspektivy. Nakonec nejsou možnosti zmařeny ani v absolutní porážce smrti na kříži, ale naopak jsou právě v této prohře uchovány či dokonce vytvářeny.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2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Zástupný obsah 4" descr="Obsah obrázku text&#10;&#10;Popis byl vytvořen automaticky">
            <a:extLst>
              <a:ext uri="{FF2B5EF4-FFF2-40B4-BE49-F238E27FC236}">
                <a16:creationId xmlns:a16="http://schemas.microsoft.com/office/drawing/2014/main" id="{81C48390-3CB2-1E42-952D-9CE95FAFA760}"/>
              </a:ext>
            </a:extLst>
          </p:cNvPr>
          <p:cNvPicPr>
            <a:picLocks noGrp="1" noChangeAspect="1"/>
          </p:cNvPicPr>
          <p:nvPr>
            <p:ph idx="1"/>
          </p:nvPr>
        </p:nvPicPr>
        <p:blipFill rotWithShape="1">
          <a:blip r:embed="rId2"/>
          <a:srcRect t="15182" b="10081"/>
          <a:stretch/>
        </p:blipFill>
        <p:spPr>
          <a:xfrm>
            <a:off x="20" y="1282"/>
            <a:ext cx="12191980" cy="6856718"/>
          </a:xfrm>
          <a:prstGeom prst="rect">
            <a:avLst/>
          </a:prstGeom>
        </p:spPr>
      </p:pic>
    </p:spTree>
    <p:extLst>
      <p:ext uri="{BB962C8B-B14F-4D97-AF65-F5344CB8AC3E}">
        <p14:creationId xmlns:p14="http://schemas.microsoft.com/office/powerpoint/2010/main" val="55992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31C375-4CF8-5840-AD58-0882A6DC3088}"/>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Institucionalizovaný karneval</a:t>
            </a:r>
          </a:p>
        </p:txBody>
      </p:sp>
      <p:sp>
        <p:nvSpPr>
          <p:cNvPr id="3" name="Zástupný obsah 2">
            <a:extLst>
              <a:ext uri="{FF2B5EF4-FFF2-40B4-BE49-F238E27FC236}">
                <a16:creationId xmlns:a16="http://schemas.microsoft.com/office/drawing/2014/main" id="{2212EBFF-40AB-F44A-B5B6-52154B7B1C62}"/>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Proto lze tvrdit, že náboženský systém plní ještě v době moderní sekularizované společnosti tradiční roli </a:t>
            </a:r>
            <a:r>
              <a:rPr lang="cs-CZ" b="1" dirty="0">
                <a:latin typeface="Times New Roman" panose="02020603050405020304" pitchFamily="18" charset="0"/>
                <a:cs typeface="Times New Roman" panose="02020603050405020304" pitchFamily="18" charset="0"/>
              </a:rPr>
              <a:t>převrácení běžných společenských hodnot</a:t>
            </a:r>
            <a:r>
              <a:rPr lang="cs-CZ" dirty="0">
                <a:latin typeface="Times New Roman" panose="02020603050405020304" pitchFamily="18" charset="0"/>
                <a:cs typeface="Times New Roman" panose="02020603050405020304" pitchFamily="18" charset="0"/>
              </a:rPr>
              <a:t> – náboženství je v moderní </a:t>
            </a:r>
            <a:r>
              <a:rPr lang="cs-CZ" b="1" dirty="0">
                <a:latin typeface="Times New Roman" panose="02020603050405020304" pitchFamily="18" charset="0"/>
                <a:cs typeface="Times New Roman" panose="02020603050405020304" pitchFamily="18" charset="0"/>
              </a:rPr>
              <a:t>společnosti „institucionalizovaným karnevalem“</a:t>
            </a:r>
            <a:r>
              <a:rPr lang="cs-CZ" dirty="0">
                <a:latin typeface="Times New Roman" panose="02020603050405020304" pitchFamily="18" charset="0"/>
                <a:cs typeface="Times New Roman" panose="02020603050405020304" pitchFamily="18" charset="0"/>
              </a:rPr>
              <a:t>. Jinými slovy uchovává náboženská komunikace i v sekulární společnosti tradiční náboženský motiv „</a:t>
            </a:r>
            <a:r>
              <a:rPr lang="cs-CZ" b="1" dirty="0">
                <a:latin typeface="Times New Roman" panose="02020603050405020304" pitchFamily="18" charset="0"/>
                <a:cs typeface="Times New Roman" panose="02020603050405020304" pitchFamily="18" charset="0"/>
              </a:rPr>
              <a:t>převraceného světa</a:t>
            </a:r>
            <a:r>
              <a:rPr lang="cs-CZ" dirty="0">
                <a:latin typeface="Times New Roman" panose="02020603050405020304" pitchFamily="18" charset="0"/>
                <a:cs typeface="Times New Roman" panose="02020603050405020304" pitchFamily="18" charset="0"/>
              </a:rPr>
              <a:t>“ ve smyslu „první budou poslední, poslední první“.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304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B1EFD-A941-ED48-B76F-0C7D45E9EC6B}"/>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Odpověď na negativní stranu kódu</a:t>
            </a:r>
          </a:p>
        </p:txBody>
      </p:sp>
      <p:sp>
        <p:nvSpPr>
          <p:cNvPr id="3" name="Zástupný obsah 2">
            <a:extLst>
              <a:ext uri="{FF2B5EF4-FFF2-40B4-BE49-F238E27FC236}">
                <a16:creationId xmlns:a16="http://schemas.microsoft.com/office/drawing/2014/main" id="{51EF7891-24FF-9C42-B856-EA77CF775EFC}"/>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Viděli jsme, že každý systém má svůj binární kód. </a:t>
            </a:r>
          </a:p>
          <a:p>
            <a:pPr marL="0" indent="0" algn="just">
              <a:buNone/>
            </a:pPr>
            <a:r>
              <a:rPr lang="cs-CZ" dirty="0">
                <a:latin typeface="Times New Roman" panose="02020603050405020304" pitchFamily="18" charset="0"/>
                <a:cs typeface="Times New Roman" panose="02020603050405020304" pitchFamily="18" charset="0"/>
              </a:rPr>
              <a:t>Ekonomika – bohatství versus chudoba.</a:t>
            </a:r>
          </a:p>
          <a:p>
            <a:pPr marL="0" indent="0" algn="just">
              <a:buNone/>
            </a:pPr>
            <a:r>
              <a:rPr lang="cs-CZ" dirty="0">
                <a:latin typeface="Times New Roman" panose="02020603050405020304" pitchFamily="18" charset="0"/>
                <a:cs typeface="Times New Roman" panose="02020603050405020304" pitchFamily="18" charset="0"/>
              </a:rPr>
              <a:t>Školství – vzdělání versus nevzdělání</a:t>
            </a:r>
          </a:p>
          <a:p>
            <a:pPr marL="0" indent="0" algn="just">
              <a:buNone/>
            </a:pPr>
            <a:r>
              <a:rPr lang="cs-CZ" dirty="0">
                <a:latin typeface="Times New Roman" panose="02020603050405020304" pitchFamily="18" charset="0"/>
                <a:cs typeface="Times New Roman" panose="02020603050405020304" pitchFamily="18" charset="0"/>
              </a:rPr>
              <a:t>Zdravotnictví – zdraví versus nemoc</a:t>
            </a:r>
          </a:p>
          <a:p>
            <a:pPr marL="0" indent="0" algn="just">
              <a:buNone/>
            </a:pPr>
            <a:r>
              <a:rPr lang="cs-CZ" dirty="0">
                <a:latin typeface="Times New Roman" panose="02020603050405020304" pitchFamily="18" charset="0"/>
                <a:cs typeface="Times New Roman" panose="02020603050405020304" pitchFamily="18" charset="0"/>
              </a:rPr>
              <a:t>Právo – právo versus neprávo</a:t>
            </a:r>
          </a:p>
          <a:p>
            <a:pPr marL="0" indent="0" algn="just">
              <a:buNone/>
            </a:pPr>
            <a:r>
              <a:rPr lang="cs-CZ" dirty="0">
                <a:latin typeface="Times New Roman" panose="02020603050405020304" pitchFamily="18" charset="0"/>
                <a:cs typeface="Times New Roman" panose="02020603050405020304" pitchFamily="18" charset="0"/>
              </a:rPr>
              <a:t>Každý systém navazuje na pozitivní stránku kódu (bohatství, vzdělání, zdraví, právo, tj. táže se, jak vytvářet bohatství, vzdělání atd.), naopak náboženství navazuje na negativní stránku, tj. táže se, jaké možnosti plynou z chudoby, nemoci, nevzdělání, ilegality.</a:t>
            </a:r>
          </a:p>
        </p:txBody>
      </p:sp>
    </p:spTree>
    <p:extLst>
      <p:ext uri="{BB962C8B-B14F-4D97-AF65-F5344CB8AC3E}">
        <p14:creationId xmlns:p14="http://schemas.microsoft.com/office/powerpoint/2010/main" val="71827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7C884AD-E2AF-404B-9A2B-97561F789031}"/>
              </a:ext>
            </a:extLst>
          </p:cNvPr>
          <p:cNvSpPr>
            <a:spLocks noGrp="1"/>
          </p:cNvSpPr>
          <p:nvPr>
            <p:ph type="title"/>
          </p:nvPr>
        </p:nvSpPr>
        <p:spPr>
          <a:xfrm>
            <a:off x="841248" y="548640"/>
            <a:ext cx="3600860" cy="5431536"/>
          </a:xfrm>
        </p:spPr>
        <p:txBody>
          <a:bodyPr>
            <a:normAutofit/>
          </a:bodyPr>
          <a:lstStyle/>
          <a:p>
            <a:r>
              <a:rPr lang="cs-CZ" sz="4600">
                <a:latin typeface="Times New Roman" panose="02020603050405020304" pitchFamily="18" charset="0"/>
                <a:cs typeface="Times New Roman" panose="02020603050405020304" pitchFamily="18" charset="0"/>
              </a:rPr>
              <a:t>Sociologický ducha, masarykovský</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6D56A02-F213-7640-8692-DBB55878F933}"/>
              </a:ext>
            </a:extLst>
          </p:cNvPr>
          <p:cNvSpPr>
            <a:spLocks noGrp="1"/>
          </p:cNvSpPr>
          <p:nvPr>
            <p:ph idx="1"/>
          </p:nvPr>
        </p:nvSpPr>
        <p:spPr>
          <a:xfrm>
            <a:off x="5126418" y="552091"/>
            <a:ext cx="6224335" cy="5431536"/>
          </a:xfrm>
        </p:spPr>
        <p:txBody>
          <a:bodyPr anchor="ctr">
            <a:normAutofit/>
          </a:bodyPr>
          <a:lstStyle/>
          <a:p>
            <a:pPr marL="0" indent="0">
              <a:buNone/>
            </a:pPr>
            <a:r>
              <a:rPr lang="cs-CZ" sz="2200" dirty="0">
                <a:latin typeface="Times New Roman" panose="02020603050405020304" pitchFamily="18" charset="0"/>
                <a:cs typeface="Times New Roman" panose="02020603050405020304" pitchFamily="18" charset="0"/>
              </a:rPr>
              <a:t>„Řeknou vám, že kritikou a polemikou rušíte svornost a odhalujete slabiny ve svém táboře. Ale úpadek nastal při svornosti. Zkusme pracovat při nesvornosti! Nepřítel má větší strach před národem, který sám sebe kritizuje. Svornost je fetiš.“ Masaryk, 1893.</a:t>
            </a:r>
          </a:p>
          <a:p>
            <a:pPr marL="0" indent="0">
              <a:buNone/>
            </a:pPr>
            <a:r>
              <a:rPr lang="cs-CZ" sz="2200" dirty="0">
                <a:latin typeface="Times New Roman" panose="02020603050405020304" pitchFamily="18" charset="0"/>
                <a:cs typeface="Times New Roman" panose="02020603050405020304" pitchFamily="18" charset="0"/>
              </a:rPr>
              <a:t>„Člověk se nevyzná ani v sobě, ani v druhých, a tak se kecá, píše, tiskne a vysílá.“ Luhmann, </a:t>
            </a:r>
            <a:r>
              <a:rPr lang="cs-CZ" sz="2200" i="1" dirty="0">
                <a:latin typeface="Times New Roman" panose="02020603050405020304" pitchFamily="18" charset="0"/>
                <a:cs typeface="Times New Roman" panose="02020603050405020304" pitchFamily="18" charset="0"/>
              </a:rPr>
              <a:t>Organisation </a:t>
            </a:r>
            <a:r>
              <a:rPr lang="cs-CZ" sz="2200" i="1" dirty="0" err="1">
                <a:latin typeface="Times New Roman" panose="02020603050405020304" pitchFamily="18" charset="0"/>
                <a:cs typeface="Times New Roman" panose="02020603050405020304" pitchFamily="18" charset="0"/>
              </a:rPr>
              <a:t>und</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Entscheidung</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Opladen</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und</a:t>
            </a:r>
            <a:r>
              <a:rPr lang="cs-CZ" sz="2200" dirty="0">
                <a:latin typeface="Times New Roman" panose="02020603050405020304" pitchFamily="18" charset="0"/>
                <a:cs typeface="Times New Roman" panose="02020603050405020304" pitchFamily="18" charset="0"/>
              </a:rPr>
              <a:t> Wiesbaden, 2000, str. 377.</a:t>
            </a:r>
          </a:p>
          <a:p>
            <a:pPr marL="0" indent="0">
              <a:buNone/>
            </a:pPr>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8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ACD491A-AC5B-D343-8D6B-7C37378E2374}"/>
              </a:ext>
            </a:extLst>
          </p:cNvPr>
          <p:cNvSpPr>
            <a:spLocks noGrp="1"/>
          </p:cNvSpPr>
          <p:nvPr>
            <p:ph type="title"/>
          </p:nvPr>
        </p:nvSpPr>
        <p:spPr>
          <a:xfrm>
            <a:off x="572493" y="238539"/>
            <a:ext cx="11018520" cy="1434415"/>
          </a:xfrm>
        </p:spPr>
        <p:txBody>
          <a:bodyPr anchor="b">
            <a:normAutofit/>
          </a:bodyPr>
          <a:lstStyle/>
          <a:p>
            <a:r>
              <a:rPr lang="cs-CZ" sz="5400" dirty="0">
                <a:latin typeface="Times New Roman" panose="02020603050405020304" pitchFamily="18" charset="0"/>
                <a:cs typeface="Times New Roman" panose="02020603050405020304" pitchFamily="18" charset="0"/>
              </a:rPr>
              <a:t>Systémy existují.</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7416A59-8685-ED40-8219-555D3C018008}"/>
              </a:ext>
            </a:extLst>
          </p:cNvPr>
          <p:cNvSpPr>
            <a:spLocks noGrp="1"/>
          </p:cNvSpPr>
          <p:nvPr>
            <p:ph idx="1"/>
          </p:nvPr>
        </p:nvSpPr>
        <p:spPr>
          <a:xfrm>
            <a:off x="572493" y="2071316"/>
            <a:ext cx="6713552" cy="4119172"/>
          </a:xfrm>
        </p:spPr>
        <p:txBody>
          <a:bodyPr anchor="t">
            <a:normAutofit/>
          </a:bodyPr>
          <a:lstStyle/>
          <a:p>
            <a:pPr marL="0" indent="0" algn="just">
              <a:buNone/>
            </a:pPr>
            <a:r>
              <a:rPr lang="cs-CZ" sz="2200" dirty="0">
                <a:latin typeface="Times New Roman" panose="02020603050405020304" pitchFamily="18" charset="0"/>
                <a:cs typeface="Times New Roman" panose="02020603050405020304" pitchFamily="18" charset="0"/>
              </a:rPr>
              <a:t>„Následující úvahy vycházejí z toho, že systémy existují.“</a:t>
            </a:r>
          </a:p>
          <a:p>
            <a:pPr marL="0" indent="0" algn="just">
              <a:buNone/>
            </a:pPr>
            <a:r>
              <a:rPr lang="cs-CZ" sz="2200" dirty="0">
                <a:latin typeface="Times New Roman" panose="02020603050405020304" pitchFamily="18" charset="0"/>
                <a:cs typeface="Times New Roman" panose="02020603050405020304" pitchFamily="18" charset="0"/>
              </a:rPr>
              <a:t>Luhmann, </a:t>
            </a:r>
            <a:r>
              <a:rPr lang="cs-CZ" sz="2200" i="1" dirty="0" err="1">
                <a:latin typeface="Times New Roman" panose="02020603050405020304" pitchFamily="18" charset="0"/>
                <a:cs typeface="Times New Roman" panose="02020603050405020304" pitchFamily="18" charset="0"/>
              </a:rPr>
              <a:t>Soziale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Systeme</a:t>
            </a:r>
            <a:r>
              <a:rPr lang="cs-CZ" sz="2200" dirty="0">
                <a:latin typeface="Times New Roman" panose="02020603050405020304" pitchFamily="18" charset="0"/>
                <a:cs typeface="Times New Roman" panose="02020603050405020304" pitchFamily="18" charset="0"/>
              </a:rPr>
              <a:t>, 1984, 30.</a:t>
            </a:r>
          </a:p>
          <a:p>
            <a:pPr marL="0" indent="0" algn="just">
              <a:buNone/>
            </a:pPr>
            <a:r>
              <a:rPr lang="cs-CZ" sz="2200" dirty="0">
                <a:latin typeface="Times New Roman" panose="02020603050405020304" pitchFamily="18" charset="0"/>
                <a:cs typeface="Times New Roman" panose="02020603050405020304" pitchFamily="18" charset="0"/>
              </a:rPr>
              <a:t>Společnost je tvořena systémy, nikoliv lidmi („</a:t>
            </a:r>
            <a:r>
              <a:rPr lang="cs-CZ" sz="2200" b="1" dirty="0">
                <a:latin typeface="Times New Roman" panose="02020603050405020304" pitchFamily="18" charset="0"/>
                <a:cs typeface="Times New Roman" panose="02020603050405020304" pitchFamily="18" charset="0"/>
              </a:rPr>
              <a:t>metodologická dehumanizace</a:t>
            </a:r>
            <a:r>
              <a:rPr lang="cs-CZ" sz="2200" dirty="0">
                <a:latin typeface="Times New Roman" panose="02020603050405020304" pitchFamily="18" charset="0"/>
                <a:cs typeface="Times New Roman" panose="02020603050405020304" pitchFamily="18" charset="0"/>
              </a:rPr>
              <a:t>“). </a:t>
            </a:r>
            <a:r>
              <a:rPr lang="cs-CZ" sz="2200" b="1" dirty="0">
                <a:latin typeface="Times New Roman" panose="02020603050405020304" pitchFamily="18" charset="0"/>
                <a:cs typeface="Times New Roman" panose="02020603050405020304" pitchFamily="18" charset="0"/>
              </a:rPr>
              <a:t>Každý systém spočívá na diferenci</a:t>
            </a:r>
            <a:r>
              <a:rPr lang="cs-CZ" sz="2200" dirty="0">
                <a:latin typeface="Times New Roman" panose="02020603050405020304" pitchFamily="18" charset="0"/>
                <a:cs typeface="Times New Roman" panose="02020603050405020304" pitchFamily="18" charset="0"/>
              </a:rPr>
              <a:t> – na rozlišení sebe sama od svého prostředí. Toto rozlišení je </a:t>
            </a:r>
            <a:r>
              <a:rPr lang="cs-CZ" sz="2200" b="1" dirty="0">
                <a:latin typeface="Times New Roman" panose="02020603050405020304" pitchFamily="18" charset="0"/>
                <a:cs typeface="Times New Roman" panose="02020603050405020304" pitchFamily="18" charset="0"/>
              </a:rPr>
              <a:t>binární (tedy operuje na ano/ne, přijetí/nepřijetí)</a:t>
            </a:r>
            <a:r>
              <a:rPr lang="cs-CZ" sz="2200" dirty="0">
                <a:latin typeface="Times New Roman" panose="02020603050405020304" pitchFamily="18" charset="0"/>
                <a:cs typeface="Times New Roman" panose="02020603050405020304" pitchFamily="18" charset="0"/>
              </a:rPr>
              <a:t>: člověk se odlišuje od svého prostředí na základě rozlišení </a:t>
            </a:r>
            <a:r>
              <a:rPr lang="cs-CZ" sz="2200" b="1" dirty="0">
                <a:latin typeface="Times New Roman" panose="02020603050405020304" pitchFamily="18" charset="0"/>
                <a:cs typeface="Times New Roman" panose="02020603050405020304" pitchFamily="18" charset="0"/>
              </a:rPr>
              <a:t>Já a </a:t>
            </a:r>
            <a:r>
              <a:rPr lang="cs-CZ" sz="2200" b="1" dirty="0" err="1">
                <a:latin typeface="Times New Roman" panose="02020603050405020304" pitchFamily="18" charset="0"/>
                <a:cs typeface="Times New Roman" panose="02020603050405020304" pitchFamily="18" charset="0"/>
              </a:rPr>
              <a:t>Nejá</a:t>
            </a:r>
            <a:r>
              <a:rPr lang="cs-CZ" sz="2200" dirty="0">
                <a:latin typeface="Times New Roman" panose="02020603050405020304" pitchFamily="18" charset="0"/>
                <a:cs typeface="Times New Roman" panose="02020603050405020304" pitchFamily="18" charset="0"/>
              </a:rPr>
              <a:t>, systém práva na základě </a:t>
            </a:r>
            <a:r>
              <a:rPr lang="cs-CZ" sz="2200" b="1" dirty="0">
                <a:latin typeface="Times New Roman" panose="02020603050405020304" pitchFamily="18" charset="0"/>
                <a:cs typeface="Times New Roman" panose="02020603050405020304" pitchFamily="18" charset="0"/>
              </a:rPr>
              <a:t>práva a nepráva</a:t>
            </a:r>
            <a:r>
              <a:rPr lang="cs-CZ" sz="2200" dirty="0">
                <a:latin typeface="Times New Roman" panose="02020603050405020304" pitchFamily="18" charset="0"/>
                <a:cs typeface="Times New Roman" panose="02020603050405020304" pitchFamily="18" charset="0"/>
              </a:rPr>
              <a:t>, systém zdravotnictví na základě zdraví a nezdraví atd. Tato rozlišení nazývá Luhmann </a:t>
            </a:r>
            <a:r>
              <a:rPr lang="cs-CZ" sz="2200" b="1" dirty="0">
                <a:latin typeface="Times New Roman" panose="02020603050405020304" pitchFamily="18" charset="0"/>
                <a:cs typeface="Times New Roman" panose="02020603050405020304" pitchFamily="18" charset="0"/>
              </a:rPr>
              <a:t>binárními kódy</a:t>
            </a:r>
            <a:r>
              <a:rPr lang="cs-CZ" sz="2200" dirty="0">
                <a:latin typeface="Times New Roman" panose="02020603050405020304" pitchFamily="18" charset="0"/>
                <a:cs typeface="Times New Roman" panose="02020603050405020304" pitchFamily="18" charset="0"/>
              </a:rPr>
              <a:t>, které utvářejí</a:t>
            </a:r>
            <a:r>
              <a:rPr lang="cs-CZ" sz="2200" b="1" dirty="0">
                <a:latin typeface="Times New Roman" panose="02020603050405020304" pitchFamily="18" charset="0"/>
                <a:cs typeface="Times New Roman" panose="02020603050405020304" pitchFamily="18" charset="0"/>
              </a:rPr>
              <a:t> smysl </a:t>
            </a:r>
            <a:r>
              <a:rPr lang="cs-CZ" sz="2200" dirty="0">
                <a:latin typeface="Times New Roman" panose="02020603050405020304" pitchFamily="18" charset="0"/>
                <a:cs typeface="Times New Roman" panose="02020603050405020304" pitchFamily="18" charset="0"/>
              </a:rPr>
              <a:t>daného systému, resp. jeho </a:t>
            </a:r>
            <a:r>
              <a:rPr lang="cs-CZ" sz="2200" b="1" dirty="0">
                <a:latin typeface="Times New Roman" panose="02020603050405020304" pitchFamily="18" charset="0"/>
                <a:cs typeface="Times New Roman" panose="02020603050405020304" pitchFamily="18" charset="0"/>
              </a:rPr>
              <a:t>racionalitu</a:t>
            </a:r>
            <a:r>
              <a:rPr lang="cs-CZ" sz="2200" dirty="0">
                <a:latin typeface="Times New Roman" panose="02020603050405020304" pitchFamily="18" charset="0"/>
                <a:cs typeface="Times New Roman" panose="02020603050405020304" pitchFamily="18" charset="0"/>
              </a:rPr>
              <a:t>.</a:t>
            </a:r>
          </a:p>
          <a:p>
            <a:pPr marL="0" indent="0" algn="just">
              <a:buNone/>
            </a:pPr>
            <a:endParaRPr lang="cs-CZ" sz="2200" dirty="0">
              <a:latin typeface="Times New Roman" panose="02020603050405020304" pitchFamily="18" charset="0"/>
              <a:cs typeface="Times New Roman" panose="02020603050405020304" pitchFamily="18" charset="0"/>
            </a:endParaRPr>
          </a:p>
        </p:txBody>
      </p:sp>
      <p:pic>
        <p:nvPicPr>
          <p:cNvPr id="5" name="Obrázek 4" descr="Obsah obrázku text&#10;&#10;Popis byl vytvořen automaticky">
            <a:extLst>
              <a:ext uri="{FF2B5EF4-FFF2-40B4-BE49-F238E27FC236}">
                <a16:creationId xmlns:a16="http://schemas.microsoft.com/office/drawing/2014/main" id="{ACF5D850-D250-D841-8E3F-B5056E4ED6AE}"/>
              </a:ext>
            </a:extLst>
          </p:cNvPr>
          <p:cNvPicPr>
            <a:picLocks noChangeAspect="1"/>
          </p:cNvPicPr>
          <p:nvPr/>
        </p:nvPicPr>
        <p:blipFill rotWithShape="1">
          <a:blip r:embed="rId2"/>
          <a:srcRect l="6565" r="14304" b="-3"/>
          <a:stretch/>
        </p:blipFill>
        <p:spPr>
          <a:xfrm>
            <a:off x="7675658" y="2093976"/>
            <a:ext cx="3941064" cy="4096512"/>
          </a:xfrm>
          <a:prstGeom prst="rect">
            <a:avLst/>
          </a:prstGeom>
        </p:spPr>
      </p:pic>
    </p:spTree>
    <p:extLst>
      <p:ext uri="{BB962C8B-B14F-4D97-AF65-F5344CB8AC3E}">
        <p14:creationId xmlns:p14="http://schemas.microsoft.com/office/powerpoint/2010/main" val="4720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4948C8-44CB-C241-AA8A-E849202136EA}"/>
              </a:ext>
            </a:extLst>
          </p:cNvPr>
          <p:cNvSpPr>
            <a:spLocks noGrp="1"/>
          </p:cNvSpPr>
          <p:nvPr>
            <p:ph type="title"/>
          </p:nvPr>
        </p:nvSpPr>
        <p:spPr>
          <a:xfrm>
            <a:off x="793662" y="386930"/>
            <a:ext cx="10066122" cy="1298448"/>
          </a:xfrm>
        </p:spPr>
        <p:txBody>
          <a:bodyPr anchor="b">
            <a:normAutofit/>
          </a:bodyPr>
          <a:lstStyle/>
          <a:p>
            <a:r>
              <a:rPr lang="cs-CZ" sz="4800" dirty="0">
                <a:latin typeface="Times New Roman" panose="02020603050405020304" pitchFamily="18" charset="0"/>
                <a:cs typeface="Times New Roman" panose="02020603050405020304" pitchFamily="18" charset="0"/>
              </a:rPr>
              <a:t>Re-</a:t>
            </a:r>
            <a:r>
              <a:rPr lang="cs-CZ" sz="4800" dirty="0" err="1">
                <a:latin typeface="Times New Roman" panose="02020603050405020304" pitchFamily="18" charset="0"/>
                <a:cs typeface="Times New Roman" panose="02020603050405020304" pitchFamily="18" charset="0"/>
              </a:rPr>
              <a:t>Entry</a:t>
            </a:r>
            <a:endParaRPr lang="cs-CZ" sz="4800" dirty="0">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A8B244C-CD99-1D4D-B798-81B8C63A1D88}"/>
              </a:ext>
            </a:extLst>
          </p:cNvPr>
          <p:cNvSpPr>
            <a:spLocks noGrp="1"/>
          </p:cNvSpPr>
          <p:nvPr>
            <p:ph idx="1"/>
          </p:nvPr>
        </p:nvSpPr>
        <p:spPr>
          <a:xfrm>
            <a:off x="793661" y="2599509"/>
            <a:ext cx="4530898" cy="3639450"/>
          </a:xfrm>
        </p:spPr>
        <p:txBody>
          <a:bodyPr anchor="ctr">
            <a:noAutofit/>
          </a:bodyPr>
          <a:lstStyle/>
          <a:p>
            <a:pPr marL="0" indent="0" algn="just">
              <a:buNone/>
            </a:pPr>
            <a:r>
              <a:rPr lang="cs-CZ" sz="1800" dirty="0">
                <a:latin typeface="Times New Roman" panose="02020603050405020304" pitchFamily="18" charset="0"/>
                <a:cs typeface="Times New Roman" panose="02020603050405020304" pitchFamily="18" charset="0"/>
              </a:rPr>
              <a:t>První diference by nestačila: aby se systémy vyvíjely, musí diferenci, z níž vznikly, integrovat zpět do sebe : dochází k tzv. </a:t>
            </a:r>
            <a:r>
              <a:rPr lang="cs-CZ" sz="1800" b="1" dirty="0">
                <a:latin typeface="Times New Roman" panose="02020603050405020304" pitchFamily="18" charset="0"/>
                <a:cs typeface="Times New Roman" panose="02020603050405020304" pitchFamily="18" charset="0"/>
              </a:rPr>
              <a:t>re-</a:t>
            </a:r>
            <a:r>
              <a:rPr lang="cs-CZ" sz="1800" b="1" dirty="0" err="1">
                <a:latin typeface="Times New Roman" panose="02020603050405020304" pitchFamily="18" charset="0"/>
                <a:cs typeface="Times New Roman" panose="02020603050405020304" pitchFamily="18" charset="0"/>
              </a:rPr>
              <a:t>entry</a:t>
            </a:r>
            <a:r>
              <a:rPr lang="cs-CZ" sz="1800" dirty="0">
                <a:latin typeface="Times New Roman" panose="02020603050405020304" pitchFamily="18" charset="0"/>
                <a:cs typeface="Times New Roman" panose="02020603050405020304" pitchFamily="18" charset="0"/>
              </a:rPr>
              <a:t>. Systém práva se tak odlišuje od všeho, co v jeho prostředí není právem, ale </a:t>
            </a:r>
            <a:r>
              <a:rPr lang="cs-CZ" sz="1800" b="1" dirty="0">
                <a:latin typeface="Times New Roman" panose="02020603050405020304" pitchFamily="18" charset="0"/>
                <a:cs typeface="Times New Roman" panose="02020603050405020304" pitchFamily="18" charset="0"/>
              </a:rPr>
              <a:t>zároveň v sobě samém rozlišuje na subtilnější úrovni, co je v souladu s právem a co nikoli</a:t>
            </a:r>
            <a:r>
              <a:rPr lang="cs-CZ" sz="1800" dirty="0">
                <a:latin typeface="Times New Roman" panose="02020603050405020304" pitchFamily="18" charset="0"/>
                <a:cs typeface="Times New Roman" panose="02020603050405020304" pitchFamily="18" charset="0"/>
              </a:rPr>
              <a:t>. </a:t>
            </a:r>
          </a:p>
          <a:p>
            <a:pPr marL="0" indent="0" algn="just">
              <a:buNone/>
            </a:pPr>
            <a:r>
              <a:rPr lang="cs-CZ" sz="1800" dirty="0">
                <a:latin typeface="Times New Roman" panose="02020603050405020304" pitchFamily="18" charset="0"/>
                <a:cs typeface="Times New Roman" panose="02020603050405020304" pitchFamily="18" charset="0"/>
              </a:rPr>
              <a:t>Podobně člověk (=psychický systém) do sebe integruje rozlišení na Já a </a:t>
            </a:r>
            <a:r>
              <a:rPr lang="cs-CZ" sz="1800" dirty="0" err="1">
                <a:latin typeface="Times New Roman" panose="02020603050405020304" pitchFamily="18" charset="0"/>
                <a:cs typeface="Times New Roman" panose="02020603050405020304" pitchFamily="18" charset="0"/>
              </a:rPr>
              <a:t>Nejá</a:t>
            </a:r>
            <a:r>
              <a:rPr lang="cs-CZ" sz="1800" dirty="0">
                <a:latin typeface="Times New Roman" panose="02020603050405020304" pitchFamily="18" charset="0"/>
                <a:cs typeface="Times New Roman" panose="02020603050405020304" pitchFamily="18" charset="0"/>
              </a:rPr>
              <a:t>: v sobě samém odlišuje sebe od toho, s čím se plně neidentifikuje. Tímto vzniká systém sám ze sebe: každý systém je </a:t>
            </a:r>
            <a:r>
              <a:rPr lang="cs-CZ" sz="1800" b="1" dirty="0" err="1">
                <a:latin typeface="Times New Roman" panose="02020603050405020304" pitchFamily="18" charset="0"/>
                <a:cs typeface="Times New Roman" panose="02020603050405020304" pitchFamily="18" charset="0"/>
              </a:rPr>
              <a:t>autopoietický</a:t>
            </a:r>
            <a:r>
              <a:rPr lang="cs-CZ" sz="1800" dirty="0">
                <a:latin typeface="Times New Roman" panose="02020603050405020304" pitchFamily="18" charset="0"/>
                <a:cs typeface="Times New Roman" panose="02020603050405020304" pitchFamily="18" charset="0"/>
              </a:rPr>
              <a:t> (z řeckého slova auto-</a:t>
            </a:r>
            <a:r>
              <a:rPr lang="cs-CZ" sz="1800" dirty="0" err="1">
                <a:latin typeface="Times New Roman" panose="02020603050405020304" pitchFamily="18" charset="0"/>
                <a:cs typeface="Times New Roman" panose="02020603050405020304" pitchFamily="18" charset="0"/>
              </a:rPr>
              <a:t>poiésis</a:t>
            </a:r>
            <a:r>
              <a:rPr lang="cs-CZ" sz="1800" dirty="0">
                <a:latin typeface="Times New Roman" panose="02020603050405020304" pitchFamily="18" charset="0"/>
                <a:cs typeface="Times New Roman" panose="02020603050405020304" pitchFamily="18" charset="0"/>
              </a:rPr>
              <a:t>, </a:t>
            </a:r>
            <a:r>
              <a:rPr lang="cs-CZ" sz="1800" b="1" dirty="0">
                <a:latin typeface="Times New Roman" panose="02020603050405020304" pitchFamily="18" charset="0"/>
                <a:cs typeface="Times New Roman" panose="02020603050405020304" pitchFamily="18" charset="0"/>
              </a:rPr>
              <a:t>samo-vytváření</a:t>
            </a:r>
            <a:r>
              <a:rPr lang="cs-CZ" sz="1800" dirty="0">
                <a:latin typeface="Times New Roman" panose="02020603050405020304" pitchFamily="18" charset="0"/>
                <a:cs typeface="Times New Roman" panose="02020603050405020304" pitchFamily="18" charset="0"/>
              </a:rPr>
              <a:t>). </a:t>
            </a:r>
          </a:p>
          <a:p>
            <a:pPr marL="0" indent="0" algn="just">
              <a:buNone/>
            </a:pPr>
            <a:endParaRPr lang="cs-CZ" sz="1800" dirty="0">
              <a:latin typeface="Times New Roman" panose="02020603050405020304" pitchFamily="18" charset="0"/>
              <a:cs typeface="Times New Roman" panose="02020603050405020304" pitchFamily="18" charset="0"/>
            </a:endParaRPr>
          </a:p>
          <a:p>
            <a:pPr marL="0" indent="0" algn="just">
              <a:buNone/>
            </a:pPr>
            <a:endParaRPr lang="cs-CZ" sz="1800" dirty="0">
              <a:latin typeface="Times New Roman" panose="02020603050405020304" pitchFamily="18" charset="0"/>
              <a:cs typeface="Times New Roman" panose="02020603050405020304" pitchFamily="18" charset="0"/>
            </a:endParaRPr>
          </a:p>
        </p:txBody>
      </p:sp>
      <p:pic>
        <p:nvPicPr>
          <p:cNvPr id="5" name="Obrázek 4" descr="Obsah obrázku text&#10;&#10;Popis byl vytvořen automaticky">
            <a:extLst>
              <a:ext uri="{FF2B5EF4-FFF2-40B4-BE49-F238E27FC236}">
                <a16:creationId xmlns:a16="http://schemas.microsoft.com/office/drawing/2014/main" id="{17068E5D-D1A3-1D43-B86A-D47C81F67F11}"/>
              </a:ext>
            </a:extLst>
          </p:cNvPr>
          <p:cNvPicPr>
            <a:picLocks noChangeAspect="1"/>
          </p:cNvPicPr>
          <p:nvPr/>
        </p:nvPicPr>
        <p:blipFill rotWithShape="1">
          <a:blip r:embed="rId2"/>
          <a:srcRect t="2945" r="-1" b="1662"/>
          <a:stretch/>
        </p:blipFill>
        <p:spPr>
          <a:xfrm>
            <a:off x="5911532" y="2484255"/>
            <a:ext cx="5150277" cy="3714244"/>
          </a:xfrm>
          <a:prstGeom prst="rect">
            <a:avLst/>
          </a:prstGeom>
        </p:spPr>
      </p:pic>
      <p:sp>
        <p:nvSpPr>
          <p:cNvPr id="84" name="Rectangle 8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04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DBD842B-02F8-E447-8B41-D93C124F6A7D}"/>
              </a:ext>
            </a:extLst>
          </p:cNvPr>
          <p:cNvSpPr>
            <a:spLocks noGrp="1"/>
          </p:cNvSpPr>
          <p:nvPr>
            <p:ph type="title"/>
          </p:nvPr>
        </p:nvSpPr>
        <p:spPr>
          <a:xfrm>
            <a:off x="808638" y="386930"/>
            <a:ext cx="9236700" cy="1188950"/>
          </a:xfrm>
        </p:spPr>
        <p:txBody>
          <a:bodyPr anchor="b">
            <a:normAutofit/>
          </a:bodyPr>
          <a:lstStyle/>
          <a:p>
            <a:r>
              <a:rPr lang="cs-CZ" sz="5400">
                <a:latin typeface="Times New Roman" panose="02020603050405020304" pitchFamily="18" charset="0"/>
                <a:cs typeface="Times New Roman" panose="02020603050405020304" pitchFamily="18" charset="0"/>
              </a:rPr>
              <a:t>Operativní uzavřenost</a:t>
            </a:r>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7C05EB1F-2547-9542-B16F-66B08529457C}"/>
              </a:ext>
            </a:extLst>
          </p:cNvPr>
          <p:cNvSpPr>
            <a:spLocks noGrp="1"/>
          </p:cNvSpPr>
          <p:nvPr>
            <p:ph idx="1"/>
          </p:nvPr>
        </p:nvSpPr>
        <p:spPr>
          <a:xfrm>
            <a:off x="793660" y="2599509"/>
            <a:ext cx="10143668" cy="3435531"/>
          </a:xfrm>
        </p:spPr>
        <p:txBody>
          <a:bodyPr anchor="ctr">
            <a:normAutofit/>
          </a:bodyPr>
          <a:lstStyle/>
          <a:p>
            <a:pPr marL="0" indent="0" algn="just">
              <a:buNone/>
            </a:pPr>
            <a:r>
              <a:rPr lang="cs-CZ" sz="2400" dirty="0">
                <a:latin typeface="Times New Roman" panose="02020603050405020304" pitchFamily="18" charset="0"/>
                <a:cs typeface="Times New Roman" panose="02020603050405020304" pitchFamily="18" charset="0"/>
              </a:rPr>
              <a:t>= do systému nevstupuje nic zvenčí, a prostředí tak na systém nepůsobí přímo: systémy jsou </a:t>
            </a:r>
            <a:r>
              <a:rPr lang="cs-CZ" sz="2400" b="1" dirty="0">
                <a:latin typeface="Times New Roman" panose="02020603050405020304" pitchFamily="18" charset="0"/>
                <a:cs typeface="Times New Roman" panose="02020603050405020304" pitchFamily="18" charset="0"/>
              </a:rPr>
              <a:t>operativně uzavřené</a:t>
            </a:r>
            <a:r>
              <a:rPr lang="cs-CZ" sz="2400" dirty="0">
                <a:latin typeface="Times New Roman" panose="02020603050405020304" pitchFamily="18" charset="0"/>
                <a:cs typeface="Times New Roman" panose="02020603050405020304" pitchFamily="18" charset="0"/>
              </a:rPr>
              <a:t>. Neznamená, že by prostředí na systém nepůsobilo vůbec – ale každý </a:t>
            </a:r>
            <a:r>
              <a:rPr lang="cs-CZ" sz="2400" b="1" dirty="0">
                <a:latin typeface="Times New Roman" panose="02020603050405020304" pitchFamily="18" charset="0"/>
                <a:cs typeface="Times New Roman" panose="02020603050405020304" pitchFamily="18" charset="0"/>
              </a:rPr>
              <a:t>vnější vliv se může projevit opět jedině zvnitřku</a:t>
            </a:r>
            <a:r>
              <a:rPr lang="cs-CZ" sz="2400" dirty="0">
                <a:latin typeface="Times New Roman" panose="02020603050405020304" pitchFamily="18" charset="0"/>
                <a:cs typeface="Times New Roman" panose="02020603050405020304" pitchFamily="18" charset="0"/>
              </a:rPr>
              <a:t> a jedině skrze vlastní prostředky, skrze vlastní </a:t>
            </a:r>
            <a:r>
              <a:rPr lang="cs-CZ" sz="2400" b="1" dirty="0">
                <a:latin typeface="Times New Roman" panose="02020603050405020304" pitchFamily="18" charset="0"/>
                <a:cs typeface="Times New Roman" panose="02020603050405020304" pitchFamily="18" charset="0"/>
              </a:rPr>
              <a:t>komunikaci, tedy skrze vlastní operace (proto operativně uzavřené).</a:t>
            </a:r>
            <a:endParaRPr lang="cs-CZ" sz="2400" dirty="0">
              <a:latin typeface="Times New Roman" panose="02020603050405020304" pitchFamily="18" charset="0"/>
              <a:cs typeface="Times New Roman" panose="02020603050405020304" pitchFamily="18" charset="0"/>
            </a:endParaRPr>
          </a:p>
          <a:p>
            <a:pPr marL="0" indent="0" algn="just">
              <a:buNone/>
            </a:pPr>
            <a:r>
              <a:rPr lang="cs-CZ" sz="2400" dirty="0">
                <a:latin typeface="Times New Roman" panose="02020603050405020304" pitchFamily="18" charset="0"/>
                <a:cs typeface="Times New Roman" panose="02020603050405020304" pitchFamily="18" charset="0"/>
              </a:rPr>
              <a:t>Vnějšek je přístupen jen z nitra.</a:t>
            </a:r>
          </a:p>
        </p:txBody>
      </p:sp>
    </p:spTree>
    <p:extLst>
      <p:ext uri="{BB962C8B-B14F-4D97-AF65-F5344CB8AC3E}">
        <p14:creationId xmlns:p14="http://schemas.microsoft.com/office/powerpoint/2010/main" val="349798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1F4B819-223F-E146-996D-3B1F5C912C7E}"/>
              </a:ext>
            </a:extLst>
          </p:cNvPr>
          <p:cNvSpPr>
            <a:spLocks noGrp="1"/>
          </p:cNvSpPr>
          <p:nvPr>
            <p:ph type="title"/>
          </p:nvPr>
        </p:nvSpPr>
        <p:spPr>
          <a:xfrm>
            <a:off x="838200" y="365125"/>
            <a:ext cx="10515600" cy="1325563"/>
          </a:xfrm>
        </p:spPr>
        <p:txBody>
          <a:bodyPr>
            <a:normAutofit/>
          </a:bodyPr>
          <a:lstStyle/>
          <a:p>
            <a:pPr algn="ctr"/>
            <a:r>
              <a:rPr lang="cs-CZ" sz="5400" dirty="0">
                <a:latin typeface="Times New Roman" panose="02020603050405020304" pitchFamily="18" charset="0"/>
                <a:cs typeface="Times New Roman" panose="02020603050405020304" pitchFamily="18" charset="0"/>
              </a:rPr>
              <a:t>Systém náboženství</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9EA9D95-B9CF-C949-A731-C8B32C85C291}"/>
              </a:ext>
            </a:extLst>
          </p:cNvPr>
          <p:cNvSpPr>
            <a:spLocks noGrp="1"/>
          </p:cNvSpPr>
          <p:nvPr>
            <p:ph idx="1"/>
          </p:nvPr>
        </p:nvSpPr>
        <p:spPr>
          <a:xfrm>
            <a:off x="838200" y="1929384"/>
            <a:ext cx="10515600" cy="4251960"/>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„Jakkoliv je člověk bídný a náchylný k hříchu, dokáže přece pozorovat, jak jej pozoruje Bůh.“ N. Luhmann, </a:t>
            </a:r>
            <a:r>
              <a:rPr lang="cs-CZ" i="1" dirty="0">
                <a:latin typeface="Times New Roman" panose="02020603050405020304" pitchFamily="18" charset="0"/>
                <a:cs typeface="Times New Roman" panose="02020603050405020304" pitchFamily="18" charset="0"/>
              </a:rPr>
              <a:t>Náboženství společnosti</a:t>
            </a:r>
            <a:r>
              <a:rPr lang="cs-CZ" dirty="0">
                <a:latin typeface="Times New Roman" panose="02020603050405020304" pitchFamily="18" charset="0"/>
                <a:cs typeface="Times New Roman" panose="02020603050405020304" pitchFamily="18" charset="0"/>
              </a:rPr>
              <a:t>, Praha 2015, str. 91.</a:t>
            </a:r>
          </a:p>
          <a:p>
            <a:pPr marL="0" indent="0" algn="just">
              <a:buNone/>
            </a:pPr>
            <a:r>
              <a:rPr lang="en-CA" dirty="0">
                <a:latin typeface="Times New Roman" panose="02020603050405020304" pitchFamily="18" charset="0"/>
                <a:cs typeface="Times New Roman" panose="02020603050405020304" pitchFamily="18" charset="0"/>
              </a:rPr>
              <a:t>“Today, religion survives as a functional subsystem of a functionally differentiated society. It has gained recognized autonomy at the cost of recognizing the autonomy of other subsystems, i.e., secularization. It represents the world within the world and society within society.”</a:t>
            </a:r>
            <a:endParaRPr lang="cs-CZ" dirty="0">
              <a:latin typeface="Times New Roman" panose="02020603050405020304" pitchFamily="18" charset="0"/>
              <a:cs typeface="Times New Roman" panose="02020603050405020304" pitchFamily="18" charset="0"/>
            </a:endParaRPr>
          </a:p>
          <a:p>
            <a:pPr marL="0" indent="0" algn="just">
              <a:buNone/>
            </a:pPr>
            <a:r>
              <a:rPr lang="en-CA" dirty="0">
                <a:latin typeface="Times New Roman" panose="02020603050405020304" pitchFamily="18" charset="0"/>
                <a:cs typeface="Times New Roman" panose="02020603050405020304" pitchFamily="18" charset="0"/>
              </a:rPr>
              <a:t>N. Luhmann, “Society, Meaning, Religion”, in: </a:t>
            </a:r>
            <a:r>
              <a:rPr lang="en-CA" i="1" dirty="0">
                <a:latin typeface="Times New Roman" panose="02020603050405020304" pitchFamily="18" charset="0"/>
                <a:cs typeface="Times New Roman" panose="02020603050405020304" pitchFamily="18" charset="0"/>
              </a:rPr>
              <a:t>Essays on Self-Reference</a:t>
            </a:r>
            <a:r>
              <a:rPr lang="en-CA" dirty="0">
                <a:latin typeface="Times New Roman" panose="02020603050405020304" pitchFamily="18" charset="0"/>
                <a:cs typeface="Times New Roman" panose="02020603050405020304" pitchFamily="18" charset="0"/>
              </a:rPr>
              <a:t>, New York, 1990, 155.</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1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95274D-2360-CB4F-966B-214465F91FD4}"/>
              </a:ext>
            </a:extLst>
          </p:cNvPr>
          <p:cNvSpPr>
            <a:spLocks noGrp="1"/>
          </p:cNvSpPr>
          <p:nvPr>
            <p:ph type="title"/>
          </p:nvPr>
        </p:nvSpPr>
        <p:spPr>
          <a:xfrm>
            <a:off x="838200" y="365125"/>
            <a:ext cx="10515600" cy="1325563"/>
          </a:xfrm>
        </p:spPr>
        <p:txBody>
          <a:bodyPr>
            <a:normAutofit/>
          </a:bodyPr>
          <a:lstStyle/>
          <a:p>
            <a:r>
              <a:rPr lang="cs-CZ" sz="5400">
                <a:latin typeface="Times New Roman" panose="02020603050405020304" pitchFamily="18" charset="0"/>
                <a:cs typeface="Times New Roman" panose="02020603050405020304" pitchFamily="18" charset="0"/>
              </a:rPr>
              <a:t>Nepotřebnost náboženství</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C1C87607-866F-FA4C-A453-01BEFF5F58B5}"/>
              </a:ext>
            </a:extLst>
          </p:cNvPr>
          <p:cNvSpPr>
            <a:spLocks noGrp="1"/>
          </p:cNvSpPr>
          <p:nvPr>
            <p:ph idx="1"/>
          </p:nvPr>
        </p:nvSpPr>
        <p:spPr>
          <a:xfrm>
            <a:off x="838200" y="1929384"/>
            <a:ext cx="10515600" cy="4251960"/>
          </a:xfrm>
        </p:spPr>
        <p:txBody>
          <a:bodyPr>
            <a:normAutofit/>
          </a:bodyPr>
          <a:lstStyle/>
          <a:p>
            <a:pPr marL="0" indent="0" algn="just">
              <a:buNone/>
            </a:pPr>
            <a:r>
              <a:rPr lang="cs-CZ" sz="2400" dirty="0">
                <a:latin typeface="Times New Roman" panose="02020603050405020304" pitchFamily="18" charset="0"/>
                <a:cs typeface="Times New Roman" panose="02020603050405020304" pitchFamily="18" charset="0"/>
              </a:rPr>
              <a:t>Náboženství je jediným systémem, na jehož fungování není jedinec závislý. </a:t>
            </a:r>
          </a:p>
          <a:p>
            <a:pPr marL="0" indent="0" algn="just">
              <a:buNone/>
            </a:pPr>
            <a:r>
              <a:rPr lang="cs-CZ" sz="2400" dirty="0">
                <a:latin typeface="Times New Roman" panose="02020603050405020304" pitchFamily="18" charset="0"/>
                <a:cs typeface="Times New Roman" panose="02020603050405020304" pitchFamily="18" charset="0"/>
              </a:rPr>
              <a:t>Zatímco se žádný občan trvale neobejde bez systému zdravotnictví, práva, ekonomiky či školství, objevují se ve funkcionálně diferencované společnosti jedinci, kteří se celý život obešli bez náboženské komunikace. </a:t>
            </a:r>
          </a:p>
          <a:p>
            <a:pPr marL="0" indent="0" algn="just">
              <a:buNone/>
            </a:pPr>
            <a:r>
              <a:rPr lang="cs-CZ" sz="2400" dirty="0">
                <a:latin typeface="Times New Roman" panose="02020603050405020304" pitchFamily="18" charset="0"/>
                <a:cs typeface="Times New Roman" panose="02020603050405020304" pitchFamily="18" charset="0"/>
              </a:rPr>
              <a:t>Napříště je víra rozhodnutím, ke kterému mnozí nikdy nedospějí. Je třeba chtít věřit, aby bylo možné věřit, přičemž okolnost, že víra stojí na osobním rozhodnutí, kvalitativně proměňuje povahu víry – stojí-li na počátku víry suverenita jednotlivce, je sama víra prodchnuta nahodilostí, pochybnostmi a otázkami po smysluplnosti vlastní víry, viz rovněž tzv. „heretický imperativ“ P. Bergera.</a:t>
            </a:r>
          </a:p>
          <a:p>
            <a:pPr marL="0" indent="0" algn="just">
              <a:buNone/>
            </a:pP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0F6511-6BC1-5843-B58A-45ACAD18723F}"/>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Jakápak </a:t>
            </a:r>
            <a:r>
              <a:rPr lang="cs-CZ" i="1" dirty="0">
                <a:latin typeface="Times New Roman" panose="02020603050405020304" pitchFamily="18" charset="0"/>
                <a:cs typeface="Times New Roman" panose="02020603050405020304" pitchFamily="18" charset="0"/>
              </a:rPr>
              <a:t>funkce</a:t>
            </a:r>
            <a:r>
              <a:rPr lang="cs-CZ" dirty="0">
                <a:latin typeface="Times New Roman" panose="02020603050405020304" pitchFamily="18" charset="0"/>
                <a:cs typeface="Times New Roman" panose="02020603050405020304" pitchFamily="18" charset="0"/>
              </a:rPr>
              <a:t> náboženství?!</a:t>
            </a:r>
          </a:p>
        </p:txBody>
      </p:sp>
      <p:sp>
        <p:nvSpPr>
          <p:cNvPr id="3" name="Zástupný obsah 2">
            <a:extLst>
              <a:ext uri="{FF2B5EF4-FFF2-40B4-BE49-F238E27FC236}">
                <a16:creationId xmlns:a16="http://schemas.microsoft.com/office/drawing/2014/main" id="{07199D59-4903-9348-BECE-DD33B02CA11C}"/>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Luhmann publikoval za svého života jeden spis o náboženství – </a:t>
            </a:r>
            <a:r>
              <a:rPr lang="cs-CZ" i="1" dirty="0">
                <a:latin typeface="Times New Roman" panose="02020603050405020304" pitchFamily="18" charset="0"/>
                <a:cs typeface="Times New Roman" panose="02020603050405020304" pitchFamily="18" charset="0"/>
              </a:rPr>
              <a:t>Funkce náboženství</a:t>
            </a:r>
            <a:r>
              <a:rPr lang="cs-CZ" dirty="0">
                <a:latin typeface="Times New Roman" panose="02020603050405020304" pitchFamily="18" charset="0"/>
                <a:cs typeface="Times New Roman" panose="02020603050405020304" pitchFamily="18" charset="0"/>
              </a:rPr>
              <a:t> (1977), posmrtně vyšla kniha </a:t>
            </a:r>
            <a:r>
              <a:rPr lang="cs-CZ" i="1" dirty="0">
                <a:latin typeface="Times New Roman" panose="02020603050405020304" pitchFamily="18" charset="0"/>
                <a:cs typeface="Times New Roman" panose="02020603050405020304" pitchFamily="18" charset="0"/>
              </a:rPr>
              <a:t>Náboženství společnosti</a:t>
            </a:r>
            <a:r>
              <a:rPr lang="cs-CZ" dirty="0">
                <a:latin typeface="Times New Roman" panose="02020603050405020304" pitchFamily="18" charset="0"/>
                <a:cs typeface="Times New Roman" panose="02020603050405020304" pitchFamily="18" charset="0"/>
              </a:rPr>
              <a:t> (2000). </a:t>
            </a:r>
          </a:p>
          <a:p>
            <a:pPr marL="0" indent="0" algn="just">
              <a:buNone/>
            </a:pPr>
            <a:r>
              <a:rPr lang="cs-CZ" dirty="0">
                <a:latin typeface="Times New Roman" panose="02020603050405020304" pitchFamily="18" charset="0"/>
                <a:cs typeface="Times New Roman" panose="02020603050405020304" pitchFamily="18" charset="0"/>
              </a:rPr>
              <a:t>Obě knihy jsou (nejen) svým názvem provokativní: v prvním případě je náboženství redukováno na funkci, v druhém je podřízeno společnosti, a navíc je pojato jako jeden z mnoha systémů. Zjištění, že je tento pojem reduktivní, Luhmann nepřijímá jako námitku vůči své koncepci, ale jako fakt: jedině redukce ukáže „převis“ možností, tj. možnosti, jak lze pojmout náboženství ještě jinak.</a:t>
            </a:r>
            <a:r>
              <a:rPr lang="cs-CZ" dirty="0">
                <a:effectLst/>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2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1878</Words>
  <Application>Microsoft Macintosh PowerPoint</Application>
  <PresentationFormat>Širokoúhlá obrazovka</PresentationFormat>
  <Paragraphs>66</Paragraphs>
  <Slides>21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Calibri Light</vt:lpstr>
      <vt:lpstr>Times New Roman</vt:lpstr>
      <vt:lpstr>Motiv Office</vt:lpstr>
      <vt:lpstr>Niklas Luhmann II:  Systém náboženství</vt:lpstr>
      <vt:lpstr>Prezentace aplikace PowerPoint</vt:lpstr>
      <vt:lpstr>Sociologický ducha, masarykovský</vt:lpstr>
      <vt:lpstr>Systémy existují.</vt:lpstr>
      <vt:lpstr>Re-Entry</vt:lpstr>
      <vt:lpstr>Operativní uzavřenost</vt:lpstr>
      <vt:lpstr>Systém náboženství</vt:lpstr>
      <vt:lpstr>Nepotřebnost náboženství</vt:lpstr>
      <vt:lpstr>Jakápak funkce náboženství?!</vt:lpstr>
      <vt:lpstr>Je náboženství integrativní? </vt:lpstr>
      <vt:lpstr>Má tedy náboženství funkci intepretativní? </vt:lpstr>
      <vt:lpstr>Proč potom hovořit o „funkci“ náboženství?</vt:lpstr>
      <vt:lpstr>Neadaptivnost</vt:lpstr>
      <vt:lpstr>Kontingenční vzorec = Bůh</vt:lpstr>
      <vt:lpstr>Prezentace aplikace PowerPoint</vt:lpstr>
      <vt:lpstr>Prezentace aplikace PowerPoint</vt:lpstr>
      <vt:lpstr>Luhmannovi mystici</vt:lpstr>
      <vt:lpstr>Stabilita náboženského systému</vt:lpstr>
      <vt:lpstr>Odpověď na porážky</vt:lpstr>
      <vt:lpstr>Institucionalizovaný karneval</vt:lpstr>
      <vt:lpstr>Odpověď na negativní stranu kódu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Niklas Luhmann II:  Systém náboženství</dc:title>
  <dc:creator>Matějčková, Tereza</dc:creator>
  <cp:lastModifiedBy>Matějčková, Tereza</cp:lastModifiedBy>
  <cp:revision>8</cp:revision>
  <dcterms:created xsi:type="dcterms:W3CDTF">2021-11-21T11:54:39Z</dcterms:created>
  <dcterms:modified xsi:type="dcterms:W3CDTF">2021-11-22T21:45:32Z</dcterms:modified>
</cp:coreProperties>
</file>