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66" r:id="rId3"/>
    <p:sldId id="375" r:id="rId4"/>
    <p:sldId id="378" r:id="rId5"/>
    <p:sldId id="367" r:id="rId6"/>
    <p:sldId id="369" r:id="rId7"/>
    <p:sldId id="370" r:id="rId8"/>
    <p:sldId id="371" r:id="rId9"/>
    <p:sldId id="368" r:id="rId10"/>
    <p:sldId id="372" r:id="rId11"/>
    <p:sldId id="373" r:id="rId12"/>
    <p:sldId id="3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637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18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83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87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89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3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83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8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10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6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1A3C28FC-0DB6-46D2-8189-A430B53D1F18}" type="datetimeFigureOut">
              <a:rPr lang="cs-CZ" smtClean="0"/>
              <a:t>26.11.2021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0DD01E6-FC4A-492A-9342-3A5BF3E13CE1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3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A21A4-F4D4-4057-8A7A-D6B10BB70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Empirické metody v lingvistice</a:t>
            </a:r>
            <a:br>
              <a:rPr lang="cs-CZ" dirty="0"/>
            </a:br>
            <a:r>
              <a:rPr lang="cs-CZ" dirty="0"/>
              <a:t>(22. 11. 2021)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FA10E5-5BEB-48A3-8BBA-658C1FF31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zimní semestr 2021/2022</a:t>
            </a:r>
          </a:p>
          <a:p>
            <a:r>
              <a:rPr lang="cs-CZ" dirty="0"/>
              <a:t>pondělí 17:30–19:05</a:t>
            </a:r>
          </a:p>
          <a:p>
            <a:r>
              <a:rPr lang="cs-CZ" i="1" dirty="0"/>
              <a:t>Adam Kříž</a:t>
            </a:r>
          </a:p>
        </p:txBody>
      </p:sp>
    </p:spTree>
    <p:extLst>
      <p:ext uri="{BB962C8B-B14F-4D97-AF65-F5344CB8AC3E}">
        <p14:creationId xmlns:p14="http://schemas.microsoft.com/office/powerpoint/2010/main" val="182805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KVÓTNÍ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200" dirty="0"/>
              <a:t>&gt; imituje ve struktuře vzorku známé vlastnosti populace</a:t>
            </a:r>
          </a:p>
          <a:p>
            <a:r>
              <a:rPr lang="cs-CZ" dirty="0"/>
              <a:t>&gt; </a:t>
            </a:r>
            <a:r>
              <a:rPr lang="cs-CZ" sz="2200" dirty="0"/>
              <a:t>snaha o to, aby jednotlivé proměnné měly ve vzorku stejnou distribuci jako ve zkoumané populaci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8156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KVÓTNÍ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200" dirty="0"/>
              <a:t>&gt; imituje ve struktuře vzorku známé vlastnosti populace</a:t>
            </a:r>
          </a:p>
          <a:p>
            <a:r>
              <a:rPr lang="cs-CZ" dirty="0"/>
              <a:t>&gt; </a:t>
            </a:r>
            <a:r>
              <a:rPr lang="cs-CZ" sz="2200" dirty="0"/>
              <a:t>snaha o to, aby jednotlivé proměnné měly ve vzorku stejnou distribuci jako ve zkoumané populaci</a:t>
            </a:r>
          </a:p>
          <a:p>
            <a:endParaRPr lang="cs-CZ" dirty="0"/>
          </a:p>
          <a:p>
            <a:r>
              <a:rPr lang="cs-CZ" sz="2200" dirty="0"/>
              <a:t>&gt; limity, předpoklady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853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KVÓTNÍ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200" dirty="0"/>
              <a:t>&gt; imituje ve struktuře vzorku známé vlastnosti populace</a:t>
            </a:r>
          </a:p>
          <a:p>
            <a:r>
              <a:rPr lang="cs-CZ" dirty="0"/>
              <a:t>&gt; </a:t>
            </a:r>
            <a:r>
              <a:rPr lang="cs-CZ" sz="2200" dirty="0"/>
              <a:t>snaha o to, aby jednotlivé proměnné měly ve vzorku stejnou distribuci jako ve zkoumané populaci</a:t>
            </a:r>
          </a:p>
          <a:p>
            <a:endParaRPr lang="cs-CZ" dirty="0"/>
          </a:p>
          <a:p>
            <a:r>
              <a:rPr lang="cs-CZ" sz="2200" dirty="0"/>
              <a:t>&gt; limity, předpoklady</a:t>
            </a:r>
          </a:p>
          <a:p>
            <a:pPr marL="128016" lvl="1" indent="0" eaLnBrk="1" hangingPunct="1">
              <a:buNone/>
            </a:pPr>
            <a:r>
              <a:rPr lang="cs-CZ" altLang="cs-CZ" sz="2200" i="1" dirty="0"/>
              <a:t>- možnost použití jen na populaci, o které jsme dobře informováni</a:t>
            </a:r>
          </a:p>
          <a:p>
            <a:pPr marL="128016" lvl="1" indent="0" eaLnBrk="1" hangingPunct="1">
              <a:buNone/>
            </a:pPr>
            <a:r>
              <a:rPr lang="cs-CZ" altLang="cs-CZ" sz="2200" i="1" dirty="0"/>
              <a:t>- možnost snadného přehlédnutí důležité proměnné</a:t>
            </a:r>
          </a:p>
          <a:p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989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PARTICIPANTŮ/RESPONDENTŮ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výzkumem zjišťujeme informace o tom, co platí pro určitou množinu jednotek</a:t>
            </a:r>
          </a:p>
          <a:p>
            <a:endParaRPr lang="cs-CZ" dirty="0"/>
          </a:p>
          <a:p>
            <a:r>
              <a:rPr lang="cs-CZ" dirty="0"/>
              <a:t>&gt; problém: je těžké rekrutovat, zajistit nebo oslovit všechny tyto jednotky</a:t>
            </a:r>
          </a:p>
          <a:p>
            <a:pPr lvl="1"/>
            <a:r>
              <a:rPr lang="cs-CZ" dirty="0"/>
              <a:t>cenzus: výzkum zahrnující všechny jednotky dané populace</a:t>
            </a:r>
          </a:p>
          <a:p>
            <a:pPr marL="128016" lvl="1" indent="0">
              <a:buNone/>
            </a:pPr>
            <a:endParaRPr lang="cs-CZ" dirty="0"/>
          </a:p>
          <a:p>
            <a:r>
              <a:rPr lang="cs-CZ" dirty="0"/>
              <a:t>&gt; populace: množina, o níž chceme výzkumem vypovídat</a:t>
            </a:r>
          </a:p>
          <a:p>
            <a:r>
              <a:rPr lang="cs-CZ" dirty="0"/>
              <a:t>&gt; vzorek: výsek této množiny</a:t>
            </a:r>
          </a:p>
          <a:p>
            <a:r>
              <a:rPr lang="cs-CZ" dirty="0"/>
              <a:t>&gt; reprezentativnost: míra, nakolik vzorek odráží populaci</a:t>
            </a:r>
          </a:p>
          <a:p>
            <a:pPr lvl="1"/>
            <a:r>
              <a:rPr lang="cs-CZ" dirty="0"/>
              <a:t>souvisí se silou závěrů, které můžeme činit</a:t>
            </a:r>
          </a:p>
        </p:txBody>
      </p:sp>
    </p:spTree>
    <p:extLst>
      <p:ext uri="{BB962C8B-B14F-4D97-AF65-F5344CB8AC3E}">
        <p14:creationId xmlns:p14="http://schemas.microsoft.com/office/powerpoint/2010/main" val="98853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ÚČELOVÝ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200" dirty="0"/>
              <a:t>&gt; výzkumník vybere jednotky sám, na základě svých znalostí populace a úvah</a:t>
            </a:r>
          </a:p>
          <a:p>
            <a:r>
              <a:rPr lang="cs-CZ" dirty="0"/>
              <a:t>&gt; </a:t>
            </a:r>
            <a:r>
              <a:rPr lang="cs-CZ" sz="2200" dirty="0"/>
              <a:t>výběr na základě dobrovolnosti</a:t>
            </a:r>
          </a:p>
          <a:p>
            <a:r>
              <a:rPr lang="cs-CZ" dirty="0"/>
              <a:t>&gt; výběr na základě dostupnosti</a:t>
            </a:r>
          </a:p>
          <a:p>
            <a:r>
              <a:rPr lang="cs-CZ" sz="2200" dirty="0"/>
              <a:t>&gt; metoda sněhové koule</a:t>
            </a:r>
          </a:p>
          <a:p>
            <a:pPr lvl="1"/>
            <a:r>
              <a:rPr lang="cs-CZ" dirty="0"/>
              <a:t>oslovení lidé jsou požádání, aby oslovili další potenciální účastníky, které znají</a:t>
            </a:r>
          </a:p>
          <a:p>
            <a:endParaRPr lang="cs-CZ" sz="2200" dirty="0"/>
          </a:p>
          <a:p>
            <a:endParaRPr lang="cs-CZ" dirty="0"/>
          </a:p>
          <a:p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55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ÚČELOVÝ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200" dirty="0"/>
              <a:t>&gt; problémy?</a:t>
            </a:r>
          </a:p>
          <a:p>
            <a:r>
              <a:rPr lang="cs-CZ" dirty="0"/>
              <a:t>- </a:t>
            </a:r>
            <a:r>
              <a:rPr lang="cs-CZ" i="1" dirty="0"/>
              <a:t>omezená </a:t>
            </a:r>
            <a:r>
              <a:rPr lang="cs-CZ" i="1" dirty="0" err="1"/>
              <a:t>generalizovatelnost</a:t>
            </a:r>
            <a:r>
              <a:rPr lang="cs-CZ" i="1" dirty="0"/>
              <a:t>, reprezentativnost</a:t>
            </a:r>
            <a:endParaRPr lang="cs-CZ" dirty="0"/>
          </a:p>
          <a:p>
            <a:r>
              <a:rPr lang="cs-CZ" dirty="0"/>
              <a:t>- </a:t>
            </a:r>
            <a:r>
              <a:rPr lang="cs-CZ" i="1" dirty="0"/>
              <a:t>výběr na základě dobrovolnosti: motivovaní jedinci, tito jedinci mohou mít extrémní názory, specifické postoje k tématu</a:t>
            </a:r>
          </a:p>
          <a:p>
            <a:r>
              <a:rPr lang="cs-CZ" dirty="0"/>
              <a:t>- </a:t>
            </a:r>
            <a:r>
              <a:rPr lang="cs-CZ" i="1" dirty="0"/>
              <a:t>výběr na základě dostupnosti: omezenost daná místem a okamžikem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&gt; využitelnost?</a:t>
            </a:r>
          </a:p>
          <a:p>
            <a:r>
              <a:rPr lang="cs-CZ" dirty="0"/>
              <a:t>- </a:t>
            </a:r>
            <a:r>
              <a:rPr lang="cs-CZ" i="1" dirty="0"/>
              <a:t>těžce přístupné populace</a:t>
            </a:r>
          </a:p>
          <a:p>
            <a:r>
              <a:rPr lang="cs-CZ" i="1" dirty="0"/>
              <a:t>- metoda sněhové koule: menší tendence odmítat účast ve výzkumu</a:t>
            </a:r>
            <a:endParaRPr lang="cs-CZ" dirty="0"/>
          </a:p>
          <a:p>
            <a:endParaRPr lang="cs-CZ" sz="2200" dirty="0"/>
          </a:p>
          <a:p>
            <a:endParaRPr lang="cs-CZ" dirty="0"/>
          </a:p>
          <a:p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99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NÁHODNÝ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&gt; </a:t>
            </a:r>
            <a:r>
              <a:rPr lang="cs-CZ" altLang="cs-CZ" sz="2200" dirty="0"/>
              <a:t>každý prvek populace má stejnou šanci stát se součástí vzorku </a:t>
            </a:r>
            <a:endParaRPr lang="cs-CZ" altLang="cs-CZ" dirty="0"/>
          </a:p>
          <a:p>
            <a:r>
              <a:rPr lang="cs-CZ" altLang="cs-CZ" sz="2200" dirty="0"/>
              <a:t>&gt; s rostoucí velikostí vzorku se zmenšuje rozdíl mezi strukturou populace a vzorku</a:t>
            </a:r>
          </a:p>
          <a:p>
            <a:r>
              <a:rPr lang="cs-CZ" altLang="cs-CZ" dirty="0"/>
              <a:t>&gt; </a:t>
            </a:r>
            <a:r>
              <a:rPr lang="cs-CZ" altLang="cs-CZ" sz="2200" dirty="0"/>
              <a:t>reprezentace všech známých i neznámých vlastností populace</a:t>
            </a:r>
          </a:p>
          <a:p>
            <a:r>
              <a:rPr lang="cs-CZ" altLang="cs-CZ" dirty="0"/>
              <a:t>&gt; </a:t>
            </a:r>
            <a:r>
              <a:rPr lang="cs-CZ" altLang="cs-CZ" sz="2200" dirty="0"/>
              <a:t>možnost odhadnout, jak se vzorek liší od populace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9036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NÁHODNÝ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úkol: sestavit náhodný výběr 300 studentů FF UK</a:t>
            </a:r>
          </a:p>
          <a:p>
            <a:r>
              <a:rPr lang="cs-CZ" dirty="0"/>
              <a:t>&gt; jak?</a:t>
            </a:r>
          </a:p>
        </p:txBody>
      </p:sp>
    </p:spTree>
    <p:extLst>
      <p:ext uri="{BB962C8B-B14F-4D97-AF65-F5344CB8AC3E}">
        <p14:creationId xmlns:p14="http://schemas.microsoft.com/office/powerpoint/2010/main" val="388668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NÁHODNÝ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úkol: sestavit náhodný výběr 300 studentů FF UK</a:t>
            </a:r>
          </a:p>
          <a:p>
            <a:r>
              <a:rPr lang="cs-CZ" dirty="0"/>
              <a:t>&gt; jak?</a:t>
            </a:r>
          </a:p>
          <a:p>
            <a:endParaRPr lang="cs-CZ" dirty="0"/>
          </a:p>
          <a:p>
            <a:r>
              <a:rPr lang="cs-CZ" dirty="0"/>
              <a:t>&gt; předpoklady náhodného výběru</a:t>
            </a:r>
          </a:p>
          <a:p>
            <a:endParaRPr lang="cs-CZ" dirty="0"/>
          </a:p>
          <a:p>
            <a:r>
              <a:rPr lang="cs-CZ" dirty="0"/>
              <a:t>&gt; možné problémy</a:t>
            </a:r>
          </a:p>
        </p:txBody>
      </p:sp>
    </p:spTree>
    <p:extLst>
      <p:ext uri="{BB962C8B-B14F-4D97-AF65-F5344CB8AC3E}">
        <p14:creationId xmlns:p14="http://schemas.microsoft.com/office/powerpoint/2010/main" val="387674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NÁHODNÝ VÝBĚR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&gt; úkol: sestavit náhodný výběr 300 studentů FF UK</a:t>
            </a:r>
          </a:p>
          <a:p>
            <a:r>
              <a:rPr lang="cs-CZ" dirty="0"/>
              <a:t>&gt; jak?</a:t>
            </a:r>
          </a:p>
          <a:p>
            <a:endParaRPr lang="cs-CZ" dirty="0"/>
          </a:p>
          <a:p>
            <a:r>
              <a:rPr lang="cs-CZ" dirty="0"/>
              <a:t>&gt; předpoklady náhodného výběru</a:t>
            </a:r>
          </a:p>
          <a:p>
            <a:r>
              <a:rPr lang="cs-CZ" dirty="0"/>
              <a:t>- </a:t>
            </a:r>
            <a:r>
              <a:rPr lang="cs-CZ" i="1" dirty="0"/>
              <a:t>kompletní seznam, přístupnost populace </a:t>
            </a:r>
            <a:endParaRPr lang="cs-CZ" dirty="0"/>
          </a:p>
          <a:p>
            <a:r>
              <a:rPr lang="cs-CZ" dirty="0"/>
              <a:t>&gt; možné problémy</a:t>
            </a:r>
          </a:p>
          <a:p>
            <a:r>
              <a:rPr lang="cs-CZ" dirty="0"/>
              <a:t>- </a:t>
            </a:r>
            <a:r>
              <a:rPr lang="cs-CZ" i="1" dirty="0"/>
              <a:t>odmítnutí účasti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56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00183-2335-4BEE-8DC0-531C7E72A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STAVBA VZORKU – NÁHODNÝ VÝBĚR: 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77919-FF91-47BD-A33F-EC0D03F17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200" dirty="0"/>
              <a:t>&gt; prostý náhodný výběr: „losování“</a:t>
            </a:r>
          </a:p>
          <a:p>
            <a:r>
              <a:rPr lang="cs-CZ" altLang="cs-CZ" dirty="0"/>
              <a:t>&gt; </a:t>
            </a:r>
            <a:r>
              <a:rPr lang="cs-CZ" altLang="cs-CZ" sz="2200" dirty="0"/>
              <a:t>systematický výběr: do vzorku je zahrnuta každá n-</a:t>
            </a:r>
            <a:r>
              <a:rPr lang="cs-CZ" altLang="cs-CZ" sz="2200" dirty="0" err="1"/>
              <a:t>tá</a:t>
            </a:r>
            <a:r>
              <a:rPr lang="cs-CZ" altLang="cs-CZ" sz="2200" dirty="0"/>
              <a:t> jednotka populace </a:t>
            </a:r>
          </a:p>
          <a:p>
            <a:r>
              <a:rPr lang="cs-CZ" altLang="cs-CZ" dirty="0"/>
              <a:t>&gt; </a:t>
            </a:r>
            <a:r>
              <a:rPr lang="cs-CZ" altLang="cs-CZ" sz="2200" dirty="0"/>
              <a:t>náhodný stratifikovaný výběr: populace je rozdělena do skupin vzhledem k nějakému kritériu a jednotky jsou vybírány do vzorku náhodně z těchto skupin</a:t>
            </a:r>
          </a:p>
          <a:p>
            <a:r>
              <a:rPr lang="cs-CZ" altLang="cs-CZ" dirty="0"/>
              <a:t>&gt; </a:t>
            </a:r>
            <a:r>
              <a:rPr lang="cs-CZ" altLang="cs-CZ" sz="2200" dirty="0"/>
              <a:t>vícestupňový náhodný výběr: náhodné vybrání určitých přirozených seskupení – náhodný výběr jednotek z těchto seskupení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508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7968</TotalTime>
  <Words>505</Words>
  <Application>Microsoft Office PowerPoint</Application>
  <PresentationFormat>Širokoúhlá obrazovka</PresentationFormat>
  <Paragraphs>76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Integrál</vt:lpstr>
      <vt:lpstr>Empirické metody v lingvistice (22. 11. 2021)</vt:lpstr>
      <vt:lpstr>VÝBĚR PARTICIPANTŮ/RESPONDENTŮ</vt:lpstr>
      <vt:lpstr>STAVBA VZORKU – ÚČELOVÝ VÝBĚR</vt:lpstr>
      <vt:lpstr>STAVBA VZORKU – ÚČELOVÝ VÝBĚR</vt:lpstr>
      <vt:lpstr>STAVBA VZORKU – NÁHODNÝ VÝBĚR</vt:lpstr>
      <vt:lpstr>STAVBA VZORKU – NÁHODNÝ VÝBĚR</vt:lpstr>
      <vt:lpstr>STAVBA VZORKU – NÁHODNÝ VÝBĚR</vt:lpstr>
      <vt:lpstr>STAVBA VZORKU – NÁHODNÝ VÝBĚR</vt:lpstr>
      <vt:lpstr>STAVBA VZORKU – NÁHODNÝ VÝBĚR: TYPY</vt:lpstr>
      <vt:lpstr>STAVBA VZORKU – KVÓTNÍ VÝBĚR</vt:lpstr>
      <vt:lpstr>STAVBA VZORKU – KVÓTNÍ VÝBĚR</vt:lpstr>
      <vt:lpstr>STAVBA VZORKU – KVÓTNÍ VÝBĚR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Empirické metody v lingvistice 1. HODINA (15. 2. 2021)</dc:title>
  <dc:creator>Adam Kříž</dc:creator>
  <cp:lastModifiedBy>Adam Kříž</cp:lastModifiedBy>
  <cp:revision>263</cp:revision>
  <dcterms:created xsi:type="dcterms:W3CDTF">2021-02-14T20:32:35Z</dcterms:created>
  <dcterms:modified xsi:type="dcterms:W3CDTF">2021-11-28T14:52:01Z</dcterms:modified>
</cp:coreProperties>
</file>