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303" r:id="rId4"/>
    <p:sldId id="258" r:id="rId5"/>
    <p:sldId id="277" r:id="rId6"/>
    <p:sldId id="268" r:id="rId7"/>
    <p:sldId id="260" r:id="rId8"/>
    <p:sldId id="261" r:id="rId9"/>
    <p:sldId id="262" r:id="rId10"/>
    <p:sldId id="280" r:id="rId11"/>
    <p:sldId id="263" r:id="rId12"/>
    <p:sldId id="264" r:id="rId13"/>
    <p:sldId id="265" r:id="rId14"/>
    <p:sldId id="287" r:id="rId15"/>
    <p:sldId id="272" r:id="rId16"/>
    <p:sldId id="273" r:id="rId17"/>
    <p:sldId id="304" r:id="rId18"/>
    <p:sldId id="299" r:id="rId19"/>
    <p:sldId id="300" r:id="rId20"/>
    <p:sldId id="302" r:id="rId21"/>
  </p:sldIdLst>
  <p:sldSz cx="9144000" cy="6858000" type="screen4x3"/>
  <p:notesSz cx="7010400" cy="9296400"/>
  <p:custDataLst>
    <p:tags r:id="rId23"/>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FF9933"/>
    <a:srgbClr val="FFCC66"/>
    <a:srgbClr val="FFFFFF"/>
    <a:srgbClr val="CC0000"/>
    <a:srgbClr val="66CCFF"/>
    <a:srgbClr val="E7F4F5"/>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158" autoAdjust="0"/>
    <p:restoredTop sz="99652" autoAdjust="0"/>
  </p:normalViewPr>
  <p:slideViewPr>
    <p:cSldViewPr>
      <p:cViewPr varScale="1">
        <p:scale>
          <a:sx n="131" d="100"/>
          <a:sy n="131" d="100"/>
        </p:scale>
        <p:origin x="64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2"/>
    </p:cViewPr>
  </p:sorterViewPr>
  <p:notesViewPr>
    <p:cSldViewPr>
      <p:cViewPr>
        <p:scale>
          <a:sx n="100" d="100"/>
          <a:sy n="100" d="100"/>
        </p:scale>
        <p:origin x="-1500" y="24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F536D968-9B38-4D43-861D-C9D0CD94F199}"/>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B0AA9D37-89CC-43B0-ACC8-FA26621BC096}"/>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70F10E35-1F8D-4816-9A5E-3473726D145D}"/>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E92A265-4DC5-41CB-93F0-C1CA617C08ED}"/>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9E7B15E7-3051-496B-92DD-AA2FF594EEEC}"/>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F96D74F5-0AF8-4810-983F-CA138A63495A}"/>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CEA92497-E863-4E9C-A9B0-B7F547F6F81E}"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7672A1B0-E8F9-4789-947F-84DA5B5E3B3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770A017-9932-4E52-9BEB-F29098122668}" type="slidenum">
              <a:rPr lang="en-US" altLang="cs-CZ" smtClean="0"/>
              <a:pPr>
                <a:spcBef>
                  <a:spcPct val="0"/>
                </a:spcBef>
              </a:pPr>
              <a:t>1</a:t>
            </a:fld>
            <a:endParaRPr lang="en-US" altLang="cs-CZ"/>
          </a:p>
        </p:txBody>
      </p:sp>
      <p:sp>
        <p:nvSpPr>
          <p:cNvPr id="4099" name="Rectangle 2">
            <a:extLst>
              <a:ext uri="{FF2B5EF4-FFF2-40B4-BE49-F238E27FC236}">
                <a16:creationId xmlns:a16="http://schemas.microsoft.com/office/drawing/2014/main" id="{15B38D4A-FBDC-497A-BC47-FDDC35739735}"/>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88B8EBDA-8BF0-43B1-B813-3CCF9951B499}"/>
              </a:ext>
            </a:extLst>
          </p:cNvPr>
          <p:cNvSpPr>
            <a:spLocks noGrp="1" noChangeArrowheads="1"/>
          </p:cNvSpPr>
          <p:nvPr>
            <p:ph type="body" idx="1"/>
          </p:nvPr>
        </p:nvSpPr>
        <p:spPr>
          <a:ln/>
        </p:spPr>
        <p:txBody>
          <a:bodyPr/>
          <a:lstStyle/>
          <a:p>
            <a:pPr eaLnBrk="1" hangingPunct="1">
              <a:defRPr/>
            </a:pPr>
            <a:r>
              <a:rPr lang="en-US" dirty="0">
                <a:latin typeface="+mn-lt"/>
              </a:rPr>
              <a:t>This chapter begins with a brief comparison of the command and market systems, transitioning quickly to a discussion of the institutional framework of the American market system.  Brief explanations are given for these characteristics of the market system: private property, freedom of enterprise and choice, the role of self-interest, competition, markets and prices, the reliance on technology and capital goods, specialization, use of money, and the active, but limited role of government.  The authors then address the Five Fundamental Questions faced by every economy and explain how a market economy answers each one. A discussion of Adam Smith’s “invisible hand” leads into an explanation of why command systems have failed.  The final part of the chapter introduces the circular flow model as an overview of how resources and goods move through a market system.</a:t>
            </a:r>
          </a:p>
          <a:p>
            <a:pPr eaLnBrk="1" hangingPunct="1">
              <a:defRPr/>
            </a:pPr>
            <a:endParaRPr lang="en-US" dirty="0">
              <a:latin typeface="+mn-l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B75985C0-C8A7-4850-BC42-EB5B61F828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C563B6D-01FA-4810-85E5-B70F0563C91F}"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D3550D87-CB54-4CDA-9C14-4630CD2D81E2}"/>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775798E3-595E-4CFD-B968-A9C68CF10C39}"/>
              </a:ext>
            </a:extLst>
          </p:cNvPr>
          <p:cNvSpPr>
            <a:spLocks noGrp="1" noChangeArrowheads="1"/>
          </p:cNvSpPr>
          <p:nvPr>
            <p:ph type="body" idx="1"/>
          </p:nvPr>
        </p:nvSpPr>
        <p:spPr>
          <a:ln/>
        </p:spPr>
        <p:txBody>
          <a:bodyPr/>
          <a:lstStyle/>
          <a:p>
            <a:pPr eaLnBrk="1" hangingPunct="1">
              <a:defRPr/>
            </a:pPr>
            <a:r>
              <a:rPr lang="en-US" dirty="0">
                <a:latin typeface="+mn-lt"/>
              </a:rPr>
              <a:t>The producer will rationally choose the least costly method because it is this method that leads to the greatest profit (or to loss minimization).</a:t>
            </a:r>
          </a:p>
          <a:p>
            <a:pPr eaLnBrk="1" hangingPunct="1">
              <a:defRPr/>
            </a:pPr>
            <a:r>
              <a:rPr lang="en-US" dirty="0">
                <a:latin typeface="+mn-lt"/>
              </a:rPr>
              <a:t>Total Revenue – Total Cost = Economic Profit or Loss.  Here $15 – 13 = $2 economic profit.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39493368-A138-4249-B039-E974A67EEA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288295B-14F3-45E1-BDAE-F7B1D0F7D3D0}"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6067A0D6-2EFD-4379-960F-E5C7C9331413}"/>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44CBA47B-5810-4165-8A31-B60DEE79C00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Our market system is based on the willingness to pay principle--if the consumer is willing and able to pay, the consumer gets the product. However, our system has some modifications to the pure willingness to pay principle for those who are willing to purchase the product but for some reason are not able to make the purchase.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DEB0BD2F-3183-45F0-8B5D-EDC7FA68B5D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5AAE122-260A-4B92-8F61-7D4D6900B7E1}" type="slidenum">
              <a:rPr lang="en-US" altLang="cs-CZ" smtClean="0"/>
              <a:pPr>
                <a:spcBef>
                  <a:spcPct val="0"/>
                </a:spcBef>
              </a:pPr>
              <a:t>12</a:t>
            </a:fld>
            <a:endParaRPr lang="en-US" altLang="cs-CZ"/>
          </a:p>
        </p:txBody>
      </p:sp>
      <p:sp>
        <p:nvSpPr>
          <p:cNvPr id="26627" name="Rectangle 2">
            <a:extLst>
              <a:ext uri="{FF2B5EF4-FFF2-40B4-BE49-F238E27FC236}">
                <a16:creationId xmlns:a16="http://schemas.microsoft.com/office/drawing/2014/main" id="{FBF859F2-A6DA-4B7D-93E0-FD951799CDD1}"/>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BAB9608F-F408-4A2D-8404-06F73F3959E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 market system is a dynamic environment.  </a:t>
            </a:r>
          </a:p>
          <a:p>
            <a:pPr eaLnBrk="1" hangingPunct="1"/>
            <a:r>
              <a:rPr lang="en-US" altLang="cs-CZ">
                <a:latin typeface="Calibri" panose="020F0502020204030204" pitchFamily="34" charset="0"/>
              </a:rPr>
              <a:t>A market system is able to quickly adapt to changes in consumer tastes and preferences.</a:t>
            </a:r>
          </a:p>
          <a:p>
            <a:pPr eaLnBrk="1" hangingPunct="1"/>
            <a:r>
              <a:rPr lang="en-US" altLang="cs-CZ">
                <a:latin typeface="Calibri" panose="020F0502020204030204" pitchFamily="34" charset="0"/>
              </a:rPr>
              <a:t>The business firm will find it in their best interest to make the changes reflected in the consumer choices.</a:t>
            </a:r>
          </a:p>
          <a:p>
            <a:pPr eaLnBrk="1" hangingPunct="1"/>
            <a:r>
              <a:rPr lang="en-US" altLang="cs-CZ">
                <a:latin typeface="Calibri" panose="020F0502020204030204" pitchFamily="34" charset="0"/>
              </a:rPr>
              <a:t>The market system acts like a giant communications system. The consumers communicate their preferences through their dollar votes, the business then responds to this by producing more, or less, or none of the product. This will soon be reflected in the demand for the resources employed in the production of the product.</a:t>
            </a:r>
          </a:p>
          <a:p>
            <a:pPr eaLnBrk="1" hangingPunct="1"/>
            <a:r>
              <a:rPr lang="en-US" altLang="cs-CZ">
                <a:latin typeface="Calibri" panose="020F0502020204030204" pitchFamily="34" charset="0"/>
              </a:rPr>
              <a:t>When technology and resource prices change, this impacts the costs that the producer faces when producing the good, changing the amount of the good that will be produced and the price of the good.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7C859FB6-F93E-408B-8F69-11AFEAFE2D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4E45089-2EC3-4C7E-AACC-72C7DCB2FDF2}" type="slidenum">
              <a:rPr lang="en-US" altLang="cs-CZ" smtClean="0"/>
              <a:pPr>
                <a:spcBef>
                  <a:spcPct val="0"/>
                </a:spcBef>
              </a:pPr>
              <a:t>13</a:t>
            </a:fld>
            <a:endParaRPr lang="en-US" altLang="cs-CZ"/>
          </a:p>
        </p:txBody>
      </p:sp>
      <p:sp>
        <p:nvSpPr>
          <p:cNvPr id="28675" name="Rectangle 2">
            <a:extLst>
              <a:ext uri="{FF2B5EF4-FFF2-40B4-BE49-F238E27FC236}">
                <a16:creationId xmlns:a16="http://schemas.microsoft.com/office/drawing/2014/main" id="{9543D5C7-B582-4868-9544-13D0A5340E51}"/>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8B1DB8A6-3C3A-4E89-9C38-DF53826EDF2A}"/>
              </a:ext>
            </a:extLst>
          </p:cNvPr>
          <p:cNvSpPr>
            <a:spLocks noGrp="1" noChangeArrowheads="1"/>
          </p:cNvSpPr>
          <p:nvPr>
            <p:ph type="body" idx="1"/>
          </p:nvPr>
        </p:nvSpPr>
        <p:spPr>
          <a:ln/>
        </p:spPr>
        <p:txBody>
          <a:bodyPr/>
          <a:lstStyle/>
          <a:p>
            <a:pPr>
              <a:defRPr/>
            </a:pPr>
            <a:r>
              <a:rPr lang="en-US" dirty="0">
                <a:latin typeface="+mn-lt"/>
              </a:rPr>
              <a:t>The market system promotes technological improvements and capital accumulation.  An entrepreneur or firm that introduces a popular new product will be rewarded with increased revenue and profits.</a:t>
            </a:r>
          </a:p>
          <a:p>
            <a:pPr>
              <a:defRPr/>
            </a:pPr>
            <a:r>
              <a:rPr lang="en-US" dirty="0">
                <a:latin typeface="+mn-lt"/>
              </a:rPr>
              <a:t>New technologies that reduce production costs, and thus product price, will spread rapidly throughout the industry as a result of competition.   </a:t>
            </a:r>
          </a:p>
          <a:p>
            <a:pPr marL="0" lvl="1" eaLnBrk="1" hangingPunct="1">
              <a:defRPr/>
            </a:pPr>
            <a:r>
              <a:rPr lang="en-US" dirty="0">
                <a:latin typeface="+mn-lt"/>
              </a:rPr>
              <a:t>Creative destruction occurs when new products and production methods destroy the market positions of firms that are not able or willing to adjust.</a:t>
            </a:r>
          </a:p>
          <a:p>
            <a:pPr marL="0" lvl="1" eaLnBrk="1" hangingPunct="1">
              <a:defRPr/>
            </a:pPr>
            <a:r>
              <a:rPr lang="en-US" dirty="0">
                <a:latin typeface="+mn-lt"/>
              </a:rPr>
              <a:t>The market system leads to even greater capital accumulation as it provides the resources necessary to produce more capital goods through the increased dollar votes for capital goods.  The entrepreneurs and business owners are able to purchase more capital goods as they become more and more profitable.</a:t>
            </a:r>
          </a:p>
          <a:p>
            <a:pPr>
              <a:defRPr/>
            </a:pPr>
            <a:endParaRPr lang="en-US" dirty="0"/>
          </a:p>
          <a:p>
            <a:pPr eaLnBrk="1" hangingPunct="1">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D0C01133-FA6D-4415-8BC1-292C7BB7C7C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211C3A-A9E4-41A2-A467-B63533E12F51}" type="slidenum">
              <a:rPr lang="en-US" altLang="cs-CZ" smtClean="0"/>
              <a:pPr>
                <a:spcBef>
                  <a:spcPct val="0"/>
                </a:spcBef>
              </a:pPr>
              <a:t>14</a:t>
            </a:fld>
            <a:endParaRPr lang="en-US" altLang="cs-CZ"/>
          </a:p>
        </p:txBody>
      </p:sp>
      <p:sp>
        <p:nvSpPr>
          <p:cNvPr id="30723" name="Rectangle 2">
            <a:extLst>
              <a:ext uri="{FF2B5EF4-FFF2-40B4-BE49-F238E27FC236}">
                <a16:creationId xmlns:a16="http://schemas.microsoft.com/office/drawing/2014/main" id="{E4268762-6D39-4BCF-862D-53024B29BE8F}"/>
              </a:ext>
            </a:extLst>
          </p:cNvPr>
          <p:cNvSpPr>
            <a:spLocks noRot="1" noChangeArrowheads="1" noTextEdit="1"/>
          </p:cNvSpPr>
          <p:nvPr>
            <p:ph type="sldImg"/>
          </p:nvPr>
        </p:nvSpPr>
        <p:spPr>
          <a:ln/>
        </p:spPr>
      </p:sp>
      <p:sp>
        <p:nvSpPr>
          <p:cNvPr id="30724" name="Rectangle 3">
            <a:extLst>
              <a:ext uri="{FF2B5EF4-FFF2-40B4-BE49-F238E27FC236}">
                <a16:creationId xmlns:a16="http://schemas.microsoft.com/office/drawing/2014/main" id="{483D4448-EB3A-47FA-BE48-6280F41950C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Adam Smith is often referred to as the “father of economics.” His emphasis on the role of self‑interest in motivating economic activity is especially important.</a:t>
            </a:r>
          </a:p>
          <a:p>
            <a:pPr eaLnBrk="1" hangingPunct="1"/>
            <a:r>
              <a:rPr lang="en-US" altLang="cs-CZ">
                <a:latin typeface="Calibri" panose="020F0502020204030204" pitchFamily="34" charset="0"/>
              </a:rPr>
              <a:t>Self-interested behavior of both the business and the suppliers of resources result in the greatest amount of economic efficiency possible. The market system guides resources into the production of the goods and services most desired by society. </a:t>
            </a:r>
          </a:p>
          <a:p>
            <a:pPr eaLnBrk="1" hangingPunct="1"/>
            <a:r>
              <a:rPr lang="en-US" altLang="cs-CZ">
                <a:latin typeface="Calibri" panose="020F0502020204030204" pitchFamily="34" charset="0"/>
              </a:rPr>
              <a:t>It enforces use of the most efficient production techniques while encouraging new production techniques.</a:t>
            </a:r>
          </a:p>
          <a:p>
            <a:pPr eaLnBrk="1" hangingPunct="1"/>
            <a:r>
              <a:rPr lang="en-US" altLang="cs-CZ">
                <a:latin typeface="Calibri" panose="020F0502020204030204" pitchFamily="34" charset="0"/>
              </a:rPr>
              <a:t>The market system encourages skill acquisition and hard work</a:t>
            </a:r>
          </a:p>
          <a:p>
            <a:pPr eaLnBrk="1" hangingPunct="1"/>
            <a:r>
              <a:rPr lang="en-US" altLang="cs-CZ">
                <a:latin typeface="Calibri" panose="020F0502020204030204" pitchFamily="34" charset="0"/>
              </a:rPr>
              <a:t>Entrepreneurs and workers are free to make choices based on their own self-interest.</a:t>
            </a:r>
          </a:p>
          <a:p>
            <a:pPr eaLnBrk="1" hangingPunct="1"/>
            <a:endParaRPr lang="en-US" altLang="cs-CZ">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D9BBEBD-F829-437E-8E1D-B5DAA4446B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0664919-D998-49BD-9A0B-4D77E19C4ACF}" type="slidenum">
              <a:rPr lang="en-US" altLang="cs-CZ" smtClean="0"/>
              <a:pPr>
                <a:spcBef>
                  <a:spcPct val="0"/>
                </a:spcBef>
              </a:pPr>
              <a:t>15</a:t>
            </a:fld>
            <a:endParaRPr lang="en-US" altLang="cs-CZ"/>
          </a:p>
        </p:txBody>
      </p:sp>
      <p:sp>
        <p:nvSpPr>
          <p:cNvPr id="32771" name="Rectangle 2">
            <a:extLst>
              <a:ext uri="{FF2B5EF4-FFF2-40B4-BE49-F238E27FC236}">
                <a16:creationId xmlns:a16="http://schemas.microsoft.com/office/drawing/2014/main" id="{875D2003-1289-43B7-BF1B-0ADF3256587A}"/>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1A45C08F-F490-4D25-83B9-4A41929664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Failures along the supply chain were common because one factory’s output was another factory’s input. A failure at any step along the way would cause a chain reaction. This became more difficult as the economies grew.</a:t>
            </a:r>
          </a:p>
          <a:p>
            <a:pPr eaLnBrk="1" hangingPunct="1"/>
            <a:r>
              <a:rPr lang="en-US" altLang="cs-CZ">
                <a:latin typeface="Calibri" panose="020F0502020204030204" pitchFamily="34" charset="0"/>
              </a:rPr>
              <a:t>There were no indicators of success like in a market system where we have profit or loss to indicate how successful the business firm is.</a:t>
            </a:r>
          </a:p>
          <a:p>
            <a:pPr eaLnBrk="1" hangingPunct="1"/>
            <a:r>
              <a:rPr lang="en-US" altLang="cs-CZ">
                <a:latin typeface="Calibri" panose="020F0502020204030204" pitchFamily="34" charset="0"/>
              </a:rPr>
              <a:t>There were no price signals to indicate more or less of a product was desired resulting in surpluses and shortages.</a:t>
            </a:r>
          </a:p>
          <a:p>
            <a:pPr eaLnBrk="1" hangingPunct="1"/>
            <a:endParaRPr lang="en-US" altLang="cs-CZ">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6CC74A2-11D5-427E-8C47-E7328476217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8FA60F5-0D60-4824-8D5F-F3CF609D2AC5}" type="slidenum">
              <a:rPr lang="en-US" altLang="cs-CZ" smtClean="0"/>
              <a:pPr>
                <a:spcBef>
                  <a:spcPct val="0"/>
                </a:spcBef>
              </a:pPr>
              <a:t>16</a:t>
            </a:fld>
            <a:endParaRPr lang="en-US" altLang="cs-CZ"/>
          </a:p>
        </p:txBody>
      </p:sp>
      <p:sp>
        <p:nvSpPr>
          <p:cNvPr id="34819" name="Rectangle 2">
            <a:extLst>
              <a:ext uri="{FF2B5EF4-FFF2-40B4-BE49-F238E27FC236}">
                <a16:creationId xmlns:a16="http://schemas.microsoft.com/office/drawing/2014/main" id="{0C94DCD3-C2A2-4B6A-96D2-90C49424F0EC}"/>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85E0251C-35A8-4E15-A67F-FC27EBFCE1E2}"/>
              </a:ext>
            </a:extLst>
          </p:cNvPr>
          <p:cNvSpPr>
            <a:spLocks noGrp="1" noChangeArrowheads="1"/>
          </p:cNvSpPr>
          <p:nvPr>
            <p:ph type="body" idx="1"/>
          </p:nvPr>
        </p:nvSpPr>
        <p:spPr>
          <a:ln/>
        </p:spPr>
        <p:txBody>
          <a:bodyPr/>
          <a:lstStyle/>
          <a:p>
            <a:pPr lvl="1" eaLnBrk="1" hangingPunct="1">
              <a:buClr>
                <a:srgbClr val="3399FF"/>
              </a:buClr>
              <a:buSzPct val="125000"/>
              <a:defRPr/>
            </a:pPr>
            <a:r>
              <a:rPr lang="en-US" dirty="0">
                <a:latin typeface="+mn-lt"/>
              </a:rPr>
              <a:t>Sole Proprietorship – a business owned and managed by a single person.</a:t>
            </a:r>
          </a:p>
          <a:p>
            <a:pPr lvl="1" eaLnBrk="1" hangingPunct="1">
              <a:buClr>
                <a:srgbClr val="3399FF"/>
              </a:buClr>
              <a:buSzPct val="125000"/>
              <a:defRPr/>
            </a:pPr>
            <a:r>
              <a:rPr lang="en-US" dirty="0">
                <a:latin typeface="+mn-lt"/>
              </a:rPr>
              <a:t>Partnership – a business owned and managed by two or more persons.</a:t>
            </a:r>
          </a:p>
          <a:p>
            <a:pPr lvl="1" eaLnBrk="1" hangingPunct="1">
              <a:buClr>
                <a:srgbClr val="3399FF"/>
              </a:buClr>
              <a:buSzPct val="125000"/>
              <a:defRPr/>
            </a:pPr>
            <a:r>
              <a:rPr lang="en-US" dirty="0">
                <a:latin typeface="+mn-lt"/>
              </a:rPr>
              <a:t>Corporation – an independent legal entity that can engage in any legal business activity.</a:t>
            </a:r>
          </a:p>
          <a:p>
            <a:pPr eaLnBrk="1" hangingPunct="1">
              <a:defRPr/>
            </a:pPr>
            <a:endParaRPr lang="en-US" dirty="0">
              <a:latin typeface="+mn-l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AD2680A-8DB2-4717-9D7F-D94ACD340E1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2D26FC-3EFF-4DD0-ACEB-1634DBAD7E0E}" type="slidenum">
              <a:rPr lang="en-US" altLang="cs-CZ" smtClean="0"/>
              <a:pPr>
                <a:spcBef>
                  <a:spcPct val="0"/>
                </a:spcBef>
              </a:pPr>
              <a:t>17</a:t>
            </a:fld>
            <a:endParaRPr lang="en-US" altLang="cs-CZ"/>
          </a:p>
        </p:txBody>
      </p:sp>
      <p:sp>
        <p:nvSpPr>
          <p:cNvPr id="36867" name="Rectangle 2">
            <a:extLst>
              <a:ext uri="{FF2B5EF4-FFF2-40B4-BE49-F238E27FC236}">
                <a16:creationId xmlns:a16="http://schemas.microsoft.com/office/drawing/2014/main" id="{F837F13C-ABFE-455F-9283-EFE4C746C3A3}"/>
              </a:ext>
            </a:extLst>
          </p:cNvPr>
          <p:cNvSpPr>
            <a:spLocks noRot="1" noChangeArrowheads="1" noTextEdit="1"/>
          </p:cNvSpPr>
          <p:nvPr>
            <p:ph type="sldImg"/>
          </p:nvPr>
        </p:nvSpPr>
        <p:spPr>
          <a:ln/>
        </p:spPr>
      </p:sp>
      <p:sp>
        <p:nvSpPr>
          <p:cNvPr id="45060" name="Rectangle 3">
            <a:extLst>
              <a:ext uri="{FF2B5EF4-FFF2-40B4-BE49-F238E27FC236}">
                <a16:creationId xmlns:a16="http://schemas.microsoft.com/office/drawing/2014/main" id="{E20C9BAE-1093-4D36-8693-5DBE079F32E6}"/>
              </a:ext>
            </a:extLst>
          </p:cNvPr>
          <p:cNvSpPr>
            <a:spLocks noGrp="1" noChangeArrowheads="1"/>
          </p:cNvSpPr>
          <p:nvPr>
            <p:ph type="body" idx="1"/>
          </p:nvPr>
        </p:nvSpPr>
        <p:spPr>
          <a:ln/>
        </p:spPr>
        <p:txBody>
          <a:bodyPr/>
          <a:lstStyle/>
          <a:p>
            <a:pPr eaLnBrk="1" hangingPunct="1">
              <a:defRPr/>
            </a:pPr>
            <a:r>
              <a:rPr lang="en-US" dirty="0">
                <a:latin typeface="+mn-lt"/>
              </a:rPr>
              <a:t>Although the market system promotes efficiency, it has certain shortcomings. There is an over production of goods with social costs, and an underproduction of goods with social benefits.  There are tendencies for businesses to increase monopoly power.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D91BF114-51EE-45C0-BCE0-1412B1CAED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32DDC3E-40AB-4AEB-A93C-17D12C547BFF}" type="slidenum">
              <a:rPr lang="en-US" altLang="cs-CZ" smtClean="0"/>
              <a:pPr>
                <a:spcBef>
                  <a:spcPct val="0"/>
                </a:spcBef>
              </a:pPr>
              <a:t>2</a:t>
            </a:fld>
            <a:endParaRPr lang="en-US" altLang="cs-CZ"/>
          </a:p>
        </p:txBody>
      </p:sp>
      <p:sp>
        <p:nvSpPr>
          <p:cNvPr id="6147" name="Rectangle 2">
            <a:extLst>
              <a:ext uri="{FF2B5EF4-FFF2-40B4-BE49-F238E27FC236}">
                <a16:creationId xmlns:a16="http://schemas.microsoft.com/office/drawing/2014/main" id="{20708F5D-5EA0-4778-821C-C681D7B22B58}"/>
              </a:ext>
            </a:extLst>
          </p:cNvPr>
          <p:cNvSpPr>
            <a:spLocks noRot="1" noChangeArrowheads="1" noTextEdit="1"/>
          </p:cNvSpPr>
          <p:nvPr>
            <p:ph type="sldImg"/>
          </p:nvPr>
        </p:nvSpPr>
        <p:spPr>
          <a:ln/>
        </p:spPr>
      </p:sp>
      <p:sp>
        <p:nvSpPr>
          <p:cNvPr id="35844" name="Rectangle 3">
            <a:extLst>
              <a:ext uri="{FF2B5EF4-FFF2-40B4-BE49-F238E27FC236}">
                <a16:creationId xmlns:a16="http://schemas.microsoft.com/office/drawing/2014/main" id="{27A04266-627D-488D-9EE5-2A69360CF034}"/>
              </a:ext>
            </a:extLst>
          </p:cNvPr>
          <p:cNvSpPr>
            <a:spLocks noGrp="1" noChangeArrowheads="1"/>
          </p:cNvSpPr>
          <p:nvPr>
            <p:ph type="body" idx="1"/>
          </p:nvPr>
        </p:nvSpPr>
        <p:spPr>
          <a:ln/>
        </p:spPr>
        <p:txBody>
          <a:bodyPr/>
          <a:lstStyle/>
          <a:p>
            <a:pPr eaLnBrk="1" hangingPunct="1">
              <a:defRPr/>
            </a:pPr>
            <a:r>
              <a:rPr lang="en-US" dirty="0">
                <a:latin typeface="+mn-lt"/>
              </a:rPr>
              <a:t>Economic systems are a set of institutional arrangements and a coordinating mechanism to solve economic problems.  Economic systems differ in two important ways:  Who owns the factors of production and the method used to coordinate economic activity</a:t>
            </a:r>
            <a:r>
              <a:rPr lang="en-US" b="1" dirty="0">
                <a:latin typeface="+mn-lt"/>
              </a:rPr>
              <a:t>.</a:t>
            </a:r>
            <a:endParaRPr 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0B1BADDE-2E5D-4CCD-B7F6-412E91428362}"/>
              </a:ext>
            </a:extLst>
          </p:cNvPr>
          <p:cNvSpPr txBox="1">
            <a:spLocks noGrp="1" noChangeArrowheads="1"/>
          </p:cNvSpPr>
          <p:nvPr/>
        </p:nvSpPr>
        <p:spPr bwMode="auto">
          <a:xfrm>
            <a:off x="3970338"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2A7C5A1-7869-494B-AC7D-159A427C8BDB}" type="slidenum">
              <a:rPr lang="en-US" altLang="cs-CZ"/>
              <a:pPr algn="r" eaLnBrk="1" hangingPunct="1">
                <a:spcBef>
                  <a:spcPct val="0"/>
                </a:spcBef>
              </a:pPr>
              <a:t>3</a:t>
            </a:fld>
            <a:endParaRPr lang="en-US" altLang="cs-CZ"/>
          </a:p>
        </p:txBody>
      </p:sp>
      <p:sp>
        <p:nvSpPr>
          <p:cNvPr id="8195" name="Rectangle 2">
            <a:extLst>
              <a:ext uri="{FF2B5EF4-FFF2-40B4-BE49-F238E27FC236}">
                <a16:creationId xmlns:a16="http://schemas.microsoft.com/office/drawing/2014/main" id="{EEB14706-B444-42AB-9295-08236673A1AE}"/>
              </a:ext>
            </a:extLst>
          </p:cNvPr>
          <p:cNvSpPr>
            <a:spLocks noRot="1" noChangeArrowheads="1" noTextEdit="1"/>
          </p:cNvSpPr>
          <p:nvPr>
            <p:ph type="sldImg"/>
          </p:nvPr>
        </p:nvSpPr>
        <p:spPr>
          <a:ln/>
        </p:spPr>
      </p:sp>
      <p:sp>
        <p:nvSpPr>
          <p:cNvPr id="59396" name="Rectangle 3">
            <a:extLst>
              <a:ext uri="{FF2B5EF4-FFF2-40B4-BE49-F238E27FC236}">
                <a16:creationId xmlns:a16="http://schemas.microsoft.com/office/drawing/2014/main" id="{27F5E3BC-0527-4F94-90A7-FB0E8494CECD}"/>
              </a:ext>
            </a:extLst>
          </p:cNvPr>
          <p:cNvSpPr>
            <a:spLocks noGrp="1" noChangeArrowheads="1"/>
          </p:cNvSpPr>
          <p:nvPr>
            <p:ph type="body" idx="1"/>
          </p:nvPr>
        </p:nvSpPr>
        <p:spPr>
          <a:ln/>
        </p:spPr>
        <p:txBody>
          <a:bodyPr/>
          <a:lstStyle/>
          <a:p>
            <a:pPr eaLnBrk="1" hangingPunct="1">
              <a:defRPr/>
            </a:pPr>
            <a:r>
              <a:rPr lang="en-US" dirty="0">
                <a:latin typeface="+mn-lt"/>
              </a:rPr>
              <a:t>A simplified dynamic economy of continuous flows of goods and services, resources, and money.  This simple economy consists of households and businesses and there is no government.</a:t>
            </a:r>
          </a:p>
          <a:p>
            <a:pPr eaLnBrk="1" hangingPunct="1">
              <a:defRPr/>
            </a:pPr>
            <a:r>
              <a:rPr lang="en-US" dirty="0">
                <a:latin typeface="+mn-lt"/>
              </a:rPr>
              <a:t>Households are the owners of the resources (selling their resources in the resource market) and income flows into the households.  Households are the ones who buy the goods and services in the products market.  The prices that are paid in the products market are determined by supply and demand.</a:t>
            </a:r>
          </a:p>
          <a:p>
            <a:pPr eaLnBrk="1" hangingPunct="1">
              <a:defRPr/>
            </a:pPr>
            <a:r>
              <a:rPr lang="en-US" dirty="0">
                <a:latin typeface="+mn-lt"/>
              </a:rPr>
              <a:t>Businesses buy the resources providing income to the households.  Businesses buy the resources to produce goods and services that are then sold in the products market to households.  When firms sell their products, the money that they receive is called revenue.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C28ED08F-06CC-4365-AE6C-9B740BF69E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E678EA2-77E5-409C-BEB0-69011DBFF852}"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406CEF1C-82D5-44D7-BBCA-8F62E7382757}"/>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72F1339F-1B5C-4900-95A2-FB26EB9002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r>
              <a:rPr lang="en-US" altLang="cs-CZ">
                <a:latin typeface="Calibri" panose="020F0502020204030204" pitchFamily="34" charset="0"/>
              </a:rPr>
              <a:t>Resources are owned by government and economic activity is coordinated by a central planning board.  This means that what is produced, how much is produced and the prices that are charged for the output are determined by the central planning board.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B66C76FB-CFA7-4BAA-9619-C01ED4EDCC7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8B24E6-6266-476D-B0DC-BE5C38FD87A3}" type="slidenum">
              <a:rPr lang="en-US" altLang="cs-CZ" smtClean="0"/>
              <a:pPr>
                <a:spcBef>
                  <a:spcPct val="0"/>
                </a:spcBef>
              </a:pPr>
              <a:t>5</a:t>
            </a:fld>
            <a:endParaRPr lang="en-US" altLang="cs-CZ"/>
          </a:p>
        </p:txBody>
      </p:sp>
      <p:sp>
        <p:nvSpPr>
          <p:cNvPr id="12291" name="Rectangle 2">
            <a:extLst>
              <a:ext uri="{FF2B5EF4-FFF2-40B4-BE49-F238E27FC236}">
                <a16:creationId xmlns:a16="http://schemas.microsoft.com/office/drawing/2014/main" id="{451DA0EB-BD27-4ABA-B0AD-F5022BA3B752}"/>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EC6BC264-F62B-4581-BB99-E696228D29D1}"/>
              </a:ext>
            </a:extLst>
          </p:cNvPr>
          <p:cNvSpPr>
            <a:spLocks noGrp="1" noChangeArrowheads="1"/>
          </p:cNvSpPr>
          <p:nvPr>
            <p:ph type="body" idx="1"/>
          </p:nvPr>
        </p:nvSpPr>
        <p:spPr>
          <a:ln/>
        </p:spPr>
        <p:txBody>
          <a:bodyPr/>
          <a:lstStyle/>
          <a:p>
            <a:pPr>
              <a:defRPr/>
            </a:pPr>
            <a:r>
              <a:rPr lang="en-US" dirty="0">
                <a:latin typeface="+mn-lt"/>
              </a:rPr>
              <a:t>With a market system, resources are owned by private individuals and institutions.  Markets and prices coordinate and direct economic activity.  Each participant acts in his or her own self-interest and in pure capitalism the government plays a very limited role.  In the U.S. version of capitalism, the government plays a substantial role.</a:t>
            </a:r>
          </a:p>
          <a:p>
            <a:pPr eaLnBrk="1" hangingPunct="1">
              <a:defRPr/>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A3B09BCF-8373-4E46-8601-F217ACE781D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0EC7661-0518-4660-A726-21D6218F3940}"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4EA4A43B-99FB-4C57-B740-A6B78E21B798}"/>
              </a:ext>
            </a:extLst>
          </p:cNvPr>
          <p:cNvSpPr>
            <a:spLocks noRot="1" noChangeArrowheads="1" noTextEdit="1"/>
          </p:cNvSpPr>
          <p:nvPr>
            <p:ph type="sldImg"/>
          </p:nvPr>
        </p:nvSpPr>
        <p:spPr>
          <a:ln/>
        </p:spPr>
      </p:sp>
      <p:sp>
        <p:nvSpPr>
          <p:cNvPr id="14340" name="Rectangle 3">
            <a:extLst>
              <a:ext uri="{FF2B5EF4-FFF2-40B4-BE49-F238E27FC236}">
                <a16:creationId xmlns:a16="http://schemas.microsoft.com/office/drawing/2014/main" id="{909B34A5-7EAB-4220-BC84-7BDCF9EABD0F}"/>
              </a:ext>
            </a:extLst>
          </p:cNvPr>
          <p:cNvSpPr>
            <a:spLocks noGrp="1" noChangeArrowheads="1"/>
          </p:cNvSpPr>
          <p:nvPr>
            <p:ph type="body" idx="1"/>
          </p:nvPr>
        </p:nvSpPr>
        <p:spPr>
          <a:xfrm>
            <a:off x="701675" y="4416425"/>
            <a:ext cx="5607050" cy="4879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r>
              <a:rPr lang="en-US" altLang="cs-CZ">
                <a:latin typeface="Calibri" panose="020F0502020204030204" pitchFamily="34" charset="0"/>
              </a:rPr>
              <a:t>Private individuals and firms own most of the private property (land and capital):</a:t>
            </a:r>
          </a:p>
          <a:p>
            <a:pPr marL="228600" indent="-228600"/>
            <a:r>
              <a:rPr lang="en-US" altLang="cs-CZ">
                <a:latin typeface="Calibri" panose="020F0502020204030204" pitchFamily="34" charset="0"/>
              </a:rPr>
              <a:t>1.Private property, coupled with the freedom to negotiate binding legal contracts, enables individuals and businesses to obtain, control, use, and dispose of this property.  2.Private property rights encourage investment, innovation, exchange of assets, maintenance of property, and economic growth.  3.Property rights extend to intellectual property through patents, copyrights, and trademarks.</a:t>
            </a:r>
          </a:p>
          <a:p>
            <a:pPr marL="228600" indent="-228600"/>
            <a:endParaRPr lang="en-US" altLang="cs-CZ">
              <a:latin typeface="Calibri" panose="020F0502020204030204" pitchFamily="34" charset="0"/>
            </a:endParaRPr>
          </a:p>
          <a:p>
            <a:pPr marL="228600" indent="-228600"/>
            <a:r>
              <a:rPr lang="en-US" altLang="cs-CZ">
                <a:latin typeface="Calibri" panose="020F0502020204030204" pitchFamily="34" charset="0"/>
              </a:rPr>
              <a:t>Freedom of enterprise and choice exist:</a:t>
            </a:r>
          </a:p>
          <a:p>
            <a:pPr marL="228600" indent="-228600">
              <a:buFontTx/>
              <a:buAutoNum type="arabicPeriod"/>
            </a:pPr>
            <a:r>
              <a:rPr lang="en-US" altLang="cs-CZ">
                <a:latin typeface="Calibri" panose="020F0502020204030204" pitchFamily="34" charset="0"/>
              </a:rPr>
              <a:t>Freedom of enterprise means that entrepreneurs and businesses have the freedom to obtain and use resources, to produce products of their choice, and to sell these products in the markets of their choice.  2.Freedom of choice means: Owners of property and money resources can use resources as they choose, workers can choose the training, occupations, and job of their choice, consumers are free to spend their income in such a way as to best satisfy their wants. </a:t>
            </a:r>
          </a:p>
          <a:p>
            <a:pPr marL="228600" indent="-228600"/>
            <a:endParaRPr lang="en-US" altLang="cs-CZ">
              <a:latin typeface="Calibri" panose="020F0502020204030204" pitchFamily="34" charset="0"/>
            </a:endParaRPr>
          </a:p>
          <a:p>
            <a:pPr marL="228600" indent="-228600"/>
            <a:r>
              <a:rPr lang="en-US" altLang="cs-CZ">
                <a:latin typeface="Calibri" panose="020F0502020204030204" pitchFamily="34" charset="0"/>
              </a:rPr>
              <a:t>Self interest is one of the driving forces in a market system.  Entrepreneurs try to maximize profits or minimize losses; resource suppliers try to maximize income; consumers maximize satisfaction.  As each tries to maximize profits, income, and satisfaction, the economy will benefit if competition is present.</a:t>
            </a:r>
          </a:p>
          <a:p>
            <a:pPr marL="228600" indent="-228600"/>
            <a:endParaRPr lang="en-US" altLang="cs-CZ">
              <a:latin typeface="Calibri" panose="020F0502020204030204" pitchFamily="34" charset="0"/>
            </a:endParaRPr>
          </a:p>
          <a:p>
            <a:pPr marL="228600" indent="-228600" eaLnBrk="1" hangingPunct="1"/>
            <a:r>
              <a:rPr lang="en-US" altLang="cs-CZ">
                <a:latin typeface="Calibri" panose="020F0502020204030204" pitchFamily="34" charset="0"/>
              </a:rPr>
              <a:t>Competition requires two or more independently acting buyers and sellers. This serves to decentralize economic power.  Also, it requires freedom to enter or leave the markets.</a:t>
            </a:r>
          </a:p>
          <a:p>
            <a:pPr marL="228600" indent="-228600" eaLnBrk="1" hangingPunct="1"/>
            <a:endParaRPr lang="en-US" altLang="cs-CZ">
              <a:latin typeface="Calibri" panose="020F0502020204030204" pitchFamily="34" charset="0"/>
            </a:endParaRPr>
          </a:p>
          <a:p>
            <a:pPr marL="228600" indent="-228600" eaLnBrk="1" hangingPunct="1"/>
            <a:r>
              <a:rPr lang="en-US" altLang="cs-CZ">
                <a:latin typeface="Calibri" panose="020F0502020204030204" pitchFamily="34" charset="0"/>
              </a:rPr>
              <a:t>Markets and prices: this characteristic reflects that the decisions made on each side of the market determine a set of product and resource prices that guide owners, entrepreneurs and consumers as they all make choices based on their respective self-interests.</a:t>
            </a:r>
          </a:p>
          <a:p>
            <a:pPr marL="228600" indent="-228600"/>
            <a:endParaRPr lang="en-US" altLang="cs-CZ">
              <a:latin typeface="Calibri" panose="020F0502020204030204" pitchFamily="34" charset="0"/>
            </a:endParaRPr>
          </a:p>
          <a:p>
            <a:pPr marL="228600" indent="-228600"/>
            <a:endParaRPr lang="en-US" altLang="cs-CZ">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4B5DF3BF-53CC-4481-9131-023D886DBA7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9A6111D-C7CC-447E-B925-F162BE99BB77}"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CB1C5514-2662-4933-A67D-C5907F8AA36F}"/>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53D10EE0-CC25-4232-BDAE-3A220199F550}"/>
              </a:ext>
            </a:extLst>
          </p:cNvPr>
          <p:cNvSpPr>
            <a:spLocks noGrp="1" noChangeArrowheads="1"/>
          </p:cNvSpPr>
          <p:nvPr>
            <p:ph type="body" idx="1"/>
          </p:nvPr>
        </p:nvSpPr>
        <p:spPr>
          <a:ln/>
        </p:spPr>
        <p:txBody>
          <a:bodyPr/>
          <a:lstStyle/>
          <a:p>
            <a:pPr eaLnBrk="1" hangingPunct="1">
              <a:defRPr/>
            </a:pPr>
            <a:r>
              <a:rPr lang="en-US" dirty="0">
                <a:latin typeface="+mn-lt"/>
              </a:rPr>
              <a:t>These five questions highlight the economic choices underlying the production possibilities model.  All economies whether a market system, or otherwise, must address these questions.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A51F5C0F-305F-45E4-A4FB-4211810DD9F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ACB70D-7DDD-454D-98A2-1106EE81FCD9}"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552C4F79-B810-4934-A959-5A75C4B8FE5C}"/>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8C4F650A-1CEE-42A5-AA50-62FC95FFA2CF}"/>
              </a:ext>
            </a:extLst>
          </p:cNvPr>
          <p:cNvSpPr>
            <a:spLocks noGrp="1" noChangeArrowheads="1"/>
          </p:cNvSpPr>
          <p:nvPr>
            <p:ph type="body" idx="1"/>
          </p:nvPr>
        </p:nvSpPr>
        <p:spPr>
          <a:ln/>
        </p:spPr>
        <p:txBody>
          <a:bodyPr/>
          <a:lstStyle/>
          <a:p>
            <a:pPr eaLnBrk="1" hangingPunct="1">
              <a:defRPr/>
            </a:pPr>
            <a:r>
              <a:rPr lang="en-US" dirty="0">
                <a:latin typeface="+mn-lt"/>
              </a:rPr>
              <a:t>Reminder: Profit is the difference in total revenues and total costs.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FDAD8FA7-7F02-4741-9A92-4F1332E5D3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04D48C-7657-477E-9D69-465E95FB7621}"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8EE8E868-C931-429C-A4CD-96D3DF5B02A4}"/>
              </a:ext>
            </a:extLst>
          </p:cNvPr>
          <p:cNvSpPr>
            <a:spLocks noRot="1" noChangeArrowheads="1" noTextEdit="1"/>
          </p:cNvSpPr>
          <p:nvPr>
            <p:ph type="sldImg"/>
          </p:nvPr>
        </p:nvSpPr>
        <p:spPr>
          <a:ln/>
        </p:spPr>
      </p:sp>
      <p:sp>
        <p:nvSpPr>
          <p:cNvPr id="20484" name="Rectangle 3">
            <a:extLst>
              <a:ext uri="{FF2B5EF4-FFF2-40B4-BE49-F238E27FC236}">
                <a16:creationId xmlns:a16="http://schemas.microsoft.com/office/drawing/2014/main" id="{E2A8F533-2C11-4546-925E-9DC2989242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r>
              <a:rPr lang="en-US" altLang="cs-CZ">
                <a:latin typeface="Calibri" panose="020F0502020204030204" pitchFamily="34" charset="0"/>
              </a:rPr>
              <a:t>When firms face competition, the market forces the producers to use the most efficient production techniques, otherwise the firm will be driven out of business.  The combination of technology and the prices of the required resources determines the most efficient production technique.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DCF39B42-9EC8-4C99-93B5-4EF16E911CE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2D20161-10D2-4DC4-BD87-F76A8B96856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BCE0B82-3332-4FC2-9216-DA2CA2DC595C}"/>
              </a:ext>
            </a:extLst>
          </p:cNvPr>
          <p:cNvSpPr>
            <a:spLocks noGrp="1" noChangeArrowheads="1"/>
          </p:cNvSpPr>
          <p:nvPr>
            <p:ph type="sldNum" sz="quarter" idx="12"/>
          </p:nvPr>
        </p:nvSpPr>
        <p:spPr>
          <a:ln/>
        </p:spPr>
        <p:txBody>
          <a:bodyPr/>
          <a:lstStyle>
            <a:lvl1pPr>
              <a:defRPr/>
            </a:lvl1pPr>
          </a:lstStyle>
          <a:p>
            <a:pPr>
              <a:defRPr/>
            </a:pPr>
            <a:fld id="{79874DEC-6DAF-40BB-960B-DF4875BD69A9}" type="slidenum">
              <a:rPr lang="en-US" altLang="cs-CZ"/>
              <a:pPr>
                <a:defRPr/>
              </a:pPr>
              <a:t>‹#›</a:t>
            </a:fld>
            <a:endParaRPr lang="en-US" altLang="cs-CZ"/>
          </a:p>
        </p:txBody>
      </p:sp>
    </p:spTree>
    <p:extLst>
      <p:ext uri="{BB962C8B-B14F-4D97-AF65-F5344CB8AC3E}">
        <p14:creationId xmlns:p14="http://schemas.microsoft.com/office/powerpoint/2010/main" val="2837461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19FB6E3-ACC2-438A-9A35-A0EA0C4042D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11B8C0D-34EF-4392-AE4B-D5F8E4E43D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CC788E8-FC22-440F-99FD-131766D32961}"/>
              </a:ext>
            </a:extLst>
          </p:cNvPr>
          <p:cNvSpPr>
            <a:spLocks noGrp="1" noChangeArrowheads="1"/>
          </p:cNvSpPr>
          <p:nvPr>
            <p:ph type="sldNum" sz="quarter" idx="12"/>
          </p:nvPr>
        </p:nvSpPr>
        <p:spPr>
          <a:ln/>
        </p:spPr>
        <p:txBody>
          <a:bodyPr/>
          <a:lstStyle>
            <a:lvl1pPr>
              <a:defRPr/>
            </a:lvl1pPr>
          </a:lstStyle>
          <a:p>
            <a:pPr>
              <a:defRPr/>
            </a:pPr>
            <a:fld id="{AEFB9CD0-BF79-4B77-AAC3-648ED0764A38}" type="slidenum">
              <a:rPr lang="en-US" altLang="cs-CZ"/>
              <a:pPr>
                <a:defRPr/>
              </a:pPr>
              <a:t>‹#›</a:t>
            </a:fld>
            <a:endParaRPr lang="en-US" altLang="cs-CZ"/>
          </a:p>
        </p:txBody>
      </p:sp>
    </p:spTree>
    <p:extLst>
      <p:ext uri="{BB962C8B-B14F-4D97-AF65-F5344CB8AC3E}">
        <p14:creationId xmlns:p14="http://schemas.microsoft.com/office/powerpoint/2010/main" val="232162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B7DB013-0396-49BA-9B2F-545D3560722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4813AE6-9F22-4955-AFB6-15163490CF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0DA97F8-9842-41C1-8E14-F1B2760ADD08}"/>
              </a:ext>
            </a:extLst>
          </p:cNvPr>
          <p:cNvSpPr>
            <a:spLocks noGrp="1" noChangeArrowheads="1"/>
          </p:cNvSpPr>
          <p:nvPr>
            <p:ph type="sldNum" sz="quarter" idx="12"/>
          </p:nvPr>
        </p:nvSpPr>
        <p:spPr>
          <a:ln/>
        </p:spPr>
        <p:txBody>
          <a:bodyPr/>
          <a:lstStyle>
            <a:lvl1pPr>
              <a:defRPr/>
            </a:lvl1pPr>
          </a:lstStyle>
          <a:p>
            <a:pPr>
              <a:defRPr/>
            </a:pPr>
            <a:fld id="{5B75BFE6-FFFC-4C0B-BC55-E9C9BA8CD326}" type="slidenum">
              <a:rPr lang="en-US" altLang="cs-CZ"/>
              <a:pPr>
                <a:defRPr/>
              </a:pPr>
              <a:t>‹#›</a:t>
            </a:fld>
            <a:endParaRPr lang="en-US" altLang="cs-CZ"/>
          </a:p>
        </p:txBody>
      </p:sp>
    </p:spTree>
    <p:extLst>
      <p:ext uri="{BB962C8B-B14F-4D97-AF65-F5344CB8AC3E}">
        <p14:creationId xmlns:p14="http://schemas.microsoft.com/office/powerpoint/2010/main" val="890184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58418A0-5775-4B16-9819-0CB511BA7DE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FD8E1DA-DD7F-4ADD-8509-67F05A1EE4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8B83A07-F680-4A6F-A1AC-21E872903818}"/>
              </a:ext>
            </a:extLst>
          </p:cNvPr>
          <p:cNvSpPr>
            <a:spLocks noGrp="1" noChangeArrowheads="1"/>
          </p:cNvSpPr>
          <p:nvPr>
            <p:ph type="sldNum" sz="quarter" idx="12"/>
          </p:nvPr>
        </p:nvSpPr>
        <p:spPr>
          <a:ln/>
        </p:spPr>
        <p:txBody>
          <a:bodyPr/>
          <a:lstStyle>
            <a:lvl1pPr>
              <a:defRPr/>
            </a:lvl1pPr>
          </a:lstStyle>
          <a:p>
            <a:pPr>
              <a:defRPr/>
            </a:pPr>
            <a:fld id="{78ED8BCB-D107-4B90-B043-EDA805A6C020}" type="slidenum">
              <a:rPr lang="en-US" altLang="cs-CZ"/>
              <a:pPr>
                <a:defRPr/>
              </a:pPr>
              <a:t>‹#›</a:t>
            </a:fld>
            <a:endParaRPr lang="en-US" altLang="cs-CZ"/>
          </a:p>
        </p:txBody>
      </p:sp>
    </p:spTree>
    <p:extLst>
      <p:ext uri="{BB962C8B-B14F-4D97-AF65-F5344CB8AC3E}">
        <p14:creationId xmlns:p14="http://schemas.microsoft.com/office/powerpoint/2010/main" val="2851433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B5FE165-FBF2-4257-BBBA-83D13428FA8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D79B554-EF0C-4BBC-B5A7-4A179C840D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33E813C-ED8D-4648-9591-B2EBA2F5A444}"/>
              </a:ext>
            </a:extLst>
          </p:cNvPr>
          <p:cNvSpPr>
            <a:spLocks noGrp="1" noChangeArrowheads="1"/>
          </p:cNvSpPr>
          <p:nvPr>
            <p:ph type="sldNum" sz="quarter" idx="12"/>
          </p:nvPr>
        </p:nvSpPr>
        <p:spPr>
          <a:ln/>
        </p:spPr>
        <p:txBody>
          <a:bodyPr/>
          <a:lstStyle>
            <a:lvl1pPr>
              <a:defRPr/>
            </a:lvl1pPr>
          </a:lstStyle>
          <a:p>
            <a:pPr>
              <a:defRPr/>
            </a:pPr>
            <a:fld id="{96CC61CA-4E99-4F18-9736-E2C6F96001F9}" type="slidenum">
              <a:rPr lang="en-US" altLang="cs-CZ"/>
              <a:pPr>
                <a:defRPr/>
              </a:pPr>
              <a:t>‹#›</a:t>
            </a:fld>
            <a:endParaRPr lang="en-US" altLang="cs-CZ"/>
          </a:p>
        </p:txBody>
      </p:sp>
    </p:spTree>
    <p:extLst>
      <p:ext uri="{BB962C8B-B14F-4D97-AF65-F5344CB8AC3E}">
        <p14:creationId xmlns:p14="http://schemas.microsoft.com/office/powerpoint/2010/main" val="3244114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9778165-90B7-4BA9-B127-94C0FC181AC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FB38BAC-E125-429A-884A-AF22082EC9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0F81C02-4BE7-4A75-96EC-5F160137226C}"/>
              </a:ext>
            </a:extLst>
          </p:cNvPr>
          <p:cNvSpPr>
            <a:spLocks noGrp="1" noChangeArrowheads="1"/>
          </p:cNvSpPr>
          <p:nvPr>
            <p:ph type="sldNum" sz="quarter" idx="12"/>
          </p:nvPr>
        </p:nvSpPr>
        <p:spPr>
          <a:ln/>
        </p:spPr>
        <p:txBody>
          <a:bodyPr/>
          <a:lstStyle>
            <a:lvl1pPr>
              <a:defRPr/>
            </a:lvl1pPr>
          </a:lstStyle>
          <a:p>
            <a:pPr>
              <a:defRPr/>
            </a:pPr>
            <a:fld id="{4FFB54D1-487D-4A91-B2E9-EC6213CBBE71}" type="slidenum">
              <a:rPr lang="en-US" altLang="cs-CZ"/>
              <a:pPr>
                <a:defRPr/>
              </a:pPr>
              <a:t>‹#›</a:t>
            </a:fld>
            <a:endParaRPr lang="en-US" altLang="cs-CZ"/>
          </a:p>
        </p:txBody>
      </p:sp>
    </p:spTree>
    <p:extLst>
      <p:ext uri="{BB962C8B-B14F-4D97-AF65-F5344CB8AC3E}">
        <p14:creationId xmlns:p14="http://schemas.microsoft.com/office/powerpoint/2010/main" val="2515820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0DD15D2-705B-4BD4-909C-AB1FCF377C4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46E8ED9-DFDC-4A16-98AE-C33DB6537B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071FCC7B-007E-4A61-AC11-FDE666D63844}"/>
              </a:ext>
            </a:extLst>
          </p:cNvPr>
          <p:cNvSpPr>
            <a:spLocks noGrp="1" noChangeArrowheads="1"/>
          </p:cNvSpPr>
          <p:nvPr>
            <p:ph type="sldNum" sz="quarter" idx="12"/>
          </p:nvPr>
        </p:nvSpPr>
        <p:spPr>
          <a:ln/>
        </p:spPr>
        <p:txBody>
          <a:bodyPr/>
          <a:lstStyle>
            <a:lvl1pPr>
              <a:defRPr/>
            </a:lvl1pPr>
          </a:lstStyle>
          <a:p>
            <a:pPr>
              <a:defRPr/>
            </a:pPr>
            <a:fld id="{FD978FCD-FD99-4390-8768-FCC2A8109FBB}" type="slidenum">
              <a:rPr lang="en-US" altLang="cs-CZ"/>
              <a:pPr>
                <a:defRPr/>
              </a:pPr>
              <a:t>‹#›</a:t>
            </a:fld>
            <a:endParaRPr lang="en-US" altLang="cs-CZ"/>
          </a:p>
        </p:txBody>
      </p:sp>
    </p:spTree>
    <p:extLst>
      <p:ext uri="{BB962C8B-B14F-4D97-AF65-F5344CB8AC3E}">
        <p14:creationId xmlns:p14="http://schemas.microsoft.com/office/powerpoint/2010/main" val="282175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62C8575-C935-480B-8C83-4FC319C0E0F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B1D62CE-6B40-4CD3-8923-8C999FFDEC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E69999F-FD02-478F-8973-8E7AB72542C4}"/>
              </a:ext>
            </a:extLst>
          </p:cNvPr>
          <p:cNvSpPr>
            <a:spLocks noGrp="1" noChangeArrowheads="1"/>
          </p:cNvSpPr>
          <p:nvPr>
            <p:ph type="sldNum" sz="quarter" idx="12"/>
          </p:nvPr>
        </p:nvSpPr>
        <p:spPr>
          <a:ln/>
        </p:spPr>
        <p:txBody>
          <a:bodyPr/>
          <a:lstStyle>
            <a:lvl1pPr>
              <a:defRPr/>
            </a:lvl1pPr>
          </a:lstStyle>
          <a:p>
            <a:pPr>
              <a:defRPr/>
            </a:pPr>
            <a:fld id="{D80F579A-F921-4946-91D8-4C59B2CC0736}" type="slidenum">
              <a:rPr lang="en-US" altLang="cs-CZ"/>
              <a:pPr>
                <a:defRPr/>
              </a:pPr>
              <a:t>‹#›</a:t>
            </a:fld>
            <a:endParaRPr lang="en-US" altLang="cs-CZ"/>
          </a:p>
        </p:txBody>
      </p:sp>
    </p:spTree>
    <p:extLst>
      <p:ext uri="{BB962C8B-B14F-4D97-AF65-F5344CB8AC3E}">
        <p14:creationId xmlns:p14="http://schemas.microsoft.com/office/powerpoint/2010/main" val="1087051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753429BB-F03A-41C0-8FB7-BCBCEA0AC23F}"/>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E7CC90F-2884-4B02-9092-F6C95DDC50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0190EA6-E8EA-4B0C-BC88-70A9CF11C77F}"/>
              </a:ext>
            </a:extLst>
          </p:cNvPr>
          <p:cNvSpPr>
            <a:spLocks noGrp="1" noChangeArrowheads="1"/>
          </p:cNvSpPr>
          <p:nvPr>
            <p:ph type="sldNum" sz="quarter" idx="12"/>
          </p:nvPr>
        </p:nvSpPr>
        <p:spPr>
          <a:ln/>
        </p:spPr>
        <p:txBody>
          <a:bodyPr/>
          <a:lstStyle>
            <a:lvl1pPr>
              <a:defRPr/>
            </a:lvl1pPr>
          </a:lstStyle>
          <a:p>
            <a:pPr>
              <a:defRPr/>
            </a:pPr>
            <a:fld id="{074B6C87-4E90-450A-9343-9C1C7B1E69FD}" type="slidenum">
              <a:rPr lang="en-US" altLang="cs-CZ"/>
              <a:pPr>
                <a:defRPr/>
              </a:pPr>
              <a:t>‹#›</a:t>
            </a:fld>
            <a:endParaRPr lang="en-US" altLang="cs-CZ"/>
          </a:p>
        </p:txBody>
      </p:sp>
    </p:spTree>
    <p:extLst>
      <p:ext uri="{BB962C8B-B14F-4D97-AF65-F5344CB8AC3E}">
        <p14:creationId xmlns:p14="http://schemas.microsoft.com/office/powerpoint/2010/main" val="397506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EF9B19DB-7E97-4C58-938F-82B6EE8AFB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5A7E82E-8747-4E0B-850F-D3EDEAE1B5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9E4F5F1-6E5A-421C-B21D-2805C4FD0CC0}"/>
              </a:ext>
            </a:extLst>
          </p:cNvPr>
          <p:cNvSpPr>
            <a:spLocks noGrp="1" noChangeArrowheads="1"/>
          </p:cNvSpPr>
          <p:nvPr>
            <p:ph type="sldNum" sz="quarter" idx="12"/>
          </p:nvPr>
        </p:nvSpPr>
        <p:spPr>
          <a:ln/>
        </p:spPr>
        <p:txBody>
          <a:bodyPr/>
          <a:lstStyle>
            <a:lvl1pPr>
              <a:defRPr/>
            </a:lvl1pPr>
          </a:lstStyle>
          <a:p>
            <a:pPr>
              <a:defRPr/>
            </a:pPr>
            <a:fld id="{3E7566CC-155F-4A11-8577-6D4C5ACEE1D2}" type="slidenum">
              <a:rPr lang="en-US" altLang="cs-CZ"/>
              <a:pPr>
                <a:defRPr/>
              </a:pPr>
              <a:t>‹#›</a:t>
            </a:fld>
            <a:endParaRPr lang="en-US" altLang="cs-CZ"/>
          </a:p>
        </p:txBody>
      </p:sp>
    </p:spTree>
    <p:extLst>
      <p:ext uri="{BB962C8B-B14F-4D97-AF65-F5344CB8AC3E}">
        <p14:creationId xmlns:p14="http://schemas.microsoft.com/office/powerpoint/2010/main" val="37760304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FF3B6E3-E11A-4932-849B-A1E60196249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3E32CA7-ADAA-4373-8A0B-557E43BC959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265A9EF-DBAF-4C3C-8259-26B504646739}"/>
              </a:ext>
            </a:extLst>
          </p:cNvPr>
          <p:cNvSpPr>
            <a:spLocks noGrp="1" noChangeArrowheads="1"/>
          </p:cNvSpPr>
          <p:nvPr>
            <p:ph type="sldNum" sz="quarter" idx="12"/>
          </p:nvPr>
        </p:nvSpPr>
        <p:spPr>
          <a:ln/>
        </p:spPr>
        <p:txBody>
          <a:bodyPr/>
          <a:lstStyle>
            <a:lvl1pPr>
              <a:defRPr/>
            </a:lvl1pPr>
          </a:lstStyle>
          <a:p>
            <a:pPr>
              <a:defRPr/>
            </a:pPr>
            <a:fld id="{6E2473ED-6F2E-43BC-A4E0-B4FC02CA6EC7}" type="slidenum">
              <a:rPr lang="en-US" altLang="cs-CZ"/>
              <a:pPr>
                <a:defRPr/>
              </a:pPr>
              <a:t>‹#›</a:t>
            </a:fld>
            <a:endParaRPr lang="en-US" altLang="cs-CZ"/>
          </a:p>
        </p:txBody>
      </p:sp>
    </p:spTree>
    <p:extLst>
      <p:ext uri="{BB962C8B-B14F-4D97-AF65-F5344CB8AC3E}">
        <p14:creationId xmlns:p14="http://schemas.microsoft.com/office/powerpoint/2010/main" val="1527638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49982DB-9AA8-43D0-9E5D-AB0806D8719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475EB22B-9D8B-4C97-B777-8CCA73B57015}"/>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6085296B-BE19-4E1B-B3A6-CECD39513D5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9D86E513-5578-4F62-A064-24975F11BB4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B2613AE5-E154-41E3-AE2E-21C47E371012}"/>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0F15A8C-EEAA-4E92-87E0-29CA471C7EBD}"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xml"/><Relationship Id="rId7" Type="http://schemas.openxmlformats.org/officeDocument/2006/relationships/hyperlink" Target="https://www.youtube.com/watch?v=de3iGMjA_8c" TargetMode="Externa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hyperlink" Target="https://www.youtube.com/watch?v=_PKH2wtDT3E" TargetMode="External"/><Relationship Id="rId5" Type="http://schemas.openxmlformats.org/officeDocument/2006/relationships/hyperlink" Target="https://www.youtube.com/watch?v=MSAK5hEassg" TargetMode="Externa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hyperlink" Target="https://www.youtube.com/watch?v=B3u4EFTwprM" TargetMode="Externa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7C002FCF-6A96-4FB3-B7C7-945EAC5511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CB88085C-CEF5-477F-8593-4143BE5ADE0B}"/>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Tw Cen MT" panose="020B0602020104020603" pitchFamily="34" charset="-18"/>
            </a:endParaRPr>
          </a:p>
        </p:txBody>
      </p:sp>
      <p:sp>
        <p:nvSpPr>
          <p:cNvPr id="3076" name="Rectangle 2">
            <a:extLst>
              <a:ext uri="{FF2B5EF4-FFF2-40B4-BE49-F238E27FC236}">
                <a16:creationId xmlns:a16="http://schemas.microsoft.com/office/drawing/2014/main" id="{F3852A1F-2813-4821-8EF0-0785E64E068B}"/>
              </a:ext>
            </a:extLst>
          </p:cNvPr>
          <p:cNvSpPr>
            <a:spLocks noGrp="1" noChangeArrowheads="1"/>
          </p:cNvSpPr>
          <p:nvPr>
            <p:ph type="ctrTitle"/>
          </p:nvPr>
        </p:nvSpPr>
        <p:spPr>
          <a:xfrm>
            <a:off x="457200" y="2514600"/>
            <a:ext cx="8686800" cy="838200"/>
          </a:xfrm>
        </p:spPr>
        <p:txBody>
          <a:bodyPr/>
          <a:lstStyle/>
          <a:p>
            <a:pPr algn="r" eaLnBrk="1" hangingPunct="1"/>
            <a:r>
              <a:rPr lang="en-US" altLang="cs-CZ" sz="3600">
                <a:solidFill>
                  <a:schemeClr val="bg1"/>
                </a:solidFill>
                <a:latin typeface="Tahoma" panose="020B0604030504040204" pitchFamily="34" charset="0"/>
              </a:rPr>
              <a:t>The Market System and the Circular Flow</a:t>
            </a:r>
          </a:p>
        </p:txBody>
      </p:sp>
      <p:sp>
        <p:nvSpPr>
          <p:cNvPr id="3077" name="Text Box 5">
            <a:extLst>
              <a:ext uri="{FF2B5EF4-FFF2-40B4-BE49-F238E27FC236}">
                <a16:creationId xmlns:a16="http://schemas.microsoft.com/office/drawing/2014/main" id="{009D7724-C02A-4EB7-8CCC-C53DCD93A939}"/>
              </a:ext>
            </a:extLst>
          </p:cNvPr>
          <p:cNvSpPr txBox="1">
            <a:spLocks noChangeArrowheads="1"/>
          </p:cNvSpPr>
          <p:nvPr/>
        </p:nvSpPr>
        <p:spPr bwMode="auto">
          <a:xfrm>
            <a:off x="152400" y="1447800"/>
            <a:ext cx="1143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a:solidFill>
                  <a:schemeClr val="bg1"/>
                </a:solidFill>
              </a:rPr>
              <a:t>02</a:t>
            </a:r>
          </a:p>
        </p:txBody>
      </p:sp>
      <p:sp>
        <p:nvSpPr>
          <p:cNvPr id="198673" name="Text Box 2065">
            <a:extLst>
              <a:ext uri="{FF2B5EF4-FFF2-40B4-BE49-F238E27FC236}">
                <a16:creationId xmlns:a16="http://schemas.microsoft.com/office/drawing/2014/main" id="{B0EA88AE-9C89-4714-B4E7-F4DCAC9610FB}"/>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1000" b="1" i="1">
                <a:solidFill>
                  <a:schemeClr val="bg1"/>
                </a:solidFill>
                <a:latin typeface="Times New Roman" pitchFamily="18" charset="0"/>
                <a:ea typeface="ＭＳ Ｐゴシック" pitchFamily="34" charset="-128"/>
              </a:rPr>
              <a:t>McGraw-Hill/Irwin</a:t>
            </a:r>
            <a:endParaRPr lang="en-US" sz="1000" b="1" i="1">
              <a:solidFill>
                <a:schemeClr val="bg1"/>
              </a:solidFill>
              <a:effectLst>
                <a:outerShdw blurRad="38100" dist="38100" dir="2700000" algn="tl">
                  <a:srgbClr val="000000"/>
                </a:outerShdw>
              </a:effectLst>
              <a:latin typeface="Times New Roman" pitchFamily="18" charset="0"/>
              <a:ea typeface="ＭＳ Ｐゴシック" pitchFamily="34" charset="-128"/>
            </a:endParaRPr>
          </a:p>
        </p:txBody>
      </p:sp>
      <p:sp>
        <p:nvSpPr>
          <p:cNvPr id="198674" name="Text Box 2066">
            <a:extLst>
              <a:ext uri="{FF2B5EF4-FFF2-40B4-BE49-F238E27FC236}">
                <a16:creationId xmlns:a16="http://schemas.microsoft.com/office/drawing/2014/main" id="{81DA9848-A8F2-432B-9152-7F7B0C835C1B}"/>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sz="1000" b="1" i="1">
                <a:solidFill>
                  <a:schemeClr val="bg1"/>
                </a:solidFill>
                <a:latin typeface="Times New Roman" pitchFamily="18" charset="0"/>
                <a:ea typeface="ＭＳ Ｐゴシック" pitchFamily="34" charset="-128"/>
              </a:rPr>
              <a:t>        Copyright © 2012 by The McGraw-Hill Companies, Inc. All rights reserved.</a:t>
            </a:r>
            <a:endParaRPr lang="en-US" sz="1000" b="1" i="1">
              <a:solidFill>
                <a:schemeClr val="bg1"/>
              </a:solidFill>
              <a:effectLst>
                <a:outerShdw blurRad="38100" dist="38100" dir="2700000" algn="tl">
                  <a:srgbClr val="000000"/>
                </a:outerShdw>
              </a:effectLst>
              <a:latin typeface="Times New Roman" pitchFamily="18" charset="0"/>
              <a:ea typeface="ＭＳ Ｐゴシック" pitchFamily="34" charset="-128"/>
            </a:endParaRPr>
          </a:p>
        </p:txBody>
      </p:sp>
      <p:pic>
        <p:nvPicPr>
          <p:cNvPr id="2" name="Nahraný zvuk">
            <a:hlinkClick r:id="" action="ppaction://media"/>
            <a:extLst>
              <a:ext uri="{FF2B5EF4-FFF2-40B4-BE49-F238E27FC236}">
                <a16:creationId xmlns:a16="http://schemas.microsoft.com/office/drawing/2014/main" id="{A2FA2004-228C-4D17-A29B-75639EDC82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05800" y="21272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8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04C7C128-644F-4E99-922B-2F832451171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1C03A3CD-7507-458D-B14D-2F9C0CDCC730}"/>
              </a:ext>
            </a:extLst>
          </p:cNvPr>
          <p:cNvSpPr>
            <a:spLocks noGrp="1" noChangeArrowheads="1"/>
          </p:cNvSpPr>
          <p:nvPr>
            <p:ph type="title"/>
          </p:nvPr>
        </p:nvSpPr>
        <p:spPr>
          <a:xfrm>
            <a:off x="457200" y="-152400"/>
            <a:ext cx="8229600" cy="11430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How Will the Goods Be Produced?</a:t>
            </a:r>
          </a:p>
        </p:txBody>
      </p:sp>
      <p:graphicFrame>
        <p:nvGraphicFramePr>
          <p:cNvPr id="14427" name="Group 91">
            <a:extLst>
              <a:ext uri="{FF2B5EF4-FFF2-40B4-BE49-F238E27FC236}">
                <a16:creationId xmlns:a16="http://schemas.microsoft.com/office/drawing/2014/main" id="{32338883-6FBE-4C79-9FCA-9C7DC772877C}"/>
              </a:ext>
            </a:extLst>
          </p:cNvPr>
          <p:cNvGraphicFramePr>
            <a:graphicFrameLocks noGrp="1"/>
          </p:cNvGraphicFramePr>
          <p:nvPr>
            <p:ph idx="1"/>
          </p:nvPr>
        </p:nvGraphicFramePr>
        <p:xfrm>
          <a:off x="228600" y="1722438"/>
          <a:ext cx="8686800" cy="4297440"/>
        </p:xfrm>
        <a:graphic>
          <a:graphicData uri="http://schemas.openxmlformats.org/drawingml/2006/table">
            <a:tbl>
              <a:tblPr/>
              <a:tblGrid>
                <a:gridCol w="1676400">
                  <a:extLst>
                    <a:ext uri="{9D8B030D-6E8A-4147-A177-3AD203B41FA5}">
                      <a16:colId xmlns:a16="http://schemas.microsoft.com/office/drawing/2014/main" val="20000"/>
                    </a:ext>
                  </a:extLst>
                </a:gridCol>
                <a:gridCol w="1371600">
                  <a:extLst>
                    <a:ext uri="{9D8B030D-6E8A-4147-A177-3AD203B41FA5}">
                      <a16:colId xmlns:a16="http://schemas.microsoft.com/office/drawing/2014/main" val="20001"/>
                    </a:ext>
                  </a:extLst>
                </a:gridCol>
                <a:gridCol w="677863">
                  <a:extLst>
                    <a:ext uri="{9D8B030D-6E8A-4147-A177-3AD203B41FA5}">
                      <a16:colId xmlns:a16="http://schemas.microsoft.com/office/drawing/2014/main" val="20002"/>
                    </a:ext>
                  </a:extLst>
                </a:gridCol>
                <a:gridCol w="992187">
                  <a:extLst>
                    <a:ext uri="{9D8B030D-6E8A-4147-A177-3AD203B41FA5}">
                      <a16:colId xmlns:a16="http://schemas.microsoft.com/office/drawing/2014/main" val="20003"/>
                    </a:ext>
                  </a:extLst>
                </a:gridCol>
                <a:gridCol w="992188">
                  <a:extLst>
                    <a:ext uri="{9D8B030D-6E8A-4147-A177-3AD203B41FA5}">
                      <a16:colId xmlns:a16="http://schemas.microsoft.com/office/drawing/2014/main" val="20004"/>
                    </a:ext>
                  </a:extLst>
                </a:gridCol>
                <a:gridCol w="992187">
                  <a:extLst>
                    <a:ext uri="{9D8B030D-6E8A-4147-A177-3AD203B41FA5}">
                      <a16:colId xmlns:a16="http://schemas.microsoft.com/office/drawing/2014/main" val="20005"/>
                    </a:ext>
                  </a:extLst>
                </a:gridCol>
                <a:gridCol w="992188">
                  <a:extLst>
                    <a:ext uri="{9D8B030D-6E8A-4147-A177-3AD203B41FA5}">
                      <a16:colId xmlns:a16="http://schemas.microsoft.com/office/drawing/2014/main" val="20006"/>
                    </a:ext>
                  </a:extLst>
                </a:gridCol>
                <a:gridCol w="992187">
                  <a:extLst>
                    <a:ext uri="{9D8B030D-6E8A-4147-A177-3AD203B41FA5}">
                      <a16:colId xmlns:a16="http://schemas.microsoft.com/office/drawing/2014/main" val="20007"/>
                    </a:ext>
                  </a:extLst>
                </a:gridCol>
              </a:tblGrid>
              <a:tr h="365724">
                <a:tc gridSpan="8">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Arial" charset="0"/>
                        </a:rPr>
                        <a:t>Three Techniques for Producing $15 Worth of Bar Soap</a:t>
                      </a:r>
                      <a:r>
                        <a:rPr kumimoji="0" lang="cs-CZ" sz="1800" b="1" i="0" u="none" strike="noStrike" cap="none" normalizeH="0" baseline="0" dirty="0">
                          <a:ln>
                            <a:noFill/>
                          </a:ln>
                          <a:solidFill>
                            <a:schemeClr val="tx1"/>
                          </a:solidFill>
                          <a:effectLst/>
                          <a:latin typeface="Arial" charset="0"/>
                        </a:rPr>
                        <a:t>, </a:t>
                      </a:r>
                      <a:r>
                        <a:rPr kumimoji="0" lang="cs-CZ" sz="1800" b="1" i="0" u="none" strike="noStrike" cap="none" normalizeH="0" baseline="0" dirty="0" err="1">
                          <a:ln>
                            <a:noFill/>
                          </a:ln>
                          <a:solidFill>
                            <a:schemeClr val="tx1"/>
                          </a:solidFill>
                          <a:effectLst/>
                          <a:latin typeface="Arial" charset="0"/>
                        </a:rPr>
                        <a:t>labor</a:t>
                      </a:r>
                      <a:r>
                        <a:rPr kumimoji="0" lang="cs-CZ" sz="1800" b="1" i="0" u="none" strike="noStrike" cap="none" normalizeH="0" baseline="0" dirty="0">
                          <a:ln>
                            <a:noFill/>
                          </a:ln>
                          <a:solidFill>
                            <a:schemeClr val="tx1"/>
                          </a:solidFill>
                          <a:effectLst/>
                          <a:latin typeface="Arial" charset="0"/>
                        </a:rPr>
                        <a:t> intensity</a:t>
                      </a:r>
                      <a:endParaRPr kumimoji="0" lang="en-US" sz="1800" b="1" i="0" u="none" strike="noStrike" cap="none" normalizeH="0" baseline="0" dirty="0">
                        <a:ln>
                          <a:noFill/>
                        </a:ln>
                        <a:solidFill>
                          <a:schemeClr val="tx1"/>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0614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0000"/>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000000"/>
                        </a:solidFill>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Price per unit of Resource</a:t>
                      </a:r>
                    </a:p>
                  </a:txBody>
                  <a:tcPr marT="45705" marB="4570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grid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Units of Resource</a:t>
                      </a:r>
                    </a:p>
                  </a:txBody>
                  <a:tcPr marT="45705" marB="4570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4F5"/>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55683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vMerge="1">
                  <a:txBody>
                    <a:bodyPr/>
                    <a:lstStyle/>
                    <a:p>
                      <a:endParaRPr lang="cs-CZ"/>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sng" strike="noStrike" cap="none" normalizeH="0" baseline="0">
                          <a:ln>
                            <a:noFill/>
                          </a:ln>
                          <a:solidFill>
                            <a:srgbClr val="000000"/>
                          </a:solidFill>
                          <a:effectLst/>
                          <a:latin typeface="Arial" charset="0"/>
                        </a:rPr>
                        <a:t>Technique 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hMerge="1">
                  <a:txBody>
                    <a:bodyPr/>
                    <a:lstStyle/>
                    <a:p>
                      <a:endParaRPr lang="cs-CZ"/>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sng" strike="noStrike" cap="none" normalizeH="0" baseline="0">
                          <a:ln>
                            <a:noFill/>
                          </a:ln>
                          <a:solidFill>
                            <a:srgbClr val="000000"/>
                          </a:solidFill>
                          <a:effectLst/>
                          <a:latin typeface="Arial" charset="0"/>
                        </a:rPr>
                        <a:t>Technique 2</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hMerge="1">
                  <a:txBody>
                    <a:bodyPr/>
                    <a:lstStyle/>
                    <a:p>
                      <a:endParaRPr lang="cs-CZ"/>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sng" strike="noStrike" cap="none" normalizeH="0" baseline="0">
                          <a:ln>
                            <a:noFill/>
                          </a:ln>
                          <a:solidFill>
                            <a:srgbClr val="000000"/>
                          </a:solidFill>
                          <a:effectLst/>
                          <a:latin typeface="Arial" charset="0"/>
                        </a:rPr>
                        <a:t>Technique 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hMerge="1">
                  <a:txBody>
                    <a:bodyPr/>
                    <a:lstStyle/>
                    <a:p>
                      <a:endParaRPr lang="cs-CZ"/>
                    </a:p>
                  </a:txBody>
                  <a:tcPr/>
                </a:tc>
                <a:extLst>
                  <a:ext uri="{0D108BD9-81ED-4DB2-BD59-A6C34878D82A}">
                    <a16:rowId xmlns:a16="http://schemas.microsoft.com/office/drawing/2014/main" val="10002"/>
                  </a:ext>
                </a:extLst>
              </a:tr>
              <a:tr h="6400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Resource</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Units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Cost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Units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Cost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Units</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Arial" charset="0"/>
                        </a:rPr>
                        <a:t>Cost</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Labor</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$2</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8</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2</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2</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Land</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4F5"/>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4</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Capital</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2</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6</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Entrepreneur</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1</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65724">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15</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13</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sz="1800" b="0" i="0" u="none" strike="noStrike" cap="none" normalizeH="0" baseline="0">
                        <a:ln>
                          <a:noFill/>
                        </a:ln>
                        <a:solidFill>
                          <a:srgbClr val="000000"/>
                        </a:solidFill>
                        <a:effectLst/>
                        <a:latin typeface="Arial" charset="0"/>
                      </a:endParaRP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charset="0"/>
                        </a:rPr>
                        <a:t>$  15</a:t>
                      </a:r>
                    </a:p>
                  </a:txBody>
                  <a:tcPr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bl>
          </a:graphicData>
        </a:graphic>
      </p:graphicFrame>
      <p:sp>
        <p:nvSpPr>
          <p:cNvPr id="21590" name="Rectangle 4">
            <a:extLst>
              <a:ext uri="{FF2B5EF4-FFF2-40B4-BE49-F238E27FC236}">
                <a16:creationId xmlns:a16="http://schemas.microsoft.com/office/drawing/2014/main" id="{9518DAB0-6C57-49FB-905C-586B05A5CA6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91" name="Rectangle 5">
            <a:extLst>
              <a:ext uri="{FF2B5EF4-FFF2-40B4-BE49-F238E27FC236}">
                <a16:creationId xmlns:a16="http://schemas.microsoft.com/office/drawing/2014/main" id="{19A1D258-A41E-43F7-A22B-C6085AA2369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21592" name="Text Box 11">
            <a:extLst>
              <a:ext uri="{FF2B5EF4-FFF2-40B4-BE49-F238E27FC236}">
                <a16:creationId xmlns:a16="http://schemas.microsoft.com/office/drawing/2014/main" id="{4CA92210-7724-4277-BB26-BDEDF2D8BDC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BAC716BC-3744-4AB2-AD2E-3BEA23184143}"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F3145753-AD91-48A0-8C41-DE43F62B8E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104729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9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5D9D52B9-14D8-4A4C-B7D4-EDDDFE88DFD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08B37621-17C9-44BB-9C27-2C75D09DE35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Who Will Get the Output?</a:t>
            </a:r>
          </a:p>
        </p:txBody>
      </p:sp>
      <p:sp>
        <p:nvSpPr>
          <p:cNvPr id="23556" name="Rectangle 3">
            <a:extLst>
              <a:ext uri="{FF2B5EF4-FFF2-40B4-BE49-F238E27FC236}">
                <a16:creationId xmlns:a16="http://schemas.microsoft.com/office/drawing/2014/main" id="{ABD8FEC7-C59D-49B4-8568-3AC7B08CCFB3}"/>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Consumers with the ability and willingness to pay will get the product</a:t>
            </a:r>
          </a:p>
          <a:p>
            <a:pPr eaLnBrk="1" hangingPunct="1">
              <a:buClr>
                <a:srgbClr val="3399FF"/>
              </a:buClr>
              <a:buSzPct val="125000"/>
            </a:pPr>
            <a:r>
              <a:rPr lang="en-US" altLang="cs-CZ" sz="3600"/>
              <a:t>Ability to pay depends on income.</a:t>
            </a:r>
          </a:p>
        </p:txBody>
      </p:sp>
      <p:sp>
        <p:nvSpPr>
          <p:cNvPr id="23557" name="Rectangle 4">
            <a:extLst>
              <a:ext uri="{FF2B5EF4-FFF2-40B4-BE49-F238E27FC236}">
                <a16:creationId xmlns:a16="http://schemas.microsoft.com/office/drawing/2014/main" id="{380C332C-1835-4995-A45C-0D3E7743A8F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8" name="Rectangle 5">
            <a:extLst>
              <a:ext uri="{FF2B5EF4-FFF2-40B4-BE49-F238E27FC236}">
                <a16:creationId xmlns:a16="http://schemas.microsoft.com/office/drawing/2014/main" id="{74319528-D9F8-417F-AD0B-1A9EE919D84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23559" name="Text Box 11">
            <a:extLst>
              <a:ext uri="{FF2B5EF4-FFF2-40B4-BE49-F238E27FC236}">
                <a16:creationId xmlns:a16="http://schemas.microsoft.com/office/drawing/2014/main" id="{4B4CAD57-936E-4E26-81DB-152ADAF6A9E8}"/>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1AD02302-11DB-46C6-A1AA-87EA1839B12C}"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9758EA2-A2D1-44FC-98E5-B97510E3AB6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2524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33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E7FE5F0E-0090-44AA-A96B-33958EDA5F5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5603" name="Rectangle 2">
            <a:extLst>
              <a:ext uri="{FF2B5EF4-FFF2-40B4-BE49-F238E27FC236}">
                <a16:creationId xmlns:a16="http://schemas.microsoft.com/office/drawing/2014/main" id="{1C63608E-4344-4A0F-BABA-72D2898CD4B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How Will the System Change?</a:t>
            </a:r>
          </a:p>
        </p:txBody>
      </p:sp>
      <p:sp>
        <p:nvSpPr>
          <p:cNvPr id="25604" name="Rectangle 3">
            <a:extLst>
              <a:ext uri="{FF2B5EF4-FFF2-40B4-BE49-F238E27FC236}">
                <a16:creationId xmlns:a16="http://schemas.microsoft.com/office/drawing/2014/main" id="{6A774AAD-36B5-4A98-9EF9-453E6ADDE3D9}"/>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Changes in consumer tastes</a:t>
            </a:r>
          </a:p>
          <a:p>
            <a:pPr eaLnBrk="1" hangingPunct="1">
              <a:buClr>
                <a:srgbClr val="3399FF"/>
              </a:buClr>
              <a:buSzPct val="125000"/>
            </a:pPr>
            <a:r>
              <a:rPr lang="en-US" altLang="cs-CZ" sz="3600"/>
              <a:t>Changes in technology</a:t>
            </a:r>
          </a:p>
          <a:p>
            <a:pPr eaLnBrk="1" hangingPunct="1">
              <a:buClr>
                <a:srgbClr val="3399FF"/>
              </a:buClr>
              <a:buSzPct val="125000"/>
            </a:pPr>
            <a:r>
              <a:rPr lang="en-US" altLang="cs-CZ" sz="3600"/>
              <a:t>Changes in resource prices</a:t>
            </a:r>
          </a:p>
        </p:txBody>
      </p:sp>
      <p:sp>
        <p:nvSpPr>
          <p:cNvPr id="25605" name="Rectangle 4">
            <a:extLst>
              <a:ext uri="{FF2B5EF4-FFF2-40B4-BE49-F238E27FC236}">
                <a16:creationId xmlns:a16="http://schemas.microsoft.com/office/drawing/2014/main" id="{EAEEC402-EE66-4C75-B3D7-58BF0950218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5606" name="Rectangle 5">
            <a:extLst>
              <a:ext uri="{FF2B5EF4-FFF2-40B4-BE49-F238E27FC236}">
                <a16:creationId xmlns:a16="http://schemas.microsoft.com/office/drawing/2014/main" id="{6FD0CE3A-6C37-4856-8CAE-0254B30E699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25607" name="Text Box 11">
            <a:extLst>
              <a:ext uri="{FF2B5EF4-FFF2-40B4-BE49-F238E27FC236}">
                <a16:creationId xmlns:a16="http://schemas.microsoft.com/office/drawing/2014/main" id="{57C3B930-717E-462F-BEFD-48D595AFBA3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9E975FCE-44BD-4415-8A20-A01917339608}" type="slidenum">
              <a:rPr lang="en-US" altLang="cs-CZ" sz="1400">
                <a:solidFill>
                  <a:schemeClr val="bg1"/>
                </a:solidFill>
                <a:cs typeface="Arial" panose="020B0604020202020204" pitchFamily="34" charset="0"/>
              </a:rPr>
              <a:pPr eaLnBrk="1" hangingPunct="1">
                <a:spcBef>
                  <a:spcPct val="0"/>
                </a:spcBef>
                <a:buFontTx/>
                <a:buNone/>
              </a:pPr>
              <a:t>12</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ED45CC8C-06A9-4FEC-B741-7FA531A10BE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38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5">
            <a:extLst>
              <a:ext uri="{FF2B5EF4-FFF2-40B4-BE49-F238E27FC236}">
                <a16:creationId xmlns:a16="http://schemas.microsoft.com/office/drawing/2014/main" id="{2A0DBB90-013B-43FB-B814-44346A94FE0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7651" name="Rectangle 2">
            <a:extLst>
              <a:ext uri="{FF2B5EF4-FFF2-40B4-BE49-F238E27FC236}">
                <a16:creationId xmlns:a16="http://schemas.microsoft.com/office/drawing/2014/main" id="{95FCE89B-15F6-4F2A-B3A7-6367F539CC3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How Will the System Progress?</a:t>
            </a:r>
          </a:p>
        </p:txBody>
      </p:sp>
      <p:sp>
        <p:nvSpPr>
          <p:cNvPr id="27652" name="Rectangle 3">
            <a:extLst>
              <a:ext uri="{FF2B5EF4-FFF2-40B4-BE49-F238E27FC236}">
                <a16:creationId xmlns:a16="http://schemas.microsoft.com/office/drawing/2014/main" id="{A94F8125-6E9B-4095-B129-9CE97F9BFCE6}"/>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Technological advance</a:t>
            </a:r>
          </a:p>
          <a:p>
            <a:pPr lvl="1" eaLnBrk="1" hangingPunct="1">
              <a:buClr>
                <a:srgbClr val="3399FF"/>
              </a:buClr>
              <a:buSzPct val="125000"/>
              <a:buFont typeface="Arial" panose="020B0604020202020204" pitchFamily="34" charset="0"/>
              <a:buChar char="•"/>
            </a:pPr>
            <a:r>
              <a:rPr lang="en-US" altLang="cs-CZ" sz="3600"/>
              <a:t>Creative destruction</a:t>
            </a:r>
          </a:p>
          <a:p>
            <a:pPr eaLnBrk="1" hangingPunct="1">
              <a:buClr>
                <a:srgbClr val="3399FF"/>
              </a:buClr>
              <a:buSzPct val="125000"/>
            </a:pPr>
            <a:r>
              <a:rPr lang="en-US" altLang="cs-CZ" sz="3600"/>
              <a:t>Capital accumulation</a:t>
            </a:r>
          </a:p>
          <a:p>
            <a:pPr eaLnBrk="1" hangingPunct="1">
              <a:buClr>
                <a:srgbClr val="3399FF"/>
              </a:buClr>
              <a:buSzPct val="125000"/>
              <a:buFontTx/>
              <a:buNone/>
            </a:pPr>
            <a:endParaRPr lang="en-US" altLang="cs-CZ"/>
          </a:p>
        </p:txBody>
      </p:sp>
      <p:sp>
        <p:nvSpPr>
          <p:cNvPr id="27653" name="Rectangle 4">
            <a:extLst>
              <a:ext uri="{FF2B5EF4-FFF2-40B4-BE49-F238E27FC236}">
                <a16:creationId xmlns:a16="http://schemas.microsoft.com/office/drawing/2014/main" id="{24167939-55FC-4008-BB73-607FA26B659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7654" name="Rectangle 5">
            <a:extLst>
              <a:ext uri="{FF2B5EF4-FFF2-40B4-BE49-F238E27FC236}">
                <a16:creationId xmlns:a16="http://schemas.microsoft.com/office/drawing/2014/main" id="{D28B2513-503A-40F9-8492-AA601EF5655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27655" name="Text Box 11">
            <a:extLst>
              <a:ext uri="{FF2B5EF4-FFF2-40B4-BE49-F238E27FC236}">
                <a16:creationId xmlns:a16="http://schemas.microsoft.com/office/drawing/2014/main" id="{0EBA409F-3FAF-4A71-9297-BC9567D43FF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0C3ECCEB-2273-4780-B236-ABE444D29CE3}"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9200D55F-2A5D-4814-B0F0-C780CD32C6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4830" y="3302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9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5">
            <a:extLst>
              <a:ext uri="{FF2B5EF4-FFF2-40B4-BE49-F238E27FC236}">
                <a16:creationId xmlns:a16="http://schemas.microsoft.com/office/drawing/2014/main" id="{684C5018-953B-4407-AD62-B4593299A01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9699" name="Rectangle 2">
            <a:extLst>
              <a:ext uri="{FF2B5EF4-FFF2-40B4-BE49-F238E27FC236}">
                <a16:creationId xmlns:a16="http://schemas.microsoft.com/office/drawing/2014/main" id="{87641312-EC96-4870-9949-89EB925F546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Invisible Hand</a:t>
            </a:r>
          </a:p>
        </p:txBody>
      </p:sp>
      <p:sp>
        <p:nvSpPr>
          <p:cNvPr id="29700" name="Rectangle 3">
            <a:extLst>
              <a:ext uri="{FF2B5EF4-FFF2-40B4-BE49-F238E27FC236}">
                <a16:creationId xmlns:a16="http://schemas.microsoft.com/office/drawing/2014/main" id="{C7C484D9-F720-43B6-AD26-727876A9644C}"/>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1776 </a:t>
            </a:r>
            <a:r>
              <a:rPr lang="en-US" altLang="cs-CZ" sz="3600" i="1"/>
              <a:t>Wealth of Nations </a:t>
            </a:r>
            <a:r>
              <a:rPr lang="en-US" altLang="cs-CZ" sz="3600"/>
              <a:t>by Adam Smith</a:t>
            </a:r>
          </a:p>
          <a:p>
            <a:pPr lvl="1" eaLnBrk="1" hangingPunct="1">
              <a:buClr>
                <a:srgbClr val="3399FF"/>
              </a:buClr>
              <a:buSzPct val="125000"/>
              <a:buFont typeface="Arial" panose="020B0604020202020204" pitchFamily="34" charset="0"/>
              <a:buChar char="•"/>
            </a:pPr>
            <a:r>
              <a:rPr lang="en-US" altLang="cs-CZ" sz="3600"/>
              <a:t>Unity of private and social interest</a:t>
            </a:r>
          </a:p>
          <a:p>
            <a:pPr eaLnBrk="1" hangingPunct="1">
              <a:buClr>
                <a:srgbClr val="3399FF"/>
              </a:buClr>
              <a:buSzPct val="125000"/>
            </a:pPr>
            <a:r>
              <a:rPr lang="en-US" altLang="cs-CZ" sz="3600"/>
              <a:t>Virtues of the market system</a:t>
            </a:r>
          </a:p>
          <a:p>
            <a:pPr lvl="1" eaLnBrk="1" hangingPunct="1">
              <a:buClr>
                <a:srgbClr val="3399FF"/>
              </a:buClr>
              <a:buSzPct val="125000"/>
              <a:buFont typeface="Arial" panose="020B0604020202020204" pitchFamily="34" charset="0"/>
              <a:buChar char="•"/>
            </a:pPr>
            <a:r>
              <a:rPr lang="en-US" altLang="cs-CZ" sz="3600"/>
              <a:t>Efficiency</a:t>
            </a:r>
          </a:p>
          <a:p>
            <a:pPr lvl="1" eaLnBrk="1" hangingPunct="1">
              <a:buClr>
                <a:srgbClr val="3399FF"/>
              </a:buClr>
              <a:buSzPct val="125000"/>
              <a:buFont typeface="Arial" panose="020B0604020202020204" pitchFamily="34" charset="0"/>
              <a:buChar char="•"/>
            </a:pPr>
            <a:r>
              <a:rPr lang="en-US" altLang="cs-CZ" sz="3600"/>
              <a:t>Incentives</a:t>
            </a:r>
          </a:p>
          <a:p>
            <a:pPr lvl="1" eaLnBrk="1" hangingPunct="1">
              <a:buClr>
                <a:srgbClr val="3399FF"/>
              </a:buClr>
              <a:buSzPct val="125000"/>
              <a:buFont typeface="Arial" panose="020B0604020202020204" pitchFamily="34" charset="0"/>
              <a:buChar char="•"/>
            </a:pPr>
            <a:r>
              <a:rPr lang="en-US" altLang="cs-CZ" sz="3600"/>
              <a:t>Freedom</a:t>
            </a:r>
          </a:p>
        </p:txBody>
      </p:sp>
      <p:sp>
        <p:nvSpPr>
          <p:cNvPr id="29701" name="Rectangle 4">
            <a:extLst>
              <a:ext uri="{FF2B5EF4-FFF2-40B4-BE49-F238E27FC236}">
                <a16:creationId xmlns:a16="http://schemas.microsoft.com/office/drawing/2014/main" id="{80565AF4-EFB4-46D7-8DA7-A4DF884C705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9702" name="Rectangle 5">
            <a:extLst>
              <a:ext uri="{FF2B5EF4-FFF2-40B4-BE49-F238E27FC236}">
                <a16:creationId xmlns:a16="http://schemas.microsoft.com/office/drawing/2014/main" id="{3E8D7990-96E1-4D25-8F9C-8CEA0A50E1F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29703" name="Text Box 11">
            <a:extLst>
              <a:ext uri="{FF2B5EF4-FFF2-40B4-BE49-F238E27FC236}">
                <a16:creationId xmlns:a16="http://schemas.microsoft.com/office/drawing/2014/main" id="{09FD44A0-E8C5-4037-BABB-4ECC62D01DB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882E9CA8-2156-41E9-B900-5C47097EB64D}"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3FB6F724-B906-4DE0-9C0C-AF72271992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82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9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a:extLst>
              <a:ext uri="{FF2B5EF4-FFF2-40B4-BE49-F238E27FC236}">
                <a16:creationId xmlns:a16="http://schemas.microsoft.com/office/drawing/2014/main" id="{B6DC62C6-D00B-4C08-A913-A2C5CF444AC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1747" name="Rectangle 2">
            <a:extLst>
              <a:ext uri="{FF2B5EF4-FFF2-40B4-BE49-F238E27FC236}">
                <a16:creationId xmlns:a16="http://schemas.microsoft.com/office/drawing/2014/main" id="{C19E3042-9924-493E-851E-5CD9C048F76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Demise of Command Systems</a:t>
            </a:r>
          </a:p>
        </p:txBody>
      </p:sp>
      <p:sp>
        <p:nvSpPr>
          <p:cNvPr id="31748" name="Rectangle 3">
            <a:extLst>
              <a:ext uri="{FF2B5EF4-FFF2-40B4-BE49-F238E27FC236}">
                <a16:creationId xmlns:a16="http://schemas.microsoft.com/office/drawing/2014/main" id="{490A8142-CA39-4037-9F6D-7BFC5F000A28}"/>
              </a:ext>
            </a:extLst>
          </p:cNvPr>
          <p:cNvSpPr>
            <a:spLocks noGrp="1" noChangeArrowheads="1"/>
          </p:cNvSpPr>
          <p:nvPr>
            <p:ph type="body" idx="1"/>
          </p:nvPr>
        </p:nvSpPr>
        <p:spPr>
          <a:xfrm>
            <a:off x="457200" y="1295400"/>
            <a:ext cx="8229600" cy="5029200"/>
          </a:xfrm>
        </p:spPr>
        <p:txBody>
          <a:bodyPr/>
          <a:lstStyle/>
          <a:p>
            <a:pPr eaLnBrk="1" hangingPunct="1">
              <a:buClr>
                <a:srgbClr val="3399FF"/>
              </a:buClr>
              <a:buSzPct val="125000"/>
            </a:pPr>
            <a:r>
              <a:rPr lang="en-US" altLang="cs-CZ" sz="3600"/>
              <a:t>Soviet Union, Eastern Europe, and China</a:t>
            </a:r>
          </a:p>
          <a:p>
            <a:pPr eaLnBrk="1" hangingPunct="1">
              <a:buClr>
                <a:srgbClr val="3399FF"/>
              </a:buClr>
              <a:buSzPct val="125000"/>
            </a:pPr>
            <a:r>
              <a:rPr lang="en-US" altLang="cs-CZ" sz="3600"/>
              <a:t>System was a failure</a:t>
            </a:r>
          </a:p>
          <a:p>
            <a:pPr eaLnBrk="1" hangingPunct="1">
              <a:buClr>
                <a:srgbClr val="3399FF"/>
              </a:buClr>
              <a:buSzPct val="125000"/>
            </a:pPr>
            <a:r>
              <a:rPr lang="en-US" altLang="cs-CZ" sz="3600"/>
              <a:t>The coordination problem</a:t>
            </a:r>
          </a:p>
          <a:p>
            <a:pPr lvl="1" eaLnBrk="1" hangingPunct="1">
              <a:buClr>
                <a:srgbClr val="3399FF"/>
              </a:buClr>
              <a:buSzPct val="125000"/>
              <a:buFont typeface="Arial" panose="020B0604020202020204" pitchFamily="34" charset="0"/>
              <a:buChar char="•"/>
            </a:pPr>
            <a:r>
              <a:rPr lang="en-US" altLang="cs-CZ" sz="3600"/>
              <a:t>Set output targets for all goods</a:t>
            </a:r>
          </a:p>
          <a:p>
            <a:pPr eaLnBrk="1" hangingPunct="1">
              <a:buClr>
                <a:srgbClr val="3399FF"/>
              </a:buClr>
              <a:buSzPct val="125000"/>
            </a:pPr>
            <a:r>
              <a:rPr lang="en-US" altLang="cs-CZ" sz="3600"/>
              <a:t>The incentive problem</a:t>
            </a:r>
          </a:p>
          <a:p>
            <a:pPr lvl="1" eaLnBrk="1" hangingPunct="1">
              <a:buClr>
                <a:srgbClr val="3399FF"/>
              </a:buClr>
              <a:buSzPct val="125000"/>
              <a:buFont typeface="Arial" panose="020B0604020202020204" pitchFamily="34" charset="0"/>
              <a:buChar char="•"/>
            </a:pPr>
            <a:r>
              <a:rPr lang="en-US" altLang="cs-CZ" sz="3600"/>
              <a:t>No adjustments for surplus or shortage</a:t>
            </a:r>
          </a:p>
        </p:txBody>
      </p:sp>
      <p:sp>
        <p:nvSpPr>
          <p:cNvPr id="31749" name="Rectangle 4">
            <a:extLst>
              <a:ext uri="{FF2B5EF4-FFF2-40B4-BE49-F238E27FC236}">
                <a16:creationId xmlns:a16="http://schemas.microsoft.com/office/drawing/2014/main" id="{25FDF7FF-43F9-4697-A90C-249A7611967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1750" name="Rectangle 5">
            <a:extLst>
              <a:ext uri="{FF2B5EF4-FFF2-40B4-BE49-F238E27FC236}">
                <a16:creationId xmlns:a16="http://schemas.microsoft.com/office/drawing/2014/main" id="{3E96E9C5-AFC2-452E-860C-F7FA4661C21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31751" name="Text Box 11">
            <a:extLst>
              <a:ext uri="{FF2B5EF4-FFF2-40B4-BE49-F238E27FC236}">
                <a16:creationId xmlns:a16="http://schemas.microsoft.com/office/drawing/2014/main" id="{CF19ABA5-9B72-4A59-A1BD-A14D4529280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BE671675-9F8A-48C5-99E7-F49E4AAC13D7}"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18E966C3-EE71-4631-A905-5B0F8FBA494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1665" y="381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07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a:extLst>
              <a:ext uri="{FF2B5EF4-FFF2-40B4-BE49-F238E27FC236}">
                <a16:creationId xmlns:a16="http://schemas.microsoft.com/office/drawing/2014/main" id="{61476347-DB96-4BC6-910C-5EA97A6AF02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3795" name="Rectangle 2">
            <a:extLst>
              <a:ext uri="{FF2B5EF4-FFF2-40B4-BE49-F238E27FC236}">
                <a16:creationId xmlns:a16="http://schemas.microsoft.com/office/drawing/2014/main" id="{3A22A652-097A-46EF-9A91-67FC5466B96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Businesses</a:t>
            </a:r>
          </a:p>
        </p:txBody>
      </p:sp>
      <p:sp>
        <p:nvSpPr>
          <p:cNvPr id="33796" name="Rectangle 3">
            <a:extLst>
              <a:ext uri="{FF2B5EF4-FFF2-40B4-BE49-F238E27FC236}">
                <a16:creationId xmlns:a16="http://schemas.microsoft.com/office/drawing/2014/main" id="{32678F06-E7FE-42B7-84E4-218FEB956B9F}"/>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Three main categories of businesses:</a:t>
            </a:r>
          </a:p>
          <a:p>
            <a:pPr lvl="1" eaLnBrk="1" hangingPunct="1">
              <a:buClr>
                <a:srgbClr val="3399FF"/>
              </a:buClr>
              <a:buSzPct val="125000"/>
              <a:buFont typeface="Arial" panose="020B0604020202020204" pitchFamily="34" charset="0"/>
              <a:buChar char="•"/>
            </a:pPr>
            <a:r>
              <a:rPr lang="en-US" altLang="cs-CZ" sz="3600"/>
              <a:t>Sole Proprietorship</a:t>
            </a:r>
          </a:p>
          <a:p>
            <a:pPr lvl="1" eaLnBrk="1" hangingPunct="1">
              <a:buClr>
                <a:srgbClr val="3399FF"/>
              </a:buClr>
              <a:buSzPct val="125000"/>
              <a:buFont typeface="Arial" panose="020B0604020202020204" pitchFamily="34" charset="0"/>
              <a:buChar char="•"/>
            </a:pPr>
            <a:r>
              <a:rPr lang="en-US" altLang="cs-CZ" sz="3600"/>
              <a:t>Partnership</a:t>
            </a:r>
          </a:p>
          <a:p>
            <a:pPr lvl="1" eaLnBrk="1" hangingPunct="1">
              <a:buClr>
                <a:srgbClr val="3399FF"/>
              </a:buClr>
              <a:buSzPct val="125000"/>
              <a:buFont typeface="Arial" panose="020B0604020202020204" pitchFamily="34" charset="0"/>
              <a:buChar char="•"/>
            </a:pPr>
            <a:r>
              <a:rPr lang="en-US" altLang="cs-CZ" sz="3600"/>
              <a:t>Corporation</a:t>
            </a:r>
          </a:p>
        </p:txBody>
      </p:sp>
      <p:sp>
        <p:nvSpPr>
          <p:cNvPr id="33797" name="Rectangle 4">
            <a:extLst>
              <a:ext uri="{FF2B5EF4-FFF2-40B4-BE49-F238E27FC236}">
                <a16:creationId xmlns:a16="http://schemas.microsoft.com/office/drawing/2014/main" id="{981F6FB2-449F-4DFB-9196-45F4CDF09EF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8" name="Rectangle 5">
            <a:extLst>
              <a:ext uri="{FF2B5EF4-FFF2-40B4-BE49-F238E27FC236}">
                <a16:creationId xmlns:a16="http://schemas.microsoft.com/office/drawing/2014/main" id="{BF479FA8-BBFA-4CE6-99F7-3102223D629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3799" name="Text Box 11">
            <a:extLst>
              <a:ext uri="{FF2B5EF4-FFF2-40B4-BE49-F238E27FC236}">
                <a16:creationId xmlns:a16="http://schemas.microsoft.com/office/drawing/2014/main" id="{14A601B2-DBA5-4962-BE5C-A37EF55736F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E89622AE-8F3F-4FDB-8ED3-EC3C09759B7F}" type="slidenum">
              <a:rPr lang="en-US" altLang="cs-CZ" sz="1400">
                <a:solidFill>
                  <a:schemeClr val="bg1"/>
                </a:solidFill>
                <a:cs typeface="Arial" panose="020B0604020202020204" pitchFamily="34" charset="0"/>
              </a:rPr>
              <a:pPr eaLnBrk="1" hangingPunct="1">
                <a:spcBef>
                  <a:spcPct val="0"/>
                </a:spcBef>
                <a:buFontTx/>
                <a:buNone/>
              </a:pPr>
              <a:t>16</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1F52DB34-3EB3-43C4-8210-232FA8FB42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85569"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1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a:extLst>
              <a:ext uri="{FF2B5EF4-FFF2-40B4-BE49-F238E27FC236}">
                <a16:creationId xmlns:a16="http://schemas.microsoft.com/office/drawing/2014/main" id="{87FEA6C3-B6BE-43DF-BBD1-A566C17972D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5843" name="Rectangle 2">
            <a:extLst>
              <a:ext uri="{FF2B5EF4-FFF2-40B4-BE49-F238E27FC236}">
                <a16:creationId xmlns:a16="http://schemas.microsoft.com/office/drawing/2014/main" id="{7466BCD1-A6DE-4F44-8C7C-E4AA9F31572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Active, but Limited Government</a:t>
            </a:r>
          </a:p>
        </p:txBody>
      </p:sp>
      <p:sp>
        <p:nvSpPr>
          <p:cNvPr id="35844" name="Rectangle 3">
            <a:extLst>
              <a:ext uri="{FF2B5EF4-FFF2-40B4-BE49-F238E27FC236}">
                <a16:creationId xmlns:a16="http://schemas.microsoft.com/office/drawing/2014/main" id="{1092EB5D-34D7-40CD-AA9B-640B2A175071}"/>
              </a:ext>
            </a:extLst>
          </p:cNvPr>
          <p:cNvSpPr>
            <a:spLocks noGrp="1" noChangeArrowheads="1"/>
          </p:cNvSpPr>
          <p:nvPr>
            <p:ph type="body" idx="1"/>
          </p:nvPr>
        </p:nvSpPr>
        <p:spPr>
          <a:xfrm>
            <a:off x="457200" y="1295400"/>
            <a:ext cx="8229600" cy="4525963"/>
          </a:xfrm>
        </p:spPr>
        <p:txBody>
          <a:bodyPr/>
          <a:lstStyle/>
          <a:p>
            <a:pPr lvl="1" eaLnBrk="1" hangingPunct="1">
              <a:buClr>
                <a:srgbClr val="3399FF"/>
              </a:buClr>
              <a:buSzPct val="125000"/>
              <a:buFontTx/>
              <a:buNone/>
            </a:pPr>
            <a:endParaRPr lang="en-US" altLang="cs-CZ" sz="2400"/>
          </a:p>
          <a:p>
            <a:pPr eaLnBrk="1" hangingPunct="1">
              <a:buClr>
                <a:srgbClr val="3399FF"/>
              </a:buClr>
              <a:buSzPct val="125000"/>
            </a:pPr>
            <a:r>
              <a:rPr lang="en-US" altLang="cs-CZ" sz="3600"/>
              <a:t>Government may be needed to alleviate market failures</a:t>
            </a:r>
          </a:p>
          <a:p>
            <a:pPr eaLnBrk="1" hangingPunct="1">
              <a:buClr>
                <a:srgbClr val="3399FF"/>
              </a:buClr>
              <a:buSzPct val="125000"/>
            </a:pPr>
            <a:r>
              <a:rPr lang="en-US" altLang="cs-CZ" sz="3600"/>
              <a:t>Government can increase effectiveness of a market system</a:t>
            </a:r>
          </a:p>
        </p:txBody>
      </p:sp>
      <p:sp>
        <p:nvSpPr>
          <p:cNvPr id="35845" name="Rectangle 4">
            <a:extLst>
              <a:ext uri="{FF2B5EF4-FFF2-40B4-BE49-F238E27FC236}">
                <a16:creationId xmlns:a16="http://schemas.microsoft.com/office/drawing/2014/main" id="{3B854306-EC95-4751-A5C4-84AE59D21C9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6" name="TextBox 9">
            <a:extLst>
              <a:ext uri="{FF2B5EF4-FFF2-40B4-BE49-F238E27FC236}">
                <a16:creationId xmlns:a16="http://schemas.microsoft.com/office/drawing/2014/main" id="{3AA01C04-D317-485E-B175-EFC049E88B4C}"/>
              </a:ext>
            </a:extLst>
          </p:cNvPr>
          <p:cNvSpPr txBox="1">
            <a:spLocks noChangeArrowheads="1"/>
          </p:cNvSpPr>
          <p:nvPr/>
        </p:nvSpPr>
        <p:spPr bwMode="auto">
          <a:xfrm>
            <a:off x="3581400" y="36576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7" name="Rectangle 6">
            <a:extLst>
              <a:ext uri="{FF2B5EF4-FFF2-40B4-BE49-F238E27FC236}">
                <a16:creationId xmlns:a16="http://schemas.microsoft.com/office/drawing/2014/main" id="{36A6E760-EBC9-4503-A0C7-1CDC9D838EB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35848" name="Text Box 11">
            <a:extLst>
              <a:ext uri="{FF2B5EF4-FFF2-40B4-BE49-F238E27FC236}">
                <a16:creationId xmlns:a16="http://schemas.microsoft.com/office/drawing/2014/main" id="{6EC8FE84-104C-4C10-8576-7D5D708C67AB}"/>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3F4F3FAE-CD00-4C9E-A663-0E93B8B30EE9}" type="slidenum">
              <a:rPr lang="en-US" altLang="cs-CZ" sz="1400">
                <a:solidFill>
                  <a:schemeClr val="bg1"/>
                </a:solidFill>
                <a:cs typeface="Arial" panose="020B0604020202020204" pitchFamily="34" charset="0"/>
              </a:rPr>
              <a:pPr eaLnBrk="1" hangingPunct="1">
                <a:spcBef>
                  <a:spcPct val="0"/>
                </a:spcBef>
                <a:buFontTx/>
                <a:buNone/>
              </a:pPr>
              <a:t>17</a:t>
            </a:fld>
            <a:endParaRPr lang="en-US" altLang="cs-CZ" sz="1400">
              <a:solidFill>
                <a:schemeClr val="bg1"/>
              </a:solidFill>
              <a:cs typeface="Arial" panose="020B0604020202020204" pitchFamily="34" charset="0"/>
            </a:endParaRPr>
          </a:p>
        </p:txBody>
      </p:sp>
      <p:pic>
        <p:nvPicPr>
          <p:cNvPr id="4" name="Nahraný zvuk">
            <a:hlinkClick r:id="" action="ppaction://media"/>
            <a:extLst>
              <a:ext uri="{FF2B5EF4-FFF2-40B4-BE49-F238E27FC236}">
                <a16:creationId xmlns:a16="http://schemas.microsoft.com/office/drawing/2014/main" id="{1C9E92B1-BBFD-488F-A1C7-66F8AD9AD8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23974" y="89931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22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FF580598-F3FF-4C72-81F1-E2D82B1BE384}"/>
              </a:ext>
            </a:extLst>
          </p:cNvPr>
          <p:cNvSpPr>
            <a:spLocks noGrp="1" noChangeArrowheads="1"/>
          </p:cNvSpPr>
          <p:nvPr>
            <p:ph type="body" idx="1"/>
          </p:nvPr>
        </p:nvSpPr>
        <p:spPr>
          <a:xfrm>
            <a:off x="457200" y="1700213"/>
            <a:ext cx="8229600" cy="4425950"/>
          </a:xfrm>
        </p:spPr>
        <p:txBody>
          <a:bodyPr/>
          <a:lstStyle/>
          <a:p>
            <a:pPr marL="609600" indent="-609600">
              <a:lnSpc>
                <a:spcPct val="90000"/>
              </a:lnSpc>
            </a:pPr>
            <a:r>
              <a:rPr lang="en-US" altLang="cs-CZ" sz="2400"/>
              <a:t>Government performs five economic functions. </a:t>
            </a:r>
            <a:endParaRPr lang="cs-CZ" altLang="cs-CZ" sz="2400"/>
          </a:p>
          <a:p>
            <a:pPr marL="609600" indent="-609600">
              <a:lnSpc>
                <a:spcPct val="90000"/>
              </a:lnSpc>
            </a:pPr>
            <a:r>
              <a:rPr lang="en-US" altLang="cs-CZ" sz="2400"/>
              <a:t>The first two are designed </a:t>
            </a:r>
            <a:r>
              <a:rPr lang="en-US" altLang="cs-CZ" sz="2400" b="1" i="1"/>
              <a:t>to</a:t>
            </a:r>
            <a:r>
              <a:rPr lang="cs-CZ" altLang="cs-CZ" sz="2400" b="1" i="1"/>
              <a:t> </a:t>
            </a:r>
            <a:r>
              <a:rPr lang="en-US" altLang="cs-CZ" sz="2400" b="1" i="1"/>
              <a:t>make the market systems operate more effectively</a:t>
            </a:r>
            <a:r>
              <a:rPr lang="en-US" altLang="cs-CZ" sz="2400"/>
              <a:t>; the other three are used </a:t>
            </a:r>
            <a:r>
              <a:rPr lang="en-US" altLang="cs-CZ" sz="2400" b="1" i="1"/>
              <a:t>to eliminate the shortcomings of purely market-type economy</a:t>
            </a:r>
            <a:r>
              <a:rPr lang="en-US" altLang="cs-CZ" sz="2400"/>
              <a:t>.</a:t>
            </a:r>
            <a:endParaRPr lang="cs-CZ" altLang="cs-CZ" sz="2400"/>
          </a:p>
          <a:p>
            <a:pPr marL="990600" lvl="1" indent="-533400">
              <a:lnSpc>
                <a:spcPct val="90000"/>
              </a:lnSpc>
              <a:buFontTx/>
              <a:buAutoNum type="arabicPeriod"/>
            </a:pPr>
            <a:endParaRPr lang="cs-CZ" altLang="cs-CZ" sz="2400"/>
          </a:p>
          <a:p>
            <a:pPr marL="990600" lvl="1" indent="-533400">
              <a:lnSpc>
                <a:spcPct val="90000"/>
              </a:lnSpc>
              <a:buFontTx/>
              <a:buAutoNum type="arabicPeriod"/>
            </a:pPr>
            <a:endParaRPr lang="cs-CZ" altLang="cs-CZ"/>
          </a:p>
          <a:p>
            <a:pPr marL="990600" lvl="1" indent="-533400">
              <a:lnSpc>
                <a:spcPct val="90000"/>
              </a:lnSpc>
              <a:buFontTx/>
              <a:buNone/>
            </a:pPr>
            <a:endParaRPr lang="en-US" altLang="cs-CZ"/>
          </a:p>
        </p:txBody>
      </p:sp>
      <p:sp>
        <p:nvSpPr>
          <p:cNvPr id="37891" name="Rectangle 3">
            <a:extLst>
              <a:ext uri="{FF2B5EF4-FFF2-40B4-BE49-F238E27FC236}">
                <a16:creationId xmlns:a16="http://schemas.microsoft.com/office/drawing/2014/main" id="{52687AF6-998A-48E1-AEE7-DC4992ECB5FE}"/>
              </a:ext>
            </a:extLst>
          </p:cNvPr>
          <p:cNvSpPr>
            <a:spLocks noGrp="1" noChangeArrowheads="1"/>
          </p:cNvSpPr>
          <p:nvPr>
            <p:ph type="title"/>
          </p:nvPr>
        </p:nvSpPr>
        <p:spPr/>
        <p:txBody>
          <a:bodyPr/>
          <a:lstStyle/>
          <a:p>
            <a:r>
              <a:rPr lang="en-US" altLang="cs-CZ" sz="4000"/>
              <a:t>Economic Functions of Government</a:t>
            </a:r>
          </a:p>
        </p:txBody>
      </p:sp>
      <p:pic>
        <p:nvPicPr>
          <p:cNvPr id="3" name="Nahraný zvuk">
            <a:hlinkClick r:id="" action="ppaction://media"/>
            <a:extLst>
              <a:ext uri="{FF2B5EF4-FFF2-40B4-BE49-F238E27FC236}">
                <a16:creationId xmlns:a16="http://schemas.microsoft.com/office/drawing/2014/main" id="{4B72FC2C-EB19-41B6-8DF5-24EA3399F1B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96200" y="27463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7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AC892A02-4A93-45F0-86D5-576D821CB325}"/>
              </a:ext>
            </a:extLst>
          </p:cNvPr>
          <p:cNvSpPr>
            <a:spLocks noGrp="1" noChangeArrowheads="1"/>
          </p:cNvSpPr>
          <p:nvPr>
            <p:ph type="title"/>
          </p:nvPr>
        </p:nvSpPr>
        <p:spPr/>
        <p:txBody>
          <a:bodyPr/>
          <a:lstStyle/>
          <a:p>
            <a:r>
              <a:rPr lang="cs-CZ" altLang="cs-CZ" sz="2800"/>
              <a:t>Functions of the government, 1-3</a:t>
            </a:r>
            <a:br>
              <a:rPr lang="en-US" altLang="cs-CZ" sz="2800"/>
            </a:br>
            <a:endParaRPr lang="cs-CZ" altLang="cs-CZ" sz="2800"/>
          </a:p>
        </p:txBody>
      </p:sp>
      <p:sp>
        <p:nvSpPr>
          <p:cNvPr id="3" name="Zástupný symbol pro obsah 2">
            <a:extLst>
              <a:ext uri="{FF2B5EF4-FFF2-40B4-BE49-F238E27FC236}">
                <a16:creationId xmlns:a16="http://schemas.microsoft.com/office/drawing/2014/main" id="{9752425F-B29D-4284-8C3E-4DF1370FE9F6}"/>
              </a:ext>
            </a:extLst>
          </p:cNvPr>
          <p:cNvSpPr>
            <a:spLocks noGrp="1"/>
          </p:cNvSpPr>
          <p:nvPr>
            <p:ph idx="1"/>
          </p:nvPr>
        </p:nvSpPr>
        <p:spPr/>
        <p:txBody>
          <a:bodyPr/>
          <a:lstStyle/>
          <a:p>
            <a:pPr marL="514350" indent="-514350">
              <a:buFontTx/>
              <a:buAutoNum type="arabicPeriod"/>
            </a:pPr>
            <a:r>
              <a:rPr lang="cs-CZ" altLang="cs-CZ" b="1" i="1"/>
              <a:t>M</a:t>
            </a:r>
            <a:r>
              <a:rPr lang="en-US" altLang="cs-CZ" b="1" i="1"/>
              <a:t>aint</a:t>
            </a:r>
            <a:r>
              <a:rPr lang="cs-CZ" altLang="cs-CZ" b="1" i="1"/>
              <a:t>ains the  </a:t>
            </a:r>
            <a:r>
              <a:rPr lang="en-US" altLang="cs-CZ" b="1" i="1"/>
              <a:t>competition</a:t>
            </a:r>
            <a:r>
              <a:rPr lang="en-US" altLang="cs-CZ"/>
              <a:t> an regulat</a:t>
            </a:r>
            <a:r>
              <a:rPr lang="cs-CZ" altLang="cs-CZ"/>
              <a:t>es</a:t>
            </a:r>
            <a:r>
              <a:rPr lang="en-US" altLang="cs-CZ"/>
              <a:t>  monopol</a:t>
            </a:r>
            <a:r>
              <a:rPr lang="cs-CZ" altLang="cs-CZ"/>
              <a:t>ies</a:t>
            </a:r>
            <a:r>
              <a:rPr lang="en-US" altLang="cs-CZ"/>
              <a:t>.</a:t>
            </a:r>
            <a:endParaRPr lang="cs-CZ" altLang="cs-CZ"/>
          </a:p>
          <a:p>
            <a:pPr marL="514350" indent="-514350">
              <a:buFontTx/>
              <a:buAutoNum type="arabicPeriod"/>
            </a:pPr>
            <a:r>
              <a:rPr lang="en-US" altLang="cs-CZ"/>
              <a:t>Provides the </a:t>
            </a:r>
            <a:r>
              <a:rPr lang="en-US" altLang="cs-CZ" b="1" i="1"/>
              <a:t>legal and social framework</a:t>
            </a:r>
            <a:r>
              <a:rPr lang="en-US" altLang="cs-CZ"/>
              <a:t> that makes the effective operation of the market system possible.</a:t>
            </a:r>
            <a:endParaRPr lang="cs-CZ" altLang="cs-CZ"/>
          </a:p>
          <a:p>
            <a:pPr marL="514350" indent="-514350">
              <a:buFontTx/>
              <a:buAutoNum type="arabicPeriod"/>
            </a:pPr>
            <a:r>
              <a:rPr lang="en-US" altLang="cs-CZ"/>
              <a:t>Government </a:t>
            </a:r>
            <a:r>
              <a:rPr lang="en-US" altLang="cs-CZ" b="1" i="1"/>
              <a:t>redistributes income</a:t>
            </a:r>
            <a:r>
              <a:rPr lang="en-US" altLang="cs-CZ"/>
              <a:t> to reduce income inequality.</a:t>
            </a:r>
            <a:endParaRPr lang="cs-CZ" altLang="cs-CZ"/>
          </a:p>
          <a:p>
            <a:pPr marL="514350" indent="-514350"/>
            <a:endParaRPr lang="cs-CZ" altLang="cs-CZ"/>
          </a:p>
        </p:txBody>
      </p:sp>
      <p:pic>
        <p:nvPicPr>
          <p:cNvPr id="2" name="Nahraný zvuk">
            <a:hlinkClick r:id="" action="ppaction://media"/>
            <a:extLst>
              <a:ext uri="{FF2B5EF4-FFF2-40B4-BE49-F238E27FC236}">
                <a16:creationId xmlns:a16="http://schemas.microsoft.com/office/drawing/2014/main" id="{1F7FECD6-1B5C-4320-B908-E2FFBFB61B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48600" y="29475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09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52059989-A4F1-47FF-B8EB-3CE3E3AD9A9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82DAB303-7658-4185-ABB4-668E0B43726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Economic Systems</a:t>
            </a:r>
          </a:p>
        </p:txBody>
      </p:sp>
      <p:sp>
        <p:nvSpPr>
          <p:cNvPr id="3076" name="Rectangle 3">
            <a:extLst>
              <a:ext uri="{FF2B5EF4-FFF2-40B4-BE49-F238E27FC236}">
                <a16:creationId xmlns:a16="http://schemas.microsoft.com/office/drawing/2014/main" id="{5D1E52D8-7034-4E9C-8EA9-EF08CDFE98CA}"/>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defRPr/>
            </a:pPr>
            <a:r>
              <a:rPr lang="en-US" altLang="cs-CZ" sz="3600" dirty="0"/>
              <a:t>Set of institutional arrangements</a:t>
            </a:r>
          </a:p>
          <a:p>
            <a:pPr eaLnBrk="1" hangingPunct="1">
              <a:buClr>
                <a:srgbClr val="3399FF"/>
              </a:buClr>
              <a:buSzPct val="125000"/>
              <a:defRPr/>
            </a:pPr>
            <a:r>
              <a:rPr lang="en-US" altLang="cs-CZ" sz="3600" dirty="0"/>
              <a:t>Coordinating mechanism</a:t>
            </a:r>
          </a:p>
          <a:p>
            <a:pPr eaLnBrk="1" hangingPunct="1">
              <a:buClr>
                <a:srgbClr val="3399FF"/>
              </a:buClr>
              <a:buSzPct val="125000"/>
              <a:defRPr/>
            </a:pPr>
            <a:r>
              <a:rPr lang="en-US" altLang="cs-CZ" sz="3600" dirty="0"/>
              <a:t>Differences in systems exist by:</a:t>
            </a:r>
          </a:p>
          <a:p>
            <a:pPr lvl="1" eaLnBrk="1" hangingPunct="1">
              <a:buClr>
                <a:srgbClr val="3399FF"/>
              </a:buClr>
              <a:buSzPct val="125000"/>
              <a:buFont typeface="Arial" panose="020B0604020202020204" pitchFamily="34" charset="0"/>
              <a:buChar char="•"/>
              <a:defRPr/>
            </a:pPr>
            <a:r>
              <a:rPr lang="en-US" altLang="cs-CZ" sz="3200" dirty="0"/>
              <a:t>Who owns the factors of production</a:t>
            </a:r>
          </a:p>
          <a:p>
            <a:pPr lvl="1" eaLnBrk="1" hangingPunct="1">
              <a:buClr>
                <a:srgbClr val="3399FF"/>
              </a:buClr>
              <a:buSzPct val="125000"/>
              <a:buFont typeface="Arial" panose="020B0604020202020204" pitchFamily="34" charset="0"/>
              <a:buChar char="•"/>
              <a:defRPr/>
            </a:pPr>
            <a:r>
              <a:rPr lang="en-US" altLang="cs-CZ" sz="3200" dirty="0"/>
              <a:t>What method is used to motivate, coordinate, and direct economic activity</a:t>
            </a:r>
            <a:endParaRPr lang="cs-CZ" altLang="cs-CZ" sz="3200" dirty="0"/>
          </a:p>
          <a:p>
            <a:pPr>
              <a:defRPr/>
            </a:pPr>
            <a:r>
              <a:rPr lang="cs-CZ" sz="1100" b="1" dirty="0"/>
              <a:t>Market systém </a:t>
            </a:r>
            <a:r>
              <a:rPr lang="en-US" sz="1100" b="1" dirty="0"/>
              <a:t>WUWE presents: CAN WE SAVE CAPITALISM? | Richard D. Wolff</a:t>
            </a:r>
            <a:r>
              <a:rPr lang="cs-CZ" sz="1100" b="1"/>
              <a:t> 1,18-28,00   20,25</a:t>
            </a:r>
            <a:endParaRPr lang="en-US" sz="1100" b="1" dirty="0"/>
          </a:p>
          <a:p>
            <a:pPr>
              <a:defRPr/>
            </a:pPr>
            <a:r>
              <a:rPr lang="cs-CZ" sz="1100" dirty="0">
                <a:hlinkClick r:id="rId5"/>
              </a:rPr>
              <a:t>https://www.youtube.com/watch?v=MSAK5hEassg</a:t>
            </a:r>
            <a:r>
              <a:rPr lang="cs-CZ" sz="1100" dirty="0"/>
              <a:t>  </a:t>
            </a:r>
            <a:r>
              <a:rPr lang="cs-CZ" sz="1100" dirty="0" err="1"/>
              <a:t>production</a:t>
            </a:r>
            <a:r>
              <a:rPr lang="cs-CZ" sz="1100" dirty="0"/>
              <a:t>, </a:t>
            </a:r>
            <a:r>
              <a:rPr lang="cs-CZ" sz="1100" dirty="0" err="1"/>
              <a:t>specialization</a:t>
            </a:r>
            <a:r>
              <a:rPr lang="cs-CZ" sz="1100" dirty="0"/>
              <a:t>, </a:t>
            </a:r>
            <a:r>
              <a:rPr lang="cs-CZ" sz="1100" dirty="0" err="1"/>
              <a:t>distribution</a:t>
            </a:r>
            <a:endParaRPr lang="cs-CZ" sz="1100" dirty="0"/>
          </a:p>
          <a:p>
            <a:pPr>
              <a:defRPr/>
            </a:pPr>
            <a:r>
              <a:rPr lang="en-US" sz="1100" dirty="0"/>
              <a:t>The Circular Flow Model of a Market Economy </a:t>
            </a:r>
            <a:r>
              <a:rPr lang="cs-CZ" sz="1100" dirty="0">
                <a:hlinkClick r:id="rId6"/>
              </a:rPr>
              <a:t>https://www.youtube.com/watch?v=_PKH2wtDT3E</a:t>
            </a:r>
            <a:r>
              <a:rPr lang="cs-CZ" sz="1100" dirty="0"/>
              <a:t>  12:36</a:t>
            </a:r>
          </a:p>
          <a:p>
            <a:pPr>
              <a:defRPr/>
            </a:pPr>
            <a:r>
              <a:rPr lang="cs-CZ" sz="1100" b="1" dirty="0"/>
              <a:t>The </a:t>
            </a:r>
            <a:r>
              <a:rPr lang="cs-CZ" sz="1100" b="1" dirty="0" err="1"/>
              <a:t>circular</a:t>
            </a:r>
            <a:r>
              <a:rPr lang="cs-CZ" sz="1100" b="1" dirty="0"/>
              <a:t> </a:t>
            </a:r>
            <a:r>
              <a:rPr lang="cs-CZ" sz="1100" b="1" dirty="0" err="1"/>
              <a:t>flow</a:t>
            </a:r>
            <a:r>
              <a:rPr lang="cs-CZ" sz="1100" b="1" dirty="0"/>
              <a:t> </a:t>
            </a:r>
            <a:r>
              <a:rPr lang="cs-CZ" sz="1100" dirty="0">
                <a:hlinkClick r:id="rId7"/>
              </a:rPr>
              <a:t>https://www.youtube.com/watch?v=de3iGMjA_8c</a:t>
            </a:r>
            <a:r>
              <a:rPr lang="cs-CZ" sz="1100" dirty="0"/>
              <a:t> 4:46</a:t>
            </a:r>
          </a:p>
          <a:p>
            <a:pPr>
              <a:defRPr/>
            </a:pPr>
            <a:endParaRPr lang="cs-CZ" sz="1100" dirty="0"/>
          </a:p>
          <a:p>
            <a:pPr marL="457200" lvl="1" indent="0" eaLnBrk="1" hangingPunct="1">
              <a:buClr>
                <a:srgbClr val="3399FF"/>
              </a:buClr>
              <a:buSzPct val="125000"/>
              <a:buFontTx/>
              <a:buNone/>
              <a:defRPr/>
            </a:pPr>
            <a:endParaRPr lang="en-US" altLang="cs-CZ" sz="3200" dirty="0"/>
          </a:p>
        </p:txBody>
      </p:sp>
      <p:sp>
        <p:nvSpPr>
          <p:cNvPr id="5125" name="Rectangle 4">
            <a:extLst>
              <a:ext uri="{FF2B5EF4-FFF2-40B4-BE49-F238E27FC236}">
                <a16:creationId xmlns:a16="http://schemas.microsoft.com/office/drawing/2014/main" id="{3B926455-8F3B-437F-B9B5-F641754D2C2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Rectangle 8">
            <a:extLst>
              <a:ext uri="{FF2B5EF4-FFF2-40B4-BE49-F238E27FC236}">
                <a16:creationId xmlns:a16="http://schemas.microsoft.com/office/drawing/2014/main" id="{EA0F65C6-5D65-447A-99B6-4621759DF86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5127" name="Text Box 11">
            <a:extLst>
              <a:ext uri="{FF2B5EF4-FFF2-40B4-BE49-F238E27FC236}">
                <a16:creationId xmlns:a16="http://schemas.microsoft.com/office/drawing/2014/main" id="{55CA8A1C-238A-4206-BFAD-7A4390CFD876}"/>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499D55E1-738C-41BD-BE18-5A5CDEED319A}"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A8A4D2A2-9AE9-43DD-BC27-6CEC23B6FF7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77200" y="1432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36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7819EAC8-2D91-411B-A8B8-9B3B392F3498}"/>
              </a:ext>
            </a:extLst>
          </p:cNvPr>
          <p:cNvSpPr>
            <a:spLocks noGrp="1" noChangeArrowheads="1"/>
          </p:cNvSpPr>
          <p:nvPr>
            <p:ph type="title"/>
          </p:nvPr>
        </p:nvSpPr>
        <p:spPr/>
        <p:txBody>
          <a:bodyPr/>
          <a:lstStyle/>
          <a:p>
            <a:r>
              <a:rPr lang="cs-CZ" altLang="cs-CZ"/>
              <a:t>Functions of the government,4, 5</a:t>
            </a:r>
          </a:p>
        </p:txBody>
      </p:sp>
      <p:sp>
        <p:nvSpPr>
          <p:cNvPr id="39939" name="Rectangle 2">
            <a:extLst>
              <a:ext uri="{FF2B5EF4-FFF2-40B4-BE49-F238E27FC236}">
                <a16:creationId xmlns:a16="http://schemas.microsoft.com/office/drawing/2014/main" id="{5BACC862-4572-49A1-A3BF-36EB250C15CC}"/>
              </a:ext>
            </a:extLst>
          </p:cNvPr>
          <p:cNvSpPr>
            <a:spLocks noGrp="1" noChangeArrowheads="1"/>
          </p:cNvSpPr>
          <p:nvPr>
            <p:ph idx="1"/>
          </p:nvPr>
        </p:nvSpPr>
        <p:spPr/>
        <p:txBody>
          <a:bodyPr/>
          <a:lstStyle/>
          <a:p>
            <a:pPr marL="457200" lvl="1" indent="0">
              <a:lnSpc>
                <a:spcPct val="90000"/>
              </a:lnSpc>
              <a:buFontTx/>
              <a:buNone/>
            </a:pPr>
            <a:r>
              <a:rPr lang="cs-CZ" altLang="cs-CZ" sz="2000" dirty="0"/>
              <a:t>4. </a:t>
            </a:r>
            <a:r>
              <a:rPr lang="en-US" altLang="cs-CZ" sz="2000" dirty="0"/>
              <a:t>When government </a:t>
            </a:r>
            <a:r>
              <a:rPr lang="en-US" altLang="cs-CZ" sz="2000" b="1" i="1" dirty="0"/>
              <a:t>reallocates resources</a:t>
            </a:r>
            <a:r>
              <a:rPr lang="en-US" altLang="cs-CZ" sz="2000" dirty="0"/>
              <a:t> it performs its fourth function:</a:t>
            </a:r>
          </a:p>
          <a:p>
            <a:pPr marL="1371600" lvl="2" indent="-457200">
              <a:lnSpc>
                <a:spcPct val="90000"/>
              </a:lnSpc>
              <a:buFontTx/>
              <a:buAutoNum type="arabicPeriod"/>
            </a:pPr>
            <a:r>
              <a:rPr lang="en-US" altLang="cs-CZ" sz="1800" dirty="0"/>
              <a:t>It reallocates resources to take account of </a:t>
            </a:r>
            <a:r>
              <a:rPr lang="en-US" altLang="cs-CZ" sz="1800" b="1" i="1" dirty="0"/>
              <a:t>spillover costs and benefits</a:t>
            </a:r>
            <a:r>
              <a:rPr lang="en-US" altLang="cs-CZ" sz="1800" dirty="0"/>
              <a:t>.</a:t>
            </a:r>
          </a:p>
          <a:p>
            <a:pPr marL="1371600" lvl="2" indent="-457200">
              <a:lnSpc>
                <a:spcPct val="90000"/>
              </a:lnSpc>
              <a:buFontTx/>
              <a:buAutoNum type="arabicPeriod"/>
            </a:pPr>
            <a:r>
              <a:rPr lang="en-US" altLang="cs-CZ" sz="1800" dirty="0"/>
              <a:t>It also reallocates resources to provide society with </a:t>
            </a:r>
            <a:r>
              <a:rPr lang="en-US" altLang="cs-CZ" sz="1800" b="1" i="1" dirty="0"/>
              <a:t>public</a:t>
            </a:r>
            <a:r>
              <a:rPr lang="en-US" altLang="cs-CZ" sz="1800" dirty="0"/>
              <a:t> (social) </a:t>
            </a:r>
            <a:r>
              <a:rPr lang="en-US" altLang="cs-CZ" sz="1800" b="1" i="1" dirty="0"/>
              <a:t>goods</a:t>
            </a:r>
            <a:r>
              <a:rPr lang="en-US" altLang="cs-CZ" sz="1800" dirty="0"/>
              <a:t> and services (exclusion principle). </a:t>
            </a:r>
            <a:r>
              <a:rPr lang="en-US" altLang="cs-CZ" sz="1800" b="1" i="1" dirty="0" err="1"/>
              <a:t>Quasipublic</a:t>
            </a:r>
            <a:r>
              <a:rPr lang="en-US" altLang="cs-CZ" sz="1800" dirty="0"/>
              <a:t> goods are those which could be produced and delivered by private firms in such a way that an exclusion principle applied, but these goods and services have substantial spillover benefits, so they would be undersupplied by the market system (e.g. education</a:t>
            </a:r>
            <a:r>
              <a:rPr lang="cs-CZ" altLang="cs-CZ" sz="1800" dirty="0"/>
              <a:t>,</a:t>
            </a:r>
            <a:r>
              <a:rPr lang="en-US" altLang="cs-CZ" sz="1800" dirty="0"/>
              <a:t> fire protection, libraries, museums, preventive medicine, and sewage disposal.) </a:t>
            </a:r>
          </a:p>
          <a:p>
            <a:pPr marL="1371600" lvl="2" indent="-457200">
              <a:lnSpc>
                <a:spcPct val="90000"/>
              </a:lnSpc>
              <a:buFontTx/>
              <a:buAutoNum type="arabicPeriod"/>
            </a:pPr>
            <a:r>
              <a:rPr lang="en-US" altLang="cs-CZ" sz="1800" dirty="0"/>
              <a:t>It levies taxes and uses the tax revenues to purchase or produce the public goods</a:t>
            </a:r>
          </a:p>
          <a:p>
            <a:pPr marL="457200" lvl="1" indent="0">
              <a:lnSpc>
                <a:spcPct val="90000"/>
              </a:lnSpc>
              <a:buFontTx/>
              <a:buNone/>
            </a:pPr>
            <a:r>
              <a:rPr lang="cs-CZ" altLang="cs-CZ" sz="2000" dirty="0"/>
              <a:t>5. </a:t>
            </a:r>
            <a:r>
              <a:rPr lang="en-US" altLang="cs-CZ" sz="2000" dirty="0"/>
              <a:t>Its fifth function is </a:t>
            </a:r>
            <a:r>
              <a:rPr lang="en-US" altLang="cs-CZ" sz="2000" b="1" i="1" dirty="0"/>
              <a:t>stabilization of the price level</a:t>
            </a:r>
            <a:r>
              <a:rPr lang="en-US" altLang="cs-CZ" sz="2000" dirty="0"/>
              <a:t> and </a:t>
            </a:r>
            <a:r>
              <a:rPr lang="en-US" altLang="cs-CZ" sz="2000" b="1" i="1" dirty="0"/>
              <a:t>maintenance of full employment</a:t>
            </a:r>
            <a:endParaRPr lang="cs-CZ" altLang="cs-CZ" sz="2000" b="1" i="1" dirty="0"/>
          </a:p>
          <a:p>
            <a:pPr marL="609600" indent="-609600">
              <a:lnSpc>
                <a:spcPct val="90000"/>
              </a:lnSpc>
            </a:pPr>
            <a:endParaRPr lang="cs-CZ" altLang="cs-CZ" sz="2400" dirty="0"/>
          </a:p>
        </p:txBody>
      </p:sp>
      <p:pic>
        <p:nvPicPr>
          <p:cNvPr id="2" name="Nahraný zvuk">
            <a:hlinkClick r:id="" action="ppaction://media"/>
            <a:extLst>
              <a:ext uri="{FF2B5EF4-FFF2-40B4-BE49-F238E27FC236}">
                <a16:creationId xmlns:a16="http://schemas.microsoft.com/office/drawing/2014/main" id="{E758B461-8DE4-4EA5-99E2-DFD28553FE9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12223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338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8044717C-5F4E-42EB-9251-AEB55DC264D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7171" name="Rectangle 2">
            <a:extLst>
              <a:ext uri="{FF2B5EF4-FFF2-40B4-BE49-F238E27FC236}">
                <a16:creationId xmlns:a16="http://schemas.microsoft.com/office/drawing/2014/main" id="{3420307F-B3F6-475E-BCBE-C336DF808076}"/>
              </a:ext>
            </a:extLst>
          </p:cNvPr>
          <p:cNvSpPr>
            <a:spLocks noGrp="1" noChangeArrowheads="1"/>
          </p:cNvSpPr>
          <p:nvPr>
            <p:ph type="title" idx="4294967295"/>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The Circular Flow System</a:t>
            </a:r>
          </a:p>
        </p:txBody>
      </p:sp>
      <p:sp>
        <p:nvSpPr>
          <p:cNvPr id="7172" name="Rectangle 4">
            <a:extLst>
              <a:ext uri="{FF2B5EF4-FFF2-40B4-BE49-F238E27FC236}">
                <a16:creationId xmlns:a16="http://schemas.microsoft.com/office/drawing/2014/main" id="{BB6E24FD-73CC-4A06-B011-A13CD5649BB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 name="Rectangle 6">
            <a:extLst>
              <a:ext uri="{FF2B5EF4-FFF2-40B4-BE49-F238E27FC236}">
                <a16:creationId xmlns:a16="http://schemas.microsoft.com/office/drawing/2014/main" id="{B51025CF-2762-491F-9972-C8757C21668F}"/>
              </a:ext>
            </a:extLst>
          </p:cNvPr>
          <p:cNvSpPr/>
          <p:nvPr/>
        </p:nvSpPr>
        <p:spPr>
          <a:xfrm>
            <a:off x="3352800" y="990600"/>
            <a:ext cx="1828800" cy="18288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dirty="0">
                <a:effectLst>
                  <a:outerShdw blurRad="38100" dist="38100" dir="2700000" algn="tl">
                    <a:srgbClr val="000000">
                      <a:alpha val="43137"/>
                    </a:srgbClr>
                  </a:outerShdw>
                </a:effectLst>
              </a:rPr>
              <a:t>RESOURCE</a:t>
            </a:r>
          </a:p>
          <a:p>
            <a:pPr algn="ctr" eaLnBrk="1" hangingPunct="1">
              <a:defRPr/>
            </a:pPr>
            <a:r>
              <a:rPr lang="en-US" sz="1600" dirty="0">
                <a:effectLst>
                  <a:outerShdw blurRad="38100" dist="38100" dir="2700000" algn="tl">
                    <a:srgbClr val="000000">
                      <a:alpha val="43137"/>
                    </a:srgbClr>
                  </a:outerShdw>
                </a:effectLst>
              </a:rPr>
              <a:t>MARKET</a:t>
            </a:r>
          </a:p>
          <a:p>
            <a:pPr eaLnBrk="1" hangingPunct="1">
              <a:buFont typeface="Arial" pitchFamily="34" charset="0"/>
              <a:buChar char="•"/>
              <a:defRPr/>
            </a:pPr>
            <a:r>
              <a:rPr lang="en-US" sz="1600" dirty="0"/>
              <a:t>Households sell</a:t>
            </a:r>
          </a:p>
          <a:p>
            <a:pPr eaLnBrk="1" hangingPunct="1">
              <a:buFont typeface="Arial" pitchFamily="34" charset="0"/>
              <a:buChar char="•"/>
              <a:defRPr/>
            </a:pPr>
            <a:r>
              <a:rPr lang="en-US" sz="1600" dirty="0"/>
              <a:t>Businesses buy</a:t>
            </a:r>
          </a:p>
        </p:txBody>
      </p:sp>
      <p:sp>
        <p:nvSpPr>
          <p:cNvPr id="8" name="Rectangle 7">
            <a:extLst>
              <a:ext uri="{FF2B5EF4-FFF2-40B4-BE49-F238E27FC236}">
                <a16:creationId xmlns:a16="http://schemas.microsoft.com/office/drawing/2014/main" id="{77F082C1-5734-492C-8044-A74FA059EE4B}"/>
              </a:ext>
            </a:extLst>
          </p:cNvPr>
          <p:cNvSpPr/>
          <p:nvPr/>
        </p:nvSpPr>
        <p:spPr>
          <a:xfrm>
            <a:off x="3352800" y="4724400"/>
            <a:ext cx="1828800" cy="1828800"/>
          </a:xfrm>
          <a:prstGeom prst="rect">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600" dirty="0">
                <a:effectLst>
                  <a:outerShdw blurRad="38100" dist="38100" dir="2700000" algn="tl">
                    <a:srgbClr val="000000">
                      <a:alpha val="43137"/>
                    </a:srgbClr>
                  </a:outerShdw>
                </a:effectLst>
              </a:rPr>
              <a:t>PRODUCT</a:t>
            </a:r>
          </a:p>
          <a:p>
            <a:pPr algn="ctr" eaLnBrk="1" hangingPunct="1">
              <a:defRPr/>
            </a:pPr>
            <a:r>
              <a:rPr lang="en-US" sz="1600" dirty="0">
                <a:effectLst>
                  <a:outerShdw blurRad="38100" dist="38100" dir="2700000" algn="tl">
                    <a:srgbClr val="000000">
                      <a:alpha val="43137"/>
                    </a:srgbClr>
                  </a:outerShdw>
                </a:effectLst>
              </a:rPr>
              <a:t>MARKET</a:t>
            </a:r>
          </a:p>
          <a:p>
            <a:pPr eaLnBrk="1" hangingPunct="1">
              <a:buFont typeface="Arial" pitchFamily="34" charset="0"/>
              <a:buChar char="•"/>
              <a:defRPr/>
            </a:pPr>
            <a:r>
              <a:rPr lang="en-US" sz="1600" dirty="0"/>
              <a:t>Businesses sell</a:t>
            </a:r>
          </a:p>
          <a:p>
            <a:pPr eaLnBrk="1" hangingPunct="1">
              <a:buFont typeface="Arial" pitchFamily="34" charset="0"/>
              <a:buChar char="•"/>
              <a:defRPr/>
            </a:pPr>
            <a:r>
              <a:rPr lang="en-US" sz="1600" dirty="0"/>
              <a:t>Households buy</a:t>
            </a:r>
          </a:p>
        </p:txBody>
      </p:sp>
      <p:sp>
        <p:nvSpPr>
          <p:cNvPr id="9" name="Rectangle 8">
            <a:extLst>
              <a:ext uri="{FF2B5EF4-FFF2-40B4-BE49-F238E27FC236}">
                <a16:creationId xmlns:a16="http://schemas.microsoft.com/office/drawing/2014/main" id="{C1B57688-3185-4281-AF70-596C0DDA178A}"/>
              </a:ext>
            </a:extLst>
          </p:cNvPr>
          <p:cNvSpPr/>
          <p:nvPr/>
        </p:nvSpPr>
        <p:spPr>
          <a:xfrm>
            <a:off x="381000" y="2895600"/>
            <a:ext cx="1828800" cy="13716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Aft>
                <a:spcPts val="300"/>
              </a:spcAft>
              <a:defRPr/>
            </a:pPr>
            <a:r>
              <a:rPr lang="en-US" dirty="0"/>
              <a:t>BUSINESSES</a:t>
            </a:r>
          </a:p>
          <a:p>
            <a:pPr eaLnBrk="1" hangingPunct="1">
              <a:buFont typeface="Arial" pitchFamily="34" charset="0"/>
              <a:buChar char="•"/>
              <a:defRPr/>
            </a:pPr>
            <a:r>
              <a:rPr lang="en-US" dirty="0"/>
              <a:t> buy resources</a:t>
            </a:r>
          </a:p>
          <a:p>
            <a:pPr eaLnBrk="1" hangingPunct="1">
              <a:buFont typeface="Arial" pitchFamily="34" charset="0"/>
              <a:buChar char="•"/>
              <a:defRPr/>
            </a:pPr>
            <a:r>
              <a:rPr lang="en-US" dirty="0"/>
              <a:t> sell products</a:t>
            </a:r>
          </a:p>
        </p:txBody>
      </p:sp>
      <p:sp>
        <p:nvSpPr>
          <p:cNvPr id="10" name="Rectangle 9">
            <a:extLst>
              <a:ext uri="{FF2B5EF4-FFF2-40B4-BE49-F238E27FC236}">
                <a16:creationId xmlns:a16="http://schemas.microsoft.com/office/drawing/2014/main" id="{A57FAE41-09D4-4713-8EC6-C1C2ECB5B893}"/>
              </a:ext>
            </a:extLst>
          </p:cNvPr>
          <p:cNvSpPr/>
          <p:nvPr/>
        </p:nvSpPr>
        <p:spPr>
          <a:xfrm>
            <a:off x="6934200" y="2895600"/>
            <a:ext cx="1828800" cy="137160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spcAft>
                <a:spcPts val="300"/>
              </a:spcAft>
              <a:defRPr/>
            </a:pPr>
            <a:r>
              <a:rPr lang="en-US" dirty="0"/>
              <a:t>HOUSEHOLDS</a:t>
            </a:r>
          </a:p>
          <a:p>
            <a:pPr eaLnBrk="1" hangingPunct="1">
              <a:buFont typeface="Arial" pitchFamily="34" charset="0"/>
              <a:buChar char="•"/>
              <a:defRPr/>
            </a:pPr>
            <a:r>
              <a:rPr lang="en-US" dirty="0"/>
              <a:t> sell resources</a:t>
            </a:r>
          </a:p>
          <a:p>
            <a:pPr eaLnBrk="1" hangingPunct="1">
              <a:buFont typeface="Arial" pitchFamily="34" charset="0"/>
              <a:buChar char="•"/>
              <a:defRPr/>
            </a:pPr>
            <a:r>
              <a:rPr lang="en-US" dirty="0"/>
              <a:t> buy products</a:t>
            </a:r>
          </a:p>
        </p:txBody>
      </p:sp>
      <p:sp>
        <p:nvSpPr>
          <p:cNvPr id="17" name="Bent Arrow 16">
            <a:extLst>
              <a:ext uri="{FF2B5EF4-FFF2-40B4-BE49-F238E27FC236}">
                <a16:creationId xmlns:a16="http://schemas.microsoft.com/office/drawing/2014/main" id="{3307AFB5-414D-46C2-8E40-B349FE099C14}"/>
              </a:ext>
            </a:extLst>
          </p:cNvPr>
          <p:cNvSpPr/>
          <p:nvPr/>
        </p:nvSpPr>
        <p:spPr>
          <a:xfrm rot="10800000">
            <a:off x="6477000" y="4830763"/>
            <a:ext cx="1371600" cy="1646237"/>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18" name="Bent Arrow 17">
            <a:extLst>
              <a:ext uri="{FF2B5EF4-FFF2-40B4-BE49-F238E27FC236}">
                <a16:creationId xmlns:a16="http://schemas.microsoft.com/office/drawing/2014/main" id="{44A1AEE5-07EE-45AA-B629-16BE240C0737}"/>
              </a:ext>
            </a:extLst>
          </p:cNvPr>
          <p:cNvSpPr/>
          <p:nvPr/>
        </p:nvSpPr>
        <p:spPr>
          <a:xfrm rot="16200000">
            <a:off x="670719" y="4891881"/>
            <a:ext cx="1371600" cy="1646238"/>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19" name="Bent Arrow 18">
            <a:extLst>
              <a:ext uri="{FF2B5EF4-FFF2-40B4-BE49-F238E27FC236}">
                <a16:creationId xmlns:a16="http://schemas.microsoft.com/office/drawing/2014/main" id="{1FB2D5A3-D888-4629-92BE-717E992E0645}"/>
              </a:ext>
            </a:extLst>
          </p:cNvPr>
          <p:cNvSpPr/>
          <p:nvPr/>
        </p:nvSpPr>
        <p:spPr>
          <a:xfrm>
            <a:off x="533400" y="990600"/>
            <a:ext cx="1371600" cy="1646238"/>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20" name="Bent Arrow 19">
            <a:extLst>
              <a:ext uri="{FF2B5EF4-FFF2-40B4-BE49-F238E27FC236}">
                <a16:creationId xmlns:a16="http://schemas.microsoft.com/office/drawing/2014/main" id="{DB45B40E-855B-410F-88FE-52B79C52D7F9}"/>
              </a:ext>
            </a:extLst>
          </p:cNvPr>
          <p:cNvSpPr/>
          <p:nvPr/>
        </p:nvSpPr>
        <p:spPr>
          <a:xfrm rot="5400000">
            <a:off x="6339682" y="929481"/>
            <a:ext cx="1371600" cy="1646237"/>
          </a:xfrm>
          <a:prstGeom prst="ben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14" name="Bent Arrow 13">
            <a:extLst>
              <a:ext uri="{FF2B5EF4-FFF2-40B4-BE49-F238E27FC236}">
                <a16:creationId xmlns:a16="http://schemas.microsoft.com/office/drawing/2014/main" id="{CD0DDB79-C6E2-429B-95E3-2636099BC9D9}"/>
              </a:ext>
            </a:extLst>
          </p:cNvPr>
          <p:cNvSpPr/>
          <p:nvPr/>
        </p:nvSpPr>
        <p:spPr>
          <a:xfrm rot="5400000" flipV="1">
            <a:off x="1417637" y="1477963"/>
            <a:ext cx="1279525" cy="1371600"/>
          </a:xfrm>
          <a:prstGeom prst="ben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16" name="Bent Arrow 15">
            <a:extLst>
              <a:ext uri="{FF2B5EF4-FFF2-40B4-BE49-F238E27FC236}">
                <a16:creationId xmlns:a16="http://schemas.microsoft.com/office/drawing/2014/main" id="{061E5D9C-78D6-471D-81FA-5699ADE51611}"/>
              </a:ext>
            </a:extLst>
          </p:cNvPr>
          <p:cNvSpPr/>
          <p:nvPr/>
        </p:nvSpPr>
        <p:spPr>
          <a:xfrm rot="5400000" flipH="1">
            <a:off x="5761037" y="4465638"/>
            <a:ext cx="1279525" cy="1371600"/>
          </a:xfrm>
          <a:prstGeom prst="ben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21" name="Bent Arrow 20">
            <a:extLst>
              <a:ext uri="{FF2B5EF4-FFF2-40B4-BE49-F238E27FC236}">
                <a16:creationId xmlns:a16="http://schemas.microsoft.com/office/drawing/2014/main" id="{E37973A2-AA39-4DD1-A41C-EE636833956C}"/>
              </a:ext>
            </a:extLst>
          </p:cNvPr>
          <p:cNvSpPr/>
          <p:nvPr/>
        </p:nvSpPr>
        <p:spPr>
          <a:xfrm rot="10800000" flipV="1">
            <a:off x="5562600" y="1447800"/>
            <a:ext cx="1279525" cy="1371600"/>
          </a:xfrm>
          <a:prstGeom prst="ben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22" name="Bent Arrow 21">
            <a:extLst>
              <a:ext uri="{FF2B5EF4-FFF2-40B4-BE49-F238E27FC236}">
                <a16:creationId xmlns:a16="http://schemas.microsoft.com/office/drawing/2014/main" id="{35F17F6A-6ED3-4E24-BC94-4F16EC094FA5}"/>
              </a:ext>
            </a:extLst>
          </p:cNvPr>
          <p:cNvSpPr/>
          <p:nvPr/>
        </p:nvSpPr>
        <p:spPr>
          <a:xfrm flipV="1">
            <a:off x="1341438" y="4525963"/>
            <a:ext cx="1279525" cy="1371600"/>
          </a:xfrm>
          <a:prstGeom prst="bentArrow">
            <a:avLst/>
          </a:prstGeom>
          <a:solidFill>
            <a:srgbClr val="A5002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chemeClr val="tx1"/>
              </a:solidFill>
            </a:endParaRPr>
          </a:p>
        </p:txBody>
      </p:sp>
      <p:sp>
        <p:nvSpPr>
          <p:cNvPr id="7185" name="Rectangle 22">
            <a:extLst>
              <a:ext uri="{FF2B5EF4-FFF2-40B4-BE49-F238E27FC236}">
                <a16:creationId xmlns:a16="http://schemas.microsoft.com/office/drawing/2014/main" id="{898D7D98-1F92-4219-ABB4-3411C739119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23" name="Rectangle 22">
            <a:extLst>
              <a:ext uri="{FF2B5EF4-FFF2-40B4-BE49-F238E27FC236}">
                <a16:creationId xmlns:a16="http://schemas.microsoft.com/office/drawing/2014/main" id="{A09D876B-628E-4DC4-AF33-29DD79BC5359}"/>
              </a:ext>
            </a:extLst>
          </p:cNvPr>
          <p:cNvSpPr/>
          <p:nvPr/>
        </p:nvSpPr>
        <p:spPr>
          <a:xfrm rot="2419739">
            <a:off x="4729646" y="2473621"/>
            <a:ext cx="1554480" cy="1371600"/>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Land, Labor, Capital, </a:t>
            </a:r>
          </a:p>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Entrepreneur</a:t>
            </a:r>
          </a:p>
        </p:txBody>
      </p:sp>
      <p:sp>
        <p:nvSpPr>
          <p:cNvPr id="24" name="Rectangle 23">
            <a:extLst>
              <a:ext uri="{FF2B5EF4-FFF2-40B4-BE49-F238E27FC236}">
                <a16:creationId xmlns:a16="http://schemas.microsoft.com/office/drawing/2014/main" id="{D504DAAF-B172-4A63-859B-8325023AFC1D}"/>
              </a:ext>
            </a:extLst>
          </p:cNvPr>
          <p:cNvSpPr/>
          <p:nvPr/>
        </p:nvSpPr>
        <p:spPr>
          <a:xfrm rot="19474982">
            <a:off x="1874363" y="2319288"/>
            <a:ext cx="1554480" cy="390618"/>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Land, Labor, Capital, </a:t>
            </a:r>
          </a:p>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Entrepreneur</a:t>
            </a:r>
          </a:p>
        </p:txBody>
      </p:sp>
      <p:sp>
        <p:nvSpPr>
          <p:cNvPr id="25" name="Rectangle 24">
            <a:extLst>
              <a:ext uri="{FF2B5EF4-FFF2-40B4-BE49-F238E27FC236}">
                <a16:creationId xmlns:a16="http://schemas.microsoft.com/office/drawing/2014/main" id="{93F9A42F-E155-434F-B7B8-5371B6A5F489}"/>
              </a:ext>
            </a:extLst>
          </p:cNvPr>
          <p:cNvSpPr/>
          <p:nvPr/>
        </p:nvSpPr>
        <p:spPr>
          <a:xfrm rot="2902902">
            <a:off x="1638664" y="4581207"/>
            <a:ext cx="1554480" cy="390618"/>
          </a:xfrm>
          <a:prstGeom prst="rect">
            <a:avLst/>
          </a:prstGeom>
          <a:noFill/>
        </p:spPr>
        <p:txBody>
          <a:bodyPr spcFirstLastPara="1" wrap="none">
            <a:prstTxWarp prst="textArchDown">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Goods and Services</a:t>
            </a:r>
          </a:p>
        </p:txBody>
      </p:sp>
      <p:sp>
        <p:nvSpPr>
          <p:cNvPr id="26" name="Rectangle 25">
            <a:extLst>
              <a:ext uri="{FF2B5EF4-FFF2-40B4-BE49-F238E27FC236}">
                <a16:creationId xmlns:a16="http://schemas.microsoft.com/office/drawing/2014/main" id="{2778CA40-B078-4352-AEB7-D00F1DC078B3}"/>
              </a:ext>
            </a:extLst>
          </p:cNvPr>
          <p:cNvSpPr/>
          <p:nvPr/>
        </p:nvSpPr>
        <p:spPr>
          <a:xfrm rot="19474982">
            <a:off x="5150963" y="4605286"/>
            <a:ext cx="1554480" cy="390618"/>
          </a:xfrm>
          <a:prstGeom prst="rect">
            <a:avLst/>
          </a:prstGeom>
          <a:noFill/>
        </p:spPr>
        <p:txBody>
          <a:bodyPr spcFirstLastPara="1" wrap="none">
            <a:prstTxWarp prst="textArchDown">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Goods and Services</a:t>
            </a:r>
          </a:p>
        </p:txBody>
      </p:sp>
      <p:sp>
        <p:nvSpPr>
          <p:cNvPr id="28" name="Rectangle 27">
            <a:extLst>
              <a:ext uri="{FF2B5EF4-FFF2-40B4-BE49-F238E27FC236}">
                <a16:creationId xmlns:a16="http://schemas.microsoft.com/office/drawing/2014/main" id="{95BBCC66-DEB3-4F42-8840-8F962C312E24}"/>
              </a:ext>
            </a:extLst>
          </p:cNvPr>
          <p:cNvSpPr/>
          <p:nvPr/>
        </p:nvSpPr>
        <p:spPr>
          <a:xfrm rot="19474982">
            <a:off x="-30636" y="1176287"/>
            <a:ext cx="1554480" cy="390618"/>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Costs</a:t>
            </a:r>
          </a:p>
        </p:txBody>
      </p:sp>
      <p:sp>
        <p:nvSpPr>
          <p:cNvPr id="29" name="Rectangle 28">
            <a:extLst>
              <a:ext uri="{FF2B5EF4-FFF2-40B4-BE49-F238E27FC236}">
                <a16:creationId xmlns:a16="http://schemas.microsoft.com/office/drawing/2014/main" id="{6EDE8C88-A46A-41FD-9B76-652E52719D76}"/>
              </a:ext>
            </a:extLst>
          </p:cNvPr>
          <p:cNvSpPr/>
          <p:nvPr/>
        </p:nvSpPr>
        <p:spPr>
          <a:xfrm rot="13865778">
            <a:off x="91468" y="5935184"/>
            <a:ext cx="1554480" cy="390618"/>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Revenues</a:t>
            </a:r>
          </a:p>
        </p:txBody>
      </p:sp>
      <p:sp>
        <p:nvSpPr>
          <p:cNvPr id="30" name="Rectangle 29">
            <a:extLst>
              <a:ext uri="{FF2B5EF4-FFF2-40B4-BE49-F238E27FC236}">
                <a16:creationId xmlns:a16="http://schemas.microsoft.com/office/drawing/2014/main" id="{CB7616D7-91F0-4DB4-A7F4-906589FB46B1}"/>
              </a:ext>
            </a:extLst>
          </p:cNvPr>
          <p:cNvSpPr/>
          <p:nvPr/>
        </p:nvSpPr>
        <p:spPr>
          <a:xfrm rot="2672241">
            <a:off x="6924157" y="1479642"/>
            <a:ext cx="1554480" cy="390618"/>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Rent, Wages, Interest, </a:t>
            </a:r>
          </a:p>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Profits</a:t>
            </a:r>
          </a:p>
        </p:txBody>
      </p:sp>
      <p:sp>
        <p:nvSpPr>
          <p:cNvPr id="31" name="Rectangle 30">
            <a:extLst>
              <a:ext uri="{FF2B5EF4-FFF2-40B4-BE49-F238E27FC236}">
                <a16:creationId xmlns:a16="http://schemas.microsoft.com/office/drawing/2014/main" id="{DDEAE1BD-A2FB-47D2-A6F1-DE94F7F41A59}"/>
              </a:ext>
            </a:extLst>
          </p:cNvPr>
          <p:cNvSpPr/>
          <p:nvPr/>
        </p:nvSpPr>
        <p:spPr>
          <a:xfrm rot="7207481">
            <a:off x="7118131" y="5771337"/>
            <a:ext cx="1554480" cy="390618"/>
          </a:xfrm>
          <a:prstGeom prst="rect">
            <a:avLst/>
          </a:prstGeom>
          <a:noFill/>
        </p:spPr>
        <p:txBody>
          <a:bodyPr spcFirstLastPara="1" wrap="none">
            <a:prstTxWarp prst="textArchUp">
              <a:avLst/>
            </a:prstTxWarp>
            <a:spAutoFit/>
          </a:bodyPr>
          <a:lstStyle/>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Consumption </a:t>
            </a:r>
          </a:p>
          <a:p>
            <a:pPr algn="ctr" eaLnBrk="1" hangingPunct="1">
              <a:defRPr/>
            </a:pPr>
            <a:r>
              <a:rPr lang="en-US"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Expenditures</a:t>
            </a:r>
          </a:p>
        </p:txBody>
      </p:sp>
      <p:sp>
        <p:nvSpPr>
          <p:cNvPr id="7194" name="Text Box 11">
            <a:extLst>
              <a:ext uri="{FF2B5EF4-FFF2-40B4-BE49-F238E27FC236}">
                <a16:creationId xmlns:a16="http://schemas.microsoft.com/office/drawing/2014/main" id="{5E53E085-D3E0-414C-97F9-F5A97B436EB6}"/>
              </a:ext>
            </a:extLst>
          </p:cNvPr>
          <p:cNvSpPr txBox="1">
            <a:spLocks noChangeArrowheads="1"/>
          </p:cNvSpPr>
          <p:nvPr/>
        </p:nvSpPr>
        <p:spPr bwMode="auto">
          <a:xfrm>
            <a:off x="8382000" y="66294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786D7B3D-2BCB-411A-907B-8180FA5FA0A0}"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5A1D3391-C0E6-4F5C-8AC4-1B5D9F8A0B6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87594" y="12754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2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childTnLst>
                                </p:cTn>
                              </p:par>
                            </p:childTnLst>
                          </p:cTn>
                        </p:par>
                        <p:par>
                          <p:cTn id="14" fill="hold" nodeType="afterGroup">
                            <p:stCondLst>
                              <p:cond delay="1000"/>
                            </p:stCondLst>
                            <p:childTnLst>
                              <p:par>
                                <p:cTn id="15" presetID="23" presetClass="entr" presetSubtype="16"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childTnLst>
                                </p:cTn>
                              </p:par>
                            </p:childTnLst>
                          </p:cTn>
                        </p:par>
                        <p:par>
                          <p:cTn id="19" fill="hold" nodeType="afterGroup">
                            <p:stCondLst>
                              <p:cond delay="1500"/>
                            </p:stCondLst>
                            <p:childTnLst>
                              <p:par>
                                <p:cTn id="20" presetID="23" presetClass="entr" presetSubtype="16" fill="hold" grpId="0" nodeType="after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childTnLst>
                                </p:cTn>
                              </p:par>
                            </p:childTnLst>
                          </p:cTn>
                        </p:par>
                        <p:par>
                          <p:cTn id="24" fill="hold" nodeType="afterGroup">
                            <p:stCondLst>
                              <p:cond delay="2000"/>
                            </p:stCondLst>
                            <p:childTnLst>
                              <p:par>
                                <p:cTn id="25" presetID="22" presetClass="entr" presetSubtype="4"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par>
                          <p:cTn id="28" fill="hold" nodeType="afterGroup">
                            <p:stCondLst>
                              <p:cond delay="2500"/>
                            </p:stCondLst>
                            <p:childTnLst>
                              <p:par>
                                <p:cTn id="29" presetID="22" presetClass="entr" presetSubtype="4" fill="hold" nodeType="after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wipe(down)">
                                      <p:cBhvr>
                                        <p:cTn id="31" dur="500"/>
                                        <p:tgtEl>
                                          <p:spTgt spid="23"/>
                                        </p:tgtEl>
                                      </p:cBhvr>
                                    </p:animEffect>
                                  </p:childTnLst>
                                </p:cTn>
                              </p:par>
                            </p:childTnLst>
                          </p:cTn>
                        </p:par>
                        <p:par>
                          <p:cTn id="32" fill="hold" nodeType="afterGroup">
                            <p:stCondLst>
                              <p:cond delay="3000"/>
                            </p:stCondLst>
                            <p:childTnLst>
                              <p:par>
                                <p:cTn id="33" presetID="22" presetClass="entr" presetSubtype="1"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500"/>
                                        <p:tgtEl>
                                          <p:spTgt spid="14"/>
                                        </p:tgtEl>
                                      </p:cBhvr>
                                    </p:animEffect>
                                  </p:childTnLst>
                                </p:cTn>
                              </p:par>
                            </p:childTnLst>
                          </p:cTn>
                        </p:par>
                        <p:par>
                          <p:cTn id="36" fill="hold" nodeType="afterGroup">
                            <p:stCondLst>
                              <p:cond delay="3500"/>
                            </p:stCondLst>
                            <p:childTnLst>
                              <p:par>
                                <p:cTn id="37" presetID="22" presetClass="entr" presetSubtype="4"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childTnLst>
                          </p:cTn>
                        </p:par>
                        <p:par>
                          <p:cTn id="40" fill="hold" nodeType="afterGroup">
                            <p:stCondLst>
                              <p:cond delay="4000"/>
                            </p:stCondLst>
                            <p:childTnLst>
                              <p:par>
                                <p:cTn id="41" presetID="22" presetClass="entr" presetSubtype="1" fill="hold" nodeType="after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wipe(up)">
                                      <p:cBhvr>
                                        <p:cTn id="43" dur="500"/>
                                        <p:tgtEl>
                                          <p:spTgt spid="22"/>
                                        </p:tgtEl>
                                      </p:cBhvr>
                                    </p:animEffect>
                                  </p:childTnLst>
                                </p:cTn>
                              </p:par>
                            </p:childTnLst>
                          </p:cTn>
                        </p:par>
                        <p:par>
                          <p:cTn id="44" fill="hold" nodeType="afterGroup">
                            <p:stCondLst>
                              <p:cond delay="4500"/>
                            </p:stCondLst>
                            <p:childTnLst>
                              <p:par>
                                <p:cTn id="45" presetID="22" presetClass="entr" presetSubtype="1" fill="hold" nodeType="after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up)">
                                      <p:cBhvr>
                                        <p:cTn id="47" dur="500"/>
                                        <p:tgtEl>
                                          <p:spTgt spid="25"/>
                                        </p:tgtEl>
                                      </p:cBhvr>
                                    </p:animEffect>
                                  </p:childTnLst>
                                </p:cTn>
                              </p:par>
                            </p:childTnLst>
                          </p:cTn>
                        </p:par>
                        <p:par>
                          <p:cTn id="48" fill="hold" nodeType="afterGroup">
                            <p:stCondLst>
                              <p:cond delay="5000"/>
                            </p:stCondLst>
                            <p:childTnLst>
                              <p:par>
                                <p:cTn id="49" presetID="22" presetClass="entr" presetSubtype="4" fill="hold"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down)">
                                      <p:cBhvr>
                                        <p:cTn id="51" dur="500"/>
                                        <p:tgtEl>
                                          <p:spTgt spid="16"/>
                                        </p:tgtEl>
                                      </p:cBhvr>
                                    </p:animEffect>
                                  </p:childTnLst>
                                </p:cTn>
                              </p:par>
                            </p:childTnLst>
                          </p:cTn>
                        </p:par>
                        <p:par>
                          <p:cTn id="52" fill="hold" nodeType="afterGroup">
                            <p:stCondLst>
                              <p:cond delay="5500"/>
                            </p:stCondLst>
                            <p:childTnLst>
                              <p:par>
                                <p:cTn id="53" presetID="22" presetClass="entr" presetSubtype="4" fill="hold" nodeType="after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wipe(down)">
                                      <p:cBhvr>
                                        <p:cTn id="55" dur="500"/>
                                        <p:tgtEl>
                                          <p:spTgt spid="26"/>
                                        </p:tgtEl>
                                      </p:cBhvr>
                                    </p:animEffect>
                                  </p:childTnLst>
                                </p:cTn>
                              </p:par>
                            </p:childTnLst>
                          </p:cTn>
                        </p:par>
                        <p:par>
                          <p:cTn id="56" fill="hold" nodeType="afterGroup">
                            <p:stCondLst>
                              <p:cond delay="6000"/>
                            </p:stCondLst>
                            <p:childTnLst>
                              <p:par>
                                <p:cTn id="57" presetID="22" presetClass="entr" presetSubtype="1"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up)">
                                      <p:cBhvr>
                                        <p:cTn id="59" dur="500"/>
                                        <p:tgtEl>
                                          <p:spTgt spid="20"/>
                                        </p:tgtEl>
                                      </p:cBhvr>
                                    </p:animEffect>
                                  </p:childTnLst>
                                </p:cTn>
                              </p:par>
                            </p:childTnLst>
                          </p:cTn>
                        </p:par>
                        <p:par>
                          <p:cTn id="60" fill="hold" nodeType="afterGroup">
                            <p:stCondLst>
                              <p:cond delay="6500"/>
                            </p:stCondLst>
                            <p:childTnLst>
                              <p:par>
                                <p:cTn id="61" presetID="22" presetClass="entr" presetSubtype="1" fill="hold" nodeType="after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wipe(up)">
                                      <p:cBhvr>
                                        <p:cTn id="63" dur="500"/>
                                        <p:tgtEl>
                                          <p:spTgt spid="30"/>
                                        </p:tgtEl>
                                      </p:cBhvr>
                                    </p:animEffect>
                                  </p:childTnLst>
                                </p:cTn>
                              </p:par>
                            </p:childTnLst>
                          </p:cTn>
                        </p:par>
                        <p:par>
                          <p:cTn id="64" fill="hold" nodeType="afterGroup">
                            <p:stCondLst>
                              <p:cond delay="7000"/>
                            </p:stCondLst>
                            <p:childTnLst>
                              <p:par>
                                <p:cTn id="65" presetID="22" presetClass="entr" presetSubtype="1"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up)">
                                      <p:cBhvr>
                                        <p:cTn id="67" dur="500"/>
                                        <p:tgtEl>
                                          <p:spTgt spid="17"/>
                                        </p:tgtEl>
                                      </p:cBhvr>
                                    </p:animEffect>
                                  </p:childTnLst>
                                </p:cTn>
                              </p:par>
                            </p:childTnLst>
                          </p:cTn>
                        </p:par>
                        <p:par>
                          <p:cTn id="68" fill="hold" nodeType="afterGroup">
                            <p:stCondLst>
                              <p:cond delay="7500"/>
                            </p:stCondLst>
                            <p:childTnLst>
                              <p:par>
                                <p:cTn id="69" presetID="22" presetClass="entr" presetSubtype="1" fill="hold" nodeType="afterEffect">
                                  <p:stCondLst>
                                    <p:cond delay="0"/>
                                  </p:stCondLst>
                                  <p:childTnLst>
                                    <p:set>
                                      <p:cBhvr>
                                        <p:cTn id="70" dur="1" fill="hold">
                                          <p:stCondLst>
                                            <p:cond delay="0"/>
                                          </p:stCondLst>
                                        </p:cTn>
                                        <p:tgtEl>
                                          <p:spTgt spid="31"/>
                                        </p:tgtEl>
                                        <p:attrNameLst>
                                          <p:attrName>style.visibility</p:attrName>
                                        </p:attrNameLst>
                                      </p:cBhvr>
                                      <p:to>
                                        <p:strVal val="visible"/>
                                      </p:to>
                                    </p:set>
                                    <p:animEffect transition="in" filter="wipe(up)">
                                      <p:cBhvr>
                                        <p:cTn id="71" dur="500"/>
                                        <p:tgtEl>
                                          <p:spTgt spid="31"/>
                                        </p:tgtEl>
                                      </p:cBhvr>
                                    </p:animEffect>
                                  </p:childTnLst>
                                </p:cTn>
                              </p:par>
                            </p:childTnLst>
                          </p:cTn>
                        </p:par>
                        <p:par>
                          <p:cTn id="72" fill="hold" nodeType="afterGroup">
                            <p:stCondLst>
                              <p:cond delay="8000"/>
                            </p:stCondLst>
                            <p:childTnLst>
                              <p:par>
                                <p:cTn id="73" presetID="22" presetClass="entr" presetSubtype="4" fill="hold" nodeType="after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down)">
                                      <p:cBhvr>
                                        <p:cTn id="75" dur="500"/>
                                        <p:tgtEl>
                                          <p:spTgt spid="18"/>
                                        </p:tgtEl>
                                      </p:cBhvr>
                                    </p:animEffect>
                                  </p:childTnLst>
                                </p:cTn>
                              </p:par>
                            </p:childTnLst>
                          </p:cTn>
                        </p:par>
                        <p:par>
                          <p:cTn id="76" fill="hold" nodeType="afterGroup">
                            <p:stCondLst>
                              <p:cond delay="8500"/>
                            </p:stCondLst>
                            <p:childTnLst>
                              <p:par>
                                <p:cTn id="77" presetID="22" presetClass="entr" presetSubtype="4" fill="hold" nodeType="after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wipe(down)">
                                      <p:cBhvr>
                                        <p:cTn id="79" dur="500"/>
                                        <p:tgtEl>
                                          <p:spTgt spid="29"/>
                                        </p:tgtEl>
                                      </p:cBhvr>
                                    </p:animEffect>
                                  </p:childTnLst>
                                </p:cTn>
                              </p:par>
                            </p:childTnLst>
                          </p:cTn>
                        </p:par>
                        <p:par>
                          <p:cTn id="80" fill="hold" nodeType="afterGroup">
                            <p:stCondLst>
                              <p:cond delay="9000"/>
                            </p:stCondLst>
                            <p:childTnLst>
                              <p:par>
                                <p:cTn id="81" presetID="22" presetClass="entr" presetSubtype="4" fill="hold" nodeType="after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wipe(down)">
                                      <p:cBhvr>
                                        <p:cTn id="83" dur="500"/>
                                        <p:tgtEl>
                                          <p:spTgt spid="19"/>
                                        </p:tgtEl>
                                      </p:cBhvr>
                                    </p:animEffect>
                                  </p:childTnLst>
                                </p:cTn>
                              </p:par>
                            </p:childTnLst>
                          </p:cTn>
                        </p:par>
                        <p:par>
                          <p:cTn id="84" fill="hold" nodeType="afterGroup">
                            <p:stCondLst>
                              <p:cond delay="9500"/>
                            </p:stCondLst>
                            <p:childTnLst>
                              <p:par>
                                <p:cTn id="85" presetID="22" presetClass="entr" presetSubtype="4" fill="hold" nodeType="afterEffect">
                                  <p:stCondLst>
                                    <p:cond delay="0"/>
                                  </p:stCondLst>
                                  <p:childTnLst>
                                    <p:set>
                                      <p:cBhvr>
                                        <p:cTn id="86" dur="1" fill="hold">
                                          <p:stCondLst>
                                            <p:cond delay="0"/>
                                          </p:stCondLst>
                                        </p:cTn>
                                        <p:tgtEl>
                                          <p:spTgt spid="28"/>
                                        </p:tgtEl>
                                        <p:attrNameLst>
                                          <p:attrName>style.visibility</p:attrName>
                                        </p:attrNameLst>
                                      </p:cBhvr>
                                      <p:to>
                                        <p:strVal val="visible"/>
                                      </p:to>
                                    </p:set>
                                    <p:animEffect transition="in" filter="wipe(down)">
                                      <p:cBhvr>
                                        <p:cTn id="87" dur="500"/>
                                        <p:tgtEl>
                                          <p:spTgt spid="28"/>
                                        </p:tgtEl>
                                      </p:cBhvr>
                                    </p:animEffect>
                                  </p:childTnLst>
                                </p:cTn>
                              </p:par>
                            </p:childTnLst>
                          </p:cTn>
                        </p:par>
                      </p:childTnLst>
                    </p:cTn>
                  </p:par>
                  <p:par>
                    <p:cTn id="88" fill="hold">
                      <p:stCondLst>
                        <p:cond delay="indefinite"/>
                      </p:stCondLst>
                      <p:childTnLst>
                        <p:par>
                          <p:cTn id="89" fill="hold">
                            <p:stCondLst>
                              <p:cond delay="0"/>
                            </p:stCondLst>
                            <p:childTnLst>
                              <p:par>
                                <p:cTn id="90" presetID="1" presetClass="mediacall" presetSubtype="0" fill="hold" nodeType="clickEffect">
                                  <p:stCondLst>
                                    <p:cond delay="0"/>
                                  </p:stCondLst>
                                  <p:childTnLst>
                                    <p:cmd type="call" cmd="playFrom(0.0)">
                                      <p:cBhvr>
                                        <p:cTn id="91" dur="2636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92" fill="hold" display="0">
                  <p:stCondLst>
                    <p:cond delay="indefinite"/>
                  </p:stCondLst>
                  <p:endCondLst>
                    <p:cond evt="onStopAudio" delay="0">
                      <p:tgtEl>
                        <p:sldTgt/>
                      </p:tgtEl>
                    </p:cond>
                  </p:endCondLst>
                </p:cTn>
                <p:tgtEl>
                  <p:spTgt spid="3"/>
                </p:tgtEl>
              </p:cMediaNode>
            </p:audio>
          </p:childTnLst>
        </p:cTn>
      </p:par>
    </p:tnLst>
    <p:bldLst>
      <p:bldP spid="7"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1C0BE526-2D9E-42F8-AF35-639D9E82C1A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F7ABBB0B-9A55-40CA-B105-F3E8978033D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Command System</a:t>
            </a:r>
          </a:p>
        </p:txBody>
      </p:sp>
      <p:sp>
        <p:nvSpPr>
          <p:cNvPr id="4100" name="Rectangle 3">
            <a:extLst>
              <a:ext uri="{FF2B5EF4-FFF2-40B4-BE49-F238E27FC236}">
                <a16:creationId xmlns:a16="http://schemas.microsoft.com/office/drawing/2014/main" id="{2B8C2843-9D89-48AA-88DE-45BFEFD0B30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defRPr/>
            </a:pPr>
            <a:r>
              <a:rPr lang="en-US" sz="3600" dirty="0"/>
              <a:t>Known as socialism or communism</a:t>
            </a:r>
          </a:p>
          <a:p>
            <a:pPr marL="342900" lvl="1" indent="-342900" eaLnBrk="1" hangingPunct="1">
              <a:buClr>
                <a:srgbClr val="3399FF"/>
              </a:buClr>
              <a:buSzPct val="125000"/>
              <a:buFontTx/>
              <a:buChar char="•"/>
              <a:defRPr/>
            </a:pPr>
            <a:r>
              <a:rPr lang="en-US" sz="3600" dirty="0"/>
              <a:t>Government ownership</a:t>
            </a:r>
          </a:p>
          <a:p>
            <a:pPr eaLnBrk="1" hangingPunct="1">
              <a:buClr>
                <a:srgbClr val="3399FF"/>
              </a:buClr>
              <a:buSzPct val="125000"/>
              <a:defRPr/>
            </a:pPr>
            <a:r>
              <a:rPr lang="en-US" sz="3600" dirty="0"/>
              <a:t>Decisions made by a central planning board.</a:t>
            </a:r>
          </a:p>
          <a:p>
            <a:pPr lvl="1" eaLnBrk="1" hangingPunct="1">
              <a:buClr>
                <a:srgbClr val="3399FF"/>
              </a:buClr>
              <a:buSzPct val="125000"/>
              <a:buFont typeface="Arial" charset="0"/>
              <a:buChar char="•"/>
              <a:defRPr/>
            </a:pPr>
            <a:r>
              <a:rPr lang="en-US" sz="3600" dirty="0"/>
              <a:t>Libya, Myanmar, and Iran.</a:t>
            </a:r>
            <a:endParaRPr lang="cs-CZ" sz="3600" dirty="0"/>
          </a:p>
          <a:p>
            <a:pPr lvl="1" eaLnBrk="1" hangingPunct="1">
              <a:buClr>
                <a:srgbClr val="3399FF"/>
              </a:buClr>
              <a:buSzPct val="125000"/>
              <a:buFont typeface="Arial" charset="0"/>
              <a:buChar char="•"/>
              <a:defRPr/>
            </a:pPr>
            <a:r>
              <a:rPr lang="en-US" sz="1400" b="1" dirty="0"/>
              <a:t>Capitalism and Socialism: Crash Course World History #33 </a:t>
            </a:r>
          </a:p>
          <a:p>
            <a:pPr lvl="1" eaLnBrk="1" hangingPunct="1">
              <a:buClr>
                <a:srgbClr val="3399FF"/>
              </a:buClr>
              <a:buSzPct val="125000"/>
              <a:buFont typeface="Arial" charset="0"/>
              <a:buChar char="•"/>
              <a:defRPr/>
            </a:pPr>
            <a:r>
              <a:rPr lang="en-US" sz="1400" dirty="0">
                <a:hlinkClick r:id="rId5"/>
              </a:rPr>
              <a:t>https://www.youtube.com/watch?v=B3u4EFTwprM</a:t>
            </a:r>
            <a:r>
              <a:rPr lang="cs-CZ" sz="1400" dirty="0"/>
              <a:t> 14:02</a:t>
            </a:r>
            <a:endParaRPr lang="en-US" sz="1400" dirty="0"/>
          </a:p>
        </p:txBody>
      </p:sp>
      <p:sp>
        <p:nvSpPr>
          <p:cNvPr id="9221" name="Rectangle 4">
            <a:extLst>
              <a:ext uri="{FF2B5EF4-FFF2-40B4-BE49-F238E27FC236}">
                <a16:creationId xmlns:a16="http://schemas.microsoft.com/office/drawing/2014/main" id="{DEAC81FE-1FF3-4743-B9D8-FE5D7EEF22A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A592842A-2C70-45D1-B732-4019DE25725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8BC4CC48-8CD5-44F4-8245-54153AD0F037}"/>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A3667445-D6CD-4389-B6E8-8FD74617B237}"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AB2B17B8-B84A-4764-8803-47400F99DA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01775"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488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BB0376F0-5392-4B82-B842-41436385CB5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1267" name="Rectangle 2">
            <a:extLst>
              <a:ext uri="{FF2B5EF4-FFF2-40B4-BE49-F238E27FC236}">
                <a16:creationId xmlns:a16="http://schemas.microsoft.com/office/drawing/2014/main" id="{EECDEC6E-C772-40B2-AC9D-CA100C594A2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Market System</a:t>
            </a:r>
          </a:p>
        </p:txBody>
      </p:sp>
      <p:sp>
        <p:nvSpPr>
          <p:cNvPr id="4100" name="Rectangle 3">
            <a:extLst>
              <a:ext uri="{FF2B5EF4-FFF2-40B4-BE49-F238E27FC236}">
                <a16:creationId xmlns:a16="http://schemas.microsoft.com/office/drawing/2014/main" id="{2E84F0F5-1970-4052-960B-F17260EC1E40}"/>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defRPr/>
            </a:pPr>
            <a:r>
              <a:rPr lang="en-US" sz="3600" dirty="0"/>
              <a:t>Known as capitalism</a:t>
            </a:r>
          </a:p>
          <a:p>
            <a:pPr eaLnBrk="1" hangingPunct="1">
              <a:buClr>
                <a:srgbClr val="3399FF"/>
              </a:buClr>
              <a:buSzPct val="125000"/>
              <a:defRPr/>
            </a:pPr>
            <a:r>
              <a:rPr lang="en-US" sz="3600" dirty="0"/>
              <a:t>Private ownership of resources</a:t>
            </a:r>
          </a:p>
          <a:p>
            <a:pPr eaLnBrk="1" hangingPunct="1">
              <a:buClr>
                <a:srgbClr val="3399FF"/>
              </a:buClr>
              <a:buSzPct val="125000"/>
              <a:defRPr/>
            </a:pPr>
            <a:r>
              <a:rPr lang="en-US" sz="3600" dirty="0"/>
              <a:t>Decisions based on markets</a:t>
            </a:r>
          </a:p>
          <a:p>
            <a:pPr lvl="1" eaLnBrk="1" hangingPunct="1">
              <a:buClr>
                <a:srgbClr val="3399FF"/>
              </a:buClr>
              <a:buSzPct val="125000"/>
              <a:buFont typeface="Arial" pitchFamily="34" charset="0"/>
              <a:buChar char="•"/>
              <a:defRPr/>
            </a:pPr>
            <a:r>
              <a:rPr lang="en-US" sz="3600" dirty="0">
                <a:ea typeface="+mn-ea"/>
                <a:cs typeface="+mn-cs"/>
              </a:rPr>
              <a:t>Australia, Switzerland, and the U.K.</a:t>
            </a:r>
          </a:p>
        </p:txBody>
      </p:sp>
      <p:sp>
        <p:nvSpPr>
          <p:cNvPr id="11269" name="Rectangle 4">
            <a:extLst>
              <a:ext uri="{FF2B5EF4-FFF2-40B4-BE49-F238E27FC236}">
                <a16:creationId xmlns:a16="http://schemas.microsoft.com/office/drawing/2014/main" id="{64F918C9-966F-41E1-8AF8-A23BCAE27E4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0" name="Rectangle 5">
            <a:extLst>
              <a:ext uri="{FF2B5EF4-FFF2-40B4-BE49-F238E27FC236}">
                <a16:creationId xmlns:a16="http://schemas.microsoft.com/office/drawing/2014/main" id="{E8B93E72-24AF-4316-82C7-EC635738023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11271" name="Text Box 11">
            <a:extLst>
              <a:ext uri="{FF2B5EF4-FFF2-40B4-BE49-F238E27FC236}">
                <a16:creationId xmlns:a16="http://schemas.microsoft.com/office/drawing/2014/main" id="{2D5A3B44-6AEE-4F9E-8292-08904CB12C81}"/>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08C3D457-E4FF-46F3-8BD7-5575DECDA0F4}"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13AE1D59-B037-4B82-A0AB-BEB8374D77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2138" y="152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0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2490C4BC-6F0E-4A25-98C8-CFFF33AEBF7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92F89B43-CB96-4C10-88F2-A1FC27E57B2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Characteristics of the Market System</a:t>
            </a:r>
          </a:p>
        </p:txBody>
      </p:sp>
      <p:sp>
        <p:nvSpPr>
          <p:cNvPr id="13316" name="Rectangle 3">
            <a:extLst>
              <a:ext uri="{FF2B5EF4-FFF2-40B4-BE49-F238E27FC236}">
                <a16:creationId xmlns:a16="http://schemas.microsoft.com/office/drawing/2014/main" id="{EE8237CA-00E1-4BAA-8408-91E172895F0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Private property </a:t>
            </a:r>
          </a:p>
          <a:p>
            <a:pPr eaLnBrk="1" hangingPunct="1">
              <a:buClr>
                <a:srgbClr val="3399FF"/>
              </a:buClr>
              <a:buSzPct val="125000"/>
            </a:pPr>
            <a:r>
              <a:rPr lang="en-US" altLang="cs-CZ" sz="3600"/>
              <a:t>Freedom of enterprise and choice</a:t>
            </a:r>
          </a:p>
          <a:p>
            <a:pPr eaLnBrk="1" hangingPunct="1">
              <a:buClr>
                <a:srgbClr val="3399FF"/>
              </a:buClr>
              <a:buSzPct val="125000"/>
            </a:pPr>
            <a:r>
              <a:rPr lang="en-US" altLang="cs-CZ" sz="3600"/>
              <a:t>Self-Interest</a:t>
            </a:r>
          </a:p>
          <a:p>
            <a:pPr eaLnBrk="1" hangingPunct="1">
              <a:buClr>
                <a:srgbClr val="3399FF"/>
              </a:buClr>
              <a:buSzPct val="125000"/>
            </a:pPr>
            <a:r>
              <a:rPr lang="en-US" altLang="cs-CZ" sz="3600"/>
              <a:t>Competition</a:t>
            </a:r>
          </a:p>
          <a:p>
            <a:pPr eaLnBrk="1" hangingPunct="1">
              <a:buClr>
                <a:srgbClr val="3399FF"/>
              </a:buClr>
              <a:buSzPct val="125000"/>
            </a:pPr>
            <a:r>
              <a:rPr lang="en-US" altLang="cs-CZ" sz="3600"/>
              <a:t>Markets and prices</a:t>
            </a:r>
          </a:p>
        </p:txBody>
      </p:sp>
      <p:sp>
        <p:nvSpPr>
          <p:cNvPr id="13317" name="Rectangle 4">
            <a:extLst>
              <a:ext uri="{FF2B5EF4-FFF2-40B4-BE49-F238E27FC236}">
                <a16:creationId xmlns:a16="http://schemas.microsoft.com/office/drawing/2014/main" id="{152BD930-E821-4037-8D56-DE93B4B1D65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8" name="Rectangle 5">
            <a:extLst>
              <a:ext uri="{FF2B5EF4-FFF2-40B4-BE49-F238E27FC236}">
                <a16:creationId xmlns:a16="http://schemas.microsoft.com/office/drawing/2014/main" id="{17938D5F-F289-4643-8A5F-C565D14B544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3319" name="Text Box 11">
            <a:extLst>
              <a:ext uri="{FF2B5EF4-FFF2-40B4-BE49-F238E27FC236}">
                <a16:creationId xmlns:a16="http://schemas.microsoft.com/office/drawing/2014/main" id="{721F1AF4-6825-4209-AC25-23BB34E4D188}"/>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4A309F34-422D-4B93-9BAA-473FA2D8104A}"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909F569A-6F77-40AE-9AE4-5F1F6B0FF91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58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46796922-F49B-4494-A671-95614EFA053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48749B12-132B-46BC-89F1-46EDDF146CD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Five Fundamental Questions</a:t>
            </a:r>
          </a:p>
        </p:txBody>
      </p:sp>
      <p:sp>
        <p:nvSpPr>
          <p:cNvPr id="15364" name="Rectangle 3">
            <a:extLst>
              <a:ext uri="{FF2B5EF4-FFF2-40B4-BE49-F238E27FC236}">
                <a16:creationId xmlns:a16="http://schemas.microsoft.com/office/drawing/2014/main" id="{A30BC206-4F85-4D73-AC2F-768C2C166FA5}"/>
              </a:ext>
            </a:extLst>
          </p:cNvPr>
          <p:cNvSpPr>
            <a:spLocks noGrp="1" noChangeArrowheads="1"/>
          </p:cNvSpPr>
          <p:nvPr>
            <p:ph type="body" idx="1"/>
          </p:nvPr>
        </p:nvSpPr>
        <p:spPr>
          <a:xfrm>
            <a:off x="457200" y="990600"/>
            <a:ext cx="8229600" cy="5562600"/>
          </a:xfrm>
        </p:spPr>
        <p:txBody>
          <a:bodyPr/>
          <a:lstStyle/>
          <a:p>
            <a:pPr eaLnBrk="1" hangingPunct="1">
              <a:buClr>
                <a:srgbClr val="3399FF"/>
              </a:buClr>
              <a:buSzPct val="125000"/>
            </a:pPr>
            <a:r>
              <a:rPr lang="en-US" altLang="cs-CZ" sz="3600"/>
              <a:t>What goods and services will be produced?</a:t>
            </a:r>
          </a:p>
          <a:p>
            <a:pPr eaLnBrk="1" hangingPunct="1">
              <a:buClr>
                <a:srgbClr val="3399FF"/>
              </a:buClr>
              <a:buSzPct val="125000"/>
            </a:pPr>
            <a:r>
              <a:rPr lang="en-US" altLang="cs-CZ" sz="3600"/>
              <a:t>How will the goods and services be produced?</a:t>
            </a:r>
          </a:p>
          <a:p>
            <a:pPr eaLnBrk="1" hangingPunct="1">
              <a:buClr>
                <a:srgbClr val="3399FF"/>
              </a:buClr>
              <a:buSzPct val="125000"/>
            </a:pPr>
            <a:r>
              <a:rPr lang="en-US" altLang="cs-CZ" sz="3600"/>
              <a:t>Who will get the goods and services?</a:t>
            </a:r>
          </a:p>
          <a:p>
            <a:pPr eaLnBrk="1" hangingPunct="1">
              <a:buClr>
                <a:srgbClr val="3399FF"/>
              </a:buClr>
              <a:buSzPct val="125000"/>
            </a:pPr>
            <a:r>
              <a:rPr lang="en-US" altLang="cs-CZ" sz="3600"/>
              <a:t>How will the system accommodate change?</a:t>
            </a:r>
          </a:p>
          <a:p>
            <a:pPr eaLnBrk="1" hangingPunct="1">
              <a:buClr>
                <a:srgbClr val="3399FF"/>
              </a:buClr>
              <a:buSzPct val="125000"/>
            </a:pPr>
            <a:r>
              <a:rPr lang="en-US" altLang="cs-CZ" sz="3600"/>
              <a:t>How will the system promote progress?</a:t>
            </a:r>
          </a:p>
        </p:txBody>
      </p:sp>
      <p:sp>
        <p:nvSpPr>
          <p:cNvPr id="15365" name="Rectangle 4">
            <a:extLst>
              <a:ext uri="{FF2B5EF4-FFF2-40B4-BE49-F238E27FC236}">
                <a16:creationId xmlns:a16="http://schemas.microsoft.com/office/drawing/2014/main" id="{B44D14B6-04CC-4D91-94D9-55B915C76BD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6" name="Rectangle 5">
            <a:extLst>
              <a:ext uri="{FF2B5EF4-FFF2-40B4-BE49-F238E27FC236}">
                <a16:creationId xmlns:a16="http://schemas.microsoft.com/office/drawing/2014/main" id="{513B765E-CFD0-4F52-A4E7-66A3355B19B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15367" name="Text Box 11">
            <a:extLst>
              <a:ext uri="{FF2B5EF4-FFF2-40B4-BE49-F238E27FC236}">
                <a16:creationId xmlns:a16="http://schemas.microsoft.com/office/drawing/2014/main" id="{15231807-AEF2-4D18-BFA0-C9CF78CBC11C}"/>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DBA5C96D-0010-4302-841C-A8D80C3347B8}"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5CFB5E81-32D7-44E5-A8DE-C3CD588E55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9406"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958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EF0EAB94-BA52-48D7-BDC3-F7C9EDC5732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6C3218C0-7E3A-4BA1-A49B-746324CF2EA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What Will Be Produced?</a:t>
            </a:r>
          </a:p>
        </p:txBody>
      </p:sp>
      <p:sp>
        <p:nvSpPr>
          <p:cNvPr id="17412" name="Rectangle 3">
            <a:extLst>
              <a:ext uri="{FF2B5EF4-FFF2-40B4-BE49-F238E27FC236}">
                <a16:creationId xmlns:a16="http://schemas.microsoft.com/office/drawing/2014/main" id="{DDB94410-CA10-48ED-AB62-4D178BC91A68}"/>
              </a:ext>
            </a:extLst>
          </p:cNvPr>
          <p:cNvSpPr>
            <a:spLocks noGrp="1" noChangeArrowheads="1"/>
          </p:cNvSpPr>
          <p:nvPr>
            <p:ph type="body" idx="1"/>
          </p:nvPr>
        </p:nvSpPr>
        <p:spPr>
          <a:xfrm>
            <a:off x="381000" y="1066800"/>
            <a:ext cx="8229600" cy="5410200"/>
          </a:xfrm>
        </p:spPr>
        <p:txBody>
          <a:bodyPr/>
          <a:lstStyle/>
          <a:p>
            <a:pPr eaLnBrk="1" hangingPunct="1">
              <a:buClr>
                <a:srgbClr val="3399FF"/>
              </a:buClr>
              <a:buSzPct val="125000"/>
            </a:pPr>
            <a:r>
              <a:rPr lang="en-US" altLang="cs-CZ" sz="3600"/>
              <a:t>Goods and services that create a profit</a:t>
            </a:r>
          </a:p>
          <a:p>
            <a:pPr eaLnBrk="1" hangingPunct="1">
              <a:buClr>
                <a:srgbClr val="3399FF"/>
              </a:buClr>
              <a:buSzPct val="125000"/>
            </a:pPr>
            <a:r>
              <a:rPr lang="en-US" altLang="cs-CZ" sz="3600"/>
              <a:t>“Dollar Votes”</a:t>
            </a:r>
          </a:p>
          <a:p>
            <a:pPr lvl="1" eaLnBrk="1" hangingPunct="1">
              <a:buClr>
                <a:srgbClr val="3399FF"/>
              </a:buClr>
              <a:buSzPct val="125000"/>
              <a:buFont typeface="Arial" panose="020B0604020202020204" pitchFamily="34" charset="0"/>
              <a:buChar char="•"/>
            </a:pPr>
            <a:r>
              <a:rPr lang="en-US" altLang="cs-CZ" sz="3600"/>
              <a:t>Method for consumers to determine which goods will be produced</a:t>
            </a:r>
          </a:p>
          <a:p>
            <a:pPr lvl="1" eaLnBrk="1" hangingPunct="1">
              <a:buClr>
                <a:srgbClr val="3399FF"/>
              </a:buClr>
              <a:buSzPct val="125000"/>
              <a:buFont typeface="Arial" panose="020B0604020202020204" pitchFamily="34" charset="0"/>
              <a:buChar char="•"/>
            </a:pPr>
            <a:r>
              <a:rPr lang="en-US" altLang="cs-CZ" sz="3600"/>
              <a:t>Determines which products and industries survive or fail</a:t>
            </a:r>
          </a:p>
        </p:txBody>
      </p:sp>
      <p:sp>
        <p:nvSpPr>
          <p:cNvPr id="17413" name="Rectangle 4">
            <a:extLst>
              <a:ext uri="{FF2B5EF4-FFF2-40B4-BE49-F238E27FC236}">
                <a16:creationId xmlns:a16="http://schemas.microsoft.com/office/drawing/2014/main" id="{BBD7CCF3-6123-42A3-A883-D027E427F73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4" name="Rectangle 5">
            <a:extLst>
              <a:ext uri="{FF2B5EF4-FFF2-40B4-BE49-F238E27FC236}">
                <a16:creationId xmlns:a16="http://schemas.microsoft.com/office/drawing/2014/main" id="{CE96C2CB-BC31-47A4-8147-A4881CB55FE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17415" name="Text Box 11">
            <a:extLst>
              <a:ext uri="{FF2B5EF4-FFF2-40B4-BE49-F238E27FC236}">
                <a16:creationId xmlns:a16="http://schemas.microsoft.com/office/drawing/2014/main" id="{C7DC920D-D63F-4ACD-B980-D21CACD7127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731E2D25-D196-441B-957A-43BECC5E5017}"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9B2C659F-479F-49B9-A92E-A7F7308960F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667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15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BD516BC7-4A5F-4FC6-8F4A-4CA488DADF4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36C4E570-8AF8-49C5-ACB4-2C63267F854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cs typeface="Tahoma" panose="020B0604030504040204" pitchFamily="34" charset="0"/>
              </a:rPr>
              <a:t>How Will the Goods Be Produced?</a:t>
            </a:r>
          </a:p>
        </p:txBody>
      </p:sp>
      <p:sp>
        <p:nvSpPr>
          <p:cNvPr id="19460" name="Rectangle 3">
            <a:extLst>
              <a:ext uri="{FF2B5EF4-FFF2-40B4-BE49-F238E27FC236}">
                <a16:creationId xmlns:a16="http://schemas.microsoft.com/office/drawing/2014/main" id="{4747969E-7D39-4361-B239-D049320D051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Minimize the cost per unit by using the most efficient techniques</a:t>
            </a:r>
          </a:p>
          <a:p>
            <a:pPr lvl="1" eaLnBrk="1" hangingPunct="1">
              <a:buClr>
                <a:srgbClr val="3399FF"/>
              </a:buClr>
              <a:buSzPct val="125000"/>
              <a:buFont typeface="Arial" panose="020B0604020202020204" pitchFamily="34" charset="0"/>
              <a:buChar char="•"/>
            </a:pPr>
            <a:r>
              <a:rPr lang="en-US" altLang="cs-CZ" sz="3600"/>
              <a:t>Technology</a:t>
            </a:r>
          </a:p>
          <a:p>
            <a:pPr lvl="1" eaLnBrk="1" hangingPunct="1">
              <a:buClr>
                <a:srgbClr val="3399FF"/>
              </a:buClr>
              <a:buSzPct val="125000"/>
              <a:buFont typeface="Arial" panose="020B0604020202020204" pitchFamily="34" charset="0"/>
              <a:buChar char="•"/>
            </a:pPr>
            <a:r>
              <a:rPr lang="en-US" altLang="cs-CZ" sz="3600"/>
              <a:t>Prices of the necessary resources</a:t>
            </a:r>
          </a:p>
        </p:txBody>
      </p:sp>
      <p:sp>
        <p:nvSpPr>
          <p:cNvPr id="19461" name="Rectangle 4">
            <a:extLst>
              <a:ext uri="{FF2B5EF4-FFF2-40B4-BE49-F238E27FC236}">
                <a16:creationId xmlns:a16="http://schemas.microsoft.com/office/drawing/2014/main" id="{48D9BA22-F0CD-4665-8EB6-7DA6B0A7E67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2" name="Rectangle 5">
            <a:extLst>
              <a:ext uri="{FF2B5EF4-FFF2-40B4-BE49-F238E27FC236}">
                <a16:creationId xmlns:a16="http://schemas.microsoft.com/office/drawing/2014/main" id="{FFE3AFF9-AFC5-4707-846D-46D5D7667B0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sp>
        <p:nvSpPr>
          <p:cNvPr id="19463" name="Text Box 11">
            <a:extLst>
              <a:ext uri="{FF2B5EF4-FFF2-40B4-BE49-F238E27FC236}">
                <a16:creationId xmlns:a16="http://schemas.microsoft.com/office/drawing/2014/main" id="{3BC68594-3F0C-43E7-A0BF-CED911F19AAF}"/>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2-</a:t>
            </a:r>
            <a:fld id="{8430FAA0-3362-488F-9E08-57CADDCCB37F}"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C430CC28-620C-49B4-9497-7FFE587A24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29600" y="2194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581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51"/>
  <p:tag name="MMPROD_UIDATA" val="&lt;database version=&quot;7.0&quot;&gt;&lt;object type=&quot;1&quot; unique_id=&quot;10001&quot;&gt;&lt;object type=&quot;2&quot; unique_id=&quot;12123&quot;&gt;&lt;object type=&quot;3&quot; unique_id=&quot;12124&quot;&gt;&lt;property id=&quot;20148&quot; value=&quot;5&quot;/&gt;&lt;property id=&quot;20300&quot; value=&quot;Slide 1 - &amp;quot;The Market System and the Circular Flow&amp;quot;&quot;/&gt;&lt;property id=&quot;20307&quot; value=&quot;256&quot;/&gt;&lt;/object&gt;&lt;object type=&quot;3&quot; unique_id=&quot;12125&quot;&gt;&lt;property id=&quot;20148&quot; value=&quot;5&quot;/&gt;&lt;property id=&quot;20300&quot; value=&quot;Slide 2 - &amp;quot;Economic Systems&amp;quot;&quot;/&gt;&lt;property id=&quot;20307&quot; value=&quot;257&quot;/&gt;&lt;/object&gt;&lt;object type=&quot;3&quot; unique_id=&quot;12126&quot;&gt;&lt;property id=&quot;20148&quot; value=&quot;5&quot;/&gt;&lt;property id=&quot;20300&quot; value=&quot;Slide 3 - &amp;quot;The Command System&amp;quot;&quot;/&gt;&lt;property id=&quot;20307&quot; value=&quot;258&quot;/&gt;&lt;/object&gt;&lt;object type=&quot;3&quot; unique_id=&quot;12127&quot;&gt;&lt;property id=&quot;20148&quot; value=&quot;5&quot;/&gt;&lt;property id=&quot;20300&quot; value=&quot;Slide 4 - &amp;quot;The Market System&amp;quot;&quot;/&gt;&lt;property id=&quot;20307&quot; value=&quot;277&quot;/&gt;&lt;/object&gt;&lt;object type=&quot;3&quot; unique_id=&quot;12128&quot;&gt;&lt;property id=&quot;20148&quot; value=&quot;5&quot;/&gt;&lt;property id=&quot;20300&quot; value=&quot;Slide 5 - &amp;quot;Characteristics of the Market System&amp;quot;&quot;/&gt;&lt;property id=&quot;20307&quot; value=&quot;268&quot;/&gt;&lt;/object&gt;&lt;object type=&quot;3&quot; unique_id=&quot;12129&quot;&gt;&lt;property id=&quot;20148&quot; value=&quot;5&quot;/&gt;&lt;property id=&quot;20300&quot; value=&quot;Slide 6 - &amp;quot;Global Perspective&amp;quot;&quot;/&gt;&lt;property id=&quot;20307&quot; value=&quot;286&quot;/&gt;&lt;/object&gt;&lt;object type=&quot;3&quot; unique_id=&quot;12130&quot;&gt;&lt;property id=&quot;20148&quot; value=&quot;5&quot;/&gt;&lt;property id=&quot;20300&quot; value=&quot;Slide 7 - &amp;quot;Technology and Capital Goods&amp;quot;&quot;/&gt;&lt;property id=&quot;20307&quot; value=&quot;279&quot;/&gt;&lt;/object&gt;&lt;object type=&quot;3&quot; unique_id=&quot;12131&quot;&gt;&lt;property id=&quot;20148&quot; value=&quot;5&quot;/&gt;&lt;property id=&quot;20300&quot; value=&quot;Slide 8 - &amp;quot;Use of Money&amp;quot;&quot;/&gt;&lt;property id=&quot;20307&quot; value=&quot;291&quot;/&gt;&lt;/object&gt;&lt;object type=&quot;3&quot; unique_id=&quot;12132&quot;&gt;&lt;property id=&quot;20148&quot; value=&quot;5&quot;/&gt;&lt;property id=&quot;20300&quot; value=&quot;Slide 9 - &amp;quot;Active, but Limited Government&amp;quot;&quot;/&gt;&lt;property id=&quot;20307&quot; value=&quot;276&quot;/&gt;&lt;/object&gt;&lt;object type=&quot;3&quot; unique_id=&quot;12133&quot;&gt;&lt;property id=&quot;20148&quot; value=&quot;5&quot;/&gt;&lt;property id=&quot;20300&quot; value=&quot;Slide 10 - &amp;quot;The Five Fundamental Questions&amp;quot;&quot;/&gt;&lt;property id=&quot;20307&quot; value=&quot;260&quot;/&gt;&lt;/object&gt;&lt;object type=&quot;3&quot; unique_id=&quot;12134&quot;&gt;&lt;property id=&quot;20148&quot; value=&quot;5&quot;/&gt;&lt;property id=&quot;20300&quot; value=&quot;Slide 11 - &amp;quot;What Will Be Produced?&amp;quot;&quot;/&gt;&lt;property id=&quot;20307&quot; value=&quot;261&quot;/&gt;&lt;/object&gt;&lt;object type=&quot;3&quot; unique_id=&quot;12135&quot;&gt;&lt;property id=&quot;20148&quot; value=&quot;5&quot;/&gt;&lt;property id=&quot;20300&quot; value=&quot;Slide 12 - &amp;quot;How Will the Goods Be Produced?&amp;quot;&quot;/&gt;&lt;property id=&quot;20307&quot; value=&quot;262&quot;/&gt;&lt;/object&gt;&lt;object type=&quot;3&quot; unique_id=&quot;12136&quot;&gt;&lt;property id=&quot;20148&quot; value=&quot;5&quot;/&gt;&lt;property id=&quot;20300&quot; value=&quot;Slide 13 - &amp;quot;How Will the Goods Be Produced?&amp;quot;&quot;/&gt;&lt;property id=&quot;20307&quot; value=&quot;280&quot;/&gt;&lt;/object&gt;&lt;object type=&quot;3&quot; unique_id=&quot;12137&quot;&gt;&lt;property id=&quot;20148&quot; value=&quot;5&quot;/&gt;&lt;property id=&quot;20300&quot; value=&quot;Slide 14 - &amp;quot;Who Will Get the Output?&amp;quot;&quot;/&gt;&lt;property id=&quot;20307&quot; value=&quot;263&quot;/&gt;&lt;/object&gt;&lt;object type=&quot;3&quot; unique_id=&quot;12138&quot;&gt;&lt;property id=&quot;20148&quot; value=&quot;5&quot;/&gt;&lt;property id=&quot;20300&quot; value=&quot;Slide 15 - &amp;quot;How Will the System Change?&amp;quot;&quot;/&gt;&lt;property id=&quot;20307&quot; value=&quot;264&quot;/&gt;&lt;/object&gt;&lt;object type=&quot;3&quot; unique_id=&quot;12139&quot;&gt;&lt;property id=&quot;20148&quot; value=&quot;5&quot;/&gt;&lt;property id=&quot;20300&quot; value=&quot;Slide 16 - &amp;quot;How Will the System Progress?&amp;quot;&quot;/&gt;&lt;property id=&quot;20307&quot; value=&quot;265&quot;/&gt;&lt;/object&gt;&lt;object type=&quot;3&quot; unique_id=&quot;12140&quot;&gt;&lt;property id=&quot;20148&quot; value=&quot;5&quot;/&gt;&lt;property id=&quot;20300&quot; value=&quot;Slide 17 - &amp;quot;Invisible Hand&amp;quot;&quot;/&gt;&lt;property id=&quot;20307&quot; value=&quot;287&quot;/&gt;&lt;/object&gt;&lt;object type=&quot;3&quot; unique_id=&quot;12141&quot;&gt;&lt;property id=&quot;20148&quot; value=&quot;5&quot;/&gt;&lt;property id=&quot;20300&quot; value=&quot;Slide 18 - &amp;quot;Demise of Command Systems&amp;quot;&quot;/&gt;&lt;property id=&quot;20307&quot; value=&quot;272&quot;/&gt;&lt;/object&gt;&lt;object type=&quot;3&quot; unique_id=&quot;12142&quot;&gt;&lt;property id=&quot;20148&quot; value=&quot;5&quot;/&gt;&lt;property id=&quot;20300&quot; value=&quot;Slide 19 - &amp;quot;The Circular Flow System&amp;quot;&quot;/&gt;&lt;property id=&quot;20307&quot; value=&quot;284&quot;/&gt;&lt;/object&gt;&lt;object type=&quot;3&quot; unique_id=&quot;12143&quot;&gt;&lt;property id=&quot;20148&quot; value=&quot;5&quot;/&gt;&lt;property id=&quot;20300&quot; value=&quot;Slide 20 - &amp;quot;Businesses&amp;quot;&quot;/&gt;&lt;property id=&quot;20307&quot; value=&quot;273&quot;/&gt;&lt;/object&gt;&lt;object type=&quot;3&quot; unique_id=&quot;12144&quot;&gt;&lt;property id=&quot;20148&quot; value=&quot;5&quot;/&gt;&lt;property id=&quot;20300&quot; value=&quot;Slide 21 - &amp;quot;Shuffling the Deck&amp;quot;&quot;/&gt;&lt;property id=&quot;20307&quot; value=&quot;275&quot;/&gt;&lt;/object&gt;&lt;/object&gt;&lt;object type=&quot;8&quot; unique_id=&quot;12167&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2354</TotalTime>
  <Words>2365</Words>
  <Application>Microsoft Office PowerPoint</Application>
  <PresentationFormat>Předvádění na obrazovce (4:3)</PresentationFormat>
  <Paragraphs>267</Paragraphs>
  <Slides>20</Slides>
  <Notes>17</Notes>
  <HiddenSlides>0</HiddenSlides>
  <MMClips>20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20</vt:i4>
      </vt:variant>
    </vt:vector>
  </HeadingPairs>
  <TitlesOfParts>
    <vt:vector size="28" baseType="lpstr">
      <vt:lpstr>Arial</vt:lpstr>
      <vt:lpstr>Tw Cen MT</vt:lpstr>
      <vt:lpstr>Tahoma</vt:lpstr>
      <vt:lpstr>Times New Roman</vt:lpstr>
      <vt:lpstr>ＭＳ Ｐゴシック</vt:lpstr>
      <vt:lpstr>Dotum</vt:lpstr>
      <vt:lpstr>Calibri</vt:lpstr>
      <vt:lpstr>19e%20PPT%20template[1]</vt:lpstr>
      <vt:lpstr>The Market System and the Circular Flow</vt:lpstr>
      <vt:lpstr>Economic Systems</vt:lpstr>
      <vt:lpstr>The Circular Flow System</vt:lpstr>
      <vt:lpstr>The Command System</vt:lpstr>
      <vt:lpstr>The Market System</vt:lpstr>
      <vt:lpstr>Characteristics of the Market System</vt:lpstr>
      <vt:lpstr>The Five Fundamental Questions</vt:lpstr>
      <vt:lpstr>What Will Be Produced?</vt:lpstr>
      <vt:lpstr>How Will the Goods Be Produced?</vt:lpstr>
      <vt:lpstr>How Will the Goods Be Produced?</vt:lpstr>
      <vt:lpstr>Who Will Get the Output?</vt:lpstr>
      <vt:lpstr>How Will the System Change?</vt:lpstr>
      <vt:lpstr>How Will the System Progress?</vt:lpstr>
      <vt:lpstr>Invisible Hand</vt:lpstr>
      <vt:lpstr>Demise of Command Systems</vt:lpstr>
      <vt:lpstr>Businesses</vt:lpstr>
      <vt:lpstr>Active, but Limited Government</vt:lpstr>
      <vt:lpstr>Economic Functions of Government</vt:lpstr>
      <vt:lpstr>Functions of the government, 1-3 </vt:lpstr>
      <vt:lpstr>Functions of the government,4, 5</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Market System and the Circular Flow</dc:title>
  <dc:creator>MACNet</dc:creator>
  <cp:lastModifiedBy>Čábelková Inna</cp:lastModifiedBy>
  <cp:revision>218</cp:revision>
  <dcterms:created xsi:type="dcterms:W3CDTF">2010-07-14T16:02:57Z</dcterms:created>
  <dcterms:modified xsi:type="dcterms:W3CDTF">2020-10-19T14:13:01Z</dcterms:modified>
</cp:coreProperties>
</file>