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36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09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3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2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40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62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54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08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84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75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77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6F5D-9E81-4756-AAC7-177AA42C8050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7CA2-2F6F-4AC0-AB35-93F03EEBB8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01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dirty="0"/>
              <a:t>Czech Philosophy of </a:t>
            </a:r>
            <a:r>
              <a:rPr lang="cs-CZ" sz="4900" b="1" dirty="0" err="1"/>
              <a:t>the</a:t>
            </a:r>
            <a:r>
              <a:rPr lang="cs-CZ" sz="4900" b="1" dirty="0"/>
              <a:t> </a:t>
            </a:r>
            <a:r>
              <a:rPr lang="cs-CZ" sz="4900" b="1" dirty="0" err="1"/>
              <a:t>XXth</a:t>
            </a:r>
            <a:r>
              <a:rPr lang="cs-CZ" sz="4900" b="1" dirty="0"/>
              <a:t> </a:t>
            </a:r>
            <a:r>
              <a:rPr lang="cs-CZ" sz="4900" b="1" dirty="0" err="1"/>
              <a:t>Century</a:t>
            </a:r>
            <a:r>
              <a:rPr lang="cs-CZ" sz="4900" b="1" dirty="0"/>
              <a:t> in </a:t>
            </a:r>
            <a:r>
              <a:rPr lang="cs-CZ" sz="4900" b="1" dirty="0" err="1" smtClean="0"/>
              <a:t>Context</a:t>
            </a:r>
            <a:r>
              <a:rPr lang="cs-CZ" sz="4900" b="1" dirty="0" smtClean="0"/>
              <a:t/>
            </a:r>
            <a:br>
              <a:rPr lang="cs-CZ" sz="4900" b="1" dirty="0" smtClean="0"/>
            </a:br>
            <a:r>
              <a:rPr lang="cs-CZ" sz="4900" b="1" dirty="0" smtClean="0"/>
              <a:t>- </a:t>
            </a:r>
            <a:r>
              <a:rPr lang="cs-CZ" sz="4900" b="1" dirty="0" err="1" smtClean="0"/>
              <a:t>Introduction</a:t>
            </a:r>
            <a:r>
              <a:rPr lang="cs-CZ" sz="4900" b="1" dirty="0" smtClean="0"/>
              <a:t> -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000" dirty="0" err="1" smtClean="0"/>
              <a:t>Ond</a:t>
            </a:r>
            <a:r>
              <a:rPr lang="cs-CZ" sz="3000" dirty="0" err="1" smtClean="0"/>
              <a:t>řej</a:t>
            </a:r>
            <a:r>
              <a:rPr lang="cs-CZ" sz="3000" dirty="0" smtClean="0"/>
              <a:t> Švec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4734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784" y="0"/>
            <a:ext cx="5991496" cy="6898543"/>
          </a:xfrm>
        </p:spPr>
      </p:pic>
    </p:spTree>
    <p:extLst>
      <p:ext uri="{BB962C8B-B14F-4D97-AF65-F5344CB8AC3E}">
        <p14:creationId xmlns:p14="http://schemas.microsoft.com/office/powerpoint/2010/main" val="37584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Readings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sessions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March</a:t>
            </a:r>
            <a:r>
              <a:rPr lang="cs-CZ" b="1" dirty="0" smtClean="0"/>
              <a:t> 10, 2020:</a:t>
            </a:r>
            <a:endParaRPr lang="cs-CZ" b="1" dirty="0" smtClean="0"/>
          </a:p>
          <a:p>
            <a:r>
              <a:rPr lang="cs-CZ" dirty="0"/>
              <a:t>Thomas G. Masaryk ; </a:t>
            </a:r>
            <a:r>
              <a:rPr lang="cs-CZ" i="1" dirty="0" err="1"/>
              <a:t>Suicide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meaning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 smtClean="0"/>
              <a:t>civilization</a:t>
            </a:r>
            <a:r>
              <a:rPr lang="cs-CZ" i="1" dirty="0" smtClean="0"/>
              <a:t>, </a:t>
            </a:r>
            <a:r>
              <a:rPr lang="cs-CZ" dirty="0" smtClean="0"/>
              <a:t>Chicago </a:t>
            </a:r>
            <a:r>
              <a:rPr lang="cs-CZ" dirty="0"/>
              <a:t>; London : University </a:t>
            </a:r>
            <a:r>
              <a:rPr lang="cs-CZ" dirty="0" err="1"/>
              <a:t>of</a:t>
            </a:r>
            <a:r>
              <a:rPr lang="cs-CZ" dirty="0"/>
              <a:t> Chicago </a:t>
            </a:r>
            <a:r>
              <a:rPr lang="cs-CZ" dirty="0" err="1"/>
              <a:t>Press</a:t>
            </a:r>
            <a:r>
              <a:rPr lang="cs-CZ" dirty="0"/>
              <a:t>, [cop. 1970</a:t>
            </a:r>
            <a:r>
              <a:rPr lang="cs-CZ" dirty="0" smtClean="0"/>
              <a:t>]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March</a:t>
            </a:r>
            <a:r>
              <a:rPr lang="cs-CZ" b="1" dirty="0" smtClean="0"/>
              <a:t> 17, 2020:</a:t>
            </a:r>
            <a:endParaRPr lang="cs-CZ" b="1" dirty="0"/>
          </a:p>
          <a:p>
            <a:r>
              <a:rPr lang="cs-CZ" dirty="0" smtClean="0"/>
              <a:t>Jan Patočka: </a:t>
            </a:r>
            <a:r>
              <a:rPr lang="cs-CZ" i="1" dirty="0" err="1" smtClean="0"/>
              <a:t>Spiritual</a:t>
            </a:r>
            <a:r>
              <a:rPr lang="cs-CZ" i="1" dirty="0" smtClean="0"/>
              <a:t> </a:t>
            </a:r>
            <a:r>
              <a:rPr lang="cs-CZ" i="1" dirty="0" err="1"/>
              <a:t>Crisis</a:t>
            </a:r>
            <a:r>
              <a:rPr lang="cs-CZ" i="1" dirty="0"/>
              <a:t> of European Humanity in Husserl and </a:t>
            </a:r>
            <a:r>
              <a:rPr lang="cs-CZ" i="1" dirty="0" smtClean="0"/>
              <a:t>Masaryk</a:t>
            </a:r>
          </a:p>
          <a:p>
            <a:endParaRPr lang="cs-CZ" sz="500" i="1" dirty="0" smtClean="0"/>
          </a:p>
          <a:p>
            <a:pPr marL="457200" lvl="1" indent="0">
              <a:buNone/>
            </a:pPr>
            <a:r>
              <a:rPr lang="cs-CZ" dirty="0" smtClean="0"/>
              <a:t>+ </a:t>
            </a:r>
            <a:r>
              <a:rPr lang="cs-CZ" dirty="0" err="1" smtClean="0"/>
              <a:t>optional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</a:t>
            </a:r>
            <a:r>
              <a:rPr lang="en-US" dirty="0"/>
              <a:t>allowing for </a:t>
            </a:r>
            <a:r>
              <a:rPr lang="cs-CZ" dirty="0" smtClean="0"/>
              <a:t>a </a:t>
            </a:r>
            <a:r>
              <a:rPr lang="en-US" dirty="0" smtClean="0"/>
              <a:t>better </a:t>
            </a:r>
            <a:r>
              <a:rPr lang="en-US" dirty="0"/>
              <a:t>understanding of Husserl´s concept of the "</a:t>
            </a:r>
            <a:r>
              <a:rPr lang="en-US" dirty="0" smtClean="0"/>
              <a:t>crisis</a:t>
            </a:r>
            <a:r>
              <a:rPr lang="cs-CZ" dirty="0" smtClean="0"/>
              <a:t>“:  Edmund </a:t>
            </a:r>
            <a:r>
              <a:rPr lang="en-US" dirty="0" smtClean="0"/>
              <a:t>Husserl </a:t>
            </a:r>
            <a:r>
              <a:rPr lang="en-US" dirty="0"/>
              <a:t>- </a:t>
            </a:r>
            <a:r>
              <a:rPr lang="en-US" i="1" dirty="0"/>
              <a:t>The Crisis of European Sciences</a:t>
            </a:r>
            <a:r>
              <a:rPr lang="en-US" dirty="0"/>
              <a:t> - §§1-2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3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Credits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credits for the course will be delivered based on two categories of assessment: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(1) Engaged Involvement: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This is generally a matter of preparation, attendance, attention, and participation in the course.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and: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(2a) Oral presentation with critical assessment of strong points and weaknesses of presented texts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or: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(2b) Written Work: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A paper based on critical assessment of already exiting interpretations of Masaryk, </a:t>
            </a:r>
            <a:r>
              <a:rPr lang="en-US" dirty="0" smtClean="0"/>
              <a:t>Kos</a:t>
            </a:r>
            <a:r>
              <a:rPr lang="cs-CZ" dirty="0" smtClean="0"/>
              <a:t>í</a:t>
            </a:r>
            <a:r>
              <a:rPr lang="en-US" dirty="0" smtClean="0"/>
              <a:t>k </a:t>
            </a:r>
            <a:r>
              <a:rPr lang="en-US" dirty="0"/>
              <a:t>and Patočka with regards to the primary texts. This means: You must consult primary sources and compare or critically assess their different interpretations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Deadline</a:t>
            </a:r>
            <a:r>
              <a:rPr lang="cs-CZ" dirty="0" smtClean="0"/>
              <a:t>: May 30, 2020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6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</a:t>
            </a:r>
            <a:r>
              <a:rPr lang="en-US" b="1" dirty="0" err="1" smtClean="0"/>
              <a:t>ifficulties</a:t>
            </a:r>
            <a:r>
              <a:rPr lang="en-US" b="1" dirty="0" smtClean="0"/>
              <a:t> to </a:t>
            </a:r>
            <a:r>
              <a:rPr lang="en-US" b="1" dirty="0"/>
              <a:t>delineate something </a:t>
            </a:r>
            <a:r>
              <a:rPr lang="en-US" b="1" dirty="0" smtClean="0"/>
              <a:t>as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a </a:t>
            </a:r>
            <a:r>
              <a:rPr lang="cs-CZ" b="1" dirty="0" smtClean="0"/>
              <a:t>„</a:t>
            </a:r>
            <a:r>
              <a:rPr lang="en-US" b="1" dirty="0" smtClean="0"/>
              <a:t>nationally specific</a:t>
            </a:r>
            <a:r>
              <a:rPr lang="cs-CZ" b="1" dirty="0" smtClean="0"/>
              <a:t>“</a:t>
            </a:r>
            <a:r>
              <a:rPr lang="en-US" b="1" dirty="0" smtClean="0"/>
              <a:t> </a:t>
            </a:r>
            <a:r>
              <a:rPr lang="en-US" b="1" dirty="0"/>
              <a:t>philosophy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/>
              <a:t>The </a:t>
            </a:r>
            <a:r>
              <a:rPr lang="en-US" b="1" dirty="0"/>
              <a:t>pitfall of reconstructing an identity of Czech Philosophy in forceful and artificial </a:t>
            </a:r>
            <a:r>
              <a:rPr lang="en-US" b="1" dirty="0" smtClean="0"/>
              <a:t>manner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Examples</a:t>
            </a:r>
            <a:r>
              <a:rPr lang="cs-CZ" dirty="0" smtClean="0"/>
              <a:t> of </a:t>
            </a:r>
            <a:r>
              <a:rPr lang="cs-CZ" dirty="0" err="1" smtClean="0"/>
              <a:t>dubious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specifications</a:t>
            </a:r>
            <a:r>
              <a:rPr lang="cs-CZ" dirty="0" smtClean="0"/>
              <a:t> of </a:t>
            </a:r>
            <a:r>
              <a:rPr lang="cs-CZ" dirty="0" err="1" smtClean="0"/>
              <a:t>philosophical</a:t>
            </a:r>
            <a:r>
              <a:rPr lang="cs-CZ" dirty="0" smtClean="0"/>
              <a:t> </a:t>
            </a:r>
            <a:r>
              <a:rPr lang="cs-CZ" dirty="0" err="1" smtClean="0"/>
              <a:t>thought</a:t>
            </a:r>
            <a:r>
              <a:rPr lang="cs-CZ" dirty="0" smtClean="0"/>
              <a:t>:</a:t>
            </a:r>
            <a:endParaRPr lang="cs-CZ" dirty="0"/>
          </a:p>
          <a:p>
            <a:r>
              <a:rPr lang="en-US" dirty="0"/>
              <a:t>François </a:t>
            </a:r>
            <a:r>
              <a:rPr lang="en-US" dirty="0" err="1"/>
              <a:t>Cusset</a:t>
            </a:r>
            <a:r>
              <a:rPr lang="en-US" dirty="0"/>
              <a:t>, </a:t>
            </a:r>
            <a:r>
              <a:rPr lang="en-US" i="1" dirty="0"/>
              <a:t>French Theory: Foucault, Derrida, Deleuze &amp; </a:t>
            </a:r>
            <a:r>
              <a:rPr lang="en-US" i="1" dirty="0" err="1"/>
              <a:t>Cie</a:t>
            </a:r>
            <a:r>
              <a:rPr lang="en-US" i="1" dirty="0"/>
              <a:t> et les mutations de la vie </a:t>
            </a:r>
            <a:r>
              <a:rPr lang="en-US" i="1" dirty="0" err="1"/>
              <a:t>intellectuelle</a:t>
            </a:r>
            <a:r>
              <a:rPr lang="en-US" i="1" dirty="0"/>
              <a:t> aux </a:t>
            </a:r>
            <a:r>
              <a:rPr lang="en-US" i="1" dirty="0" err="1"/>
              <a:t>États</a:t>
            </a:r>
            <a:r>
              <a:rPr lang="en-US" i="1" dirty="0"/>
              <a:t>-Unis</a:t>
            </a:r>
            <a:r>
              <a:rPr lang="en-US" dirty="0"/>
              <a:t> (Paris: La </a:t>
            </a:r>
            <a:r>
              <a:rPr lang="en-US" dirty="0" err="1"/>
              <a:t>Découverte</a:t>
            </a:r>
            <a:r>
              <a:rPr lang="en-US" dirty="0"/>
              <a:t>, 2005</a:t>
            </a:r>
            <a:r>
              <a:rPr lang="en-US" dirty="0" smtClean="0"/>
              <a:t>)</a:t>
            </a:r>
            <a:endParaRPr lang="cs-CZ" dirty="0"/>
          </a:p>
          <a:p>
            <a:r>
              <a:rPr lang="en-US" dirty="0"/>
              <a:t>Roberto Esposito, </a:t>
            </a:r>
            <a:r>
              <a:rPr lang="en-US" i="1" dirty="0"/>
              <a:t>Living Thought: The Origins and Actuality of Italian </a:t>
            </a:r>
            <a:r>
              <a:rPr lang="en-US" i="1" dirty="0" smtClean="0"/>
              <a:t>Philosophy</a:t>
            </a:r>
            <a:r>
              <a:rPr lang="cs-CZ" dirty="0" smtClean="0"/>
              <a:t> (</a:t>
            </a:r>
            <a:r>
              <a:rPr lang="en-US" dirty="0" smtClean="0"/>
              <a:t>Stanford </a:t>
            </a:r>
            <a:r>
              <a:rPr lang="en-US" dirty="0"/>
              <a:t>University Press, </a:t>
            </a:r>
            <a:r>
              <a:rPr lang="en-US" dirty="0" smtClean="0"/>
              <a:t>2012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3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</a:t>
            </a:r>
            <a:r>
              <a:rPr lang="en-US" b="1" dirty="0" err="1" smtClean="0"/>
              <a:t>ifficulties</a:t>
            </a:r>
            <a:r>
              <a:rPr lang="en-US" b="1" dirty="0" smtClean="0"/>
              <a:t> to </a:t>
            </a:r>
            <a:r>
              <a:rPr lang="en-US" b="1" dirty="0"/>
              <a:t>delineate something as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a </a:t>
            </a:r>
            <a:r>
              <a:rPr lang="cs-CZ" b="1" dirty="0" smtClean="0"/>
              <a:t>„</a:t>
            </a:r>
            <a:r>
              <a:rPr lang="en-US" b="1" dirty="0" smtClean="0"/>
              <a:t>nationally specific</a:t>
            </a:r>
            <a:r>
              <a:rPr lang="cs-CZ" b="1" dirty="0" smtClean="0"/>
              <a:t>“</a:t>
            </a:r>
            <a:r>
              <a:rPr lang="en-US" b="1" dirty="0" smtClean="0"/>
              <a:t> </a:t>
            </a:r>
            <a:r>
              <a:rPr lang="en-US" b="1" dirty="0"/>
              <a:t>philosophy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) What do we mean by such an identity? </a:t>
            </a:r>
            <a:endParaRPr lang="cs-CZ" dirty="0"/>
          </a:p>
          <a:p>
            <a:r>
              <a:rPr lang="en-US" dirty="0"/>
              <a:t>“</a:t>
            </a:r>
            <a:r>
              <a:rPr lang="en-US" dirty="0" err="1" smtClean="0"/>
              <a:t>Denkstil</a:t>
            </a:r>
            <a:r>
              <a:rPr lang="en-US" dirty="0" smtClean="0"/>
              <a:t>” </a:t>
            </a:r>
            <a:r>
              <a:rPr lang="en-US" dirty="0"/>
              <a:t>or “Style of thought” </a:t>
            </a:r>
            <a:r>
              <a:rPr lang="cs-CZ" dirty="0" smtClean="0"/>
              <a:t> (L. </a:t>
            </a:r>
            <a:r>
              <a:rPr lang="cs-CZ" dirty="0" err="1" smtClean="0"/>
              <a:t>Fleck</a:t>
            </a:r>
            <a:r>
              <a:rPr lang="cs-CZ" dirty="0" smtClean="0"/>
              <a:t>)</a:t>
            </a:r>
          </a:p>
          <a:p>
            <a:r>
              <a:rPr lang="cs-CZ" dirty="0" smtClean="0"/>
              <a:t>a </a:t>
            </a:r>
            <a:r>
              <a:rPr lang="cs-CZ" dirty="0" err="1" smtClean="0"/>
              <a:t>certain</a:t>
            </a:r>
            <a:r>
              <a:rPr lang="en-US" dirty="0" smtClean="0"/>
              <a:t> </a:t>
            </a:r>
            <a:r>
              <a:rPr lang="cs-CZ" dirty="0" smtClean="0"/>
              <a:t>t</a:t>
            </a:r>
            <a:r>
              <a:rPr lang="en-US" dirty="0" err="1" smtClean="0"/>
              <a:t>radition</a:t>
            </a:r>
            <a:r>
              <a:rPr lang="cs-CZ" dirty="0" smtClean="0"/>
              <a:t> (</a:t>
            </a:r>
            <a:r>
              <a:rPr lang="cs-CZ" dirty="0" err="1" smtClean="0"/>
              <a:t>Anglosaxon</a:t>
            </a:r>
            <a:r>
              <a:rPr lang="cs-CZ" dirty="0" smtClean="0"/>
              <a:t>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r>
              <a:rPr lang="cs-CZ" dirty="0" smtClean="0"/>
              <a:t>,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hermeneutics</a:t>
            </a:r>
            <a:r>
              <a:rPr lang="cs-CZ" dirty="0" smtClean="0"/>
              <a:t>,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deconstruction</a:t>
            </a:r>
            <a:r>
              <a:rPr lang="cs-CZ" dirty="0" smtClean="0"/>
              <a:t>…)</a:t>
            </a:r>
          </a:p>
          <a:p>
            <a:r>
              <a:rPr lang="en-US" dirty="0" smtClean="0"/>
              <a:t>some </a:t>
            </a:r>
            <a:r>
              <a:rPr lang="en-US" dirty="0"/>
              <a:t>oddity, some overarching tendencies, a distinctive feature that can be found nowhere else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</a:p>
          <a:p>
            <a:pPr marL="457200" lvl="1" indent="0">
              <a:buNone/>
            </a:pPr>
            <a:r>
              <a:rPr lang="cs-CZ" dirty="0" err="1" smtClean="0"/>
              <a:t>Cf</a:t>
            </a:r>
            <a:r>
              <a:rPr lang="cs-CZ" dirty="0" smtClean="0"/>
              <a:t>. </a:t>
            </a:r>
            <a:r>
              <a:rPr lang="en-US" dirty="0" smtClean="0"/>
              <a:t>NOVÝ</a:t>
            </a:r>
            <a:r>
              <a:rPr lang="en-US" dirty="0"/>
              <a:t>, </a:t>
            </a:r>
            <a:r>
              <a:rPr lang="en-US" dirty="0" err="1"/>
              <a:t>Lubomír</a:t>
            </a:r>
            <a:r>
              <a:rPr lang="en-US" dirty="0"/>
              <a:t>, GABRIEL, </a:t>
            </a:r>
            <a:r>
              <a:rPr lang="en-US" dirty="0" smtClean="0"/>
              <a:t>Ji</a:t>
            </a:r>
            <a:r>
              <a:rPr lang="cs-CZ" dirty="0" smtClean="0"/>
              <a:t>ří</a:t>
            </a:r>
            <a:r>
              <a:rPr lang="en-US" dirty="0" smtClean="0"/>
              <a:t>, </a:t>
            </a:r>
            <a:r>
              <a:rPr lang="en-US" dirty="0"/>
              <a:t>HROCH, Jaroslav (eds.), </a:t>
            </a:r>
            <a:r>
              <a:rPr lang="en-US" i="1" dirty="0"/>
              <a:t>Czech philosophy in the </a:t>
            </a:r>
            <a:r>
              <a:rPr lang="en-US" i="1" dirty="0" err="1"/>
              <a:t>XXth</a:t>
            </a:r>
            <a:r>
              <a:rPr lang="en-US" i="1" dirty="0"/>
              <a:t> century</a:t>
            </a:r>
            <a:r>
              <a:rPr lang="en-US" dirty="0"/>
              <a:t>, </a:t>
            </a:r>
            <a:r>
              <a:rPr lang="en-US" dirty="0" smtClean="0"/>
              <a:t>Washington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dirty="0"/>
              <a:t>1994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1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676888" cy="1325563"/>
          </a:xfrm>
        </p:spPr>
        <p:txBody>
          <a:bodyPr/>
          <a:lstStyle/>
          <a:p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20th c. Czech </a:t>
            </a:r>
            <a:r>
              <a:rPr lang="cs-CZ" dirty="0" err="1" smtClean="0"/>
              <a:t>Philosophy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1) „continuous attention has been paid to the philosophy of man and society</a:t>
            </a:r>
            <a:r>
              <a:rPr lang="en-US" dirty="0" smtClean="0"/>
              <a:t>...”„</a:t>
            </a:r>
            <a:r>
              <a:rPr lang="en-US" dirty="0"/>
              <a:t>All the main streams of Czech thought want to have a „human face“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2) a tendency to view history from the point of view of </a:t>
            </a:r>
            <a:r>
              <a:rPr lang="en-US" dirty="0" smtClean="0"/>
              <a:t>philosophy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3) constituting the Weltanschauung of the modern Czech person“???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4) the frequency with which the issues of „practical philosophy are discussed are sometime </a:t>
            </a:r>
            <a:endParaRPr lang="cs-CZ" dirty="0"/>
          </a:p>
          <a:p>
            <a:r>
              <a:rPr lang="en-US" dirty="0" smtClean="0"/>
              <a:t>NOVÝ</a:t>
            </a:r>
            <a:r>
              <a:rPr lang="en-US" dirty="0"/>
              <a:t>, </a:t>
            </a:r>
            <a:r>
              <a:rPr lang="en-US" dirty="0" err="1"/>
              <a:t>Lubomír</a:t>
            </a:r>
            <a:r>
              <a:rPr lang="en-US" dirty="0"/>
              <a:t>, GABRIEL, </a:t>
            </a:r>
            <a:r>
              <a:rPr lang="en-US" dirty="0" err="1"/>
              <a:t>Jiři</a:t>
            </a:r>
            <a:r>
              <a:rPr lang="en-US" dirty="0"/>
              <a:t>́, HROCH, Jaroslav (eds.), </a:t>
            </a:r>
            <a:r>
              <a:rPr lang="en-US" i="1" dirty="0"/>
              <a:t>Czech philosophy in the </a:t>
            </a:r>
            <a:r>
              <a:rPr lang="en-US" i="1" dirty="0" err="1"/>
              <a:t>XXth</a:t>
            </a:r>
            <a:r>
              <a:rPr lang="en-US" i="1" dirty="0"/>
              <a:t> century</a:t>
            </a:r>
            <a:r>
              <a:rPr lang="en-US" dirty="0"/>
              <a:t>, Washington: Council for research in values and philosophy, </a:t>
            </a:r>
            <a:r>
              <a:rPr lang="en-US" dirty="0" smtClean="0"/>
              <a:t>1994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None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such </a:t>
            </a:r>
            <a:r>
              <a:rPr lang="cs-CZ" b="1" dirty="0" err="1" smtClean="0"/>
              <a:t>identification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convincing</a:t>
            </a:r>
            <a:r>
              <a:rPr lang="cs-CZ" b="1" dirty="0" smtClean="0"/>
              <a:t> 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5413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676888" cy="1325563"/>
          </a:xfrm>
        </p:spPr>
        <p:txBody>
          <a:bodyPr/>
          <a:lstStyle/>
          <a:p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20th c. Czech </a:t>
            </a:r>
            <a:r>
              <a:rPr lang="cs-CZ" dirty="0" err="1" smtClean="0"/>
              <a:t>Philosophy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7838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Conclusion</a:t>
            </a:r>
            <a:r>
              <a:rPr lang="cs-CZ" dirty="0" smtClean="0"/>
              <a:t> by Nový, Gabriel &amp; Hroch</a:t>
            </a:r>
            <a:r>
              <a:rPr lang="en-US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For having had concrete experience with authoritative, </a:t>
            </a:r>
            <a:r>
              <a:rPr lang="en-US" dirty="0" err="1"/>
              <a:t>totalirian</a:t>
            </a:r>
            <a:r>
              <a:rPr lang="en-US" dirty="0"/>
              <a:t> systems, in reflecting upon specific intellectual challenges Czech philosophy tends to develop an ability to blend </a:t>
            </a:r>
            <a:r>
              <a:rPr lang="en-US" i="1" dirty="0"/>
              <a:t>unbending criticism with responsible </a:t>
            </a:r>
            <a:r>
              <a:rPr lang="en-US" i="1" dirty="0" smtClean="0"/>
              <a:t>tolerance</a:t>
            </a:r>
            <a:r>
              <a:rPr lang="cs-CZ" i="1" dirty="0"/>
              <a:t>.</a:t>
            </a:r>
            <a:r>
              <a:rPr lang="en-US" dirty="0" smtClean="0"/>
              <a:t>”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en-US" dirty="0" smtClean="0"/>
              <a:t>(</a:t>
            </a:r>
            <a:r>
              <a:rPr lang="en-US" i="1" dirty="0"/>
              <a:t>Czech philosophy in the </a:t>
            </a:r>
            <a:r>
              <a:rPr lang="en-US" i="1" dirty="0" err="1"/>
              <a:t>XXth</a:t>
            </a:r>
            <a:r>
              <a:rPr lang="en-US" i="1" dirty="0"/>
              <a:t> century</a:t>
            </a:r>
            <a:r>
              <a:rPr lang="en-US" dirty="0"/>
              <a:t>, </a:t>
            </a:r>
            <a:r>
              <a:rPr lang="cs-CZ" dirty="0" smtClean="0"/>
              <a:t>op. cit., </a:t>
            </a:r>
            <a:r>
              <a:rPr lang="en-US" dirty="0" smtClean="0"/>
              <a:t>p</a:t>
            </a:r>
            <a:r>
              <a:rPr lang="en-US" dirty="0"/>
              <a:t>. 218)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There</a:t>
            </a:r>
            <a:r>
              <a:rPr lang="cs-CZ" b="1" dirty="0" smtClean="0"/>
              <a:t> are many </a:t>
            </a:r>
            <a:r>
              <a:rPr lang="cs-CZ" b="1" dirty="0" err="1" smtClean="0"/>
              <a:t>reasons</a:t>
            </a:r>
            <a:r>
              <a:rPr lang="cs-CZ" b="1" dirty="0" smtClean="0"/>
              <a:t> to </a:t>
            </a:r>
            <a:r>
              <a:rPr lang="cs-CZ" b="1" dirty="0" err="1" smtClean="0"/>
              <a:t>consider</a:t>
            </a:r>
            <a:r>
              <a:rPr lang="cs-CZ" b="1" dirty="0" smtClean="0"/>
              <a:t> such </a:t>
            </a:r>
            <a:r>
              <a:rPr lang="cs-CZ" b="1" dirty="0" err="1" smtClean="0"/>
              <a:t>generalization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suspicion</a:t>
            </a:r>
            <a:r>
              <a:rPr lang="cs-CZ" b="1" dirty="0" smtClean="0"/>
              <a:t>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964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uncertain purpose of such an endeavor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</a:t>
            </a:r>
            <a:r>
              <a:rPr lang="en-US" dirty="0"/>
              <a:t>a knowledge of Czech philosopher “help us to understand the mentality of the Czech people”, as René </a:t>
            </a:r>
            <a:r>
              <a:rPr lang="en-US" dirty="0" err="1"/>
              <a:t>Wellek</a:t>
            </a:r>
            <a:r>
              <a:rPr lang="en-US" dirty="0"/>
              <a:t> claims?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en-US" dirty="0" smtClean="0"/>
              <a:t>(</a:t>
            </a:r>
            <a:r>
              <a:rPr lang="cs-CZ" dirty="0" err="1" smtClean="0"/>
              <a:t>from</a:t>
            </a:r>
            <a:r>
              <a:rPr lang="cs-CZ" dirty="0" smtClean="0"/>
              <a:t> J. Novák (</a:t>
            </a:r>
            <a:r>
              <a:rPr lang="cs-CZ" dirty="0" err="1" smtClean="0"/>
              <a:t>ed</a:t>
            </a:r>
            <a:r>
              <a:rPr lang="cs-CZ" dirty="0" smtClean="0"/>
              <a:t>.), </a:t>
            </a:r>
            <a:r>
              <a:rPr lang="en-US" i="1" dirty="0" smtClean="0"/>
              <a:t>On Masaryk</a:t>
            </a:r>
            <a:r>
              <a:rPr lang="cs-CZ" i="1" dirty="0" smtClean="0"/>
              <a:t>, </a:t>
            </a:r>
            <a:r>
              <a:rPr lang="cs-CZ" dirty="0" smtClean="0"/>
              <a:t>1988</a:t>
            </a:r>
            <a:r>
              <a:rPr lang="en-US" dirty="0" smtClean="0"/>
              <a:t>, </a:t>
            </a:r>
            <a:r>
              <a:rPr lang="en-US" dirty="0"/>
              <a:t>p. 17)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8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the task of Czech people in the universal concert of nation?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1929"/>
          </a:xfrm>
        </p:spPr>
        <p:txBody>
          <a:bodyPr>
            <a:normAutofit fontScale="92500"/>
          </a:bodyPr>
          <a:lstStyle/>
          <a:p>
            <a:r>
              <a:rPr lang="en-US" dirty="0"/>
              <a:t>Concert of nations </a:t>
            </a:r>
            <a:r>
              <a:rPr lang="cs-CZ" dirty="0" smtClean="0"/>
              <a:t>(</a:t>
            </a:r>
            <a:r>
              <a:rPr lang="en-US" dirty="0" err="1" smtClean="0"/>
              <a:t>XIXth</a:t>
            </a:r>
            <a:r>
              <a:rPr lang="en-US" dirty="0" smtClean="0"/>
              <a:t> century</a:t>
            </a:r>
            <a:r>
              <a:rPr lang="cs-CZ" dirty="0" smtClean="0"/>
              <a:t>)</a:t>
            </a:r>
          </a:p>
          <a:p>
            <a:r>
              <a:rPr lang="en-US" dirty="0" smtClean="0"/>
              <a:t>How </a:t>
            </a:r>
            <a:r>
              <a:rPr lang="en-US" dirty="0"/>
              <a:t>to make one´s voice to be heard, if one acknowledges its marginal position? </a:t>
            </a:r>
            <a:endParaRPr lang="cs-CZ" dirty="0" smtClean="0"/>
          </a:p>
          <a:p>
            <a:r>
              <a:rPr lang="en-US" dirty="0" smtClean="0"/>
              <a:t>since </a:t>
            </a:r>
            <a:r>
              <a:rPr lang="en-US" dirty="0" err="1"/>
              <a:t>XIXth</a:t>
            </a:r>
            <a:r>
              <a:rPr lang="en-US" dirty="0"/>
              <a:t> century, many rather mythological and </a:t>
            </a:r>
            <a:r>
              <a:rPr lang="en-US" dirty="0" err="1"/>
              <a:t>mythomaniac</a:t>
            </a:r>
            <a:r>
              <a:rPr lang="en-US" dirty="0"/>
              <a:t> </a:t>
            </a:r>
            <a:r>
              <a:rPr lang="en-US" dirty="0" smtClean="0"/>
              <a:t>proposals</a:t>
            </a:r>
            <a:endParaRPr lang="cs-CZ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be the bridge between the West and the </a:t>
            </a:r>
            <a:r>
              <a:rPr lang="en-US" dirty="0" smtClean="0"/>
              <a:t>East</a:t>
            </a:r>
            <a:r>
              <a:rPr lang="cs-CZ" dirty="0" smtClean="0"/>
              <a:t>? </a:t>
            </a:r>
          </a:p>
          <a:p>
            <a:pPr lvl="1"/>
            <a:r>
              <a:rPr lang="cs-CZ" dirty="0"/>
              <a:t>a</a:t>
            </a:r>
            <a:r>
              <a:rPr lang="en-US" dirty="0" smtClean="0"/>
              <a:t>n </a:t>
            </a:r>
            <a:r>
              <a:rPr lang="en-US" dirty="0"/>
              <a:t>exaggerated emphasis on some moments of Czech history</a:t>
            </a:r>
            <a:endParaRPr lang="cs-CZ" dirty="0"/>
          </a:p>
          <a:p>
            <a:r>
              <a:rPr lang="cs-CZ" dirty="0" err="1" smtClean="0"/>
              <a:t>Cf</a:t>
            </a:r>
            <a:r>
              <a:rPr lang="cs-CZ" dirty="0" smtClean="0"/>
              <a:t>. F. Palacký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/>
              <a:t>Hussit</a:t>
            </a:r>
            <a:r>
              <a:rPr lang="en-US" dirty="0"/>
              <a:t> </a:t>
            </a:r>
            <a:r>
              <a:rPr lang="en-US" dirty="0" smtClean="0"/>
              <a:t>movement</a:t>
            </a:r>
            <a:r>
              <a:rPr lang="cs-CZ" dirty="0" smtClean="0"/>
              <a:t>: </a:t>
            </a:r>
            <a:r>
              <a:rPr lang="cs-CZ" i="1" dirty="0" err="1" smtClean="0"/>
              <a:t>Urkundliche</a:t>
            </a:r>
            <a:r>
              <a:rPr lang="cs-CZ" i="1" dirty="0" smtClean="0"/>
              <a:t> </a:t>
            </a:r>
            <a:r>
              <a:rPr lang="cs-CZ" i="1" dirty="0" err="1"/>
              <a:t>Beitrage</a:t>
            </a:r>
            <a:r>
              <a:rPr lang="cs-CZ" i="1" dirty="0"/>
              <a:t> </a:t>
            </a:r>
            <a:r>
              <a:rPr lang="cs-CZ" i="1" dirty="0" err="1"/>
              <a:t>zur</a:t>
            </a:r>
            <a:r>
              <a:rPr lang="cs-CZ" i="1" dirty="0"/>
              <a:t> </a:t>
            </a:r>
            <a:r>
              <a:rPr lang="cs-CZ" i="1" dirty="0" err="1"/>
              <a:t>Geschichte</a:t>
            </a:r>
            <a:r>
              <a:rPr lang="cs-CZ" i="1" dirty="0"/>
              <a:t> des </a:t>
            </a:r>
            <a:r>
              <a:rPr lang="cs-CZ" i="1" dirty="0" err="1"/>
              <a:t>Hussitenkriegs</a:t>
            </a:r>
            <a:r>
              <a:rPr lang="cs-CZ" dirty="0"/>
              <a:t> (2 </a:t>
            </a:r>
            <a:r>
              <a:rPr lang="cs-CZ" dirty="0" err="1"/>
              <a:t>vols</a:t>
            </a:r>
            <a:r>
              <a:rPr lang="cs-CZ" dirty="0"/>
              <a:t>., Prague, 1872-1874</a:t>
            </a:r>
            <a:r>
              <a:rPr lang="cs-CZ" dirty="0" smtClean="0"/>
              <a:t>).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myth about the special role that Slavic people would play in the history of mankind. In </a:t>
            </a:r>
            <a:r>
              <a:rPr lang="en-US" dirty="0" err="1"/>
              <a:t>hist</a:t>
            </a:r>
            <a:r>
              <a:rPr lang="en-US" dirty="0"/>
              <a:t> “</a:t>
            </a:r>
            <a:r>
              <a:rPr lang="en-US" dirty="0" err="1"/>
              <a:t>Přehled</a:t>
            </a:r>
            <a:r>
              <a:rPr lang="en-US" dirty="0"/>
              <a:t> dějin </a:t>
            </a:r>
            <a:r>
              <a:rPr lang="en-US" dirty="0" err="1"/>
              <a:t>krásovědy</a:t>
            </a:r>
            <a:r>
              <a:rPr lang="en-US" dirty="0"/>
              <a:t> a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literatury</a:t>
            </a:r>
            <a:r>
              <a:rPr lang="en-US" dirty="0"/>
              <a:t>” (An Historical Survey of the Science of Beauty and the Literature on the Subject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4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089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Slovanská epopej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51" y="1201783"/>
            <a:ext cx="11829048" cy="5556068"/>
          </a:xfrm>
        </p:spPr>
      </p:pic>
    </p:spTree>
    <p:extLst>
      <p:ext uri="{BB962C8B-B14F-4D97-AF65-F5344CB8AC3E}">
        <p14:creationId xmlns:p14="http://schemas.microsoft.com/office/powerpoint/2010/main" val="29537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647</Words>
  <Application>Microsoft Office PowerPoint</Application>
  <PresentationFormat>Širokoúhlá obrazovka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Czech Philosophy of the XXth Century in Context - Introduction - </vt:lpstr>
      <vt:lpstr>Credits</vt:lpstr>
      <vt:lpstr>Difficulties to delineate something as a „nationally specific“ philosophy</vt:lpstr>
      <vt:lpstr>Difficulties to delineate something as  a „nationally specific“ philosophy</vt:lpstr>
      <vt:lpstr>Particular features of 20th c. Czech Philosophy ?</vt:lpstr>
      <vt:lpstr>Particular features of 20th c. Czech Philosophy ?</vt:lpstr>
      <vt:lpstr>The uncertain purpose of such an endeavor</vt:lpstr>
      <vt:lpstr>What is the task of Czech people in the universal concert of nation? </vt:lpstr>
      <vt:lpstr>Slovanská epopej</vt:lpstr>
      <vt:lpstr>Prezentace aplikace PowerPoint</vt:lpstr>
      <vt:lpstr>Readings for the next two sessions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Philosophy of the XXth Century in Context</dc:title>
  <dc:creator>Švec, Ondřej</dc:creator>
  <cp:lastModifiedBy>Ondrej Svec</cp:lastModifiedBy>
  <cp:revision>6</cp:revision>
  <dcterms:created xsi:type="dcterms:W3CDTF">2019-02-26T09:35:58Z</dcterms:created>
  <dcterms:modified xsi:type="dcterms:W3CDTF">2020-03-05T15:01:18Z</dcterms:modified>
</cp:coreProperties>
</file>