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324" r:id="rId3"/>
    <p:sldId id="297" r:id="rId4"/>
    <p:sldId id="296" r:id="rId5"/>
    <p:sldId id="325" r:id="rId6"/>
    <p:sldId id="304" r:id="rId7"/>
    <p:sldId id="299" r:id="rId8"/>
    <p:sldId id="300" r:id="rId9"/>
    <p:sldId id="302" r:id="rId10"/>
    <p:sldId id="303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2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EEEB5-EDA8-4D31-BE44-D2F28DD8C981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98DD2-8F18-44CC-95D8-D8CBEE4D9D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34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73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6984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957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1608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885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624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91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48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66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2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72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1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91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83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00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0A8B4-BCD3-46E5-96B8-929E5C559D22}" type="datetimeFigureOut">
              <a:rPr lang="cs-CZ" smtClean="0"/>
              <a:pPr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69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icr.cz/" TargetMode="External"/><Relationship Id="rId2" Type="http://schemas.openxmlformats.org/officeDocument/2006/relationships/hyperlink" Target="http://www.rvp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ovamaturita.cz/" TargetMode="External"/><Relationship Id="rId4" Type="http://schemas.openxmlformats.org/officeDocument/2006/relationships/hyperlink" Target="http://www.cermat.cz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v.cz/forum/obecna-diskuze-k-revizim" TargetMode="External"/><Relationship Id="rId2" Type="http://schemas.openxmlformats.org/officeDocument/2006/relationships/hyperlink" Target="http://www.nuv.cz/t/rrv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duin.cz/tiskove-zpravy/tiskova-zprava-vyzva-k-zastaveni-revizi-ramcoveho-vzdelavaciho-programu/" TargetMode="External"/><Relationship Id="rId4" Type="http://schemas.openxmlformats.org/officeDocument/2006/relationships/hyperlink" Target="http://www.nuv.cz/t/rrvp/0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Didaktika literatury </a:t>
            </a:r>
            <a:r>
              <a:rPr lang="cs-CZ" sz="4800" dirty="0"/>
              <a:t>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5018562"/>
            <a:ext cx="6406480" cy="159403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Obklopeni </a:t>
            </a:r>
            <a:r>
              <a:rPr lang="cs-CZ" sz="3200" b="1" dirty="0" smtClean="0"/>
              <a:t>dokumenty: pohyb mezi </a:t>
            </a:r>
            <a:r>
              <a:rPr lang="cs-CZ" sz="3200" b="1" dirty="0" err="1" smtClean="0"/>
              <a:t>kurikulárními</a:t>
            </a:r>
            <a:r>
              <a:rPr lang="cs-CZ" sz="3200" b="1" dirty="0" smtClean="0"/>
              <a:t> dokumenty</a:t>
            </a:r>
            <a:endParaRPr lang="cs-CZ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Zdroje, instituce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metodický portál pro učitele: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rvp.cz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https://www.npicr.cz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(Národní pedagogický institut ČR, dříve NIDV + NUOV)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hlinkClick r:id="rId4"/>
              </a:rPr>
              <a:t>www.cermat.cz</a:t>
            </a:r>
            <a:r>
              <a:rPr lang="cs-CZ" dirty="0" smtClean="0"/>
              <a:t> (materiály k jednotné přijímací zkoušce)</a:t>
            </a:r>
          </a:p>
          <a:p>
            <a:endParaRPr lang="cs-CZ" dirty="0"/>
          </a:p>
          <a:p>
            <a:r>
              <a:rPr lang="cs-CZ" dirty="0" smtClean="0">
                <a:hlinkClick r:id="rId5"/>
              </a:rPr>
              <a:t>www.novamaturita.cz</a:t>
            </a:r>
            <a:r>
              <a:rPr lang="cs-CZ" dirty="0" smtClean="0"/>
              <a:t> (Katalogy + maturitní zkouška)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Literatura, literární výchova v </a:t>
            </a:r>
            <a:r>
              <a:rPr lang="cs-CZ" b="1" dirty="0" smtClean="0"/>
              <a:t>RVP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RVP: literární komunikace, očekávané výstupy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rozliší umělecký text od neuměleckého, nalezne jevy, které činí text uměleckým</a:t>
            </a:r>
          </a:p>
          <a:p>
            <a:endParaRPr lang="cs-CZ" dirty="0" smtClean="0"/>
          </a:p>
          <a:p>
            <a:r>
              <a:rPr lang="cs-CZ" dirty="0" smtClean="0"/>
              <a:t>objasní rozdíly mezi fikčním a reálným světem a vysvětlí, jakým způsobem se reálný svět promítá do literárního textu, jaký vliv může mít svět fikce na myšlení a jednání reálných lidí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 konkrétních příkladech popíše specifické prostředky básnického jazyka a objasní jejich funkci v textu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RVP: literární komunikace, 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rozliší a specifikuje jednotky vyprávění (časoprostor, vypravěč, postavy) a zhodnotí jejich funkci a účinek na čtenáře</a:t>
            </a:r>
          </a:p>
          <a:p>
            <a:r>
              <a:rPr lang="cs-CZ" dirty="0" smtClean="0"/>
              <a:t>rozezná typy promluv a vyprávěcí způsoby a posoudí jejich funkci v konkrétním textu</a:t>
            </a:r>
          </a:p>
          <a:p>
            <a:r>
              <a:rPr lang="cs-CZ" dirty="0" smtClean="0"/>
              <a:t>při interpretaci literárního textu ve všech jeho kontextech uplatňuje prohloubené znalosti o struktuře literárního textu, literárních žánrech a literárněvědných termínech</a:t>
            </a:r>
          </a:p>
          <a:p>
            <a:r>
              <a:rPr lang="cs-CZ" dirty="0" smtClean="0"/>
              <a:t>identifikuje využití jednoho textu v textu jiném (intertextovost) a objasní jeho funkci a účinek na čtenáře</a:t>
            </a:r>
          </a:p>
          <a:p>
            <a:r>
              <a:rPr lang="cs-CZ" dirty="0" smtClean="0"/>
              <a:t>postihne smysl textu, vysvětlí důvody a důsledky různých interpretací téhož textu, porovná je a</a:t>
            </a:r>
          </a:p>
          <a:p>
            <a:r>
              <a:rPr lang="cs-CZ" dirty="0" smtClean="0"/>
              <a:t>zhodnotí, odhalí eventuální dezinterpretace textu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RVP: literární komunikace, 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rozliší texty spadající do oblasti tzv. literatury vážné, středního proudu a literárního braku a svůj názor argumentačně zdůvodní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samostatně interpretuje dramatické, filmové a televizní zpracování literárních děl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vystihne podstatné rysy základních period vývoje české i světové literatury, významných uměleckých</a:t>
            </a:r>
          </a:p>
          <a:p>
            <a:pPr>
              <a:buNone/>
            </a:pPr>
            <a:r>
              <a:rPr lang="cs-CZ" dirty="0" smtClean="0"/>
              <a:t> 	směrů, uvede jejich představitele a charakterizuje a interpretuje jejich přínos pro vývoj literatury a literárního myšlení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RVP: literární komunikace, 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vysvětlí specifičnost vývoje české literatury a vyloží její postavení v kontextu literatury světové</a:t>
            </a:r>
          </a:p>
          <a:p>
            <a:pPr>
              <a:buNone/>
            </a:pPr>
            <a:r>
              <a:rPr lang="cs-CZ" dirty="0" smtClean="0"/>
              <a:t> 	(vzájemná inspirace, příbuznost, odlišnosti a jejich příčiny)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tvořivě využívá informací z odborné literatury, internetu, tisku a z dalších zdrojů, kriticky je třídí a vyhodnocuje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získané schopnosti a dovednosti tvořivě využívá v produktivních činnostech rozvíjejících jeho individuální styl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RVP: UČIVO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základy literární vědy – literární teorie, literární historie, literární kritika, poetika; </a:t>
            </a:r>
            <a:r>
              <a:rPr lang="cs-CZ" b="1" dirty="0" err="1" smtClean="0"/>
              <a:t>interdisciplinárnost</a:t>
            </a:r>
            <a:r>
              <a:rPr lang="cs-CZ" b="1" dirty="0" smtClean="0"/>
              <a:t> </a:t>
            </a:r>
            <a:r>
              <a:rPr lang="cs-CZ" dirty="0" smtClean="0"/>
              <a:t>literární vědy; literatura a její funkce</a:t>
            </a:r>
          </a:p>
          <a:p>
            <a:endParaRPr lang="cs-CZ" dirty="0" smtClean="0"/>
          </a:p>
          <a:p>
            <a:r>
              <a:rPr lang="cs-CZ" b="1" dirty="0" smtClean="0"/>
              <a:t>metody interpretace textu – interpretační postupy a konvence, význam a smysl, popis, analýza, výklad </a:t>
            </a:r>
            <a:r>
              <a:rPr lang="cs-CZ" dirty="0" smtClean="0"/>
              <a:t>a vlastní interpretace textu; čtenářské kompetence; interpretace a </a:t>
            </a:r>
            <a:r>
              <a:rPr lang="cs-CZ" dirty="0" err="1" smtClean="0"/>
              <a:t>přeinterpretování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způsoby vyjadřování zážitků z literárních děl a soudů nad nimi (osobní záznamy, anotace, kritika</a:t>
            </a:r>
          </a:p>
          <a:p>
            <a:pPr>
              <a:buNone/>
            </a:pPr>
            <a:r>
              <a:rPr lang="cs-CZ" b="1" dirty="0" smtClean="0"/>
              <a:t>	a recenze, polemiky)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RVP: UČIVO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rmAutofit/>
          </a:bodyPr>
          <a:lstStyle/>
          <a:p>
            <a:r>
              <a:rPr lang="cs-CZ" b="1" dirty="0" smtClean="0"/>
              <a:t>jazykové, kompoziční a tematické prostředky výstavby literárního díla – tropy; figury; rytmus, rým </a:t>
            </a:r>
            <a:r>
              <a:rPr lang="cs-CZ" dirty="0" smtClean="0"/>
              <a:t>a zvukové prostředky poezie; monolog, dialog, přímá a nepřímá řeč, nevlastní přímá a polopřímá řeč; typy kompozice; motiv, téma</a:t>
            </a:r>
          </a:p>
          <a:p>
            <a:endParaRPr lang="cs-CZ" dirty="0" smtClean="0"/>
          </a:p>
          <a:p>
            <a:r>
              <a:rPr lang="cs-CZ" b="1" dirty="0" smtClean="0"/>
              <a:t>text a intertextovost – kontext, vliv a způsoby </a:t>
            </a:r>
            <a:r>
              <a:rPr lang="cs-CZ" b="1" dirty="0" err="1" smtClean="0"/>
              <a:t>mezitextového</a:t>
            </a:r>
            <a:r>
              <a:rPr lang="cs-CZ" b="1" dirty="0" smtClean="0"/>
              <a:t> navazování a </a:t>
            </a:r>
            <a:r>
              <a:rPr lang="cs-CZ" b="1" dirty="0" err="1" smtClean="0"/>
              <a:t>mezitextové</a:t>
            </a:r>
            <a:r>
              <a:rPr lang="cs-CZ" b="1" dirty="0" smtClean="0"/>
              <a:t> komunikace </a:t>
            </a:r>
            <a:r>
              <a:rPr lang="cs-CZ" dirty="0" smtClean="0"/>
              <a:t>(motto, citát, </a:t>
            </a:r>
            <a:r>
              <a:rPr lang="cs-CZ" dirty="0" err="1" smtClean="0"/>
              <a:t>aluze</a:t>
            </a:r>
            <a:r>
              <a:rPr lang="cs-CZ" dirty="0" smtClean="0"/>
              <a:t>), žánry založené na </a:t>
            </a:r>
            <a:r>
              <a:rPr lang="cs-CZ" dirty="0" err="1" smtClean="0"/>
              <a:t>mezitextovém</a:t>
            </a:r>
            <a:r>
              <a:rPr lang="cs-CZ" dirty="0" smtClean="0"/>
              <a:t> navazování (parodie, travestie, plagiát), hraniční rysy textu (předmluva, doslov, ilustrace, obálka; autorský komentář, recenze)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RVP: UČIVO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72816"/>
            <a:ext cx="6591985" cy="413840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vývoj literatury v kontextu dobového myšlení, umění a kultury – funkce periodizace literatury, vývoj </a:t>
            </a:r>
            <a:r>
              <a:rPr lang="cs-CZ" sz="2400" dirty="0" smtClean="0"/>
              <a:t>kontextu české a světové literatury; tematický a výrazový přínos velkých autorských osobností; literární směry a hnutí; vývoj literárních druhů a žánrů s důrazem na moderní literaturu</a:t>
            </a: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ÚKOLY, SOUVISLOSTI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RVP pro střední odborné vzdělávání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soustava oborů, vybrat si určité obory a projít podobu jejich RVP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promyslet způsob (výhody a nevýhody) transformace oborového základu do RVP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Pedagogické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391744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 smtClean="0"/>
              <a:t>Rámcové vzdělávací programy </a:t>
            </a:r>
          </a:p>
          <a:p>
            <a:pPr marL="0" indent="0">
              <a:buNone/>
            </a:pPr>
            <a:r>
              <a:rPr lang="cs-CZ" sz="2200" dirty="0" smtClean="0"/>
              <a:t>(RVP Z, RVP </a:t>
            </a:r>
            <a:r>
              <a:rPr lang="cs-CZ" sz="2200" dirty="0" smtClean="0"/>
              <a:t>SŠ- G, G se sport. </a:t>
            </a:r>
            <a:r>
              <a:rPr lang="cs-CZ" sz="2200" dirty="0" smtClean="0"/>
              <a:t>přípravou, RVP pro střední odborné vzdělávání</a:t>
            </a:r>
            <a:r>
              <a:rPr lang="cs-CZ" sz="2200" dirty="0" smtClean="0"/>
              <a:t>)</a:t>
            </a:r>
            <a:endParaRPr lang="cs-CZ" sz="2200" dirty="0" smtClean="0"/>
          </a:p>
          <a:p>
            <a:endParaRPr lang="cs-CZ" sz="2200" dirty="0"/>
          </a:p>
          <a:p>
            <a:r>
              <a:rPr lang="cs-CZ" sz="2200" dirty="0"/>
              <a:t> </a:t>
            </a:r>
            <a:r>
              <a:rPr lang="cs-CZ" sz="2200" dirty="0" smtClean="0"/>
              <a:t>Standardy pro základní </a:t>
            </a:r>
            <a:r>
              <a:rPr lang="cs-CZ" sz="2200" dirty="0" smtClean="0"/>
              <a:t>vzdělávání (minimální cílové požadavky na vzdělávání)</a:t>
            </a: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 smtClean="0"/>
              <a:t>Specifikace požadavků pro jednotnou přijímající zkoušku v přijímacím řízení na střední školy v oborech vzdělání s maturitní zkouškou </a:t>
            </a:r>
          </a:p>
          <a:p>
            <a:endParaRPr lang="cs-CZ" sz="2200" dirty="0"/>
          </a:p>
          <a:p>
            <a:r>
              <a:rPr lang="cs-CZ" sz="2200" b="1" dirty="0" smtClean="0"/>
              <a:t>Katalogy </a:t>
            </a:r>
            <a:r>
              <a:rPr lang="cs-CZ" sz="2200" b="1" dirty="0"/>
              <a:t>požadavků </a:t>
            </a:r>
          </a:p>
          <a:p>
            <a:endParaRPr lang="cs-CZ" sz="22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853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70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Školský zákon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zákon č. 561/2004 Sb., o předškolním, základním, středním, vyšším odborném a jiném vzdělávání. </a:t>
            </a:r>
          </a:p>
          <a:p>
            <a:pPr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RVP byly do systému českého školního vzdělávání uvedeny právě tímto </a:t>
            </a:r>
            <a:r>
              <a:rPr lang="cs-CZ" dirty="0" smtClean="0"/>
              <a:t>zákonem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RVP ZV: od 2005</a:t>
            </a:r>
          </a:p>
          <a:p>
            <a:pPr>
              <a:buFont typeface="Arial" pitchFamily="34" charset="0"/>
              <a:buChar char="•"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RVP G: od 2007, ŠVP od 2009</a:t>
            </a:r>
            <a:endParaRPr lang="cs-CZ" b="1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ledovat aktuální </a:t>
            </a:r>
            <a:r>
              <a:rPr lang="cs-CZ" dirty="0"/>
              <a:t>znění zákona č. 561/2004 Sb</a:t>
            </a:r>
            <a:r>
              <a:rPr lang="cs-CZ" dirty="0" smtClean="0"/>
              <a:t>.! (novelizace) </a:t>
            </a:r>
          </a:p>
          <a:p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yhlášky ke školskému zákonu 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46375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tvoří obecně závazný rámec pro tvorbu školních vzdělávacích programů škol všech oborů vzdělání </a:t>
            </a:r>
            <a:br>
              <a:rPr lang="cs-CZ" sz="2000" dirty="0" smtClean="0"/>
            </a:br>
            <a:r>
              <a:rPr lang="cs-CZ" sz="2000" dirty="0" smtClean="0"/>
              <a:t>v předškolním, základním, základním uměleckém, jazykovém a středním vzdělávání.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REVIZE RVP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4282422"/>
          </a:xfrm>
        </p:spPr>
        <p:txBody>
          <a:bodyPr>
            <a:normAutofit fontScale="55000" lnSpcReduction="20000"/>
          </a:bodyPr>
          <a:lstStyle/>
          <a:p>
            <a:r>
              <a:rPr lang="cs-CZ" sz="2900" dirty="0" smtClean="0"/>
              <a:t>revize RVP a diskuse k revizím (jejich průběhu, příp. zastavení)</a:t>
            </a:r>
          </a:p>
          <a:p>
            <a:endParaRPr lang="cs-CZ" sz="2900" dirty="0" smtClean="0"/>
          </a:p>
          <a:p>
            <a:r>
              <a:rPr lang="cs-CZ" sz="2900" dirty="0" smtClean="0"/>
              <a:t>Strategie vzdělávací politiky ČR 2030 +</a:t>
            </a:r>
          </a:p>
          <a:p>
            <a:endParaRPr lang="cs-CZ" sz="2900" dirty="0" smtClean="0"/>
          </a:p>
          <a:p>
            <a:r>
              <a:rPr lang="cs-CZ" sz="2900" dirty="0" smtClean="0"/>
              <a:t>a</a:t>
            </a:r>
            <a:r>
              <a:rPr lang="cs-CZ" sz="2900" dirty="0" smtClean="0"/>
              <a:t>nalytická  podkladová studie k vzdělávací oblasti literární výchov (Mgr. Koubek, diskutabilní koncept?)</a:t>
            </a:r>
            <a:endParaRPr lang="cs-CZ" sz="2900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sz="2600" dirty="0"/>
              <a:t>o</a:t>
            </a:r>
            <a:r>
              <a:rPr lang="cs-CZ" sz="2600" dirty="0" smtClean="0"/>
              <a:t>dkazy k problematice a diskusím: </a:t>
            </a:r>
          </a:p>
          <a:p>
            <a:pPr marL="0" indent="0">
              <a:buNone/>
            </a:pPr>
            <a:r>
              <a:rPr lang="cs-CZ" sz="2600" dirty="0" smtClean="0">
                <a:hlinkClick r:id="rId2"/>
              </a:rPr>
              <a:t>http</a:t>
            </a:r>
            <a:r>
              <a:rPr lang="cs-CZ" sz="2600" dirty="0">
                <a:hlinkClick r:id="rId2"/>
              </a:rPr>
              <a:t>://www.nuv.cz/t/rrvp</a:t>
            </a:r>
            <a:endParaRPr lang="cs-CZ" sz="2600" dirty="0"/>
          </a:p>
          <a:p>
            <a:pPr marL="0" indent="0">
              <a:buNone/>
            </a:pPr>
            <a:r>
              <a:rPr lang="cs-CZ" sz="2600" dirty="0">
                <a:hlinkClick r:id="rId3"/>
              </a:rPr>
              <a:t>http://www.nuv.cz/forum/obecna-diskuze-k-revizim</a:t>
            </a:r>
            <a:endParaRPr lang="cs-CZ" sz="2600" dirty="0"/>
          </a:p>
          <a:p>
            <a:pPr marL="0" indent="0">
              <a:buNone/>
            </a:pPr>
            <a:r>
              <a:rPr lang="cs-CZ" sz="2600" dirty="0">
                <a:hlinkClick r:id="rId4"/>
              </a:rPr>
              <a:t>http://www.nuv.cz/t/rrvp/04</a:t>
            </a:r>
            <a:endParaRPr lang="cs-CZ" sz="2600" dirty="0"/>
          </a:p>
          <a:p>
            <a:pPr marL="0" indent="0">
              <a:buNone/>
            </a:pPr>
            <a:r>
              <a:rPr lang="cs-CZ" sz="2600" dirty="0">
                <a:hlinkClick r:id="rId5"/>
              </a:rPr>
              <a:t>https://www.eduin.cz/tiskove-zpravy/tiskova-zprava-vyzva-k-zastaveni-revizi-ramcoveho-vzdelavaciho-programu/</a:t>
            </a:r>
            <a:r>
              <a:rPr lang="cs-CZ" sz="2600" dirty="0"/>
              <a:t> (výzva k zastavení revizí)</a:t>
            </a:r>
          </a:p>
          <a:p>
            <a:pPr marL="0" indent="0"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61640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SŠ: soustava RVP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RVP G</a:t>
            </a:r>
          </a:p>
          <a:p>
            <a:endParaRPr lang="cs-CZ" dirty="0"/>
          </a:p>
          <a:p>
            <a:r>
              <a:rPr lang="cs-CZ" dirty="0" smtClean="0"/>
              <a:t>RVP G se sportovní přípravou</a:t>
            </a:r>
          </a:p>
          <a:p>
            <a:endParaRPr lang="cs-CZ" dirty="0"/>
          </a:p>
          <a:p>
            <a:r>
              <a:rPr lang="cs-CZ" dirty="0" smtClean="0"/>
              <a:t>RVP střední odborné školy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165618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>Rámcové vzdělávací programy stanoví zejména:</a:t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844824"/>
            <a:ext cx="6591985" cy="45365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konkrétní cíle, formy, délku a povinný obsah vzdělávání, a to všeobecného a odborného podle zaměření daného oboru vzdělání, jeho organizační uspořádání, profesní profil, podmínky průběhu a ukončování vzdělávání a zásady pro tvorbu školních vzdělávacích programů</a:t>
            </a:r>
          </a:p>
          <a:p>
            <a:r>
              <a:rPr lang="cs-CZ" dirty="0" smtClean="0"/>
              <a:t>podmínky pro vzdělávání žáků se speciálními vzdělávacími potřebami a nezbytné materiální, personální a organizační podmínky a podmínky bezpečnosti a ochrany zdraví.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Rámcové vzdělávací programy musí odpovídat nejnovějším poznatkům:</a:t>
            </a:r>
          </a:p>
          <a:p>
            <a:r>
              <a:rPr lang="cs-CZ" dirty="0" smtClean="0"/>
              <a:t>vědních disciplín, jejichž základy a praktické využití má vzdělávání zprostředkovat, a</a:t>
            </a:r>
          </a:p>
          <a:p>
            <a:r>
              <a:rPr lang="cs-CZ" dirty="0" smtClean="0"/>
              <a:t>pedagogiky a psychologie o účinných metodách a organizačním uspořádání vzdělávání přiměřeně věku a rozvoji vzdělávaného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Školní vzdělávací program (ŠVP)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základě RVP a pravidel v nich stanovených si jednotlivé školy vytvářejí své realizační programové dokumenty – školní vzdělávací programy</a:t>
            </a:r>
          </a:p>
          <a:p>
            <a:endParaRPr lang="cs-CZ" dirty="0" smtClean="0"/>
          </a:p>
          <a:p>
            <a:r>
              <a:rPr lang="cs-CZ" dirty="0" smtClean="0"/>
              <a:t>ŠVP musí být v souladu s RVP</a:t>
            </a:r>
          </a:p>
          <a:p>
            <a:endParaRPr lang="cs-CZ" dirty="0" smtClean="0"/>
          </a:p>
          <a:p>
            <a:r>
              <a:rPr lang="cs-CZ" dirty="0" smtClean="0"/>
              <a:t>obsah vzdělávání může být v ŠVP uspořádán do předmětů nebo jiných ucelených částí učiva (například modulů)</a:t>
            </a:r>
          </a:p>
          <a:p>
            <a:endParaRPr lang="cs-CZ" dirty="0" smtClean="0"/>
          </a:p>
          <a:p>
            <a:r>
              <a:rPr lang="cs-CZ" dirty="0" smtClean="0"/>
              <a:t>ŠVP zveřejňuje ředitel školy nebo školského zařízení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ÚKOLY v souvislostech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nahlédnout do RVP</a:t>
            </a:r>
          </a:p>
          <a:p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rostudovat vybrané ŠVP</a:t>
            </a:r>
          </a:p>
          <a:p>
            <a:endParaRPr lang="cs-CZ" dirty="0" smtClean="0"/>
          </a:p>
          <a:p>
            <a:r>
              <a:rPr lang="cs-CZ" dirty="0" smtClean="0"/>
              <a:t>nahlédnout do manuálů a metodiky pro tvorbu ŠVP </a:t>
            </a:r>
          </a:p>
          <a:p>
            <a:pPr>
              <a:buNone/>
            </a:pPr>
            <a:r>
              <a:rPr lang="cs-CZ" dirty="0" smtClean="0"/>
              <a:t>(dostupné např. zde: http://www.</a:t>
            </a:r>
            <a:r>
              <a:rPr lang="cs-CZ" dirty="0" err="1" smtClean="0"/>
              <a:t>nuv.cz</a:t>
            </a:r>
            <a:r>
              <a:rPr lang="cs-CZ" dirty="0" smtClean="0"/>
              <a:t>/t/</a:t>
            </a:r>
            <a:r>
              <a:rPr lang="cs-CZ" dirty="0" err="1" smtClean="0"/>
              <a:t>rvp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11529</TotalTime>
  <Words>934</Words>
  <Application>Microsoft Office PowerPoint</Application>
  <PresentationFormat>Předvádění na obrazovce (4:3)</PresentationFormat>
  <Paragraphs>135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Wingdings 3</vt:lpstr>
      <vt:lpstr>Stébla</vt:lpstr>
      <vt:lpstr>Didaktika literatury 3</vt:lpstr>
      <vt:lpstr>Pedagogické dokumenty</vt:lpstr>
      <vt:lpstr>Školský zákon</vt:lpstr>
      <vt:lpstr>Rámcové vzdělávací programy </vt:lpstr>
      <vt:lpstr>REVIZE RVP </vt:lpstr>
      <vt:lpstr>SŠ: soustava RVP </vt:lpstr>
      <vt:lpstr> Rámcové vzdělávací programy stanoví zejména:   </vt:lpstr>
      <vt:lpstr>Školní vzdělávací program (ŠVP)</vt:lpstr>
      <vt:lpstr>ÚKOLY v souvislostech</vt:lpstr>
      <vt:lpstr>Zdroje, instituce </vt:lpstr>
      <vt:lpstr>Literatura, literární výchova v RVP</vt:lpstr>
      <vt:lpstr>RVP: literární komunikace, očekávané výstupy</vt:lpstr>
      <vt:lpstr>RVP: literární komunikace, očekávané výstupy</vt:lpstr>
      <vt:lpstr>RVP: literární komunikace, očekávané výstupy</vt:lpstr>
      <vt:lpstr>RVP: literární komunikace, očekávané výstupy</vt:lpstr>
      <vt:lpstr>RVP: UČIVO </vt:lpstr>
      <vt:lpstr>RVP: UČIVO</vt:lpstr>
      <vt:lpstr>RVP: UČIVO</vt:lpstr>
      <vt:lpstr>ÚKOLY, SOUVISLOSTI</vt:lpstr>
      <vt:lpstr>Děkuji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kapustova</dc:creator>
  <cp:lastModifiedBy>FFUK</cp:lastModifiedBy>
  <cp:revision>133</cp:revision>
  <dcterms:created xsi:type="dcterms:W3CDTF">2011-02-15T08:21:18Z</dcterms:created>
  <dcterms:modified xsi:type="dcterms:W3CDTF">2020-11-01T14:22:52Z</dcterms:modified>
</cp:coreProperties>
</file>