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3"/>
    <p:sldMasterId id="2147483744" r:id="rId4"/>
  </p:sldMasterIdLst>
  <p:notesMasterIdLst>
    <p:notesMasterId r:id="rId17"/>
  </p:notesMasterIdLst>
  <p:handoutMasterIdLst>
    <p:handoutMasterId r:id="rId18"/>
  </p:handoutMasterIdLst>
  <p:sldIdLst>
    <p:sldId id="378" r:id="rId5"/>
    <p:sldId id="414" r:id="rId6"/>
    <p:sldId id="408" r:id="rId7"/>
    <p:sldId id="410" r:id="rId8"/>
    <p:sldId id="411" r:id="rId9"/>
    <p:sldId id="416" r:id="rId10"/>
    <p:sldId id="417" r:id="rId11"/>
    <p:sldId id="409" r:id="rId12"/>
    <p:sldId id="412" r:id="rId13"/>
    <p:sldId id="413" r:id="rId14"/>
    <p:sldId id="415" r:id="rId15"/>
    <p:sldId id="407" r:id="rId16"/>
  </p:sldIdLst>
  <p:sldSz cx="9144000" cy="6858000" type="screen4x3"/>
  <p:notesSz cx="6781800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FF3300"/>
    <a:srgbClr val="CC33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A9790C-E8CC-4B2C-8AFC-715B0164ED2C}" v="14" dt="2021-12-25T10:53:04.5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72028" autoAdjust="0"/>
  </p:normalViewPr>
  <p:slideViewPr>
    <p:cSldViewPr>
      <p:cViewPr varScale="1">
        <p:scale>
          <a:sx n="54" d="100"/>
          <a:sy n="54" d="100"/>
        </p:scale>
        <p:origin x="20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314" y="-78"/>
      </p:cViewPr>
      <p:guideLst>
        <p:guide orient="horz" pos="3127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Vágner" userId="S::vagner@vojenskyobor.cz::8f38ecf4-166a-48cb-9f9e-f1a40236ef56" providerId="AD" clId="Web-{23A9790C-E8CC-4B2C-8AFC-715B0164ED2C}"/>
    <pc:docChg chg="modSld">
      <pc:chgData name="Michal Vágner" userId="S::vagner@vojenskyobor.cz::8f38ecf4-166a-48cb-9f9e-f1a40236ef56" providerId="AD" clId="Web-{23A9790C-E8CC-4B2C-8AFC-715B0164ED2C}" dt="2021-12-25T10:53:04.589" v="6" actId="20577"/>
      <pc:docMkLst>
        <pc:docMk/>
      </pc:docMkLst>
      <pc:sldChg chg="modSp">
        <pc:chgData name="Michal Vágner" userId="S::vagner@vojenskyobor.cz::8f38ecf4-166a-48cb-9f9e-f1a40236ef56" providerId="AD" clId="Web-{23A9790C-E8CC-4B2C-8AFC-715B0164ED2C}" dt="2021-12-25T10:53:04.589" v="6" actId="20577"/>
        <pc:sldMkLst>
          <pc:docMk/>
          <pc:sldMk cId="0" sldId="407"/>
        </pc:sldMkLst>
        <pc:spChg chg="mod">
          <ac:chgData name="Michal Vágner" userId="S::vagner@vojenskyobor.cz::8f38ecf4-166a-48cb-9f9e-f1a40236ef56" providerId="AD" clId="Web-{23A9790C-E8CC-4B2C-8AFC-715B0164ED2C}" dt="2021-12-25T10:53:04.589" v="6" actId="20577"/>
          <ac:spMkLst>
            <pc:docMk/>
            <pc:sldMk cId="0" sldId="407"/>
            <ac:spMk id="24579" creationId="{0DEA3EC9-4621-4CD7-80A1-B46A61D61FD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D20B98B5-6E44-45F5-BEF8-94A0EC5B5A3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FD543D22-731D-4857-B3B3-11E3548F063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44" name="Rectangle 4">
            <a:extLst>
              <a:ext uri="{FF2B5EF4-FFF2-40B4-BE49-F238E27FC236}">
                <a16:creationId xmlns:a16="http://schemas.microsoft.com/office/drawing/2014/main" id="{F6A61122-DE65-4C66-831A-82B2F151128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45" name="Rectangle 5">
            <a:extLst>
              <a:ext uri="{FF2B5EF4-FFF2-40B4-BE49-F238E27FC236}">
                <a16:creationId xmlns:a16="http://schemas.microsoft.com/office/drawing/2014/main" id="{860A1911-62DD-41D3-BFDB-83723E14C33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E4B5196-0151-42E5-913F-31C3D6ABC0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C93C46BC-1ABC-4314-A95B-B067A86A5A4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FC777969-CB3C-4EB2-8129-358646A1D3E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C696F193-8810-41D5-9291-67F8EC1CC86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7" name="Rectangle 5">
            <a:extLst>
              <a:ext uri="{FF2B5EF4-FFF2-40B4-BE49-F238E27FC236}">
                <a16:creationId xmlns:a16="http://schemas.microsoft.com/office/drawing/2014/main" id="{DC13CCCB-1F3F-4B1B-9124-A652D204876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10598" name="Rectangle 6">
            <a:extLst>
              <a:ext uri="{FF2B5EF4-FFF2-40B4-BE49-F238E27FC236}">
                <a16:creationId xmlns:a16="http://schemas.microsoft.com/office/drawing/2014/main" id="{8B254ED5-E5C9-433C-B2AB-2957BB2F882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0599" name="Rectangle 7">
            <a:extLst>
              <a:ext uri="{FF2B5EF4-FFF2-40B4-BE49-F238E27FC236}">
                <a16:creationId xmlns:a16="http://schemas.microsoft.com/office/drawing/2014/main" id="{EB114E92-5576-44C8-AA9C-5544A0410A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AB0117D-4257-40BB-B33F-9E2F4057D9DD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91F39610-9DCE-4336-9EE8-6217DA1897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8CB816-D1E4-4BE4-BABE-DCDF38B7DA09}" type="slidenum">
              <a:rPr lang="cs-CZ" altLang="cs-CZ"/>
              <a:pPr>
                <a:spcBef>
                  <a:spcPct val="0"/>
                </a:spcBef>
              </a:pPr>
              <a:t>2</a:t>
            </a:fld>
            <a:endParaRPr lang="cs-CZ" altLang="cs-CZ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05C67499-53DD-48F1-90C7-DCCEAA04BA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8E6A38FB-F78B-4208-A088-412670A4AD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Speciální složka tělesné připravenosti se utváří ve služební tělesné přípravě a v jednotlivých druzích vojensko-odborné přípravy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>
            <a:extLst>
              <a:ext uri="{FF2B5EF4-FFF2-40B4-BE49-F238E27FC236}">
                <a16:creationId xmlns:a16="http://schemas.microsoft.com/office/drawing/2014/main" id="{C120AE79-815E-4770-B03C-5C1BD50D58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Zástupný symbol pro poznámky 2">
            <a:extLst>
              <a:ext uri="{FF2B5EF4-FFF2-40B4-BE49-F238E27FC236}">
                <a16:creationId xmlns:a16="http://schemas.microsoft.com/office/drawing/2014/main" id="{C51B033C-B0AD-4988-9882-7CAAFC5D1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2" name="Zástupný symbol pro číslo snímku 3">
            <a:extLst>
              <a:ext uri="{FF2B5EF4-FFF2-40B4-BE49-F238E27FC236}">
                <a16:creationId xmlns:a16="http://schemas.microsoft.com/office/drawing/2014/main" id="{4AED55AD-A27C-4DE5-8C19-A029A9740F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BBA8B6-A595-4F41-8A4C-6FA4396CF850}" type="slidenum">
              <a:rPr lang="cs-CZ" altLang="cs-CZ"/>
              <a:pPr>
                <a:spcBef>
                  <a:spcPct val="0"/>
                </a:spcBef>
              </a:pPr>
              <a:t>3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olný tvar 13">
            <a:extLst>
              <a:ext uri="{FF2B5EF4-FFF2-40B4-BE49-F238E27FC236}">
                <a16:creationId xmlns:a16="http://schemas.microsoft.com/office/drawing/2014/main" id="{337D4E5D-09AC-45C9-892F-6D2DA639CD56}"/>
              </a:ext>
            </a:extLst>
          </p:cNvPr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" name="Volný tvar 14">
            <a:extLst>
              <a:ext uri="{FF2B5EF4-FFF2-40B4-BE49-F238E27FC236}">
                <a16:creationId xmlns:a16="http://schemas.microsoft.com/office/drawing/2014/main" id="{31267601-7B83-40FF-B622-7B1D502F9DEB}"/>
              </a:ext>
            </a:extLst>
          </p:cNvPr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" name="Volný tvar 12">
            <a:extLst>
              <a:ext uri="{FF2B5EF4-FFF2-40B4-BE49-F238E27FC236}">
                <a16:creationId xmlns:a16="http://schemas.microsoft.com/office/drawing/2014/main" id="{59414129-E5D7-4E82-A3A5-D7A811ECE963}"/>
              </a:ext>
            </a:extLst>
          </p:cNvPr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Volný tvar 15">
            <a:extLst>
              <a:ext uri="{FF2B5EF4-FFF2-40B4-BE49-F238E27FC236}">
                <a16:creationId xmlns:a16="http://schemas.microsoft.com/office/drawing/2014/main" id="{19B8D422-5A54-4A70-9034-8568DCA7B79A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Volný tvar 16">
            <a:extLst>
              <a:ext uri="{FF2B5EF4-FFF2-40B4-BE49-F238E27FC236}">
                <a16:creationId xmlns:a16="http://schemas.microsoft.com/office/drawing/2014/main" id="{9775C079-B035-4EA4-A57E-0EC154DDC92E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Volný tvar 17">
            <a:extLst>
              <a:ext uri="{FF2B5EF4-FFF2-40B4-BE49-F238E27FC236}">
                <a16:creationId xmlns:a16="http://schemas.microsoft.com/office/drawing/2014/main" id="{CB88E1F0-0FC4-4639-86B7-6730EB4D018D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Volný tvar 18">
            <a:extLst>
              <a:ext uri="{FF2B5EF4-FFF2-40B4-BE49-F238E27FC236}">
                <a16:creationId xmlns:a16="http://schemas.microsoft.com/office/drawing/2014/main" id="{0C5063C4-9624-4798-BC59-5F707DC6FDB2}"/>
              </a:ext>
            </a:extLst>
          </p:cNvPr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Volný tvar 19">
            <a:extLst>
              <a:ext uri="{FF2B5EF4-FFF2-40B4-BE49-F238E27FC236}">
                <a16:creationId xmlns:a16="http://schemas.microsoft.com/office/drawing/2014/main" id="{960EC1E8-171F-4A50-B688-7CC02F243403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Volný tvar 20">
            <a:extLst>
              <a:ext uri="{FF2B5EF4-FFF2-40B4-BE49-F238E27FC236}">
                <a16:creationId xmlns:a16="http://schemas.microsoft.com/office/drawing/2014/main" id="{D0C60C5D-D416-4215-860D-81CB950DA9E8}"/>
              </a:ext>
            </a:extLst>
          </p:cNvPr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Volný tvar 21">
            <a:extLst>
              <a:ext uri="{FF2B5EF4-FFF2-40B4-BE49-F238E27FC236}">
                <a16:creationId xmlns:a16="http://schemas.microsoft.com/office/drawing/2014/main" id="{C74AD662-DFA3-467C-BB08-69B6C6FF07C4}"/>
              </a:ext>
            </a:extLst>
          </p:cNvPr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Volný tvar 22">
            <a:extLst>
              <a:ext uri="{FF2B5EF4-FFF2-40B4-BE49-F238E27FC236}">
                <a16:creationId xmlns:a16="http://schemas.microsoft.com/office/drawing/2014/main" id="{1E991F4D-952A-471F-96C0-A2D43E5D176F}"/>
              </a:ext>
            </a:extLst>
          </p:cNvPr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Volný tvar 23">
            <a:extLst>
              <a:ext uri="{FF2B5EF4-FFF2-40B4-BE49-F238E27FC236}">
                <a16:creationId xmlns:a16="http://schemas.microsoft.com/office/drawing/2014/main" id="{7DE6C79D-9F06-4290-A5F4-79D556EE084A}"/>
              </a:ext>
            </a:extLst>
          </p:cNvPr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6" name="Volný tvar 24">
            <a:extLst>
              <a:ext uri="{FF2B5EF4-FFF2-40B4-BE49-F238E27FC236}">
                <a16:creationId xmlns:a16="http://schemas.microsoft.com/office/drawing/2014/main" id="{0C6B07E8-4C97-42B4-89DE-1327444528DA}"/>
              </a:ext>
            </a:extLst>
          </p:cNvPr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7" name="Volný tvar 25">
            <a:extLst>
              <a:ext uri="{FF2B5EF4-FFF2-40B4-BE49-F238E27FC236}">
                <a16:creationId xmlns:a16="http://schemas.microsoft.com/office/drawing/2014/main" id="{7F1AD13D-4E01-428F-A5D9-CE8838F6AE15}"/>
              </a:ext>
            </a:extLst>
          </p:cNvPr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8" name="Volný tvar 26">
            <a:extLst>
              <a:ext uri="{FF2B5EF4-FFF2-40B4-BE49-F238E27FC236}">
                <a16:creationId xmlns:a16="http://schemas.microsoft.com/office/drawing/2014/main" id="{ACD23C83-8C49-4EDB-A5FC-8530C3758F1A}"/>
              </a:ext>
            </a:extLst>
          </p:cNvPr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9" name="Obdélník 6">
            <a:extLst>
              <a:ext uri="{FF2B5EF4-FFF2-40B4-BE49-F238E27FC236}">
                <a16:creationId xmlns:a16="http://schemas.microsoft.com/office/drawing/2014/main" id="{25CC3188-F29C-4500-9631-BA8B578D524B}"/>
              </a:ext>
            </a:extLst>
          </p:cNvPr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bdélník 7">
            <a:extLst>
              <a:ext uri="{FF2B5EF4-FFF2-40B4-BE49-F238E27FC236}">
                <a16:creationId xmlns:a16="http://schemas.microsoft.com/office/drawing/2014/main" id="{C4434BC6-9ED8-442F-986A-901B9B8A0D4B}"/>
              </a:ext>
            </a:extLst>
          </p:cNvPr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Obdélník 8">
            <a:extLst>
              <a:ext uri="{FF2B5EF4-FFF2-40B4-BE49-F238E27FC236}">
                <a16:creationId xmlns:a16="http://schemas.microsoft.com/office/drawing/2014/main" id="{26B8202F-4C2B-40AF-828B-E95D1A2261CE}"/>
              </a:ext>
            </a:extLst>
          </p:cNvPr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Obdélník 9">
            <a:extLst>
              <a:ext uri="{FF2B5EF4-FFF2-40B4-BE49-F238E27FC236}">
                <a16:creationId xmlns:a16="http://schemas.microsoft.com/office/drawing/2014/main" id="{94D3B2F9-B365-41A1-BDEA-F3F03EDA86AF}"/>
              </a:ext>
            </a:extLst>
          </p:cNvPr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Obdélník 10">
            <a:extLst>
              <a:ext uri="{FF2B5EF4-FFF2-40B4-BE49-F238E27FC236}">
                <a16:creationId xmlns:a16="http://schemas.microsoft.com/office/drawing/2014/main" id="{EBAFCF8C-50C5-42C7-8F94-B180A430352F}"/>
              </a:ext>
            </a:extLst>
          </p:cNvPr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Obdélník 11">
            <a:extLst>
              <a:ext uri="{FF2B5EF4-FFF2-40B4-BE49-F238E27FC236}">
                <a16:creationId xmlns:a16="http://schemas.microsoft.com/office/drawing/2014/main" id="{7DFA93CE-09A9-4AEE-A7E2-2B56CFA8B2D4}"/>
              </a:ext>
            </a:extLst>
          </p:cNvPr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25" name="Zástupný symbol pro datum 3">
            <a:extLst>
              <a:ext uri="{FF2B5EF4-FFF2-40B4-BE49-F238E27FC236}">
                <a16:creationId xmlns:a16="http://schemas.microsoft.com/office/drawing/2014/main" id="{D8F0F878-DFC0-4827-AF5D-9B406B9E9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6" name="Zástupný symbol pro zápatí 4">
            <a:extLst>
              <a:ext uri="{FF2B5EF4-FFF2-40B4-BE49-F238E27FC236}">
                <a16:creationId xmlns:a16="http://schemas.microsoft.com/office/drawing/2014/main" id="{C5190A56-AEB6-4058-8168-C6DC71D5D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7" name="Zástupný symbol pro číslo snímku 5">
            <a:extLst>
              <a:ext uri="{FF2B5EF4-FFF2-40B4-BE49-F238E27FC236}">
                <a16:creationId xmlns:a16="http://schemas.microsoft.com/office/drawing/2014/main" id="{3F37B0F3-74EF-4BC2-B5E2-F87D8B16B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23729-35D2-4BCC-9143-AE9FCA3EB2C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24353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22CD994-6C69-42A2-B4AD-8B7EE8F2434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A432B91C-041A-4F08-BE96-583EA91EEAD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FFDB7E42-F1C2-4A6C-B160-63EC2D6EC2E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5DCBE5C-A687-4A68-B786-0FD6B574669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1036A480-5D78-414D-B52C-76465451EA1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60F89283-C684-4D30-B015-F017E984844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E4D27598-A18F-4FBA-B544-8AF5E254454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1E2DC5C1-8211-44F7-B1C2-39CDB360DD5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2D9FC6DE-A87A-4049-BFFF-9204CB9C77E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084 h 1906"/>
                <a:gd name="T4" fmla="*/ 5884 w 5740"/>
                <a:gd name="T5" fmla="*/ 1084 h 1906"/>
                <a:gd name="T6" fmla="*/ 588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85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085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F80D2C1A-7ED7-4E66-8A1E-CB6D0DE4C7E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9D1CD-8FDF-4E5F-B03B-B7B9E9C1CCF6}" type="datetimeFigureOut">
              <a:rPr lang="cs-CZ"/>
              <a:pPr>
                <a:defRPr/>
              </a:pPr>
              <a:t>8.10.2022</a:t>
            </a:fld>
            <a:endParaRPr lang="cs-CZ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F2EEF1A5-AFD3-44CF-AEEF-270D387739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25D4B8F8-8F24-40C8-B7ED-01C3BE1289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2424AC2-9C32-466E-8829-30E55F9BBED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31107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020B27C-25E9-4DF0-9ABB-443F61373A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41281-DFB0-484E-868B-F425ED068679}" type="datetimeFigureOut">
              <a:rPr lang="cs-CZ"/>
              <a:pPr>
                <a:defRPr/>
              </a:pPr>
              <a:t>8.10.2022</a:t>
            </a:fld>
            <a:endParaRPr lang="cs-C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D19CBD6-9219-4FF3-8F76-673FBD06EA7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635318-93D5-447F-990A-7DE39C7393E1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9D3B3CD3-B162-4E46-97E8-F2DB6170B59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540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05CD32F-2F4C-4547-B7D9-A6D6E6FF86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6A783-4085-43B8-A016-6AF267EB1D32}" type="datetimeFigureOut">
              <a:rPr lang="cs-CZ"/>
              <a:pPr>
                <a:defRPr/>
              </a:pPr>
              <a:t>8.10.2022</a:t>
            </a:fld>
            <a:endParaRPr lang="cs-C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A22D727-DB5C-4E6B-9F3F-EA5C4C6AA81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F12D3B-EE20-4464-8490-B3552BC5C4A8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F184B9F0-A81A-47B5-A899-904B1B7109C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224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47E5081-1D4C-4B77-993D-589B33A6A3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1BFD6-3855-467D-B830-8553A4E1A284}" type="datetimeFigureOut">
              <a:rPr lang="cs-CZ"/>
              <a:pPr>
                <a:defRPr/>
              </a:pPr>
              <a:t>8.10.2022</a:t>
            </a:fld>
            <a:endParaRPr 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FCE8BFF-90F1-4E98-AC36-D6184EDD550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DEAE1E-0630-4CA1-965D-AA5D94C89D88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96310D4-D27B-47D3-84E0-8A371DCD154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660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15233F7-C72E-4204-AE6C-35B54A6430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A091D-A9FA-4897-8520-EA20DE67ED9F}" type="datetimeFigureOut">
              <a:rPr lang="cs-CZ"/>
              <a:pPr>
                <a:defRPr/>
              </a:pPr>
              <a:t>8.10.2022</a:t>
            </a:fld>
            <a:endParaRPr lang="cs-CZ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B3758C2-77EB-49EE-B9DB-269BE4E04E1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EDD36A-B463-4669-8540-F0BE985CDC21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EB1B0910-36B4-4F4A-9DC6-E156E574542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1770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D794D5-B0F7-4882-ABB9-4FEF284C08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DEA3A-68B6-407E-891B-59027FA81A81}" type="datetimeFigureOut">
              <a:rPr lang="cs-CZ"/>
              <a:pPr>
                <a:defRPr/>
              </a:pPr>
              <a:t>8.10.2022</a:t>
            </a:fld>
            <a:endParaRPr lang="cs-CZ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594FC0-6156-4B4A-B00C-970AE6F33E4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6AD315-7843-4904-A176-46EC273597D2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1BF26895-4381-46A8-86D1-BED7C788BEC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199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8D37FB0-9B28-409C-98FF-6E0C5A6424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88C06-850B-4452-B568-A652A891715E}" type="datetimeFigureOut">
              <a:rPr lang="cs-CZ"/>
              <a:pPr>
                <a:defRPr/>
              </a:pPr>
              <a:t>8.10.2022</a:t>
            </a:fld>
            <a:endParaRPr lang="cs-CZ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09BEDEF-0243-4E75-A532-6A4DF73FFF7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185CF-DB5E-43D1-AEC7-1C2C3C3FE8A1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DCB75D47-5E3F-4EEE-AEC7-C64BFDB1161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1787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D8A8C06-34C8-44E2-873A-C2139CADA5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DA6D6-C72F-4F53-A4F8-68054E30E912}" type="datetimeFigureOut">
              <a:rPr lang="cs-CZ"/>
              <a:pPr>
                <a:defRPr/>
              </a:pPr>
              <a:t>8.10.2022</a:t>
            </a:fld>
            <a:endParaRPr 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FF14660-1E1C-4A45-B9A3-E9018D5DABB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36E2FE-BE7D-429F-8CE4-CD18D008A689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A1AF9F99-9D24-4EEF-A749-F222083C2B0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3814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37B1580-4A4C-4AFE-BA79-96FD9F6F68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1BE7E-5510-4777-9C54-DD142B2901E1}" type="datetimeFigureOut">
              <a:rPr lang="cs-CZ"/>
              <a:pPr>
                <a:defRPr/>
              </a:pPr>
              <a:t>8.10.2022</a:t>
            </a:fld>
            <a:endParaRPr 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968B81A-01EE-4AB6-8B1F-8D75EC47289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1F2A63-6A63-4905-B5A2-3046BA190645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FE96D228-1103-496E-9237-BDBCA452B6A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2817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4D568F6-8E47-4C3F-93D7-3456363DB4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77840-6D79-49F6-A4D8-919FA232B430}" type="datetimeFigureOut">
              <a:rPr lang="cs-CZ"/>
              <a:pPr>
                <a:defRPr/>
              </a:pPr>
              <a:t>8.10.2022</a:t>
            </a:fld>
            <a:endParaRPr lang="cs-C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C150786-6486-4443-9919-498FD91320B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FCE988-86F4-4C6D-AC83-3E357847F739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E0CB98E6-9406-4943-BB1E-4398CA996DE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77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70E995A-09F4-49D5-BEFD-11FE9602E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AFF7507-0FE2-49D3-8B32-0F2016068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497AAAD-03DB-4663-A91D-6FA9C35E8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08BDF-6204-4BC1-A7FA-269E7A48D6A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03331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8A731E8-6090-44B4-9D02-30BC8238EB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9B869-B237-4C30-8B18-00279AD1E1CB}" type="datetimeFigureOut">
              <a:rPr lang="cs-CZ"/>
              <a:pPr>
                <a:defRPr/>
              </a:pPr>
              <a:t>8.10.2022</a:t>
            </a:fld>
            <a:endParaRPr lang="cs-C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F8C035D-2F99-430E-8CC3-72EEFBB4A12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9EFDD-7415-4A9F-B337-522212D34F5A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5E44D538-622E-4143-B0ED-6CB599081E0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02500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9A6CCF2-F363-4CE4-8A9A-3E2DA3E5FD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14A41-F58D-47E3-AEF1-7E1E92FFBFDE}" type="datetimeFigureOut">
              <a:rPr lang="cs-CZ"/>
              <a:pPr>
                <a:defRPr/>
              </a:pPr>
              <a:t>8.10.2022</a:t>
            </a:fld>
            <a:endParaRPr lang="cs-C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D6E4214-2A04-4B2B-9A53-82B8FB7873F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D2CCC8-8CBA-45D3-8296-E7F84374326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36A485E-D3FB-4341-9641-45B2F0AD562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50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24">
            <a:extLst>
              <a:ext uri="{FF2B5EF4-FFF2-40B4-BE49-F238E27FC236}">
                <a16:creationId xmlns:a16="http://schemas.microsoft.com/office/drawing/2014/main" id="{B3DE1EE7-8C5B-4C0E-B459-F16067C1C45D}"/>
              </a:ext>
            </a:extLst>
          </p:cNvPr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bdélník 15">
            <a:extLst>
              <a:ext uri="{FF2B5EF4-FFF2-40B4-BE49-F238E27FC236}">
                <a16:creationId xmlns:a16="http://schemas.microsoft.com/office/drawing/2014/main" id="{81428089-2C55-452F-9E0B-1AF9599D7966}"/>
              </a:ext>
            </a:extLst>
          </p:cNvPr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Obdélník 16">
            <a:extLst>
              <a:ext uri="{FF2B5EF4-FFF2-40B4-BE49-F238E27FC236}">
                <a16:creationId xmlns:a16="http://schemas.microsoft.com/office/drawing/2014/main" id="{1012E7EA-110D-420E-92F3-370D406F35E7}"/>
              </a:ext>
            </a:extLst>
          </p:cNvPr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Obdélník 17">
            <a:extLst>
              <a:ext uri="{FF2B5EF4-FFF2-40B4-BE49-F238E27FC236}">
                <a16:creationId xmlns:a16="http://schemas.microsoft.com/office/drawing/2014/main" id="{A5EFD589-9938-4F93-AE2B-6773E743EB82}"/>
              </a:ext>
            </a:extLst>
          </p:cNvPr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Obdélník 18">
            <a:extLst>
              <a:ext uri="{FF2B5EF4-FFF2-40B4-BE49-F238E27FC236}">
                <a16:creationId xmlns:a16="http://schemas.microsoft.com/office/drawing/2014/main" id="{E1EA7E50-AA13-431D-B2DC-D1015F8696E8}"/>
              </a:ext>
            </a:extLst>
          </p:cNvPr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Obdélník 19">
            <a:extLst>
              <a:ext uri="{FF2B5EF4-FFF2-40B4-BE49-F238E27FC236}">
                <a16:creationId xmlns:a16="http://schemas.microsoft.com/office/drawing/2014/main" id="{A899B05A-DCA8-49A9-B44A-C0FF78C2D28D}"/>
              </a:ext>
            </a:extLst>
          </p:cNvPr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Obdélník 20">
            <a:extLst>
              <a:ext uri="{FF2B5EF4-FFF2-40B4-BE49-F238E27FC236}">
                <a16:creationId xmlns:a16="http://schemas.microsoft.com/office/drawing/2014/main" id="{49FE1124-8C92-41FC-9682-61D107C6AC5D}"/>
              </a:ext>
            </a:extLst>
          </p:cNvPr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Obdélník 21">
            <a:extLst>
              <a:ext uri="{FF2B5EF4-FFF2-40B4-BE49-F238E27FC236}">
                <a16:creationId xmlns:a16="http://schemas.microsoft.com/office/drawing/2014/main" id="{2D64D12C-207A-4B69-A924-55D3957D787C}"/>
              </a:ext>
            </a:extLst>
          </p:cNvPr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Obdélník 28">
            <a:extLst>
              <a:ext uri="{FF2B5EF4-FFF2-40B4-BE49-F238E27FC236}">
                <a16:creationId xmlns:a16="http://schemas.microsoft.com/office/drawing/2014/main" id="{5015616B-9F82-4D22-BF13-69FE710FBED1}"/>
              </a:ext>
            </a:extLst>
          </p:cNvPr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Obdélník 29">
            <a:extLst>
              <a:ext uri="{FF2B5EF4-FFF2-40B4-BE49-F238E27FC236}">
                <a16:creationId xmlns:a16="http://schemas.microsoft.com/office/drawing/2014/main" id="{203BB0F2-A9D7-4378-B33A-EF61771DE42C}"/>
              </a:ext>
            </a:extLst>
          </p:cNvPr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7" name="Zástupný symbol pro datum 6">
            <a:extLst>
              <a:ext uri="{FF2B5EF4-FFF2-40B4-BE49-F238E27FC236}">
                <a16:creationId xmlns:a16="http://schemas.microsoft.com/office/drawing/2014/main" id="{63C888CE-364D-4812-9295-D150A9A4F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zápatí 7">
            <a:extLst>
              <a:ext uri="{FF2B5EF4-FFF2-40B4-BE49-F238E27FC236}">
                <a16:creationId xmlns:a16="http://schemas.microsoft.com/office/drawing/2014/main" id="{882212D9-9FA7-4199-B8D8-78C335913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9" name="Zástupný symbol pro číslo snímku 8">
            <a:extLst>
              <a:ext uri="{FF2B5EF4-FFF2-40B4-BE49-F238E27FC236}">
                <a16:creationId xmlns:a16="http://schemas.microsoft.com/office/drawing/2014/main" id="{A31A28CE-6381-4DC4-A131-90F574A27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B7FC4-DA00-4079-94F8-F8DA6202383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18226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C92B311-0362-4AC8-BB8E-AEF99BA3C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8D33191-4126-4134-B426-F99EE9219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4DA47A1-8BDE-4440-A116-5DCCB3E84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6AA0A-3C6A-40C5-A071-067F1EB2006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17789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0C74A54-D2A3-47B2-94E1-151FC2594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847C973-1433-460B-BB34-CC7869D63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6AA08A3-111C-4E0D-A019-4CA743D28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ADB58-547D-4CC4-B321-756E8C38D46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24256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3F2DAC6-8E94-481C-928B-1180FBD5E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1FF26A7-523C-446B-A72C-C6371572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086B1C4-E2C7-4F14-AE1E-AC02C5F96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DA11E-0715-48C0-8A30-0B18391A64D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5857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7">
            <a:extLst>
              <a:ext uri="{FF2B5EF4-FFF2-40B4-BE49-F238E27FC236}">
                <a16:creationId xmlns:a16="http://schemas.microsoft.com/office/drawing/2014/main" id="{01AA9919-C4E3-476D-81BB-2256C850B55C}"/>
              </a:ext>
            </a:extLst>
          </p:cNvPr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Přímá spojovací čára 8">
            <a:extLst>
              <a:ext uri="{FF2B5EF4-FFF2-40B4-BE49-F238E27FC236}">
                <a16:creationId xmlns:a16="http://schemas.microsoft.com/office/drawing/2014/main" id="{C2150974-7308-488F-BB1B-C950CDF96126}"/>
              </a:ext>
            </a:extLst>
          </p:cNvPr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Skupina 9">
            <a:extLst>
              <a:ext uri="{FF2B5EF4-FFF2-40B4-BE49-F238E27FC236}">
                <a16:creationId xmlns:a16="http://schemas.microsoft.com/office/drawing/2014/main" id="{34A58158-5244-4826-BEC5-D7D3A63AB1B2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Přímá spojovací čára 14">
              <a:extLst>
                <a:ext uri="{FF2B5EF4-FFF2-40B4-BE49-F238E27FC236}">
                  <a16:creationId xmlns:a16="http://schemas.microsoft.com/office/drawing/2014/main" id="{B024D7E7-36DB-4A9F-A12A-1EE5AE00C14C}"/>
                </a:ext>
              </a:extLst>
            </p:cNvPr>
            <p:cNvCxnSpPr/>
            <p:nvPr/>
          </p:nvCxnSpPr>
          <p:spPr>
            <a:xfrm rot="16200000">
              <a:off x="6663593" y="12751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ovací čára 15">
              <a:extLst>
                <a:ext uri="{FF2B5EF4-FFF2-40B4-BE49-F238E27FC236}">
                  <a16:creationId xmlns:a16="http://schemas.microsoft.com/office/drawing/2014/main" id="{7DEC104C-C521-41EA-A2ED-301432784D61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ovací čára 16">
              <a:extLst>
                <a:ext uri="{FF2B5EF4-FFF2-40B4-BE49-F238E27FC236}">
                  <a16:creationId xmlns:a16="http://schemas.microsoft.com/office/drawing/2014/main" id="{C213F669-DCEB-464A-B5E5-E787CAFE5E6E}"/>
                </a:ext>
              </a:extLst>
            </p:cNvPr>
            <p:cNvCxnSpPr/>
            <p:nvPr/>
          </p:nvCxnSpPr>
          <p:spPr>
            <a:xfrm rot="5400000" flipH="1">
              <a:off x="6744513" y="12741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Skupina 13">
            <a:extLst>
              <a:ext uri="{FF2B5EF4-FFF2-40B4-BE49-F238E27FC236}">
                <a16:creationId xmlns:a16="http://schemas.microsoft.com/office/drawing/2014/main" id="{936A1400-8B8A-401D-BEED-6B3A5FF6BFDB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Přímá spojovací čára 10">
              <a:extLst>
                <a:ext uri="{FF2B5EF4-FFF2-40B4-BE49-F238E27FC236}">
                  <a16:creationId xmlns:a16="http://schemas.microsoft.com/office/drawing/2014/main" id="{D42F59A1-E312-4111-B49B-F2F983483454}"/>
                </a:ext>
              </a:extLst>
            </p:cNvPr>
            <p:cNvCxnSpPr/>
            <p:nvPr/>
          </p:nvCxnSpPr>
          <p:spPr>
            <a:xfrm rot="16200000">
              <a:off x="6663593" y="12751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11">
              <a:extLst>
                <a:ext uri="{FF2B5EF4-FFF2-40B4-BE49-F238E27FC236}">
                  <a16:creationId xmlns:a16="http://schemas.microsoft.com/office/drawing/2014/main" id="{14143E81-5649-4102-9021-C47A31C12599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ovací čára 12">
              <a:extLst>
                <a:ext uri="{FF2B5EF4-FFF2-40B4-BE49-F238E27FC236}">
                  <a16:creationId xmlns:a16="http://schemas.microsoft.com/office/drawing/2014/main" id="{CFBE4B64-3A87-4B79-B18F-797D2B863F89}"/>
                </a:ext>
              </a:extLst>
            </p:cNvPr>
            <p:cNvCxnSpPr/>
            <p:nvPr/>
          </p:nvCxnSpPr>
          <p:spPr>
            <a:xfrm rot="5400000" flipH="1">
              <a:off x="6744513" y="12741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Skupina 17">
            <a:extLst>
              <a:ext uri="{FF2B5EF4-FFF2-40B4-BE49-F238E27FC236}">
                <a16:creationId xmlns:a16="http://schemas.microsoft.com/office/drawing/2014/main" id="{79286F26-F5D7-4D55-8000-9D2C66D7ADCE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Přímá spojovací čára 18">
              <a:extLst>
                <a:ext uri="{FF2B5EF4-FFF2-40B4-BE49-F238E27FC236}">
                  <a16:creationId xmlns:a16="http://schemas.microsoft.com/office/drawing/2014/main" id="{A1F386F7-174F-4F21-A9FA-F31AA1CAD9E6}"/>
                </a:ext>
              </a:extLst>
            </p:cNvPr>
            <p:cNvCxnSpPr/>
            <p:nvPr/>
          </p:nvCxnSpPr>
          <p:spPr>
            <a:xfrm rot="16200000">
              <a:off x="6663592" y="12751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9">
              <a:extLst>
                <a:ext uri="{FF2B5EF4-FFF2-40B4-BE49-F238E27FC236}">
                  <a16:creationId xmlns:a16="http://schemas.microsoft.com/office/drawing/2014/main" id="{A01B386D-47F5-43C4-9307-CCDCE44C7AD2}"/>
                </a:ext>
              </a:extLst>
            </p:cNvPr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ovací čára 20">
              <a:extLst>
                <a:ext uri="{FF2B5EF4-FFF2-40B4-BE49-F238E27FC236}">
                  <a16:creationId xmlns:a16="http://schemas.microsoft.com/office/drawing/2014/main" id="{C16BE926-579C-499C-AB8A-608E607E4521}"/>
                </a:ext>
              </a:extLst>
            </p:cNvPr>
            <p:cNvCxnSpPr/>
            <p:nvPr/>
          </p:nvCxnSpPr>
          <p:spPr>
            <a:xfrm rot="5400000" flipH="1">
              <a:off x="6744512" y="1274198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/>
              <a:t>Klepnutím na ikonu přidáte obrázek.</a:t>
            </a:r>
            <a:endParaRPr lang="en-U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9" name="Zástupný symbol pro datum 4">
            <a:extLst>
              <a:ext uri="{FF2B5EF4-FFF2-40B4-BE49-F238E27FC236}">
                <a16:creationId xmlns:a16="http://schemas.microsoft.com/office/drawing/2014/main" id="{09541E87-F47B-41FC-ADCA-49A80009F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0" name="Zástupný symbol pro zápatí 5">
            <a:extLst>
              <a:ext uri="{FF2B5EF4-FFF2-40B4-BE49-F238E27FC236}">
                <a16:creationId xmlns:a16="http://schemas.microsoft.com/office/drawing/2014/main" id="{859A27E3-CD01-47D5-82C6-766539A0D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1" name="Zástupný symbol pro číslo snímku 6">
            <a:extLst>
              <a:ext uri="{FF2B5EF4-FFF2-40B4-BE49-F238E27FC236}">
                <a16:creationId xmlns:a16="http://schemas.microsoft.com/office/drawing/2014/main" id="{8FBBC238-3196-4D26-8334-C3E65CC17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fld id="{586F6CE3-AD2E-4515-8397-BCE14C1BF9C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4682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B31EF8-0CA0-4DD5-95BD-819727317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B988BE2-36BA-4061-90A1-5FB2576E2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B821372-603B-4CAA-AA99-10580E4E0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B13CD-4107-4952-A8E2-39EF35ED96D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53733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5C6B82-3B67-4076-9CC8-D3386C303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21ED1F4-A0AD-4C73-8916-14A1EDBE1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6ADB09-CCF0-42D5-BD44-E4ADA4DEB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2322E-929A-4A58-9B86-21D64D74708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662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59E0E12E-1CDE-49DE-93E2-2D9D88F123E4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7DAC092B-A98E-455D-AD5A-C1043D21A365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9A6B641F-AB53-4D6B-BAB9-2D8EFC325E16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DC66D74D-5645-4590-BF0A-9F4A2B926FE9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E9A558E2-37C6-4558-8D0F-98A1940CB4A9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8FFA6348-482E-4057-9293-B0D3860C06C2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CAC08882-F181-46FE-8AD1-D7A01899F478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440C8BC6-09C0-401D-8C7C-AA49FBBF2A0C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FE4BBF82-025A-4C52-A2F4-2A56655FBCCA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Zástupný symbol pro nadpis 21">
            <a:extLst>
              <a:ext uri="{FF2B5EF4-FFF2-40B4-BE49-F238E27FC236}">
                <a16:creationId xmlns:a16="http://schemas.microsoft.com/office/drawing/2014/main" id="{54B22932-5403-464B-B4AE-91CB3912C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36" name="Zástupný symbol pro text 12">
            <a:extLst>
              <a:ext uri="{FF2B5EF4-FFF2-40B4-BE49-F238E27FC236}">
                <a16:creationId xmlns:a16="http://schemas.microsoft.com/office/drawing/2014/main" id="{B650F68B-5582-4468-B1A3-6D47F72809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14" name="Zástupný symbol pro datum 13">
            <a:extLst>
              <a:ext uri="{FF2B5EF4-FFF2-40B4-BE49-F238E27FC236}">
                <a16:creationId xmlns:a16="http://schemas.microsoft.com/office/drawing/2014/main" id="{02EA57C7-93F2-45EA-895B-0FBF21EF9A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D65C8F6-D15F-46D6-85B1-244B5680E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C188BD6C-CB70-4DBC-874D-B4E1371FF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</a:defRPr>
            </a:lvl1pPr>
          </a:lstStyle>
          <a:p>
            <a:fld id="{53E3595E-F1E9-4F8E-A01D-07118ACAD706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anose="05040102010807070707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50F2C848-B8EC-4EB4-AE6F-EC0F894D445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960D8A0-A5FD-404D-8EA2-A4DD37C58CB6}" type="datetimeFigureOut">
              <a:rPr lang="cs-CZ"/>
              <a:pPr>
                <a:defRPr/>
              </a:pPr>
              <a:t>8.10.2022</a:t>
            </a:fld>
            <a:endParaRPr lang="cs-CZ"/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8A38E72E-E5FC-4669-8FFD-0B52656CB3E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8EEBA67-45FB-40D0-8E1B-B4177D7AB7B1}" type="slidenum">
              <a:rPr lang="cs-CZ" altLang="cs-CZ"/>
              <a:pPr/>
              <a:t>‹#›</a:t>
            </a:fld>
            <a:endParaRPr lang="cs-CZ" altLang="cs-CZ"/>
          </a:p>
        </p:txBody>
      </p:sp>
      <p:grpSp>
        <p:nvGrpSpPr>
          <p:cNvPr id="2052" name="Group 4">
            <a:extLst>
              <a:ext uri="{FF2B5EF4-FFF2-40B4-BE49-F238E27FC236}">
                <a16:creationId xmlns:a16="http://schemas.microsoft.com/office/drawing/2014/main" id="{5FEA758E-9DC8-457E-A809-FA056EEFF29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6" name="Group 5">
              <a:extLst>
                <a:ext uri="{FF2B5EF4-FFF2-40B4-BE49-F238E27FC236}">
                  <a16:creationId xmlns:a16="http://schemas.microsoft.com/office/drawing/2014/main" id="{0DB854D5-B2F5-4841-AA7B-DD3D46D5A77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7526" name="Freeform 6">
                <a:extLst>
                  <a:ext uri="{FF2B5EF4-FFF2-40B4-BE49-F238E27FC236}">
                    <a16:creationId xmlns:a16="http://schemas.microsoft.com/office/drawing/2014/main" id="{B3707BC9-227F-4E0A-934D-14DA2438649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07527" name="Freeform 7">
                <a:extLst>
                  <a:ext uri="{FF2B5EF4-FFF2-40B4-BE49-F238E27FC236}">
                    <a16:creationId xmlns:a16="http://schemas.microsoft.com/office/drawing/2014/main" id="{A0FB8489-1F9D-4255-A031-8408CB2834C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07528" name="Freeform 8">
                <a:extLst>
                  <a:ext uri="{FF2B5EF4-FFF2-40B4-BE49-F238E27FC236}">
                    <a16:creationId xmlns:a16="http://schemas.microsoft.com/office/drawing/2014/main" id="{2CE6ED4E-B7F1-4026-B0A4-DC4A64D96B5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062" name="Freeform 9">
                <a:extLst>
                  <a:ext uri="{FF2B5EF4-FFF2-40B4-BE49-F238E27FC236}">
                    <a16:creationId xmlns:a16="http://schemas.microsoft.com/office/drawing/2014/main" id="{95B0C5B4-A850-4D3D-8F14-6E1FA353301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7530" name="Freeform 10">
                <a:extLst>
                  <a:ext uri="{FF2B5EF4-FFF2-40B4-BE49-F238E27FC236}">
                    <a16:creationId xmlns:a16="http://schemas.microsoft.com/office/drawing/2014/main" id="{E44935B3-0C32-42F2-933E-BA35E738528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sp>
          <p:nvSpPr>
            <p:cNvPr id="107531" name="Freeform 11">
              <a:extLst>
                <a:ext uri="{FF2B5EF4-FFF2-40B4-BE49-F238E27FC236}">
                  <a16:creationId xmlns:a16="http://schemas.microsoft.com/office/drawing/2014/main" id="{3AE90345-E0D1-4744-92B8-39F24260F2B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2058" name="Freeform 12">
              <a:extLst>
                <a:ext uri="{FF2B5EF4-FFF2-40B4-BE49-F238E27FC236}">
                  <a16:creationId xmlns:a16="http://schemas.microsoft.com/office/drawing/2014/main" id="{1AC653C1-670C-4214-A764-5EAB365CB32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084 h 1906"/>
                <a:gd name="T4" fmla="*/ 5884 w 5740"/>
                <a:gd name="T5" fmla="*/ 1084 h 1906"/>
                <a:gd name="T6" fmla="*/ 588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7533" name="Rectangle 13">
            <a:extLst>
              <a:ext uri="{FF2B5EF4-FFF2-40B4-BE49-F238E27FC236}">
                <a16:creationId xmlns:a16="http://schemas.microsoft.com/office/drawing/2014/main" id="{2E6FA71B-716B-4846-AFC4-DB71B728F19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7534" name="Rectangle 14">
            <a:extLst>
              <a:ext uri="{FF2B5EF4-FFF2-40B4-BE49-F238E27FC236}">
                <a16:creationId xmlns:a16="http://schemas.microsoft.com/office/drawing/2014/main" id="{DABA35FD-6343-4504-A36E-11EE3BEBBA1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7535" name="Rectangle 15">
            <a:extLst>
              <a:ext uri="{FF2B5EF4-FFF2-40B4-BE49-F238E27FC236}">
                <a16:creationId xmlns:a16="http://schemas.microsoft.com/office/drawing/2014/main" id="{33AF5D89-5945-4BAF-9046-94DCCEE66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04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  <p:sldLayoutId id="214748409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EF8F5116-990F-40E3-A577-8137B2385A0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Fyzická příprava vojsk VII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6C70A15C-2405-4DB4-9742-9BF6D555C0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sz="4400" b="1" dirty="0"/>
              <a:t>Základy biomechaniky </a:t>
            </a:r>
          </a:p>
        </p:txBody>
      </p:sp>
      <p:sp>
        <p:nvSpPr>
          <p:cNvPr id="13316" name="Text Box 7">
            <a:extLst>
              <a:ext uri="{FF2B5EF4-FFF2-40B4-BE49-F238E27FC236}">
                <a16:creationId xmlns:a16="http://schemas.microsoft.com/office/drawing/2014/main" id="{8EB4F9B5-668A-4095-B90E-2ECD6F846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263" y="6329363"/>
            <a:ext cx="3536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pplk. PhDr. Michal Vágner, Ph.D.</a:t>
            </a:r>
          </a:p>
        </p:txBody>
      </p:sp>
      <p:pic>
        <p:nvPicPr>
          <p:cNvPr id="9" name="Picture 5" descr="voják1">
            <a:extLst>
              <a:ext uri="{FF2B5EF4-FFF2-40B4-BE49-F238E27FC236}">
                <a16:creationId xmlns:a16="http://schemas.microsoft.com/office/drawing/2014/main" id="{5A374B55-2C85-47F3-A905-135A50D14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300288"/>
            <a:ext cx="2495550" cy="4029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6ADAB1-D1A7-4638-BE93-2568D913D928}"/>
              </a:ext>
            </a:extLst>
          </p:cNvPr>
          <p:cNvSpPr/>
          <p:nvPr/>
        </p:nvSpPr>
        <p:spPr>
          <a:xfrm>
            <a:off x="323850" y="1268413"/>
            <a:ext cx="8712200" cy="54006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2B23E3-05A2-4E0E-B17A-AE157B0F8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Impuls síly</a:t>
            </a:r>
          </a:p>
        </p:txBody>
      </p:sp>
      <p:pic>
        <p:nvPicPr>
          <p:cNvPr id="22532" name="Picture 2">
            <a:extLst>
              <a:ext uri="{FF2B5EF4-FFF2-40B4-BE49-F238E27FC236}">
                <a16:creationId xmlns:a16="http://schemas.microsoft.com/office/drawing/2014/main" id="{CC6F26E8-6677-44B6-91DA-03C1BAA11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1628775"/>
            <a:ext cx="8231187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>
            <a:extLst>
              <a:ext uri="{FF2B5EF4-FFF2-40B4-BE49-F238E27FC236}">
                <a16:creationId xmlns:a16="http://schemas.microsoft.com/office/drawing/2014/main" id="{A3A99615-0D0D-44D8-8FF1-98F22A64D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3429000"/>
            <a:ext cx="56165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4">
            <a:extLst>
              <a:ext uri="{FF2B5EF4-FFF2-40B4-BE49-F238E27FC236}">
                <a16:creationId xmlns:a16="http://schemas.microsoft.com/office/drawing/2014/main" id="{3229AEBD-1E75-40AB-886F-258B5EAB5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008563"/>
            <a:ext cx="36734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8E8E8BD-43B3-41D3-8D62-43DD0B9A8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8575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kern="0" dirty="0">
                <a:latin typeface="Arial Black" pitchFamily="34" charset="0"/>
              </a:rPr>
              <a:t>Otázky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CC1C3D-4811-4D25-A12C-5439C1B870ED}"/>
              </a:ext>
            </a:extLst>
          </p:cNvPr>
          <p:cNvSpPr txBox="1"/>
          <p:nvPr/>
        </p:nvSpPr>
        <p:spPr>
          <a:xfrm>
            <a:off x="179388" y="1773238"/>
            <a:ext cx="8785225" cy="3694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Arial" charset="0"/>
              </a:rPr>
              <a:t> </a:t>
            </a:r>
          </a:p>
          <a:p>
            <a:pPr marL="742950" indent="-742950">
              <a:buFont typeface="Arial" panose="020B0604020202020204" pitchFamily="34" charset="0"/>
              <a:buChar char="•"/>
              <a:defRPr/>
            </a:pPr>
            <a:r>
              <a:rPr lang="cs-CZ" sz="3600" dirty="0">
                <a:latin typeface="Arial" charset="0"/>
              </a:rPr>
              <a:t>Co je kinetika a kinematika?</a:t>
            </a:r>
          </a:p>
          <a:p>
            <a:pPr marL="742950" indent="-742950">
              <a:buFont typeface="Arial" panose="020B0604020202020204" pitchFamily="34" charset="0"/>
              <a:buChar char="•"/>
              <a:defRPr/>
            </a:pPr>
            <a:r>
              <a:rPr lang="cs-CZ" sz="3600" dirty="0">
                <a:latin typeface="Arial" charset="0"/>
              </a:rPr>
              <a:t>Co je impuls síly?</a:t>
            </a:r>
          </a:p>
          <a:p>
            <a:pPr marL="742950" indent="-742950">
              <a:buFont typeface="Arial" panose="020B0604020202020204" pitchFamily="34" charset="0"/>
              <a:buChar char="•"/>
              <a:defRPr/>
            </a:pPr>
            <a:r>
              <a:rPr lang="cs-CZ" sz="3600" dirty="0">
                <a:latin typeface="Arial" charset="0"/>
              </a:rPr>
              <a:t>Jaké </a:t>
            </a:r>
            <a:r>
              <a:rPr lang="cs-CZ" sz="3600">
                <a:latin typeface="Arial" charset="0"/>
              </a:rPr>
              <a:t>jsou základní </a:t>
            </a:r>
            <a:r>
              <a:rPr lang="cs-CZ" sz="3600" dirty="0">
                <a:latin typeface="Arial" charset="0"/>
              </a:rPr>
              <a:t>komponenty v mechanice tuhých těles?</a:t>
            </a:r>
          </a:p>
          <a:p>
            <a:pPr marL="742950" indent="-742950">
              <a:buFont typeface="Arial" panose="020B0604020202020204" pitchFamily="34" charset="0"/>
              <a:buChar char="•"/>
              <a:defRPr/>
            </a:pPr>
            <a:r>
              <a:rPr lang="cs-CZ" sz="3600" dirty="0">
                <a:latin typeface="Arial" charset="0"/>
              </a:rPr>
              <a:t>Jaké jsou základní dimense v mechanice?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54AD8D-B496-4722-9EF8-32F557869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Literatura</a:t>
            </a:r>
          </a:p>
        </p:txBody>
      </p:sp>
      <p:sp>
        <p:nvSpPr>
          <p:cNvPr id="24579" name="Obdélník 2">
            <a:extLst>
              <a:ext uri="{FF2B5EF4-FFF2-40B4-BE49-F238E27FC236}">
                <a16:creationId xmlns:a16="http://schemas.microsoft.com/office/drawing/2014/main" id="{0DEA3EC9-4621-4CD7-80A1-B46A61D61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" y="1557338"/>
            <a:ext cx="8213725" cy="572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r>
              <a:rPr lang="cs-CZ" altLang="cs-CZ" sz="1800">
                <a:latin typeface="Times New Roman" panose="02020603050405020304" pitchFamily="18" charset="0"/>
                <a:cs typeface="Times New Roman" panose="02020603050405020304" pitchFamily="18" charset="0"/>
              </a:rPr>
              <a:t>VĚSTNÍK MO. (2011). Služební tělesná výchova v rezortu Ministerstva obrany (NVMO č.12/2011). Praha: MO.</a:t>
            </a: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r>
              <a:rPr lang="cs-CZ" altLang="cs-CZ" sz="1800" dirty="0">
                <a:latin typeface="Arial"/>
                <a:cs typeface="Times New Roman"/>
              </a:rPr>
              <a:t>FM 20-21. (1996) </a:t>
            </a:r>
            <a:r>
              <a:rPr lang="cs-CZ" altLang="cs-CZ" sz="1800" dirty="0" err="1">
                <a:latin typeface="Arial"/>
                <a:cs typeface="Times New Roman"/>
              </a:rPr>
              <a:t>Physical</a:t>
            </a:r>
            <a:r>
              <a:rPr lang="cs-CZ" altLang="cs-CZ" sz="1800" dirty="0">
                <a:latin typeface="Arial"/>
                <a:cs typeface="Times New Roman"/>
              </a:rPr>
              <a:t> Fitness </a:t>
            </a:r>
            <a:r>
              <a:rPr lang="cs-CZ" altLang="cs-CZ" sz="1800" dirty="0" err="1">
                <a:latin typeface="Arial"/>
                <a:cs typeface="Times New Roman"/>
              </a:rPr>
              <a:t>Training</a:t>
            </a:r>
            <a:r>
              <a:rPr lang="cs-CZ" altLang="cs-CZ" sz="1800" dirty="0">
                <a:latin typeface="Arial"/>
                <a:cs typeface="Times New Roman"/>
              </a:rPr>
              <a:t>. Washington: </a:t>
            </a:r>
            <a:r>
              <a:rPr lang="cs-CZ" altLang="cs-CZ" sz="1800">
                <a:latin typeface="Arial"/>
                <a:cs typeface="Times New Roman"/>
              </a:rPr>
              <a:t>Department</a:t>
            </a:r>
            <a:r>
              <a:rPr lang="cs-CZ" altLang="cs-CZ" sz="1800" dirty="0">
                <a:latin typeface="Arial"/>
                <a:cs typeface="Times New Roman"/>
              </a:rPr>
              <a:t> </a:t>
            </a:r>
            <a:r>
              <a:rPr lang="cs-CZ" altLang="cs-CZ" sz="1800" dirty="0" err="1">
                <a:latin typeface="Arial"/>
                <a:cs typeface="Times New Roman"/>
              </a:rPr>
              <a:t>of</a:t>
            </a:r>
            <a:r>
              <a:rPr lang="cs-CZ" altLang="cs-CZ" sz="1800" dirty="0">
                <a:latin typeface="Arial"/>
                <a:cs typeface="Times New Roman"/>
              </a:rPr>
              <a:t> </a:t>
            </a:r>
            <a:r>
              <a:rPr lang="cs-CZ" altLang="cs-CZ" sz="1800" dirty="0" err="1">
                <a:latin typeface="Arial"/>
                <a:cs typeface="Times New Roman"/>
              </a:rPr>
              <a:t>the</a:t>
            </a:r>
            <a:r>
              <a:rPr lang="cs-CZ" altLang="cs-CZ" sz="1800" dirty="0">
                <a:latin typeface="Arial"/>
                <a:cs typeface="Times New Roman"/>
              </a:rPr>
              <a:t> </a:t>
            </a:r>
            <a:r>
              <a:rPr lang="cs-CZ" altLang="cs-CZ" sz="1800" dirty="0" err="1">
                <a:latin typeface="Arial"/>
                <a:cs typeface="Times New Roman"/>
              </a:rPr>
              <a:t>Army</a:t>
            </a:r>
            <a:r>
              <a:rPr lang="cs-CZ" altLang="cs-CZ" sz="1800" dirty="0">
                <a:latin typeface="Arial"/>
                <a:cs typeface="Times New Roman"/>
              </a:rPr>
              <a:t>.</a:t>
            </a: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r>
              <a:rPr lang="cs-CZ" altLang="cs-CZ" sz="1800" dirty="0" err="1">
                <a:latin typeface="Arial"/>
                <a:cs typeface="Times New Roman"/>
              </a:rPr>
              <a:t>Army</a:t>
            </a:r>
            <a:r>
              <a:rPr lang="cs-CZ" altLang="cs-CZ" sz="1800" dirty="0">
                <a:latin typeface="Arial"/>
                <a:cs typeface="Times New Roman"/>
              </a:rPr>
              <a:t> Fitness </a:t>
            </a:r>
            <a:r>
              <a:rPr lang="cs-CZ" altLang="cs-CZ" sz="1800" dirty="0" err="1">
                <a:latin typeface="Arial"/>
                <a:cs typeface="Times New Roman"/>
              </a:rPr>
              <a:t>Manual</a:t>
            </a:r>
            <a:r>
              <a:rPr lang="cs-CZ" altLang="cs-CZ" sz="1800" dirty="0">
                <a:latin typeface="Arial"/>
                <a:cs typeface="Times New Roman"/>
              </a:rPr>
              <a:t>. (2005). Toronto. </a:t>
            </a:r>
            <a:r>
              <a:rPr lang="cs-CZ" altLang="cs-CZ" sz="1800" dirty="0" err="1">
                <a:latin typeface="Arial"/>
                <a:cs typeface="Times New Roman"/>
              </a:rPr>
              <a:t>Canadian</a:t>
            </a:r>
            <a:r>
              <a:rPr lang="cs-CZ" altLang="cs-CZ" sz="1800" dirty="0">
                <a:latin typeface="Arial"/>
                <a:cs typeface="Times New Roman"/>
              </a:rPr>
              <a:t> </a:t>
            </a:r>
            <a:r>
              <a:rPr lang="cs-CZ" altLang="cs-CZ" sz="1800">
                <a:latin typeface="Arial"/>
                <a:cs typeface="Times New Roman"/>
              </a:rPr>
              <a:t>Forces </a:t>
            </a:r>
            <a:r>
              <a:rPr lang="cs-CZ" altLang="cs-CZ" sz="1800" err="1">
                <a:latin typeface="Arial"/>
                <a:cs typeface="Times New Roman"/>
              </a:rPr>
              <a:t>Personnel</a:t>
            </a:r>
            <a:r>
              <a:rPr lang="cs-CZ" altLang="cs-CZ" sz="1800">
                <a:latin typeface="Arial"/>
                <a:cs typeface="Times New Roman"/>
              </a:rPr>
              <a:t> Support </a:t>
            </a:r>
            <a:r>
              <a:rPr lang="cs-CZ" altLang="cs-CZ" sz="1800" err="1">
                <a:latin typeface="Arial"/>
                <a:cs typeface="Times New Roman"/>
              </a:rPr>
              <a:t>Agency</a:t>
            </a:r>
            <a:r>
              <a:rPr lang="cs-CZ" altLang="cs-CZ" sz="1800" dirty="0">
                <a:latin typeface="Arial"/>
                <a:cs typeface="Times New Roman"/>
              </a:rPr>
              <a:t>.</a:t>
            </a: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r>
              <a:rPr lang="cs-CZ" altLang="cs-CZ" sz="1800" dirty="0" err="1">
                <a:latin typeface="Arial"/>
                <a:cs typeface="Times New Roman"/>
              </a:rPr>
              <a:t>Army</a:t>
            </a:r>
            <a:r>
              <a:rPr lang="cs-CZ" altLang="cs-CZ" sz="1800" dirty="0">
                <a:latin typeface="Arial"/>
                <a:cs typeface="Times New Roman"/>
              </a:rPr>
              <a:t> </a:t>
            </a:r>
            <a:r>
              <a:rPr lang="cs-CZ" altLang="cs-CZ" sz="1800" dirty="0" err="1">
                <a:latin typeface="Arial"/>
                <a:cs typeface="Times New Roman"/>
              </a:rPr>
              <a:t>Physical</a:t>
            </a:r>
            <a:r>
              <a:rPr lang="cs-CZ" altLang="cs-CZ" sz="1800" dirty="0">
                <a:latin typeface="Arial"/>
                <a:cs typeface="Times New Roman"/>
              </a:rPr>
              <a:t> </a:t>
            </a:r>
            <a:r>
              <a:rPr lang="cs-CZ" altLang="cs-CZ" sz="1800" dirty="0" err="1">
                <a:latin typeface="Arial"/>
                <a:cs typeface="Times New Roman"/>
              </a:rPr>
              <a:t>Readiness</a:t>
            </a:r>
            <a:r>
              <a:rPr lang="cs-CZ" altLang="cs-CZ" sz="1800" dirty="0">
                <a:latin typeface="Arial"/>
                <a:cs typeface="Times New Roman"/>
              </a:rPr>
              <a:t> </a:t>
            </a:r>
            <a:r>
              <a:rPr lang="cs-CZ" altLang="cs-CZ" sz="1800" dirty="0" err="1">
                <a:latin typeface="Arial"/>
                <a:cs typeface="Times New Roman"/>
              </a:rPr>
              <a:t>Training</a:t>
            </a:r>
            <a:r>
              <a:rPr lang="cs-CZ" altLang="cs-CZ" sz="1800" dirty="0">
                <a:latin typeface="Arial"/>
                <a:cs typeface="Times New Roman"/>
              </a:rPr>
              <a:t>. (2010). Washington: </a:t>
            </a:r>
            <a:r>
              <a:rPr lang="cs-CZ" altLang="cs-CZ" sz="1800">
                <a:latin typeface="Arial"/>
                <a:cs typeface="Times New Roman"/>
              </a:rPr>
              <a:t>Department</a:t>
            </a:r>
            <a:r>
              <a:rPr lang="cs-CZ" altLang="cs-CZ" sz="1800" dirty="0">
                <a:latin typeface="Arial"/>
                <a:cs typeface="Times New Roman"/>
              </a:rPr>
              <a:t> </a:t>
            </a:r>
            <a:r>
              <a:rPr lang="cs-CZ" altLang="cs-CZ" sz="1800" dirty="0" err="1">
                <a:latin typeface="Arial"/>
                <a:cs typeface="Times New Roman"/>
              </a:rPr>
              <a:t>of</a:t>
            </a:r>
            <a:r>
              <a:rPr lang="cs-CZ" altLang="cs-CZ" sz="1800" dirty="0">
                <a:latin typeface="Arial"/>
                <a:cs typeface="Times New Roman"/>
              </a:rPr>
              <a:t> </a:t>
            </a:r>
            <a:r>
              <a:rPr lang="cs-CZ" altLang="cs-CZ" sz="1800" dirty="0" err="1">
                <a:latin typeface="Arial"/>
                <a:cs typeface="Times New Roman"/>
              </a:rPr>
              <a:t>the</a:t>
            </a:r>
            <a:r>
              <a:rPr lang="cs-CZ" altLang="cs-CZ" sz="1800" dirty="0">
                <a:latin typeface="Arial"/>
                <a:cs typeface="Times New Roman"/>
              </a:rPr>
              <a:t> </a:t>
            </a:r>
            <a:r>
              <a:rPr lang="cs-CZ" altLang="cs-CZ" sz="1800" dirty="0" err="1">
                <a:latin typeface="Arial"/>
                <a:cs typeface="Times New Roman"/>
              </a:rPr>
              <a:t>Army</a:t>
            </a:r>
            <a:r>
              <a:rPr lang="cs-CZ" altLang="cs-CZ" sz="1800" dirty="0">
                <a:latin typeface="Arial"/>
                <a:cs typeface="Times New Roman"/>
              </a:rPr>
              <a:t>.</a:t>
            </a: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r>
              <a:rPr lang="en-US" altLang="en-US" sz="1800">
                <a:latin typeface="Arial" panose="020B0604020202020204" pitchFamily="34" charset="0"/>
              </a:rPr>
              <a:t>Watkins, J. (2014). Fundamental biomechanics of sport and exercise.</a:t>
            </a:r>
            <a:endParaRPr lang="cs-CZ" altLang="en-US" sz="1800">
              <a:latin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r>
              <a:rPr lang="en-US" altLang="en-US" sz="1800">
                <a:latin typeface="Arial" panose="020B0604020202020204" pitchFamily="34" charset="0"/>
              </a:rPr>
              <a:t>McGinnis, P. M. (2013). Biomechanics of sport and exercise.</a:t>
            </a:r>
            <a:endParaRPr lang="cs-CZ" altLang="en-US" sz="1800">
              <a:latin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r>
              <a:rPr lang="cs-CZ" altLang="en-US" sz="1800">
                <a:latin typeface="Arial" panose="020B0604020202020204" pitchFamily="34" charset="0"/>
              </a:rPr>
              <a:t>Zatsiorsky, V. M., &amp; Kraemer, W. J. (2014). </a:t>
            </a:r>
            <a:r>
              <a:rPr lang="cs-CZ" altLang="en-US" sz="1800" i="1">
                <a:latin typeface="Arial" panose="020B0604020202020204" pitchFamily="34" charset="0"/>
              </a:rPr>
              <a:t>Silový trénink: Praxe a věda</a:t>
            </a:r>
            <a:r>
              <a:rPr lang="cs-CZ" altLang="en-US" sz="1800">
                <a:latin typeface="Arial" panose="020B0604020202020204" pitchFamily="34" charset="0"/>
              </a:rPr>
              <a:t>. Mladá fronta.</a:t>
            </a: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r>
              <a:rPr lang="cs-CZ" altLang="en-US" sz="1800">
                <a:latin typeface="Arial" panose="020B0604020202020204" pitchFamily="34" charset="0"/>
              </a:rPr>
              <a:t>Burke, D. T., al-Adawi, S., &amp; Burke, D. P. (2017). The kicking process in tae kwon do: a biomechanical analysis; running title: biomechanical analysis of taekwondo. </a:t>
            </a:r>
            <a:r>
              <a:rPr lang="cs-CZ" altLang="en-US" sz="1800" i="1">
                <a:latin typeface="Arial" panose="020B0604020202020204" pitchFamily="34" charset="0"/>
              </a:rPr>
              <a:t>Int Phys Med Rehab J</a:t>
            </a:r>
            <a:r>
              <a:rPr lang="cs-CZ" altLang="en-US" sz="1800">
                <a:latin typeface="Arial" panose="020B0604020202020204" pitchFamily="34" charset="0"/>
              </a:rPr>
              <a:t>, </a:t>
            </a:r>
            <a:r>
              <a:rPr lang="cs-CZ" altLang="en-US" sz="1800" i="1">
                <a:latin typeface="Arial" panose="020B0604020202020204" pitchFamily="34" charset="0"/>
              </a:rPr>
              <a:t>1</a:t>
            </a:r>
            <a:r>
              <a:rPr lang="cs-CZ" altLang="en-US" sz="1800">
                <a:latin typeface="Arial" panose="020B0604020202020204" pitchFamily="34" charset="0"/>
              </a:rPr>
              <a:t>(1), 8-13.</a:t>
            </a:r>
            <a:endParaRPr lang="cs-CZ" altLang="cs-CZ" sz="1800">
              <a:latin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endParaRPr lang="cs-CZ" altLang="cs-CZ" sz="18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endParaRPr lang="cs-CZ" altLang="cs-CZ" sz="18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endParaRPr lang="cs-CZ" altLang="cs-CZ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Garamond" panose="02020404030301010803" pitchFamily="18" charset="0"/>
              <a:buAutoNum type="arabicPeriod"/>
            </a:pPr>
            <a:endParaRPr lang="cs-CZ" altLang="cs-CZ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>
            <a:extLst>
              <a:ext uri="{FF2B5EF4-FFF2-40B4-BE49-F238E27FC236}">
                <a16:creationId xmlns:a16="http://schemas.microsoft.com/office/drawing/2014/main" id="{85DA1318-8BC3-4581-A227-4AF8899BF71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214313"/>
            <a:ext cx="7200900" cy="914400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cs-CZ" dirty="0"/>
              <a:t>Fyzická příprava vojsk VII</a:t>
            </a:r>
            <a:endParaRPr lang="cs-CZ" dirty="0">
              <a:latin typeface="Arial Black" pitchFamily="34" charset="0"/>
            </a:endParaRPr>
          </a:p>
        </p:txBody>
      </p:sp>
      <p:sp>
        <p:nvSpPr>
          <p:cNvPr id="14339" name="TextBox 1">
            <a:extLst>
              <a:ext uri="{FF2B5EF4-FFF2-40B4-BE49-F238E27FC236}">
                <a16:creationId xmlns:a16="http://schemas.microsoft.com/office/drawing/2014/main" id="{BDEE1166-56B4-4341-BA4A-EB3E97978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373188"/>
            <a:ext cx="87852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rgbClr val="FFC000"/>
                </a:solidFill>
                <a:latin typeface="Arial" panose="020B0604020202020204" pitchFamily="34" charset="0"/>
              </a:rPr>
              <a:t>Cíle: </a:t>
            </a:r>
            <a:r>
              <a:rPr lang="cs-CZ" altLang="cs-CZ" sz="2400">
                <a:latin typeface="Arial" panose="020B0604020202020204" pitchFamily="34" charset="0"/>
              </a:rPr>
              <a:t>pochopení základní podstaty dynamických sil a průběhu sil,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rgbClr val="FFC000"/>
                </a:solidFill>
                <a:latin typeface="Arial" panose="020B0604020202020204" pitchFamily="34" charset="0"/>
              </a:rPr>
              <a:t>Průběh: </a:t>
            </a:r>
            <a:r>
              <a:rPr lang="cs-CZ" altLang="cs-CZ" sz="2400">
                <a:latin typeface="Arial" panose="020B0604020202020204" pitchFamily="34" charset="0"/>
              </a:rPr>
              <a:t>biomechanika, rozdělení mechaniky, popis kinetiky a kinematiky, výpočet impulsních sil a jejich znázornění, příklady využití impulsních a impaktních sil v pohybu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rgbClr val="FFC000"/>
                </a:solidFill>
                <a:latin typeface="Arial" panose="020B0604020202020204" pitchFamily="34" charset="0"/>
              </a:rPr>
              <a:t>Přezkoušení: </a:t>
            </a:r>
            <a:r>
              <a:rPr lang="cs-CZ" altLang="cs-CZ" sz="2400">
                <a:latin typeface="Arial" panose="020B0604020202020204" pitchFamily="34" charset="0"/>
              </a:rPr>
              <a:t>otázky směřující k pochopení dynamických sil a jejich využití ve sportu a v armádním prostředí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5">
            <a:extLst>
              <a:ext uri="{FF2B5EF4-FFF2-40B4-BE49-F238E27FC236}">
                <a16:creationId xmlns:a16="http://schemas.microsoft.com/office/drawing/2014/main" id="{B0679BDC-ED5A-4E03-9311-1A3FBC5D8B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43125" y="285750"/>
            <a:ext cx="5500688" cy="633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Pohyb člověka</a:t>
            </a:r>
          </a:p>
        </p:txBody>
      </p:sp>
      <p:sp>
        <p:nvSpPr>
          <p:cNvPr id="6" name="AutoShape 1028">
            <a:extLst>
              <a:ext uri="{FF2B5EF4-FFF2-40B4-BE49-F238E27FC236}">
                <a16:creationId xmlns:a16="http://schemas.microsoft.com/office/drawing/2014/main" id="{AEE0AA96-5A43-4DCE-AE58-DE1C34DE0ADE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8625" y="1785938"/>
            <a:ext cx="4503738" cy="5715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3399"/>
              </a:gs>
              <a:gs pos="50000">
                <a:schemeClr val="tx1"/>
              </a:gs>
              <a:gs pos="100000">
                <a:srgbClr val="003399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cs-CZ" altLang="cs-CZ" sz="2400" b="1">
                <a:solidFill>
                  <a:schemeClr val="bg1"/>
                </a:solidFill>
                <a:latin typeface="Calibri" panose="020F0502020204030204" pitchFamily="34" charset="0"/>
              </a:rPr>
              <a:t>Taxonomie fyzických předpokladů </a:t>
            </a:r>
          </a:p>
        </p:txBody>
      </p:sp>
      <p:sp>
        <p:nvSpPr>
          <p:cNvPr id="8" name="AutoShape 1028">
            <a:extLst>
              <a:ext uri="{FF2B5EF4-FFF2-40B4-BE49-F238E27FC236}">
                <a16:creationId xmlns:a16="http://schemas.microsoft.com/office/drawing/2014/main" id="{2BD38A69-6D2A-4FCE-937A-7647608E6215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8313" y="3644900"/>
            <a:ext cx="3856037" cy="5715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3399"/>
              </a:gs>
              <a:gs pos="50000">
                <a:schemeClr val="tx1"/>
              </a:gs>
              <a:gs pos="100000">
                <a:srgbClr val="003399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lnSpc>
                <a:spcPct val="150000"/>
              </a:lnSpc>
              <a:defRPr/>
            </a:pPr>
            <a:r>
              <a:rPr lang="cs-CZ" sz="2400" b="1" dirty="0">
                <a:solidFill>
                  <a:schemeClr val="bg1"/>
                </a:solidFill>
                <a:latin typeface="Calibri" pitchFamily="34" charset="0"/>
              </a:rPr>
              <a:t>Řízení motoriky člověka </a:t>
            </a:r>
          </a:p>
        </p:txBody>
      </p:sp>
      <p:sp>
        <p:nvSpPr>
          <p:cNvPr id="15365" name="AutoShape 1028">
            <a:extLst>
              <a:ext uri="{FF2B5EF4-FFF2-40B4-BE49-F238E27FC236}">
                <a16:creationId xmlns:a16="http://schemas.microsoft.com/office/drawing/2014/main" id="{A101DED0-F841-4594-8BBA-53E9A7D469D4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9750" y="4581525"/>
            <a:ext cx="5080000" cy="571500"/>
          </a:xfrm>
          <a:prstGeom prst="roundRect">
            <a:avLst>
              <a:gd name="adj" fmla="val 49106"/>
            </a:avLst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chemeClr val="bg1"/>
                </a:solidFill>
                <a:latin typeface="Calibri" panose="020F0502020204030204" pitchFamily="34" charset="0"/>
              </a:rPr>
              <a:t>Biomechanika – pohybový systém</a:t>
            </a:r>
          </a:p>
        </p:txBody>
      </p:sp>
      <p:pic>
        <p:nvPicPr>
          <p:cNvPr id="2053" name="Picture 5" descr="voják1">
            <a:extLst>
              <a:ext uri="{FF2B5EF4-FFF2-40B4-BE49-F238E27FC236}">
                <a16:creationId xmlns:a16="http://schemas.microsoft.com/office/drawing/2014/main" id="{E04834C6-F4E6-408A-9AD1-561ABFC69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6048" y="1779576"/>
            <a:ext cx="2495550" cy="4029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AutoShape 1028">
            <a:extLst>
              <a:ext uri="{FF2B5EF4-FFF2-40B4-BE49-F238E27FC236}">
                <a16:creationId xmlns:a16="http://schemas.microsoft.com/office/drawing/2014/main" id="{BFCF15AA-B91F-4F12-90FB-684424871022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8313" y="2781300"/>
            <a:ext cx="5151437" cy="5715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3399"/>
              </a:gs>
              <a:gs pos="50000">
                <a:schemeClr val="tx1"/>
              </a:gs>
              <a:gs pos="100000">
                <a:srgbClr val="003399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cs-CZ" altLang="cs-CZ" sz="2000" b="1" dirty="0">
                <a:solidFill>
                  <a:schemeClr val="bg1"/>
                </a:solidFill>
              </a:rPr>
              <a:t>Fyziologie – energetické systémy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A350C-B2BE-40FA-8350-2F8609908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effectLst/>
                <a:latin typeface="Times New Roman"/>
                <a:ea typeface="Times New Roman"/>
              </a:rPr>
              <a:t>Mechanika</a:t>
            </a:r>
            <a:endParaRPr lang="cs-C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47C6A6-AC13-4898-9AA6-D92B2CF6A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b="1">
                <a:effectLst/>
                <a:latin typeface="Times New Roman" pitchFamily="18" charset="0"/>
                <a:cs typeface="Times New Roman" pitchFamily="18" charset="0"/>
              </a:rPr>
              <a:t>Mechanika</a:t>
            </a:r>
            <a:endParaRPr lang="cs-CZ" altLang="cs-CZ">
              <a:effectLst/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cs-CZ" altLang="cs-CZ" b="1">
                <a:effectLst/>
                <a:latin typeface="Times New Roman" pitchFamily="18" charset="0"/>
                <a:cs typeface="Times New Roman" pitchFamily="18" charset="0"/>
              </a:rPr>
              <a:t>Mechanika tuhých těles</a:t>
            </a:r>
            <a:endParaRPr lang="cs-CZ" altLang="cs-CZ">
              <a:effectLst/>
              <a:latin typeface="Times New Roman" pitchFamily="18" charset="0"/>
              <a:cs typeface="Times New Roman" pitchFamily="18" charset="0"/>
            </a:endParaRPr>
          </a:p>
          <a:p>
            <a:pPr lvl="2">
              <a:defRPr/>
            </a:pPr>
            <a:r>
              <a:rPr lang="cs-CZ" altLang="cs-CZ" sz="3600" b="1">
                <a:effectLst/>
                <a:latin typeface="Times New Roman" pitchFamily="18" charset="0"/>
                <a:cs typeface="Times New Roman" pitchFamily="18" charset="0"/>
              </a:rPr>
              <a:t>Statika</a:t>
            </a:r>
            <a:endParaRPr lang="cs-CZ" altLang="cs-CZ" sz="3600">
              <a:effectLst/>
              <a:latin typeface="Times New Roman" pitchFamily="18" charset="0"/>
              <a:cs typeface="Times New Roman" pitchFamily="18" charset="0"/>
            </a:endParaRPr>
          </a:p>
          <a:p>
            <a:pPr lvl="2">
              <a:defRPr/>
            </a:pPr>
            <a:r>
              <a:rPr lang="cs-CZ" altLang="cs-CZ" sz="3600" b="1">
                <a:effectLst/>
                <a:latin typeface="Times New Roman" pitchFamily="18" charset="0"/>
                <a:cs typeface="Times New Roman" pitchFamily="18" charset="0"/>
              </a:rPr>
              <a:t>Dynamika</a:t>
            </a:r>
            <a:endParaRPr lang="cs-CZ" altLang="cs-CZ" sz="3600">
              <a:effectLst/>
              <a:latin typeface="Times New Roman" pitchFamily="18" charset="0"/>
              <a:cs typeface="Times New Roman" pitchFamily="18" charset="0"/>
            </a:endParaRPr>
          </a:p>
          <a:p>
            <a:pPr lvl="3">
              <a:defRPr/>
            </a:pPr>
            <a:r>
              <a:rPr lang="cs-CZ" altLang="cs-CZ" sz="3200" b="1">
                <a:effectLst/>
                <a:latin typeface="Times New Roman" pitchFamily="18" charset="0"/>
                <a:cs typeface="Times New Roman" pitchFamily="18" charset="0"/>
              </a:rPr>
              <a:t>Kinematika</a:t>
            </a:r>
            <a:endParaRPr lang="cs-CZ" altLang="cs-CZ" sz="3200">
              <a:effectLst/>
              <a:latin typeface="Times New Roman" pitchFamily="18" charset="0"/>
              <a:cs typeface="Times New Roman" pitchFamily="18" charset="0"/>
            </a:endParaRPr>
          </a:p>
          <a:p>
            <a:pPr lvl="3">
              <a:defRPr/>
            </a:pPr>
            <a:r>
              <a:rPr lang="cs-CZ" altLang="cs-CZ" sz="3200" b="1">
                <a:effectLst/>
                <a:latin typeface="Times New Roman" pitchFamily="18" charset="0"/>
                <a:cs typeface="Times New Roman" pitchFamily="18" charset="0"/>
              </a:rPr>
              <a:t>Kinetika</a:t>
            </a:r>
            <a:endParaRPr lang="cs-CZ" altLang="cs-CZ" sz="320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defRPr/>
            </a:pPr>
            <a:endParaRPr lang="cs-CZ" alt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F9F2E-5F7F-4D38-A43B-1E7EC1F25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effectLst/>
              </a:rPr>
              <a:t>Dynamika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0DE6E-CB7E-48EB-AE9C-6BD7FC984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dirty="0">
                <a:effectLst/>
              </a:rPr>
              <a:t>Dynamika se dále rozděluje na kinematickou a kinetickou složku. </a:t>
            </a:r>
          </a:p>
          <a:p>
            <a:pPr>
              <a:defRPr/>
            </a:pPr>
            <a:r>
              <a:rPr lang="cs-CZ" b="1" dirty="0">
                <a:effectLst/>
              </a:rPr>
              <a:t>Kinematika </a:t>
            </a:r>
            <a:r>
              <a:rPr lang="cs-CZ" dirty="0">
                <a:effectLst/>
              </a:rPr>
              <a:t>je obor dynamiky, která popisuje pohyb těles ve vztahu k prostoru a času (Watkins, 2014). </a:t>
            </a:r>
          </a:p>
          <a:p>
            <a:pPr>
              <a:defRPr/>
            </a:pPr>
            <a:r>
              <a:rPr lang="cs-CZ" b="1" dirty="0">
                <a:effectLst/>
              </a:rPr>
              <a:t>Kinetika </a:t>
            </a:r>
            <a:r>
              <a:rPr lang="cs-CZ" dirty="0">
                <a:effectLst/>
              </a:rPr>
              <a:t>analyzuje síly, které jsou příčinou změny pohybu. 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81D75-AC25-4F23-AE2B-76E0FC9FB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Základní dimense a jednotky měření v mechanice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AE748-C97E-4D79-AAE3-0F7AF9380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600200"/>
            <a:ext cx="8928100" cy="4525963"/>
          </a:xfrm>
        </p:spPr>
        <p:txBody>
          <a:bodyPr/>
          <a:lstStyle/>
          <a:p>
            <a:pPr>
              <a:defRPr/>
            </a:pPr>
            <a:r>
              <a:rPr lang="cs-CZ" dirty="0"/>
              <a:t>Speed (rate of motion, </a:t>
            </a:r>
            <a:r>
              <a:rPr lang="cs-CZ" i="1" dirty="0"/>
              <a:t>s</a:t>
            </a:r>
            <a:r>
              <a:rPr lang="cs-CZ" dirty="0"/>
              <a:t> = </a:t>
            </a:r>
            <a:r>
              <a:rPr lang="cs-CZ" i="1" dirty="0"/>
              <a:t>l</a:t>
            </a:r>
            <a:r>
              <a:rPr lang="cs-CZ" dirty="0"/>
              <a:t>/</a:t>
            </a:r>
            <a:r>
              <a:rPr lang="cs-CZ" i="1" dirty="0"/>
              <a:t>t</a:t>
            </a:r>
            <a:r>
              <a:rPr lang="cs-CZ" dirty="0"/>
              <a:t>) m/s</a:t>
            </a:r>
          </a:p>
          <a:p>
            <a:pPr>
              <a:defRPr/>
            </a:pPr>
            <a:r>
              <a:rPr lang="cs-CZ" dirty="0"/>
              <a:t>Velocity (rate of displacement,  </a:t>
            </a:r>
            <a:r>
              <a:rPr lang="cs-CZ" i="1" dirty="0"/>
              <a:t>v</a:t>
            </a:r>
            <a:r>
              <a:rPr lang="cs-CZ" dirty="0"/>
              <a:t> = </a:t>
            </a:r>
            <a:r>
              <a:rPr lang="cs-CZ" i="1" dirty="0"/>
              <a:t>d</a:t>
            </a:r>
            <a:r>
              <a:rPr lang="cs-CZ" dirty="0"/>
              <a:t>/</a:t>
            </a:r>
            <a:r>
              <a:rPr lang="cs-CZ" i="1" dirty="0"/>
              <a:t>t</a:t>
            </a:r>
            <a:r>
              <a:rPr lang="cs-CZ" dirty="0"/>
              <a:t>) m/s</a:t>
            </a:r>
          </a:p>
          <a:p>
            <a:pPr>
              <a:defRPr/>
            </a:pPr>
            <a:r>
              <a:rPr lang="cs-CZ" dirty="0"/>
              <a:t>Acceleration (change in velocity, </a:t>
            </a:r>
            <a:r>
              <a:rPr lang="cs-CZ" i="1" dirty="0"/>
              <a:t>a</a:t>
            </a:r>
            <a:r>
              <a:rPr lang="cs-CZ" dirty="0"/>
              <a:t> = </a:t>
            </a:r>
            <a:r>
              <a:rPr lang="cs-CZ" i="1" dirty="0"/>
              <a:t>v</a:t>
            </a:r>
            <a:r>
              <a:rPr lang="cs-CZ" dirty="0"/>
              <a:t>/</a:t>
            </a:r>
            <a:r>
              <a:rPr lang="cs-CZ" i="1" dirty="0"/>
              <a:t>t</a:t>
            </a:r>
            <a:r>
              <a:rPr lang="cs-CZ" dirty="0"/>
              <a:t>) m/s</a:t>
            </a:r>
            <a:r>
              <a:rPr lang="cs-CZ" i="1" dirty="0"/>
              <a:t>2</a:t>
            </a:r>
          </a:p>
          <a:p>
            <a:pPr>
              <a:defRPr/>
            </a:pPr>
            <a:r>
              <a:rPr lang="cs-CZ" dirty="0"/>
              <a:t>Inertia (change in its motion) s</a:t>
            </a:r>
          </a:p>
          <a:p>
            <a:pPr>
              <a:defRPr/>
            </a:pPr>
            <a:r>
              <a:rPr lang="cs-CZ" dirty="0"/>
              <a:t>Power </a:t>
            </a:r>
          </a:p>
          <a:p>
            <a:pPr>
              <a:defRPr/>
            </a:pPr>
            <a:r>
              <a:rPr lang="cs-CZ" dirty="0"/>
              <a:t>Momentum N.s</a:t>
            </a:r>
          </a:p>
          <a:p>
            <a:pPr>
              <a:defRPr/>
            </a:pPr>
            <a:r>
              <a:rPr lang="cs-CZ" dirty="0"/>
              <a:t>Force N</a:t>
            </a:r>
          </a:p>
          <a:p>
            <a:pPr>
              <a:defRPr/>
            </a:pPr>
            <a:r>
              <a:rPr lang="cs-CZ" dirty="0"/>
              <a:t>Mass (lenght, time and force = measure of inertia)</a:t>
            </a:r>
          </a:p>
          <a:p>
            <a:pPr>
              <a:defRPr/>
            </a:pPr>
            <a:r>
              <a:rPr lang="cs-CZ" dirty="0"/>
              <a:t>Weight (measure of the force or gravity on an object)</a:t>
            </a:r>
          </a:p>
          <a:p>
            <a:pPr>
              <a:defRPr/>
            </a:pPr>
            <a:r>
              <a:rPr lang="cs-CZ" dirty="0"/>
              <a:t>Distance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7C376-19A4-42F9-B19B-305EDDC0F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Základní dimense používané v mechanice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FB9FA-70C2-4979-B0F6-FC817FE24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600200"/>
            <a:ext cx="8928100" cy="4525963"/>
          </a:xfrm>
        </p:spPr>
        <p:txBody>
          <a:bodyPr/>
          <a:lstStyle/>
          <a:p>
            <a:pPr>
              <a:defRPr/>
            </a:pPr>
            <a:r>
              <a:rPr lang="cs-CZ" dirty="0"/>
              <a:t>Lenght</a:t>
            </a:r>
          </a:p>
          <a:p>
            <a:pPr>
              <a:defRPr/>
            </a:pPr>
            <a:r>
              <a:rPr lang="cs-CZ" dirty="0"/>
              <a:t>Time</a:t>
            </a:r>
          </a:p>
          <a:p>
            <a:pPr>
              <a:defRPr/>
            </a:pPr>
            <a:r>
              <a:rPr lang="cs-CZ" dirty="0"/>
              <a:t>Mass ≠ weight</a:t>
            </a:r>
          </a:p>
          <a:p>
            <a:pPr lvl="1">
              <a:defRPr/>
            </a:pPr>
            <a:r>
              <a:rPr lang="cs-CZ" dirty="0"/>
              <a:t>Mass = inertia (setrvačnost)</a:t>
            </a:r>
          </a:p>
          <a:p>
            <a:pPr lvl="1">
              <a:defRPr/>
            </a:pPr>
            <a:r>
              <a:rPr lang="cs-CZ" dirty="0"/>
              <a:t>Weight = force due to the gravitation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32CDC2BF-99EE-498C-B3D3-FB8B3D06E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603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</a:rPr>
              <a:t>Biomechanika – pohybový systém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088B9B3-C2F1-4C1D-936C-C8BEEDA03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92400"/>
          </a:xfrm>
        </p:spPr>
        <p:txBody>
          <a:bodyPr/>
          <a:lstStyle/>
          <a:p>
            <a:pPr>
              <a:defRPr/>
            </a:pPr>
            <a:r>
              <a:rPr lang="cs-CZ" altLang="cs-CZ" b="1" dirty="0"/>
              <a:t>Faktory určující výkon</a:t>
            </a:r>
          </a:p>
          <a:p>
            <a:pPr>
              <a:defRPr/>
            </a:pPr>
            <a:r>
              <a:rPr lang="cs-CZ" altLang="cs-CZ" b="1" dirty="0"/>
              <a:t>Co je maximální síla?</a:t>
            </a: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r>
              <a:rPr lang="cs-CZ" altLang="cs-CZ" b="1" dirty="0"/>
              <a:t>Vnější faktory a význam odporu</a:t>
            </a:r>
          </a:p>
          <a:p>
            <a:pPr lvl="2">
              <a:defRPr/>
            </a:pPr>
            <a:r>
              <a:rPr lang="cs-CZ" altLang="cs-CZ" b="1" dirty="0"/>
              <a:t>Mechanická zpětná vazba – odpor systému</a:t>
            </a:r>
          </a:p>
          <a:p>
            <a:pPr lvl="2">
              <a:defRPr/>
            </a:pPr>
            <a:r>
              <a:rPr lang="cs-CZ" altLang="cs-CZ" b="1" dirty="0"/>
              <a:t>Druhy odporu – pružnost (F=kD), setrvačnost (F=ma)</a:t>
            </a:r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E4F71C48-F87B-4557-B368-339B57F88AF7}"/>
              </a:ext>
            </a:extLst>
          </p:cNvPr>
          <p:cNvSpPr>
            <a:spLocks/>
          </p:cNvSpPr>
          <p:nvPr/>
        </p:nvSpPr>
        <p:spPr bwMode="auto">
          <a:xfrm>
            <a:off x="468313" y="4652963"/>
            <a:ext cx="82296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lvl="1">
              <a:buClrTx/>
              <a:buSzTx/>
              <a:buFont typeface="Arial" panose="020B0604020202020204" pitchFamily="34" charset="0"/>
              <a:buNone/>
            </a:pPr>
            <a:r>
              <a:rPr lang="cs-CZ" altLang="cs-CZ" b="1">
                <a:latin typeface="Calibri" panose="020F0502020204030204" pitchFamily="34" charset="0"/>
              </a:rPr>
              <a:t>Vnitřní faktory </a:t>
            </a:r>
          </a:p>
          <a:p>
            <a:pPr lvl="2">
              <a:buClrTx/>
              <a:buSzTx/>
              <a:buFont typeface="Arial" panose="020B0604020202020204" pitchFamily="34" charset="0"/>
              <a:buChar char="•"/>
            </a:pPr>
            <a:r>
              <a:rPr lang="cs-CZ" altLang="cs-CZ" b="1">
                <a:latin typeface="Calibri" panose="020F0502020204030204" pitchFamily="34" charset="0"/>
              </a:rPr>
              <a:t>Čas (doba pro vyvinutí maximální síly)</a:t>
            </a:r>
          </a:p>
          <a:p>
            <a:pPr lvl="2">
              <a:buClrTx/>
              <a:buSzTx/>
              <a:buFont typeface="Arial" panose="020B0604020202020204" pitchFamily="34" charset="0"/>
              <a:buChar char="•"/>
            </a:pPr>
            <a:r>
              <a:rPr lang="cs-CZ" altLang="cs-CZ" b="1">
                <a:latin typeface="Calibri" panose="020F0502020204030204" pitchFamily="34" charset="0"/>
              </a:rPr>
              <a:t>Rychlost (průběh)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4ACCE-344B-4D55-ADE2-54D459092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Dynamika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BD21D-5774-4E20-AC06-5766B6E46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  <p:pic>
        <p:nvPicPr>
          <p:cNvPr id="21508" name="Picture 2" descr="Figure 1">
            <a:extLst>
              <a:ext uri="{FF2B5EF4-FFF2-40B4-BE49-F238E27FC236}">
                <a16:creationId xmlns:a16="http://schemas.microsoft.com/office/drawing/2014/main" id="{E994AF34-5777-4679-A8D3-6B92614EA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60575"/>
            <a:ext cx="864076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">
            <a:extLst>
              <a:ext uri="{FF2B5EF4-FFF2-40B4-BE49-F238E27FC236}">
                <a16:creationId xmlns:a16="http://schemas.microsoft.com/office/drawing/2014/main" id="{14387103-274C-40D5-A92F-3F4F5C501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2" t="12073" r="32138" b="70786"/>
          <a:stretch>
            <a:fillRect/>
          </a:stretch>
        </p:blipFill>
        <p:spPr bwMode="auto">
          <a:xfrm>
            <a:off x="2838450" y="2060575"/>
            <a:ext cx="3338513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udění">
  <a:themeElements>
    <a:clrScheme name="Proudění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roudění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FFDBACBD070DD419BEEEED858171F5F" ma:contentTypeVersion="4" ma:contentTypeDescription="Vytvoří nový dokument" ma:contentTypeScope="" ma:versionID="70445f39f347e0b3c261364a5f110315">
  <xsd:schema xmlns:xsd="http://www.w3.org/2001/XMLSchema" xmlns:xs="http://www.w3.org/2001/XMLSchema" xmlns:p="http://schemas.microsoft.com/office/2006/metadata/properties" xmlns:ns2="e2285f5f-a0f1-4742-bd8a-8c092caa1a6e" targetNamespace="http://schemas.microsoft.com/office/2006/metadata/properties" ma:root="true" ma:fieldsID="1b3b94ba5c5fa0a1ef36aca64a20b860" ns2:_="">
    <xsd:import namespace="e2285f5f-a0f1-4742-bd8a-8c092caa1a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85f5f-a0f1-4742-bd8a-8c092caa1a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C04241-AB45-417B-A96A-85940E0CC3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285f5f-a0f1-4742-bd8a-8c092caa1a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87E3E3-52C7-4962-8A86-B376EA5BE4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2189</TotalTime>
  <Words>535</Words>
  <Application>Microsoft Office PowerPoint</Application>
  <PresentationFormat>Předvádění na obrazovce (4:3)</PresentationFormat>
  <Paragraphs>73</Paragraphs>
  <Slides>12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25" baseType="lpstr">
      <vt:lpstr>Arial</vt:lpstr>
      <vt:lpstr>Arial Black</vt:lpstr>
      <vt:lpstr>Calibri</vt:lpstr>
      <vt:lpstr>Consolas</vt:lpstr>
      <vt:lpstr>Corbel</vt:lpstr>
      <vt:lpstr>Garamond</vt:lpstr>
      <vt:lpstr>Impact</vt:lpstr>
      <vt:lpstr>Times New Roman</vt:lpstr>
      <vt:lpstr>Wingdings</vt:lpstr>
      <vt:lpstr>Wingdings 2</vt:lpstr>
      <vt:lpstr>Wingdings 3</vt:lpstr>
      <vt:lpstr>Metro</vt:lpstr>
      <vt:lpstr>Proudění</vt:lpstr>
      <vt:lpstr>Fyzická příprava vojsk VII</vt:lpstr>
      <vt:lpstr>Fyzická příprava vojsk VII</vt:lpstr>
      <vt:lpstr>Prezentace aplikace PowerPoint</vt:lpstr>
      <vt:lpstr>Mechanika</vt:lpstr>
      <vt:lpstr>Dynamika</vt:lpstr>
      <vt:lpstr>Základní dimense a jednotky měření v mechanice</vt:lpstr>
      <vt:lpstr>Základní dimense používané v mechanice</vt:lpstr>
      <vt:lpstr>Biomechanika – pohybový systém</vt:lpstr>
      <vt:lpstr>Dynamika</vt:lpstr>
      <vt:lpstr>Impuls síly</vt:lpstr>
      <vt:lpstr>Prezentace aplikace PowerPoint</vt:lpstr>
      <vt:lpstr>Literatura</vt:lpstr>
    </vt:vector>
  </TitlesOfParts>
  <Company>VÚ 8297 Praha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Speciální tělesná příprava</dc:title>
  <dc:creator>dolezel</dc:creator>
  <cp:lastModifiedBy>Michal Vágner</cp:lastModifiedBy>
  <cp:revision>70</cp:revision>
  <dcterms:created xsi:type="dcterms:W3CDTF">2007-05-28T18:49:48Z</dcterms:created>
  <dcterms:modified xsi:type="dcterms:W3CDTF">2022-10-08T19:45:05Z</dcterms:modified>
</cp:coreProperties>
</file>