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9002-403E-442B-A491-26D3114580E5}" type="datetimeFigureOut">
              <a:rPr lang="cs-CZ" smtClean="0"/>
              <a:t>25. 5. 2017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C7B1-459C-405F-ACA2-5CC91662F4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9002-403E-442B-A491-26D3114580E5}" type="datetimeFigureOut">
              <a:rPr lang="cs-CZ" smtClean="0"/>
              <a:t>25. 5. 2017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C7B1-459C-405F-ACA2-5CC91662F4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9002-403E-442B-A491-26D3114580E5}" type="datetimeFigureOut">
              <a:rPr lang="cs-CZ" smtClean="0"/>
              <a:t>25. 5. 2017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C7B1-459C-405F-ACA2-5CC91662F4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9002-403E-442B-A491-26D3114580E5}" type="datetimeFigureOut">
              <a:rPr lang="cs-CZ" smtClean="0"/>
              <a:t>25. 5. 2017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C7B1-459C-405F-ACA2-5CC91662F4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9002-403E-442B-A491-26D3114580E5}" type="datetimeFigureOut">
              <a:rPr lang="cs-CZ" smtClean="0"/>
              <a:t>25. 5. 2017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C7B1-459C-405F-ACA2-5CC91662F4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9002-403E-442B-A491-26D3114580E5}" type="datetimeFigureOut">
              <a:rPr lang="cs-CZ" smtClean="0"/>
              <a:t>25. 5. 2017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C7B1-459C-405F-ACA2-5CC91662F4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9002-403E-442B-A491-26D3114580E5}" type="datetimeFigureOut">
              <a:rPr lang="cs-CZ" smtClean="0"/>
              <a:t>25. 5. 2017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C7B1-459C-405F-ACA2-5CC91662F4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9002-403E-442B-A491-26D3114580E5}" type="datetimeFigureOut">
              <a:rPr lang="cs-CZ" smtClean="0"/>
              <a:t>25. 5. 2017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C7B1-459C-405F-ACA2-5CC91662F4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9002-403E-442B-A491-26D3114580E5}" type="datetimeFigureOut">
              <a:rPr lang="cs-CZ" smtClean="0"/>
              <a:t>25. 5. 2017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C7B1-459C-405F-ACA2-5CC91662F4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9002-403E-442B-A491-26D3114580E5}" type="datetimeFigureOut">
              <a:rPr lang="cs-CZ" smtClean="0"/>
              <a:t>25. 5. 2017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C7B1-459C-405F-ACA2-5CC91662F4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9002-403E-442B-A491-26D3114580E5}" type="datetimeFigureOut">
              <a:rPr lang="cs-CZ" smtClean="0"/>
              <a:t>25. 5. 2017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C7B1-459C-405F-ACA2-5CC91662F4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99002-403E-442B-A491-26D3114580E5}" type="datetimeFigureOut">
              <a:rPr lang="cs-CZ" smtClean="0"/>
              <a:t>25. 5. 2017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6C7B1-459C-405F-ACA2-5CC91662F46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lanky.rvp.cz/clanek/c/Z/1084/MOZNOSTI-VALENCNI-SYNTAXE-V-JAZYKOVE-VYCHOVE-NA-STREDNI-SKOLE.html/" TargetMode="External"/><Relationship Id="rId2" Type="http://schemas.openxmlformats.org/officeDocument/2006/relationships/hyperlink" Target="http://www.nuv.cz/t/rvp-pro-gymnaz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Valenční syntax ve výuce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Alena Hájková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Ivany Kolářové na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valenční syntax není běžně vyučována</a:t>
            </a:r>
          </a:p>
          <a:p>
            <a:r>
              <a:rPr lang="cs-CZ" dirty="0"/>
              <a:t>má spíše rozšiřující charakter</a:t>
            </a:r>
          </a:p>
          <a:p>
            <a:r>
              <a:rPr lang="cs-CZ" dirty="0"/>
              <a:t>nejednotnost termínů v učebnicích </a:t>
            </a:r>
          </a:p>
          <a:p>
            <a:r>
              <a:rPr lang="cs-CZ" dirty="0"/>
              <a:t>k procvičování není nutné vysvětlení termínů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i="1" dirty="0">
                <a:latin typeface="Calibri"/>
              </a:rPr>
              <a:t>→ </a:t>
            </a:r>
            <a:r>
              <a:rPr lang="cs-CZ" i="1" dirty="0"/>
              <a:t>Český jazyk pro 7. ročník ZŠ </a:t>
            </a:r>
            <a:r>
              <a:rPr lang="cs-CZ" dirty="0"/>
              <a:t>(</a:t>
            </a:r>
            <a:r>
              <a:rPr lang="cs-CZ" dirty="0" err="1"/>
              <a:t>Styblík</a:t>
            </a:r>
            <a:r>
              <a:rPr lang="cs-CZ" dirty="0"/>
              <a:t> a kol.)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Valenční syntax na SŠ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přispívá k pochopení významové stránky větných struktur</a:t>
            </a:r>
          </a:p>
          <a:p>
            <a:r>
              <a:rPr lang="cs-CZ" dirty="0"/>
              <a:t>zkušenosti s výukou jsou kladné</a:t>
            </a:r>
          </a:p>
          <a:p>
            <a:r>
              <a:rPr lang="cs-CZ" dirty="0"/>
              <a:t>základy valenční syntaxe jsou zařazeny do RVP pro gymnázia</a:t>
            </a:r>
          </a:p>
          <a:p>
            <a:pPr>
              <a:buNone/>
            </a:pPr>
            <a:endParaRPr lang="cs-CZ" dirty="0"/>
          </a:p>
          <a:p>
            <a:pPr lvl="0">
              <a:buNone/>
            </a:pPr>
            <a:r>
              <a:rPr lang="cs-CZ" dirty="0">
                <a:latin typeface="Calibri"/>
              </a:rPr>
              <a:t>→ </a:t>
            </a:r>
            <a:r>
              <a:rPr lang="cs-CZ" dirty="0"/>
              <a:t>obligatorní/potenciální/fakultativní větné členy?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Valenční syntax na SŠ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určování valenčního potenciálu: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</a:t>
            </a:r>
            <a:r>
              <a:rPr lang="cs-CZ" i="1" dirty="0"/>
              <a:t>Chlapec lomcoval klikou.</a:t>
            </a:r>
          </a:p>
          <a:p>
            <a:pPr>
              <a:buNone/>
            </a:pPr>
            <a:r>
              <a:rPr lang="cs-CZ" i="1" dirty="0"/>
              <a:t>	Kateřina se ocitla v lese.</a:t>
            </a:r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dirty="0">
                <a:latin typeface="Calibri"/>
              </a:rPr>
              <a:t>→ </a:t>
            </a:r>
            <a:r>
              <a:rPr lang="cs-CZ" dirty="0"/>
              <a:t>základová větná struktura?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Valenční syntax na SŠ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stavění pyramidy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	</a:t>
            </a:r>
            <a:r>
              <a:rPr lang="cs-CZ" b="1" i="1" dirty="0"/>
              <a:t>opravil</a:t>
            </a:r>
            <a:endParaRPr lang="cs-CZ" i="1" dirty="0"/>
          </a:p>
          <a:p>
            <a:pPr>
              <a:buNone/>
            </a:pPr>
            <a:r>
              <a:rPr lang="cs-CZ" i="1" dirty="0"/>
              <a:t>	automechanik opravil</a:t>
            </a:r>
          </a:p>
          <a:p>
            <a:pPr>
              <a:buNone/>
            </a:pPr>
            <a:r>
              <a:rPr lang="cs-CZ" i="1" dirty="0"/>
              <a:t>	automechanik opravil auto</a:t>
            </a:r>
          </a:p>
          <a:p>
            <a:pPr>
              <a:buNone/>
            </a:pPr>
            <a:r>
              <a:rPr lang="cs-CZ" i="1" dirty="0"/>
              <a:t>	zkušený automechanik opravil auto</a:t>
            </a:r>
          </a:p>
          <a:p>
            <a:pPr>
              <a:buNone/>
            </a:pPr>
            <a:r>
              <a:rPr lang="cs-CZ" i="1" dirty="0"/>
              <a:t>	zkušený automechanik opravil rozbité auto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Valenční syntax na SŠ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struktura věty podle lexikálního významu</a:t>
            </a:r>
          </a:p>
          <a:p>
            <a:endParaRPr lang="cs-CZ" dirty="0"/>
          </a:p>
          <a:p>
            <a:pPr lvl="0">
              <a:buNone/>
            </a:pPr>
            <a:r>
              <a:rPr lang="cs-CZ" dirty="0"/>
              <a:t>	</a:t>
            </a:r>
            <a:r>
              <a:rPr lang="cs-CZ" i="1" dirty="0"/>
              <a:t>Dušan chodí s Jarmilou několik let.</a:t>
            </a:r>
          </a:p>
          <a:p>
            <a:pPr lvl="0">
              <a:buNone/>
            </a:pPr>
            <a:r>
              <a:rPr lang="cs-CZ" i="1" dirty="0"/>
              <a:t>	Evička ještě nechodí.</a:t>
            </a:r>
          </a:p>
          <a:p>
            <a:pPr lvl="0">
              <a:buNone/>
            </a:pPr>
            <a:r>
              <a:rPr lang="cs-CZ" i="1" dirty="0"/>
              <a:t>	Milada chodí na techniku.</a:t>
            </a:r>
          </a:p>
          <a:p>
            <a:pPr lvl="0">
              <a:buNone/>
            </a:pPr>
            <a:endParaRPr lang="cs-CZ" i="1" dirty="0"/>
          </a:p>
          <a:p>
            <a:pPr lvl="0">
              <a:buNone/>
            </a:pPr>
            <a:r>
              <a:rPr lang="cs-CZ" i="1" dirty="0">
                <a:latin typeface="Calibri"/>
              </a:rPr>
              <a:t>→ Český jazyk pro 3. ročník gymnázií </a:t>
            </a:r>
            <a:r>
              <a:rPr lang="cs-CZ" dirty="0">
                <a:latin typeface="Calibri"/>
              </a:rPr>
              <a:t>(Kostečka)</a:t>
            </a:r>
          </a:p>
          <a:p>
            <a:pPr lvl="0">
              <a:buNone/>
            </a:pPr>
            <a:r>
              <a:rPr lang="cs-CZ" dirty="0">
                <a:latin typeface="Calibri"/>
              </a:rPr>
              <a:t>→ </a:t>
            </a:r>
            <a:r>
              <a:rPr lang="cs-CZ" i="1" dirty="0">
                <a:latin typeface="Calibri"/>
              </a:rPr>
              <a:t>Mluvnice: učebnice českého jazyka pro SŠ </a:t>
            </a:r>
            <a:r>
              <a:rPr lang="cs-CZ" dirty="0">
                <a:latin typeface="Calibri"/>
              </a:rPr>
              <a:t>(</a:t>
            </a:r>
            <a:r>
              <a:rPr lang="cs-CZ" dirty="0" err="1">
                <a:latin typeface="Calibri"/>
              </a:rPr>
              <a:t>Fraus</a:t>
            </a:r>
            <a:r>
              <a:rPr lang="cs-CZ" dirty="0">
                <a:latin typeface="Calibri"/>
              </a:rPr>
              <a:t>)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100" dirty="0"/>
              <a:t>Kolářová, I. (2002-2003) </a:t>
            </a:r>
            <a:r>
              <a:rPr lang="cs-CZ" sz="3100" i="1" dirty="0"/>
              <a:t>Některé termíny valenční syntaxe v učebnicích českého jazyka pro základní školy</a:t>
            </a:r>
            <a:r>
              <a:rPr lang="cs-CZ" sz="3100" dirty="0"/>
              <a:t>. Český jazyk a literatura. 53 (2), s. 75-78.</a:t>
            </a:r>
          </a:p>
          <a:p>
            <a:r>
              <a:rPr lang="cs-CZ" sz="3100" dirty="0"/>
              <a:t>Kostečka, J. </a:t>
            </a:r>
            <a:r>
              <a:rPr lang="cs-CZ" sz="3100" i="1" dirty="0"/>
              <a:t>Český jazyk pro 3. ročník gymnázií</a:t>
            </a:r>
            <a:r>
              <a:rPr lang="cs-CZ" sz="3100" dirty="0"/>
              <a:t>. Praha: SPN, 2002.</a:t>
            </a:r>
          </a:p>
          <a:p>
            <a:r>
              <a:rPr lang="cs-CZ" sz="3100" dirty="0"/>
              <a:t>Martinec, I. a kol. </a:t>
            </a:r>
            <a:r>
              <a:rPr lang="cs-CZ" sz="3100" i="1" dirty="0"/>
              <a:t>Mluvnice: učebnice českého jazyka pro střední školy</a:t>
            </a:r>
            <a:r>
              <a:rPr lang="cs-CZ" sz="3100" dirty="0"/>
              <a:t>. Plzeň: </a:t>
            </a:r>
            <a:r>
              <a:rPr lang="cs-CZ" sz="3100" dirty="0" err="1"/>
              <a:t>Fraus</a:t>
            </a:r>
            <a:r>
              <a:rPr lang="cs-CZ" sz="3100" dirty="0"/>
              <a:t>, 2009.</a:t>
            </a:r>
          </a:p>
          <a:p>
            <a:r>
              <a:rPr lang="cs-CZ" sz="3100" i="1" dirty="0"/>
              <a:t>Rámcový vzdělávací program pro gymnázia</a:t>
            </a:r>
            <a:r>
              <a:rPr lang="cs-CZ" sz="3100" dirty="0"/>
              <a:t>. Praha: Výzkumný ústav pedagogický v Praze, 2007. Dostupné z </a:t>
            </a:r>
            <a:r>
              <a:rPr lang="cs-CZ" sz="3100" dirty="0">
                <a:hlinkClick r:id="rId2"/>
              </a:rPr>
              <a:t>http://www.</a:t>
            </a:r>
            <a:r>
              <a:rPr lang="cs-CZ" sz="3100" dirty="0" err="1">
                <a:hlinkClick r:id="rId2"/>
              </a:rPr>
              <a:t>nuv.cz</a:t>
            </a:r>
            <a:r>
              <a:rPr lang="cs-CZ" sz="3100" dirty="0">
                <a:hlinkClick r:id="rId2"/>
              </a:rPr>
              <a:t>/t/</a:t>
            </a:r>
            <a:r>
              <a:rPr lang="cs-CZ" sz="3100" dirty="0" err="1">
                <a:hlinkClick r:id="rId2"/>
              </a:rPr>
              <a:t>rvp</a:t>
            </a:r>
            <a:r>
              <a:rPr lang="cs-CZ" sz="3100" dirty="0">
                <a:hlinkClick r:id="rId2"/>
              </a:rPr>
              <a:t>-pro-</a:t>
            </a:r>
            <a:r>
              <a:rPr lang="cs-CZ" sz="3100" dirty="0" err="1">
                <a:hlinkClick r:id="rId2"/>
              </a:rPr>
              <a:t>gymnazia</a:t>
            </a:r>
            <a:endParaRPr lang="cs-CZ" sz="3100" dirty="0"/>
          </a:p>
          <a:p>
            <a:r>
              <a:rPr lang="vi-VN" sz="3100" dirty="0">
                <a:latin typeface="Calibri" pitchFamily="34" charset="0"/>
              </a:rPr>
              <a:t>S</a:t>
            </a:r>
            <a:r>
              <a:rPr lang="cs-CZ" sz="3100" dirty="0" err="1">
                <a:latin typeface="Calibri" pitchFamily="34" charset="0"/>
              </a:rPr>
              <a:t>tyblík</a:t>
            </a:r>
            <a:r>
              <a:rPr lang="cs-CZ" sz="3100" dirty="0">
                <a:latin typeface="Calibri" pitchFamily="34" charset="0"/>
              </a:rPr>
              <a:t>, V. </a:t>
            </a:r>
            <a:r>
              <a:rPr lang="cs-CZ" sz="3100" dirty="0"/>
              <a:t>a kol</a:t>
            </a:r>
            <a:r>
              <a:rPr lang="vi-VN" sz="3100" dirty="0"/>
              <a:t>. </a:t>
            </a:r>
            <a:r>
              <a:rPr lang="cs-CZ" sz="3100" i="1" dirty="0"/>
              <a:t>Český jazyk pro 7. ročník ZŠ </a:t>
            </a:r>
            <a:r>
              <a:rPr lang="vi-VN" sz="3100" dirty="0"/>
              <a:t>. </a:t>
            </a:r>
            <a:r>
              <a:rPr lang="vi-VN" sz="3100" dirty="0">
                <a:latin typeface="Calibri" pitchFamily="34" charset="0"/>
              </a:rPr>
              <a:t>Praha: SPN, </a:t>
            </a:r>
            <a:r>
              <a:rPr lang="cs-CZ" sz="3100" dirty="0"/>
              <a:t>2001</a:t>
            </a:r>
            <a:r>
              <a:rPr lang="vi-VN" sz="3100" dirty="0"/>
              <a:t>.</a:t>
            </a:r>
            <a:endParaRPr lang="cs-CZ" sz="3100" dirty="0"/>
          </a:p>
          <a:p>
            <a:r>
              <a:rPr lang="cs-CZ" sz="3100" dirty="0"/>
              <a:t>Šmejkalová, M. </a:t>
            </a:r>
            <a:r>
              <a:rPr lang="cs-CZ" sz="3100" i="1" dirty="0"/>
              <a:t>Možnosti valenční syntaxe v jazykové výchově na střední škole</a:t>
            </a:r>
            <a:r>
              <a:rPr lang="cs-CZ" sz="3100" dirty="0"/>
              <a:t>. Dostupné z </a:t>
            </a:r>
            <a:r>
              <a:rPr lang="cs-CZ" sz="3100" dirty="0">
                <a:hlinkClick r:id="rId3"/>
              </a:rPr>
              <a:t>http://clanky.rvp.cz/clanek/c/Z/1084/MOZNOSTI-VALENCNI-SYNTAXE-V-JAZYKOVE-VYCHOVE-NA-STREDNI-SKOLE.html</a:t>
            </a:r>
            <a:r>
              <a:rPr lang="cs-CZ" dirty="0">
                <a:hlinkClick r:id="rId3"/>
              </a:rPr>
              <a:t>/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260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Valenční syntax ve výuce</vt:lpstr>
      <vt:lpstr>Výzkum Ivany Kolářové na ZŠ</vt:lpstr>
      <vt:lpstr>Valenční syntax na SŠ</vt:lpstr>
      <vt:lpstr>Valenční syntax na SŠ</vt:lpstr>
      <vt:lpstr>Valenční syntax na SŠ</vt:lpstr>
      <vt:lpstr>Valenční syntax na SŠ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Valenční syntax ve výuce</dc:title>
  <dc:creator>Alenka</dc:creator>
  <cp:lastModifiedBy>pivo</cp:lastModifiedBy>
  <cp:revision>8</cp:revision>
  <dcterms:created xsi:type="dcterms:W3CDTF">2017-03-21T19:19:42Z</dcterms:created>
  <dcterms:modified xsi:type="dcterms:W3CDTF">2017-05-25T09:17:42Z</dcterms:modified>
</cp:coreProperties>
</file>