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3" r:id="rId1"/>
  </p:sldMasterIdLst>
  <p:notesMasterIdLst>
    <p:notesMasterId r:id="rId18"/>
  </p:notesMasterIdLst>
  <p:sldIdLst>
    <p:sldId id="256" r:id="rId2"/>
    <p:sldId id="344" r:id="rId3"/>
    <p:sldId id="345" r:id="rId4"/>
    <p:sldId id="341" r:id="rId5"/>
    <p:sldId id="340" r:id="rId6"/>
    <p:sldId id="258" r:id="rId7"/>
    <p:sldId id="260" r:id="rId8"/>
    <p:sldId id="263" r:id="rId9"/>
    <p:sldId id="262" r:id="rId10"/>
    <p:sldId id="288" r:id="rId11"/>
    <p:sldId id="333" r:id="rId12"/>
    <p:sldId id="329" r:id="rId13"/>
    <p:sldId id="338" r:id="rId14"/>
    <p:sldId id="337" r:id="rId15"/>
    <p:sldId id="336" r:id="rId16"/>
    <p:sldId id="339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>
      <p:cViewPr varScale="1">
        <p:scale>
          <a:sx n="140" d="100"/>
          <a:sy n="140" d="100"/>
        </p:scale>
        <p:origin x="10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1177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2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61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8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81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51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30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38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29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95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52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876300" y="530672"/>
            <a:ext cx="8001000" cy="963400"/>
          </a:xfrm>
          <a:prstGeom prst="rect">
            <a:avLst/>
          </a:prstGeom>
        </p:spPr>
        <p:txBody>
          <a:bodyPr lIns="91425" tIns="91425" rIns="91425" bIns="91425" anchorCtr="0">
            <a:noAutofit/>
          </a:bodyPr>
          <a:lstStyle/>
          <a:p>
            <a:pPr algn="l">
              <a:buNone/>
            </a:pPr>
            <a:r>
              <a:rPr lang="cs-CZ" sz="3600" b="1" dirty="0" err="1">
                <a:solidFill>
                  <a:srgbClr val="FF0000"/>
                </a:solidFill>
              </a:rPr>
              <a:t>Theme</a:t>
            </a:r>
            <a:r>
              <a:rPr lang="cs-CZ" sz="3600" b="1" dirty="0">
                <a:solidFill>
                  <a:srgbClr val="FF0000"/>
                </a:solidFill>
              </a:rPr>
              <a:t>: </a:t>
            </a:r>
            <a:r>
              <a:rPr lang="cs-CZ" sz="3600" b="1" dirty="0" err="1">
                <a:solidFill>
                  <a:srgbClr val="FF0000"/>
                </a:solidFill>
              </a:rPr>
              <a:t>Dreams</a:t>
            </a:r>
            <a:r>
              <a:rPr lang="cs-CZ" sz="3600" b="1" dirty="0">
                <a:solidFill>
                  <a:srgbClr val="FF0000"/>
                </a:solidFill>
              </a:rPr>
              <a:t>, </a:t>
            </a:r>
            <a:r>
              <a:rPr lang="cs-CZ" sz="3600" b="1" dirty="0" err="1">
                <a:solidFill>
                  <a:srgbClr val="FF0000"/>
                </a:solidFill>
              </a:rPr>
              <a:t>Drives</a:t>
            </a:r>
            <a:r>
              <a:rPr lang="cs-CZ" sz="3600" b="1" dirty="0">
                <a:solidFill>
                  <a:srgbClr val="FF0000"/>
                </a:solidFill>
              </a:rPr>
              <a:t> and </a:t>
            </a:r>
            <a:r>
              <a:rPr lang="cs-CZ" sz="3600" b="1" dirty="0" err="1">
                <a:solidFill>
                  <a:srgbClr val="FF0000"/>
                </a:solidFill>
              </a:rPr>
              <a:t>Desires</a:t>
            </a:r>
            <a:r>
              <a:rPr lang="cs-CZ" sz="3600" b="1" dirty="0">
                <a:solidFill>
                  <a:srgbClr val="FF0000"/>
                </a:solidFill>
              </a:rPr>
              <a:t>. 				 </a:t>
            </a:r>
            <a:r>
              <a:rPr lang="en" sz="3600" b="1" dirty="0">
                <a:solidFill>
                  <a:srgbClr val="FF0000"/>
                </a:solidFill>
              </a:rPr>
              <a:t>Freud</a:t>
            </a:r>
            <a:r>
              <a:rPr lang="cs-CZ" sz="3600" b="1" dirty="0" err="1">
                <a:solidFill>
                  <a:srgbClr val="FF0000"/>
                </a:solidFill>
              </a:rPr>
              <a:t>ian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err="1">
                <a:solidFill>
                  <a:srgbClr val="FF0000"/>
                </a:solidFill>
              </a:rPr>
              <a:t>Look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err="1">
                <a:solidFill>
                  <a:srgbClr val="FF0000"/>
                </a:solidFill>
              </a:rPr>
              <a:t>at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err="1">
                <a:solidFill>
                  <a:srgbClr val="FF0000"/>
                </a:solidFill>
              </a:rPr>
              <a:t>Fairytales</a:t>
            </a:r>
            <a:endParaRPr lang="en" sz="3600" b="1" dirty="0">
              <a:solidFill>
                <a:srgbClr val="FF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8469C6-CBC3-4C09-B203-AE12336EA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1962150"/>
            <a:ext cx="5179782" cy="1981200"/>
          </a:xfrm>
        </p:spPr>
        <p:txBody>
          <a:bodyPr>
            <a:normAutofit/>
          </a:bodyPr>
          <a:lstStyle/>
          <a:p>
            <a:r>
              <a:rPr lang="cs-CZ" sz="2800" i="1" dirty="0" err="1"/>
              <a:t>Sleeping</a:t>
            </a:r>
            <a:r>
              <a:rPr lang="cs-CZ" sz="2800" i="1" dirty="0"/>
              <a:t> </a:t>
            </a:r>
            <a:r>
              <a:rPr lang="cs-CZ" sz="2800" i="1" dirty="0" err="1"/>
              <a:t>Beauty</a:t>
            </a:r>
            <a:r>
              <a:rPr lang="cs-CZ" sz="2800" i="1" dirty="0"/>
              <a:t>, </a:t>
            </a:r>
            <a:r>
              <a:rPr lang="cs-CZ" sz="2800" i="1" dirty="0" err="1"/>
              <a:t>Snowhite</a:t>
            </a:r>
            <a:r>
              <a:rPr lang="cs-CZ" sz="2800" i="1" dirty="0"/>
              <a:t>, </a:t>
            </a:r>
            <a:r>
              <a:rPr lang="cs-CZ" sz="2800" i="1" dirty="0" err="1"/>
              <a:t>Cinderella</a:t>
            </a:r>
            <a:r>
              <a:rPr lang="cs-CZ" sz="2800" i="1" dirty="0"/>
              <a:t>, </a:t>
            </a:r>
            <a:r>
              <a:rPr lang="cs-CZ" sz="2800" i="1" dirty="0" err="1"/>
              <a:t>Beauty</a:t>
            </a:r>
            <a:r>
              <a:rPr lang="cs-CZ" sz="2800" i="1" dirty="0"/>
              <a:t> and </a:t>
            </a:r>
            <a:r>
              <a:rPr lang="cs-CZ" sz="2800" i="1" dirty="0" err="1"/>
              <a:t>the</a:t>
            </a:r>
            <a:r>
              <a:rPr lang="cs-CZ" sz="2800" i="1" dirty="0"/>
              <a:t> </a:t>
            </a:r>
            <a:r>
              <a:rPr lang="cs-CZ" sz="2800" i="1" dirty="0" err="1"/>
              <a:t>Beast</a:t>
            </a:r>
            <a:endParaRPr lang="cs-CZ" sz="2800" i="1" dirty="0"/>
          </a:p>
          <a:p>
            <a:r>
              <a:rPr lang="cs-CZ" sz="2800" dirty="0" err="1">
                <a:solidFill>
                  <a:srgbClr val="FF0000"/>
                </a:solidFill>
              </a:rPr>
              <a:t>Freudian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analysis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7EAA559-6DFC-47CE-8EAC-05F28154D2B2}"/>
              </a:ext>
            </a:extLst>
          </p:cNvPr>
          <p:cNvSpPr/>
          <p:nvPr/>
        </p:nvSpPr>
        <p:spPr>
          <a:xfrm>
            <a:off x="1295401" y="3714750"/>
            <a:ext cx="7162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>
              <a:solidFill>
                <a:srgbClr val="C00000"/>
              </a:solidFill>
            </a:endParaRPr>
          </a:p>
          <a:p>
            <a:pPr algn="ctr"/>
            <a:r>
              <a:rPr lang="cs-CZ" dirty="0" err="1">
                <a:solidFill>
                  <a:srgbClr val="FF0000"/>
                </a:solidFill>
              </a:rPr>
              <a:t>Based</a:t>
            </a:r>
            <a:r>
              <a:rPr lang="cs-CZ" dirty="0">
                <a:solidFill>
                  <a:srgbClr val="FF0000"/>
                </a:solidFill>
              </a:rPr>
              <a:t> on: Bruno </a:t>
            </a:r>
            <a:r>
              <a:rPr lang="cs-CZ" dirty="0" err="1">
                <a:solidFill>
                  <a:srgbClr val="FF0000"/>
                </a:solidFill>
              </a:rPr>
              <a:t>Bettelheim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Uses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Enchantement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Meaning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Importance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Fairy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Tales</a:t>
            </a:r>
            <a:r>
              <a:rPr lang="cs-CZ" dirty="0">
                <a:solidFill>
                  <a:srgbClr val="FF0000"/>
                </a:solidFill>
              </a:rPr>
              <a:t>, 1976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92688-4E80-4FA0-8D2B-A6E6B84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971550"/>
            <a:ext cx="462915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br>
              <a:rPr lang="en-US" sz="4100" i="1" dirty="0"/>
            </a:br>
            <a:r>
              <a:rPr lang="cs-CZ" sz="2700" i="1" dirty="0" err="1"/>
              <a:t>motif</a:t>
            </a:r>
            <a:r>
              <a:rPr lang="cs-CZ" sz="2700" i="1" dirty="0"/>
              <a:t> </a:t>
            </a:r>
            <a:r>
              <a:rPr lang="cs-CZ" sz="2700" i="1" dirty="0" err="1"/>
              <a:t>of</a:t>
            </a:r>
            <a:r>
              <a:rPr lang="cs-CZ" sz="2700" i="1" dirty="0"/>
              <a:t> a </a:t>
            </a:r>
            <a:r>
              <a:rPr lang="cs-CZ" sz="2700" i="1" dirty="0" err="1"/>
              <a:t>hero</a:t>
            </a:r>
            <a:r>
              <a:rPr lang="cs-CZ" sz="2700" i="1" dirty="0"/>
              <a:t> </a:t>
            </a:r>
            <a:r>
              <a:rPr lang="cs-CZ" sz="2700" i="1" dirty="0" err="1"/>
              <a:t>fighting</a:t>
            </a:r>
            <a:r>
              <a:rPr lang="cs-CZ" sz="2700" i="1" dirty="0"/>
              <a:t> </a:t>
            </a:r>
            <a:r>
              <a:rPr lang="cs-CZ" sz="2700" i="1" dirty="0" err="1"/>
              <a:t>with</a:t>
            </a:r>
            <a:r>
              <a:rPr lang="cs-CZ" sz="2700" i="1" dirty="0"/>
              <a:t> </a:t>
            </a:r>
            <a:r>
              <a:rPr lang="cs-CZ" sz="2700" i="1" dirty="0" err="1"/>
              <a:t>masculine</a:t>
            </a:r>
            <a:r>
              <a:rPr lang="cs-CZ" sz="2700" i="1" dirty="0"/>
              <a:t> </a:t>
            </a:r>
            <a:r>
              <a:rPr lang="cs-CZ" sz="2700" i="1" dirty="0" err="1"/>
              <a:t>antagonist</a:t>
            </a:r>
            <a:br>
              <a:rPr lang="cs-CZ" sz="4100" i="1" dirty="0"/>
            </a:br>
            <a:r>
              <a:rPr lang="cs-CZ" sz="4100" i="1" dirty="0"/>
              <a:t>- </a:t>
            </a:r>
            <a:r>
              <a:rPr lang="cs-CZ" sz="3600" i="1" dirty="0" err="1"/>
              <a:t>Bayaya</a:t>
            </a:r>
            <a:r>
              <a:rPr lang="cs-CZ" sz="3600" i="1" dirty="0"/>
              <a:t>; Long, </a:t>
            </a:r>
            <a:r>
              <a:rPr lang="cs-CZ" sz="3600" i="1" dirty="0" err="1"/>
              <a:t>Wide</a:t>
            </a:r>
            <a:r>
              <a:rPr lang="cs-CZ" sz="3600" i="1" dirty="0"/>
              <a:t> and Sharp </a:t>
            </a:r>
            <a:r>
              <a:rPr lang="cs-CZ" sz="3600" i="1" dirty="0" err="1"/>
              <a:t>Eyes</a:t>
            </a:r>
            <a:r>
              <a:rPr lang="cs-CZ" sz="3600" i="1" dirty="0"/>
              <a:t>; </a:t>
            </a:r>
            <a:r>
              <a:rPr lang="cs-CZ" sz="3600" i="1" dirty="0" err="1"/>
              <a:t>Three</a:t>
            </a:r>
            <a:r>
              <a:rPr lang="cs-CZ" sz="3600" i="1" dirty="0"/>
              <a:t> </a:t>
            </a:r>
            <a:r>
              <a:rPr lang="cs-CZ" sz="3600" i="1" dirty="0" err="1"/>
              <a:t>Golden</a:t>
            </a:r>
            <a:r>
              <a:rPr lang="cs-CZ" sz="3600" i="1" dirty="0"/>
              <a:t> </a:t>
            </a:r>
            <a:r>
              <a:rPr lang="cs-CZ" sz="3600" i="1" dirty="0" err="1"/>
              <a:t>Hairs</a:t>
            </a:r>
            <a:r>
              <a:rPr lang="cs-CZ" sz="3600" i="1" dirty="0"/>
              <a:t>...</a:t>
            </a:r>
            <a:br>
              <a:rPr lang="cs-CZ" sz="2200" i="1" dirty="0"/>
            </a:br>
            <a:endParaRPr lang="en-US" sz="2200" i="1" dirty="0"/>
          </a:p>
        </p:txBody>
      </p:sp>
      <p:pic>
        <p:nvPicPr>
          <p:cNvPr id="5" name="Picture 1" descr="drak_dvanactihlavy_01.gif">
            <a:extLst>
              <a:ext uri="{FF2B5EF4-FFF2-40B4-BE49-F238E27FC236}">
                <a16:creationId xmlns:a16="http://schemas.microsoft.com/office/drawing/2014/main" id="{AEEF088F-DD74-42F7-954D-0BFF9107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8150"/>
            <a:ext cx="3048000" cy="444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07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92688-4E80-4FA0-8D2B-A6E6B84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971550"/>
            <a:ext cx="462915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br>
              <a:rPr lang="en-US" sz="4100" i="1" dirty="0"/>
            </a:br>
            <a:r>
              <a:rPr lang="cs-CZ" sz="2700" i="1" dirty="0" err="1"/>
              <a:t>motif</a:t>
            </a:r>
            <a:r>
              <a:rPr lang="cs-CZ" sz="2700" i="1" dirty="0"/>
              <a:t> </a:t>
            </a:r>
            <a:r>
              <a:rPr lang="cs-CZ" sz="2700" i="1" dirty="0" err="1"/>
              <a:t>of</a:t>
            </a:r>
            <a:r>
              <a:rPr lang="cs-CZ" sz="2700" i="1" dirty="0"/>
              <a:t> a </a:t>
            </a:r>
            <a:r>
              <a:rPr lang="cs-CZ" sz="2700" i="1" dirty="0" err="1"/>
              <a:t>hero</a:t>
            </a:r>
            <a:r>
              <a:rPr lang="cs-CZ" sz="2700" i="1" dirty="0"/>
              <a:t> </a:t>
            </a:r>
            <a:r>
              <a:rPr lang="cs-CZ" sz="2700" i="1" dirty="0" err="1"/>
              <a:t>fighting</a:t>
            </a:r>
            <a:r>
              <a:rPr lang="cs-CZ" sz="2700" i="1" dirty="0"/>
              <a:t> </a:t>
            </a:r>
            <a:r>
              <a:rPr lang="cs-CZ" sz="2700" i="1" dirty="0" err="1"/>
              <a:t>with</a:t>
            </a:r>
            <a:r>
              <a:rPr lang="cs-CZ" sz="2700" i="1" dirty="0"/>
              <a:t> </a:t>
            </a:r>
            <a:r>
              <a:rPr lang="cs-CZ" sz="2700" i="1" dirty="0" err="1"/>
              <a:t>masculine</a:t>
            </a:r>
            <a:r>
              <a:rPr lang="cs-CZ" sz="2700" i="1" dirty="0"/>
              <a:t> </a:t>
            </a:r>
            <a:r>
              <a:rPr lang="cs-CZ" sz="2700" i="1" dirty="0" err="1"/>
              <a:t>antagonist</a:t>
            </a:r>
            <a:br>
              <a:rPr lang="cs-CZ" sz="4100" i="1" dirty="0"/>
            </a:br>
            <a:r>
              <a:rPr lang="cs-CZ" sz="4100" i="1" dirty="0"/>
              <a:t>- </a:t>
            </a:r>
            <a:r>
              <a:rPr lang="cs-CZ" sz="3600" i="1" dirty="0" err="1"/>
              <a:t>Bayaya</a:t>
            </a:r>
            <a:r>
              <a:rPr lang="cs-CZ" sz="3600" i="1" dirty="0"/>
              <a:t>; Long, </a:t>
            </a:r>
            <a:r>
              <a:rPr lang="cs-CZ" sz="3600" i="1" dirty="0" err="1"/>
              <a:t>Wide</a:t>
            </a:r>
            <a:r>
              <a:rPr lang="cs-CZ" sz="3600" i="1" dirty="0"/>
              <a:t> and Sharp </a:t>
            </a:r>
            <a:r>
              <a:rPr lang="cs-CZ" sz="3600" i="1" dirty="0" err="1"/>
              <a:t>Eyes</a:t>
            </a:r>
            <a:r>
              <a:rPr lang="cs-CZ" sz="3600" i="1" dirty="0"/>
              <a:t>; </a:t>
            </a:r>
            <a:r>
              <a:rPr lang="cs-CZ" sz="3600" i="1" dirty="0" err="1"/>
              <a:t>Three</a:t>
            </a:r>
            <a:r>
              <a:rPr lang="cs-CZ" sz="3600" i="1" dirty="0"/>
              <a:t> </a:t>
            </a:r>
            <a:r>
              <a:rPr lang="cs-CZ" sz="3600" i="1" dirty="0" err="1"/>
              <a:t>Golden</a:t>
            </a:r>
            <a:r>
              <a:rPr lang="cs-CZ" sz="3600" i="1" dirty="0"/>
              <a:t> </a:t>
            </a:r>
            <a:r>
              <a:rPr lang="cs-CZ" sz="3600" i="1" dirty="0" err="1"/>
              <a:t>Hairs</a:t>
            </a:r>
            <a:r>
              <a:rPr lang="cs-CZ" sz="3600" i="1" dirty="0"/>
              <a:t>...</a:t>
            </a:r>
            <a:br>
              <a:rPr lang="cs-CZ" sz="2200" i="1" dirty="0"/>
            </a:br>
            <a:endParaRPr lang="en-US" sz="2200" i="1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FBACDD2-9E4D-4F6F-8073-2586AE14BD13}"/>
              </a:ext>
            </a:extLst>
          </p:cNvPr>
          <p:cNvSpPr/>
          <p:nvPr/>
        </p:nvSpPr>
        <p:spPr>
          <a:xfrm>
            <a:off x="4108076" y="3696462"/>
            <a:ext cx="4629150" cy="2894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a boy </a:t>
            </a:r>
            <a:r>
              <a:rPr lang="cs-CZ" sz="2400" dirty="0" err="1"/>
              <a:t>fighting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his </a:t>
            </a:r>
            <a:r>
              <a:rPr lang="cs-CZ" sz="2400" dirty="0" err="1"/>
              <a:t>father</a:t>
            </a:r>
            <a:r>
              <a:rPr lang="cs-CZ" sz="2400" dirty="0"/>
              <a:t> (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mother</a:t>
            </a:r>
            <a:r>
              <a:rPr lang="cs-CZ" sz="2400" dirty="0"/>
              <a:t>)</a:t>
            </a:r>
            <a:endParaRPr lang="en-US" sz="2400" dirty="0">
              <a:effectLst/>
            </a:endParaRPr>
          </a:p>
        </p:txBody>
      </p:sp>
      <p:pic>
        <p:nvPicPr>
          <p:cNvPr id="5" name="Picture 1" descr="drak_dvanactihlavy_01.gif">
            <a:extLst>
              <a:ext uri="{FF2B5EF4-FFF2-40B4-BE49-F238E27FC236}">
                <a16:creationId xmlns:a16="http://schemas.microsoft.com/office/drawing/2014/main" id="{AEEF088F-DD74-42F7-954D-0BFF9107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8150"/>
            <a:ext cx="3048000" cy="444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8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C88E40-7F91-4F53-B277-9510BC67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5094387"/>
            <a:ext cx="1324730" cy="421173"/>
          </a:xfrm>
        </p:spPr>
        <p:txBody>
          <a:bodyPr>
            <a:normAutofit/>
          </a:bodyPr>
          <a:lstStyle/>
          <a:p>
            <a:r>
              <a:rPr lang="cs-CZ" sz="1050" dirty="0"/>
              <a:t>a story about  girls´ maturation</a:t>
            </a:r>
          </a:p>
        </p:txBody>
      </p:sp>
      <p:pic>
        <p:nvPicPr>
          <p:cNvPr id="7" name="Obrázek 15" descr="Obsah obrázku budova, osoba, stůl, vsedě&#10;&#10;Popis byl vytvořen automaticky">
            <a:extLst>
              <a:ext uri="{FF2B5EF4-FFF2-40B4-BE49-F238E27FC236}">
                <a16:creationId xmlns:a16="http://schemas.microsoft.com/office/drawing/2014/main" id="{F4239B75-298A-4CC5-A4CC-C8C477C14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86" y="208747"/>
            <a:ext cx="1652231" cy="23828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E05DAF-174B-4FB4-B93E-A51BC8C6953A}"/>
              </a:ext>
            </a:extLst>
          </p:cNvPr>
          <p:cNvSpPr/>
          <p:nvPr/>
        </p:nvSpPr>
        <p:spPr>
          <a:xfrm>
            <a:off x="145147" y="2591483"/>
            <a:ext cx="22709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Sleeping Beauty </a:t>
            </a:r>
            <a:b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(Briar Rose)</a:t>
            </a:r>
          </a:p>
          <a:p>
            <a:endParaRPr lang="cs-CZ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200" dirty="0"/>
              <a:t>- a story </a:t>
            </a:r>
            <a:r>
              <a:rPr lang="cs-CZ" sz="1200" dirty="0" err="1"/>
              <a:t>about</a:t>
            </a:r>
            <a:r>
              <a:rPr lang="cs-CZ" sz="1200" dirty="0"/>
              <a:t>  </a:t>
            </a:r>
            <a:r>
              <a:rPr lang="cs-CZ" sz="1200" dirty="0" err="1"/>
              <a:t>girls</a:t>
            </a:r>
            <a:r>
              <a:rPr lang="cs-CZ" sz="1200" dirty="0"/>
              <a:t>´ </a:t>
            </a:r>
            <a:r>
              <a:rPr lang="cs-CZ" sz="1200" dirty="0" err="1"/>
              <a:t>maturation</a:t>
            </a:r>
            <a:endParaRPr lang="cs-CZ" sz="1200" dirty="0"/>
          </a:p>
          <a:p>
            <a:endParaRPr lang="cs-CZ" i="1" dirty="0"/>
          </a:p>
          <a:p>
            <a:br>
              <a:rPr lang="cs-CZ" sz="2800" i="1" dirty="0"/>
            </a:br>
            <a:endParaRPr lang="cs-CZ" sz="2800" dirty="0"/>
          </a:p>
        </p:txBody>
      </p:sp>
      <p:sp>
        <p:nvSpPr>
          <p:cNvPr id="29" name="Nadpis 28">
            <a:extLst>
              <a:ext uri="{FF2B5EF4-FFF2-40B4-BE49-F238E27FC236}">
                <a16:creationId xmlns:a16="http://schemas.microsoft.com/office/drawing/2014/main" id="{F60379BD-19E3-40C0-9333-D7288819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7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"/>
    </mc:Choice>
    <mc:Fallback xmlns="">
      <p:transition spd="slow" advTm="56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92688-4E80-4FA0-8D2B-A6E6B84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11" y="1905683"/>
            <a:ext cx="1933575" cy="1371600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cs-CZ" sz="3100" i="1" dirty="0"/>
            </a:br>
            <a:r>
              <a:rPr lang="cs-CZ" sz="1800" i="1" dirty="0" err="1"/>
              <a:t>Snowhite</a:t>
            </a:r>
            <a:br>
              <a:rPr lang="cs-CZ" sz="1800" i="1" dirty="0"/>
            </a:br>
            <a:endParaRPr lang="en-US" sz="1800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C88E40-7F91-4F53-B277-9510BC67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5094387"/>
            <a:ext cx="1324730" cy="421173"/>
          </a:xfrm>
        </p:spPr>
        <p:txBody>
          <a:bodyPr>
            <a:normAutofit/>
          </a:bodyPr>
          <a:lstStyle/>
          <a:p>
            <a:r>
              <a:rPr lang="cs-CZ" sz="1050" dirty="0"/>
              <a:t>a story about  girls´ maturation</a:t>
            </a:r>
          </a:p>
        </p:txBody>
      </p:sp>
      <p:pic>
        <p:nvPicPr>
          <p:cNvPr id="9" name="Obrázek 8" descr="Obsah obrázku interiér, hledání, kousek, fotka&#10;&#10;Popis byl vytvořen automaticky">
            <a:extLst>
              <a:ext uri="{FF2B5EF4-FFF2-40B4-BE49-F238E27FC236}">
                <a16:creationId xmlns:a16="http://schemas.microsoft.com/office/drawing/2014/main" id="{753DA145-8F5E-4580-B017-989E69D9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26" y="201851"/>
            <a:ext cx="1728430" cy="2203721"/>
          </a:xfrm>
          <a:prstGeom prst="rect">
            <a:avLst/>
          </a:prstGeom>
        </p:spPr>
      </p:pic>
      <p:pic>
        <p:nvPicPr>
          <p:cNvPr id="7" name="Obrázek 15" descr="Obsah obrázku budova, osoba, stůl, vsedě&#10;&#10;Popis byl vytvořen automaticky">
            <a:extLst>
              <a:ext uri="{FF2B5EF4-FFF2-40B4-BE49-F238E27FC236}">
                <a16:creationId xmlns:a16="http://schemas.microsoft.com/office/drawing/2014/main" id="{F4239B75-298A-4CC5-A4CC-C8C477C1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86" y="208747"/>
            <a:ext cx="1652231" cy="23828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E05DAF-174B-4FB4-B93E-A51BC8C6953A}"/>
              </a:ext>
            </a:extLst>
          </p:cNvPr>
          <p:cNvSpPr/>
          <p:nvPr/>
        </p:nvSpPr>
        <p:spPr>
          <a:xfrm>
            <a:off x="145147" y="2591483"/>
            <a:ext cx="22709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Sleeping Beauty </a:t>
            </a:r>
            <a:b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(Briar Rose)</a:t>
            </a:r>
          </a:p>
          <a:p>
            <a:endParaRPr lang="cs-CZ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200" dirty="0"/>
              <a:t>- a story </a:t>
            </a:r>
            <a:r>
              <a:rPr lang="cs-CZ" sz="1200" dirty="0" err="1"/>
              <a:t>about</a:t>
            </a:r>
            <a:r>
              <a:rPr lang="cs-CZ" sz="1200" dirty="0"/>
              <a:t>  </a:t>
            </a:r>
            <a:r>
              <a:rPr lang="cs-CZ" sz="1200" dirty="0" err="1"/>
              <a:t>girls</a:t>
            </a:r>
            <a:r>
              <a:rPr lang="cs-CZ" sz="1200" dirty="0"/>
              <a:t>´ </a:t>
            </a:r>
            <a:r>
              <a:rPr lang="cs-CZ" sz="1200" dirty="0" err="1"/>
              <a:t>maturation</a:t>
            </a:r>
            <a:endParaRPr lang="cs-CZ" sz="1200" dirty="0"/>
          </a:p>
          <a:p>
            <a:endParaRPr lang="cs-CZ" i="1" dirty="0"/>
          </a:p>
          <a:p>
            <a:br>
              <a:rPr lang="cs-CZ" sz="2800" i="1" dirty="0"/>
            </a:br>
            <a:endParaRPr lang="cs-CZ" sz="2800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5260A2C-6FCC-4E33-ABDE-AC244901DCF3}"/>
              </a:ext>
            </a:extLst>
          </p:cNvPr>
          <p:cNvSpPr txBox="1">
            <a:spLocks/>
          </p:cNvSpPr>
          <p:nvPr/>
        </p:nvSpPr>
        <p:spPr>
          <a:xfrm>
            <a:off x="1843563" y="2915828"/>
            <a:ext cx="2270938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a story about mothers and daughters</a:t>
            </a:r>
          </a:p>
        </p:txBody>
      </p:sp>
    </p:spTree>
    <p:extLst>
      <p:ext uri="{BB962C8B-B14F-4D97-AF65-F5344CB8AC3E}">
        <p14:creationId xmlns:p14="http://schemas.microsoft.com/office/powerpoint/2010/main" val="61621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"/>
    </mc:Choice>
    <mc:Fallback>
      <p:transition spd="slow" advTm="56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92688-4E80-4FA0-8D2B-A6E6B84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11" y="1905683"/>
            <a:ext cx="1933575" cy="1371600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cs-CZ" sz="3100" i="1" dirty="0"/>
            </a:br>
            <a:r>
              <a:rPr lang="cs-CZ" sz="1800" i="1" dirty="0" err="1"/>
              <a:t>Snowhite</a:t>
            </a:r>
            <a:br>
              <a:rPr lang="cs-CZ" sz="1800" i="1" dirty="0"/>
            </a:br>
            <a:endParaRPr lang="en-US" sz="1800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C88E40-7F91-4F53-B277-9510BC67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5094387"/>
            <a:ext cx="1324730" cy="421173"/>
          </a:xfrm>
        </p:spPr>
        <p:txBody>
          <a:bodyPr>
            <a:normAutofit/>
          </a:bodyPr>
          <a:lstStyle/>
          <a:p>
            <a:r>
              <a:rPr lang="cs-CZ" sz="1050" dirty="0"/>
              <a:t>a story about  girls´ maturation</a:t>
            </a:r>
          </a:p>
        </p:txBody>
      </p:sp>
      <p:pic>
        <p:nvPicPr>
          <p:cNvPr id="9" name="Obrázek 8" descr="Obsah obrázku interiér, hledání, kousek, fotka&#10;&#10;Popis byl vytvořen automaticky">
            <a:extLst>
              <a:ext uri="{FF2B5EF4-FFF2-40B4-BE49-F238E27FC236}">
                <a16:creationId xmlns:a16="http://schemas.microsoft.com/office/drawing/2014/main" id="{753DA145-8F5E-4580-B017-989E69D9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26" y="201851"/>
            <a:ext cx="1728430" cy="2203721"/>
          </a:xfrm>
          <a:prstGeom prst="rect">
            <a:avLst/>
          </a:prstGeom>
        </p:spPr>
      </p:pic>
      <p:pic>
        <p:nvPicPr>
          <p:cNvPr id="7" name="Obrázek 15" descr="Obsah obrázku budova, osoba, stůl, vsedě&#10;&#10;Popis byl vytvořen automaticky">
            <a:extLst>
              <a:ext uri="{FF2B5EF4-FFF2-40B4-BE49-F238E27FC236}">
                <a16:creationId xmlns:a16="http://schemas.microsoft.com/office/drawing/2014/main" id="{F4239B75-298A-4CC5-A4CC-C8C477C1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86" y="208747"/>
            <a:ext cx="1652231" cy="23828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E05DAF-174B-4FB4-B93E-A51BC8C6953A}"/>
              </a:ext>
            </a:extLst>
          </p:cNvPr>
          <p:cNvSpPr/>
          <p:nvPr/>
        </p:nvSpPr>
        <p:spPr>
          <a:xfrm>
            <a:off x="145147" y="2591483"/>
            <a:ext cx="22709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Sleeping Beauty </a:t>
            </a:r>
            <a:b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(Briar Rose)</a:t>
            </a:r>
          </a:p>
          <a:p>
            <a:endParaRPr lang="cs-CZ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200" dirty="0"/>
              <a:t>- a story </a:t>
            </a:r>
            <a:r>
              <a:rPr lang="cs-CZ" sz="1200" dirty="0" err="1"/>
              <a:t>about</a:t>
            </a:r>
            <a:r>
              <a:rPr lang="cs-CZ" sz="1200" dirty="0"/>
              <a:t>  </a:t>
            </a:r>
            <a:r>
              <a:rPr lang="cs-CZ" sz="1200" dirty="0" err="1"/>
              <a:t>girls</a:t>
            </a:r>
            <a:r>
              <a:rPr lang="cs-CZ" sz="1200" dirty="0"/>
              <a:t>´ </a:t>
            </a:r>
            <a:r>
              <a:rPr lang="cs-CZ" sz="1200" dirty="0" err="1"/>
              <a:t>maturation</a:t>
            </a:r>
            <a:endParaRPr lang="cs-CZ" sz="1200" dirty="0"/>
          </a:p>
          <a:p>
            <a:endParaRPr lang="cs-CZ" i="1" dirty="0"/>
          </a:p>
          <a:p>
            <a:br>
              <a:rPr lang="cs-CZ" sz="2800" i="1" dirty="0"/>
            </a:br>
            <a:endParaRPr lang="cs-CZ" sz="2800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5260A2C-6FCC-4E33-ABDE-AC244901DCF3}"/>
              </a:ext>
            </a:extLst>
          </p:cNvPr>
          <p:cNvSpPr txBox="1">
            <a:spLocks/>
          </p:cNvSpPr>
          <p:nvPr/>
        </p:nvSpPr>
        <p:spPr>
          <a:xfrm>
            <a:off x="1843563" y="2915828"/>
            <a:ext cx="2270938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a story about mothers and daughters</a:t>
            </a:r>
          </a:p>
        </p:txBody>
      </p:sp>
      <p:pic>
        <p:nvPicPr>
          <p:cNvPr id="12" name="Obrázek 11" descr="Obsah obrázku interiér, panenka, hračka, fotka&#10;&#10;Popis byl vytvořen automaticky">
            <a:extLst>
              <a:ext uri="{FF2B5EF4-FFF2-40B4-BE49-F238E27FC236}">
                <a16:creationId xmlns:a16="http://schemas.microsoft.com/office/drawing/2014/main" id="{9B730DC1-48D9-4BD7-AFCC-3BDB671B0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451" y="195271"/>
            <a:ext cx="2149449" cy="1634070"/>
          </a:xfrm>
          <a:prstGeom prst="rect">
            <a:avLst/>
          </a:prstGeom>
        </p:spPr>
      </p:pic>
      <p:sp>
        <p:nvSpPr>
          <p:cNvPr id="14" name="Zástupný obsah 18">
            <a:extLst>
              <a:ext uri="{FF2B5EF4-FFF2-40B4-BE49-F238E27FC236}">
                <a16:creationId xmlns:a16="http://schemas.microsoft.com/office/drawing/2014/main" id="{9F3DCA57-2031-473E-9E5C-F2F247F0BC54}"/>
              </a:ext>
            </a:extLst>
          </p:cNvPr>
          <p:cNvSpPr txBox="1">
            <a:spLocks/>
          </p:cNvSpPr>
          <p:nvPr/>
        </p:nvSpPr>
        <p:spPr>
          <a:xfrm>
            <a:off x="4099862" y="2230901"/>
            <a:ext cx="233738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cs-CZ" sz="1200" dirty="0"/>
              <a:t>a story about siblings</a:t>
            </a:r>
            <a:endParaRPr lang="en-US" sz="1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DCC43E-998E-49BF-9328-A50023A3AA7B}"/>
              </a:ext>
            </a:extLst>
          </p:cNvPr>
          <p:cNvSpPr txBox="1"/>
          <p:nvPr/>
        </p:nvSpPr>
        <p:spPr>
          <a:xfrm>
            <a:off x="4343400" y="184308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 err="1">
                <a:latin typeface="+mj-lt"/>
              </a:rPr>
              <a:t>Cinderella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52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"/>
    </mc:Choice>
    <mc:Fallback>
      <p:transition spd="slow" advTm="56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92688-4E80-4FA0-8D2B-A6E6B84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11" y="1905683"/>
            <a:ext cx="1933575" cy="1371600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cs-CZ" sz="3100" i="1" dirty="0"/>
            </a:br>
            <a:r>
              <a:rPr lang="cs-CZ" sz="1800" i="1" dirty="0" err="1"/>
              <a:t>Snowhite</a:t>
            </a:r>
            <a:br>
              <a:rPr lang="cs-CZ" sz="1800" i="1" dirty="0"/>
            </a:br>
            <a:endParaRPr lang="en-US" sz="1800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C88E40-7F91-4F53-B277-9510BC67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5094387"/>
            <a:ext cx="1324730" cy="421173"/>
          </a:xfrm>
        </p:spPr>
        <p:txBody>
          <a:bodyPr>
            <a:normAutofit/>
          </a:bodyPr>
          <a:lstStyle/>
          <a:p>
            <a:r>
              <a:rPr lang="cs-CZ" sz="1050" dirty="0"/>
              <a:t>a story about  girls´ maturation</a:t>
            </a:r>
          </a:p>
        </p:txBody>
      </p:sp>
      <p:pic>
        <p:nvPicPr>
          <p:cNvPr id="9" name="Obrázek 8" descr="Obsah obrázku interiér, hledání, kousek, fotka&#10;&#10;Popis byl vytvořen automaticky">
            <a:extLst>
              <a:ext uri="{FF2B5EF4-FFF2-40B4-BE49-F238E27FC236}">
                <a16:creationId xmlns:a16="http://schemas.microsoft.com/office/drawing/2014/main" id="{753DA145-8F5E-4580-B017-989E69D9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26" y="201851"/>
            <a:ext cx="1728430" cy="2203721"/>
          </a:xfrm>
          <a:prstGeom prst="rect">
            <a:avLst/>
          </a:prstGeom>
        </p:spPr>
      </p:pic>
      <p:pic>
        <p:nvPicPr>
          <p:cNvPr id="7" name="Obrázek 15" descr="Obsah obrázku budova, osoba, stůl, vsedě&#10;&#10;Popis byl vytvořen automaticky">
            <a:extLst>
              <a:ext uri="{FF2B5EF4-FFF2-40B4-BE49-F238E27FC236}">
                <a16:creationId xmlns:a16="http://schemas.microsoft.com/office/drawing/2014/main" id="{F4239B75-298A-4CC5-A4CC-C8C477C1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86" y="208747"/>
            <a:ext cx="1652231" cy="23828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E05DAF-174B-4FB4-B93E-A51BC8C6953A}"/>
              </a:ext>
            </a:extLst>
          </p:cNvPr>
          <p:cNvSpPr/>
          <p:nvPr/>
        </p:nvSpPr>
        <p:spPr>
          <a:xfrm>
            <a:off x="145147" y="2591483"/>
            <a:ext cx="22709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Sleeping Beauty </a:t>
            </a:r>
            <a:b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(Briar Rose)</a:t>
            </a:r>
          </a:p>
          <a:p>
            <a:endParaRPr lang="cs-CZ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200" dirty="0"/>
              <a:t>- a story </a:t>
            </a:r>
            <a:r>
              <a:rPr lang="cs-CZ" sz="1200" dirty="0" err="1"/>
              <a:t>about</a:t>
            </a:r>
            <a:r>
              <a:rPr lang="cs-CZ" sz="1200" dirty="0"/>
              <a:t>  </a:t>
            </a:r>
            <a:r>
              <a:rPr lang="cs-CZ" sz="1200" dirty="0" err="1"/>
              <a:t>girls</a:t>
            </a:r>
            <a:r>
              <a:rPr lang="cs-CZ" sz="1200" dirty="0"/>
              <a:t>´ </a:t>
            </a:r>
            <a:r>
              <a:rPr lang="cs-CZ" sz="1200" dirty="0" err="1"/>
              <a:t>maturation</a:t>
            </a:r>
            <a:endParaRPr lang="cs-CZ" sz="1200" dirty="0"/>
          </a:p>
          <a:p>
            <a:endParaRPr lang="cs-CZ" i="1" dirty="0"/>
          </a:p>
          <a:p>
            <a:br>
              <a:rPr lang="cs-CZ" sz="2800" i="1" dirty="0"/>
            </a:br>
            <a:endParaRPr lang="cs-CZ" sz="2800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5260A2C-6FCC-4E33-ABDE-AC244901DCF3}"/>
              </a:ext>
            </a:extLst>
          </p:cNvPr>
          <p:cNvSpPr txBox="1">
            <a:spLocks/>
          </p:cNvSpPr>
          <p:nvPr/>
        </p:nvSpPr>
        <p:spPr>
          <a:xfrm>
            <a:off x="1843563" y="2915828"/>
            <a:ext cx="2270938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a story about mothers and daughters</a:t>
            </a:r>
          </a:p>
        </p:txBody>
      </p:sp>
      <p:pic>
        <p:nvPicPr>
          <p:cNvPr id="12" name="Obrázek 11" descr="Obsah obrázku interiér, panenka, hračka, fotka&#10;&#10;Popis byl vytvořen automaticky">
            <a:extLst>
              <a:ext uri="{FF2B5EF4-FFF2-40B4-BE49-F238E27FC236}">
                <a16:creationId xmlns:a16="http://schemas.microsoft.com/office/drawing/2014/main" id="{9B730DC1-48D9-4BD7-AFCC-3BDB671B0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451" y="195271"/>
            <a:ext cx="2149449" cy="1634070"/>
          </a:xfrm>
          <a:prstGeom prst="rect">
            <a:avLst/>
          </a:prstGeom>
        </p:spPr>
      </p:pic>
      <p:pic>
        <p:nvPicPr>
          <p:cNvPr id="13" name="Obrázek 12" descr="Obsah obrázku osoba, interiér, vsedě, stůl&#10;&#10;Popis byl vytvořen automaticky">
            <a:extLst>
              <a:ext uri="{FF2B5EF4-FFF2-40B4-BE49-F238E27FC236}">
                <a16:creationId xmlns:a16="http://schemas.microsoft.com/office/drawing/2014/main" id="{66B9AE54-1ED4-4A51-B288-DC16AFF10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520" y="178997"/>
            <a:ext cx="1981200" cy="2392753"/>
          </a:xfrm>
          <a:prstGeom prst="rect">
            <a:avLst/>
          </a:prstGeom>
        </p:spPr>
      </p:pic>
      <p:sp>
        <p:nvSpPr>
          <p:cNvPr id="14" name="Zástupný obsah 18">
            <a:extLst>
              <a:ext uri="{FF2B5EF4-FFF2-40B4-BE49-F238E27FC236}">
                <a16:creationId xmlns:a16="http://schemas.microsoft.com/office/drawing/2014/main" id="{9F3DCA57-2031-473E-9E5C-F2F247F0BC54}"/>
              </a:ext>
            </a:extLst>
          </p:cNvPr>
          <p:cNvSpPr txBox="1">
            <a:spLocks/>
          </p:cNvSpPr>
          <p:nvPr/>
        </p:nvSpPr>
        <p:spPr>
          <a:xfrm>
            <a:off x="4099862" y="2230901"/>
            <a:ext cx="233738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cs-CZ" sz="1200" dirty="0"/>
              <a:t>a story about siblings</a:t>
            </a:r>
            <a:endParaRPr lang="en-US" sz="1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DCC43E-998E-49BF-9328-A50023A3AA7B}"/>
              </a:ext>
            </a:extLst>
          </p:cNvPr>
          <p:cNvSpPr txBox="1"/>
          <p:nvPr/>
        </p:nvSpPr>
        <p:spPr>
          <a:xfrm>
            <a:off x="4343400" y="184308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 err="1">
                <a:latin typeface="+mj-lt"/>
              </a:rPr>
              <a:t>Cinderella</a:t>
            </a:r>
            <a:endParaRPr lang="cs-CZ" dirty="0">
              <a:latin typeface="+mj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9F36681-0A7B-40A9-845A-80B5ADEB147D}"/>
              </a:ext>
            </a:extLst>
          </p:cNvPr>
          <p:cNvSpPr txBox="1"/>
          <p:nvPr/>
        </p:nvSpPr>
        <p:spPr>
          <a:xfrm>
            <a:off x="6248400" y="25717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Beauty and the Beast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Zástupný obsah 3">
            <a:extLst>
              <a:ext uri="{FF2B5EF4-FFF2-40B4-BE49-F238E27FC236}">
                <a16:creationId xmlns:a16="http://schemas.microsoft.com/office/drawing/2014/main" id="{3EC62BA1-A92F-4588-B10D-108A34D4EF19}"/>
              </a:ext>
            </a:extLst>
          </p:cNvPr>
          <p:cNvSpPr txBox="1">
            <a:spLocks/>
          </p:cNvSpPr>
          <p:nvPr/>
        </p:nvSpPr>
        <p:spPr>
          <a:xfrm>
            <a:off x="6310302" y="2905951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a story </a:t>
            </a:r>
            <a:r>
              <a:rPr lang="cs-CZ" sz="1200" dirty="0" err="1"/>
              <a:t>about</a:t>
            </a:r>
            <a:r>
              <a:rPr lang="cs-CZ" sz="1200" dirty="0"/>
              <a:t> </a:t>
            </a:r>
            <a:r>
              <a:rPr lang="cs-CZ" sz="1200" dirty="0" err="1"/>
              <a:t>men</a:t>
            </a:r>
            <a:r>
              <a:rPr lang="cs-CZ" sz="1200" dirty="0"/>
              <a:t> and </a:t>
            </a:r>
            <a:r>
              <a:rPr lang="cs-CZ" sz="1200" dirty="0" err="1"/>
              <a:t>women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1484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"/>
    </mc:Choice>
    <mc:Fallback>
      <p:transition spd="slow" advTm="56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92688-4E80-4FA0-8D2B-A6E6B84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11" y="1905683"/>
            <a:ext cx="1933575" cy="1371600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cs-CZ" sz="3100" i="1" dirty="0"/>
            </a:br>
            <a:r>
              <a:rPr lang="cs-CZ" sz="1800" i="1" dirty="0" err="1"/>
              <a:t>Snowhite</a:t>
            </a:r>
            <a:br>
              <a:rPr lang="cs-CZ" sz="1800" i="1" dirty="0"/>
            </a:br>
            <a:endParaRPr lang="en-US" sz="1800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C88E40-7F91-4F53-B277-9510BC67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5094387"/>
            <a:ext cx="1324730" cy="421173"/>
          </a:xfrm>
        </p:spPr>
        <p:txBody>
          <a:bodyPr>
            <a:normAutofit/>
          </a:bodyPr>
          <a:lstStyle/>
          <a:p>
            <a:r>
              <a:rPr lang="cs-CZ" sz="1050" dirty="0"/>
              <a:t>a story about  girls´ maturation</a:t>
            </a:r>
          </a:p>
        </p:txBody>
      </p:sp>
      <p:pic>
        <p:nvPicPr>
          <p:cNvPr id="9" name="Obrázek 8" descr="Obsah obrázku interiér, hledání, kousek, fotka&#10;&#10;Popis byl vytvořen automaticky">
            <a:extLst>
              <a:ext uri="{FF2B5EF4-FFF2-40B4-BE49-F238E27FC236}">
                <a16:creationId xmlns:a16="http://schemas.microsoft.com/office/drawing/2014/main" id="{753DA145-8F5E-4580-B017-989E69D9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26" y="201851"/>
            <a:ext cx="1728430" cy="2203721"/>
          </a:xfrm>
          <a:prstGeom prst="rect">
            <a:avLst/>
          </a:prstGeom>
        </p:spPr>
      </p:pic>
      <p:pic>
        <p:nvPicPr>
          <p:cNvPr id="7" name="Obrázek 15" descr="Obsah obrázku budova, osoba, stůl, vsedě&#10;&#10;Popis byl vytvořen automaticky">
            <a:extLst>
              <a:ext uri="{FF2B5EF4-FFF2-40B4-BE49-F238E27FC236}">
                <a16:creationId xmlns:a16="http://schemas.microsoft.com/office/drawing/2014/main" id="{F4239B75-298A-4CC5-A4CC-C8C477C1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86" y="208747"/>
            <a:ext cx="1652231" cy="23828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E05DAF-174B-4FB4-B93E-A51BC8C6953A}"/>
              </a:ext>
            </a:extLst>
          </p:cNvPr>
          <p:cNvSpPr/>
          <p:nvPr/>
        </p:nvSpPr>
        <p:spPr>
          <a:xfrm>
            <a:off x="145147" y="2591483"/>
            <a:ext cx="22709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Sleeping Beauty </a:t>
            </a:r>
            <a:b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(Briar Rose)</a:t>
            </a:r>
          </a:p>
          <a:p>
            <a:endParaRPr lang="cs-CZ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200" dirty="0"/>
              <a:t>- a story </a:t>
            </a:r>
            <a:r>
              <a:rPr lang="cs-CZ" sz="1200" dirty="0" err="1"/>
              <a:t>about</a:t>
            </a:r>
            <a:r>
              <a:rPr lang="cs-CZ" sz="1200" dirty="0"/>
              <a:t>  </a:t>
            </a:r>
            <a:r>
              <a:rPr lang="cs-CZ" sz="1200" dirty="0" err="1"/>
              <a:t>girls</a:t>
            </a:r>
            <a:r>
              <a:rPr lang="cs-CZ" sz="1200" dirty="0"/>
              <a:t>´ </a:t>
            </a:r>
            <a:r>
              <a:rPr lang="cs-CZ" sz="1200" dirty="0" err="1"/>
              <a:t>maturation</a:t>
            </a:r>
            <a:endParaRPr lang="cs-CZ" sz="1200" dirty="0"/>
          </a:p>
          <a:p>
            <a:endParaRPr lang="cs-CZ" i="1" dirty="0"/>
          </a:p>
          <a:p>
            <a:br>
              <a:rPr lang="cs-CZ" sz="2800" i="1" dirty="0"/>
            </a:br>
            <a:endParaRPr lang="cs-CZ" sz="2800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5260A2C-6FCC-4E33-ABDE-AC244901DCF3}"/>
              </a:ext>
            </a:extLst>
          </p:cNvPr>
          <p:cNvSpPr txBox="1">
            <a:spLocks/>
          </p:cNvSpPr>
          <p:nvPr/>
        </p:nvSpPr>
        <p:spPr>
          <a:xfrm>
            <a:off x="1843563" y="2915828"/>
            <a:ext cx="2270938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a story about mothers and daughters</a:t>
            </a:r>
          </a:p>
        </p:txBody>
      </p:sp>
      <p:pic>
        <p:nvPicPr>
          <p:cNvPr id="12" name="Obrázek 11" descr="Obsah obrázku interiér, panenka, hračka, fotka&#10;&#10;Popis byl vytvořen automaticky">
            <a:extLst>
              <a:ext uri="{FF2B5EF4-FFF2-40B4-BE49-F238E27FC236}">
                <a16:creationId xmlns:a16="http://schemas.microsoft.com/office/drawing/2014/main" id="{9B730DC1-48D9-4BD7-AFCC-3BDB671B0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451" y="195271"/>
            <a:ext cx="2149449" cy="1634070"/>
          </a:xfrm>
          <a:prstGeom prst="rect">
            <a:avLst/>
          </a:prstGeom>
        </p:spPr>
      </p:pic>
      <p:pic>
        <p:nvPicPr>
          <p:cNvPr id="13" name="Obrázek 12" descr="Obsah obrázku osoba, interiér, vsedě, stůl&#10;&#10;Popis byl vytvořen automaticky">
            <a:extLst>
              <a:ext uri="{FF2B5EF4-FFF2-40B4-BE49-F238E27FC236}">
                <a16:creationId xmlns:a16="http://schemas.microsoft.com/office/drawing/2014/main" id="{66B9AE54-1ED4-4A51-B288-DC16AFF10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520" y="178997"/>
            <a:ext cx="1981200" cy="2392753"/>
          </a:xfrm>
          <a:prstGeom prst="rect">
            <a:avLst/>
          </a:prstGeom>
        </p:spPr>
      </p:pic>
      <p:sp>
        <p:nvSpPr>
          <p:cNvPr id="14" name="Zástupný obsah 18">
            <a:extLst>
              <a:ext uri="{FF2B5EF4-FFF2-40B4-BE49-F238E27FC236}">
                <a16:creationId xmlns:a16="http://schemas.microsoft.com/office/drawing/2014/main" id="{9F3DCA57-2031-473E-9E5C-F2F247F0BC54}"/>
              </a:ext>
            </a:extLst>
          </p:cNvPr>
          <p:cNvSpPr txBox="1">
            <a:spLocks/>
          </p:cNvSpPr>
          <p:nvPr/>
        </p:nvSpPr>
        <p:spPr>
          <a:xfrm>
            <a:off x="4099862" y="2230901"/>
            <a:ext cx="233738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cs-CZ" sz="1200" dirty="0"/>
              <a:t>a story about siblings</a:t>
            </a:r>
            <a:endParaRPr lang="en-US" sz="1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DCC43E-998E-49BF-9328-A50023A3AA7B}"/>
              </a:ext>
            </a:extLst>
          </p:cNvPr>
          <p:cNvSpPr txBox="1"/>
          <p:nvPr/>
        </p:nvSpPr>
        <p:spPr>
          <a:xfrm>
            <a:off x="4343400" y="184308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 err="1">
                <a:latin typeface="+mj-lt"/>
              </a:rPr>
              <a:t>Cinderella</a:t>
            </a:r>
            <a:endParaRPr lang="cs-CZ" dirty="0">
              <a:latin typeface="+mj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9F36681-0A7B-40A9-845A-80B5ADEB147D}"/>
              </a:ext>
            </a:extLst>
          </p:cNvPr>
          <p:cNvSpPr txBox="1"/>
          <p:nvPr/>
        </p:nvSpPr>
        <p:spPr>
          <a:xfrm>
            <a:off x="6248400" y="25717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Beauty and the Beast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Zástupný obsah 3">
            <a:extLst>
              <a:ext uri="{FF2B5EF4-FFF2-40B4-BE49-F238E27FC236}">
                <a16:creationId xmlns:a16="http://schemas.microsoft.com/office/drawing/2014/main" id="{3EC62BA1-A92F-4588-B10D-108A34D4EF19}"/>
              </a:ext>
            </a:extLst>
          </p:cNvPr>
          <p:cNvSpPr txBox="1">
            <a:spLocks/>
          </p:cNvSpPr>
          <p:nvPr/>
        </p:nvSpPr>
        <p:spPr>
          <a:xfrm>
            <a:off x="6310302" y="2905951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a story </a:t>
            </a:r>
            <a:r>
              <a:rPr lang="cs-CZ" sz="1200" dirty="0" err="1"/>
              <a:t>about</a:t>
            </a:r>
            <a:r>
              <a:rPr lang="cs-CZ" sz="1200" dirty="0"/>
              <a:t> </a:t>
            </a:r>
            <a:r>
              <a:rPr lang="cs-CZ" sz="1200" dirty="0" err="1"/>
              <a:t>men</a:t>
            </a:r>
            <a:r>
              <a:rPr lang="cs-CZ" sz="1200" dirty="0"/>
              <a:t> and </a:t>
            </a:r>
            <a:r>
              <a:rPr lang="cs-CZ" sz="1200" dirty="0" err="1"/>
              <a:t>women</a:t>
            </a:r>
            <a:endParaRPr lang="cs-CZ" sz="1200" dirty="0"/>
          </a:p>
        </p:txBody>
      </p:sp>
      <p:pic>
        <p:nvPicPr>
          <p:cNvPr id="21" name="Picture 1" descr="drak_dvanactihlavy_01.gif">
            <a:extLst>
              <a:ext uri="{FF2B5EF4-FFF2-40B4-BE49-F238E27FC236}">
                <a16:creationId xmlns:a16="http://schemas.microsoft.com/office/drawing/2014/main" id="{C1416E5F-A436-40B2-98EC-62453DFCA2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6404" y="2678721"/>
            <a:ext cx="1689443" cy="2464779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9D23A765-3B25-4AF1-8236-6B8FC424B331}"/>
              </a:ext>
            </a:extLst>
          </p:cNvPr>
          <p:cNvSpPr txBox="1"/>
          <p:nvPr/>
        </p:nvSpPr>
        <p:spPr>
          <a:xfrm>
            <a:off x="6139548" y="4424338"/>
            <a:ext cx="54096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cs-CZ" sz="1200" dirty="0"/>
              <a:t>- a story </a:t>
            </a:r>
            <a:r>
              <a:rPr lang="cs-CZ" sz="1200" dirty="0" err="1"/>
              <a:t>about</a:t>
            </a:r>
            <a:r>
              <a:rPr lang="cs-CZ" sz="1200" dirty="0"/>
              <a:t> </a:t>
            </a:r>
            <a:r>
              <a:rPr lang="cs-CZ" sz="1200" dirty="0" err="1"/>
              <a:t>boys</a:t>
            </a:r>
            <a:r>
              <a:rPr lang="cs-CZ" sz="1200" dirty="0"/>
              <a:t> and </a:t>
            </a:r>
            <a:r>
              <a:rPr lang="cs-CZ" sz="1200" dirty="0" err="1"/>
              <a:t>fathers</a:t>
            </a:r>
            <a:endParaRPr lang="en-US" sz="12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D572284-EDD4-4229-9618-EB10BDD23020}"/>
              </a:ext>
            </a:extLst>
          </p:cNvPr>
          <p:cNvSpPr txBox="1"/>
          <p:nvPr/>
        </p:nvSpPr>
        <p:spPr>
          <a:xfrm>
            <a:off x="5943600" y="3414183"/>
            <a:ext cx="323585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cs-CZ" sz="1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Bayaya</a:t>
            </a:r>
            <a:r>
              <a:rPr lang="cs-CZ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</a:p>
          <a:p>
            <a:pPr defTabSz="914400"/>
            <a:r>
              <a:rPr lang="cs-CZ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Long, </a:t>
            </a:r>
            <a:r>
              <a:rPr lang="cs-CZ" sz="1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Wide</a:t>
            </a:r>
            <a:r>
              <a:rPr lang="cs-CZ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and Sharp </a:t>
            </a:r>
            <a:r>
              <a:rPr lang="cs-CZ" sz="1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Eyes</a:t>
            </a:r>
            <a:r>
              <a:rPr lang="cs-CZ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cs-CZ" sz="1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Three</a:t>
            </a:r>
            <a:r>
              <a:rPr lang="cs-CZ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Golden</a:t>
            </a:r>
            <a:r>
              <a:rPr lang="cs-CZ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Hairs</a:t>
            </a:r>
            <a:r>
              <a:rPr lang="cs-CZ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...</a:t>
            </a:r>
            <a:br>
              <a:rPr lang="cs-CZ" sz="900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9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5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"/>
    </mc:Choice>
    <mc:Fallback>
      <p:transition spd="slow" advTm="5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C88E40-7F91-4F53-B277-9510BC67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5094387"/>
            <a:ext cx="1324730" cy="421173"/>
          </a:xfrm>
        </p:spPr>
        <p:txBody>
          <a:bodyPr>
            <a:normAutofit/>
          </a:bodyPr>
          <a:lstStyle/>
          <a:p>
            <a:r>
              <a:rPr lang="cs-CZ" sz="1050" dirty="0"/>
              <a:t>a story about  girls´ maturation</a:t>
            </a:r>
          </a:p>
        </p:txBody>
      </p:sp>
      <p:pic>
        <p:nvPicPr>
          <p:cNvPr id="9" name="Obrázek 8" descr="Obsah obrázku interiér, hledání, kousek, fotka&#10;&#10;Popis byl vytvořen automaticky">
            <a:extLst>
              <a:ext uri="{FF2B5EF4-FFF2-40B4-BE49-F238E27FC236}">
                <a16:creationId xmlns:a16="http://schemas.microsoft.com/office/drawing/2014/main" id="{753DA145-8F5E-4580-B017-989E69D9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22" y="78337"/>
            <a:ext cx="1548850" cy="1974759"/>
          </a:xfrm>
          <a:prstGeom prst="rect">
            <a:avLst/>
          </a:prstGeom>
        </p:spPr>
      </p:pic>
      <p:pic>
        <p:nvPicPr>
          <p:cNvPr id="7" name="Obrázek 15" descr="Obsah obrázku budova, osoba, stůl, vsedě&#10;&#10;Popis byl vytvořen automaticky">
            <a:extLst>
              <a:ext uri="{FF2B5EF4-FFF2-40B4-BE49-F238E27FC236}">
                <a16:creationId xmlns:a16="http://schemas.microsoft.com/office/drawing/2014/main" id="{F4239B75-298A-4CC5-A4CC-C8C477C1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0" y="78337"/>
            <a:ext cx="1369713" cy="1975396"/>
          </a:xfrm>
          <a:prstGeom prst="rect">
            <a:avLst/>
          </a:prstGeom>
        </p:spPr>
      </p:pic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5260A2C-6FCC-4E33-ABDE-AC244901DCF3}"/>
              </a:ext>
            </a:extLst>
          </p:cNvPr>
          <p:cNvSpPr txBox="1">
            <a:spLocks/>
          </p:cNvSpPr>
          <p:nvPr/>
        </p:nvSpPr>
        <p:spPr>
          <a:xfrm>
            <a:off x="1929635" y="2942990"/>
            <a:ext cx="2270938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</p:txBody>
      </p:sp>
      <p:pic>
        <p:nvPicPr>
          <p:cNvPr id="12" name="Obrázek 11" descr="Obsah obrázku interiér, panenka, hračka, fotka&#10;&#10;Popis byl vytvořen automaticky">
            <a:extLst>
              <a:ext uri="{FF2B5EF4-FFF2-40B4-BE49-F238E27FC236}">
                <a16:creationId xmlns:a16="http://schemas.microsoft.com/office/drawing/2014/main" id="{9B730DC1-48D9-4BD7-AFCC-3BDB671B0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130" y="101007"/>
            <a:ext cx="2149449" cy="1634070"/>
          </a:xfrm>
          <a:prstGeom prst="rect">
            <a:avLst/>
          </a:prstGeom>
        </p:spPr>
      </p:pic>
      <p:pic>
        <p:nvPicPr>
          <p:cNvPr id="13" name="Obrázek 12" descr="Obsah obrázku osoba, interiér, vsedě, stůl&#10;&#10;Popis byl vytvořen automaticky">
            <a:extLst>
              <a:ext uri="{FF2B5EF4-FFF2-40B4-BE49-F238E27FC236}">
                <a16:creationId xmlns:a16="http://schemas.microsoft.com/office/drawing/2014/main" id="{66B9AE54-1ED4-4A51-B288-DC16AFF10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295" y="57150"/>
            <a:ext cx="1712234" cy="2067915"/>
          </a:xfrm>
          <a:prstGeom prst="rect">
            <a:avLst/>
          </a:prstGeom>
        </p:spPr>
      </p:pic>
      <p:sp>
        <p:nvSpPr>
          <p:cNvPr id="14" name="Zástupný obsah 18">
            <a:extLst>
              <a:ext uri="{FF2B5EF4-FFF2-40B4-BE49-F238E27FC236}">
                <a16:creationId xmlns:a16="http://schemas.microsoft.com/office/drawing/2014/main" id="{9F3DCA57-2031-473E-9E5C-F2F247F0BC54}"/>
              </a:ext>
            </a:extLst>
          </p:cNvPr>
          <p:cNvSpPr txBox="1">
            <a:spLocks/>
          </p:cNvSpPr>
          <p:nvPr/>
        </p:nvSpPr>
        <p:spPr>
          <a:xfrm>
            <a:off x="4099862" y="2230901"/>
            <a:ext cx="233738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endParaRPr lang="en-US" sz="1200" dirty="0"/>
          </a:p>
        </p:txBody>
      </p:sp>
      <p:sp>
        <p:nvSpPr>
          <p:cNvPr id="20" name="Zástupný obsah 3">
            <a:extLst>
              <a:ext uri="{FF2B5EF4-FFF2-40B4-BE49-F238E27FC236}">
                <a16:creationId xmlns:a16="http://schemas.microsoft.com/office/drawing/2014/main" id="{3EC62BA1-A92F-4588-B10D-108A34D4EF19}"/>
              </a:ext>
            </a:extLst>
          </p:cNvPr>
          <p:cNvSpPr txBox="1">
            <a:spLocks/>
          </p:cNvSpPr>
          <p:nvPr/>
        </p:nvSpPr>
        <p:spPr>
          <a:xfrm>
            <a:off x="6310302" y="2905951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7623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"/>
    </mc:Choice>
    <mc:Fallback>
      <p:transition spd="slow" advTm="5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92688-4E80-4FA0-8D2B-A6E6B84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5" y="1479651"/>
            <a:ext cx="1933575" cy="1371600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cs-CZ" sz="3100" i="1" dirty="0"/>
            </a:br>
            <a:r>
              <a:rPr lang="cs-CZ" sz="1600" i="1" dirty="0" err="1"/>
              <a:t>Snowhite</a:t>
            </a:r>
            <a:br>
              <a:rPr lang="cs-CZ" sz="1800" i="1" dirty="0"/>
            </a:br>
            <a:endParaRPr lang="en-US" sz="1800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C88E40-7F91-4F53-B277-9510BC67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5094387"/>
            <a:ext cx="1324730" cy="421173"/>
          </a:xfrm>
        </p:spPr>
        <p:txBody>
          <a:bodyPr>
            <a:normAutofit/>
          </a:bodyPr>
          <a:lstStyle/>
          <a:p>
            <a:r>
              <a:rPr lang="cs-CZ" sz="1050" dirty="0"/>
              <a:t>a story about  girls´ maturation</a:t>
            </a:r>
          </a:p>
        </p:txBody>
      </p:sp>
      <p:pic>
        <p:nvPicPr>
          <p:cNvPr id="9" name="Obrázek 8" descr="Obsah obrázku interiér, hledání, kousek, fotka&#10;&#10;Popis byl vytvořen automaticky">
            <a:extLst>
              <a:ext uri="{FF2B5EF4-FFF2-40B4-BE49-F238E27FC236}">
                <a16:creationId xmlns:a16="http://schemas.microsoft.com/office/drawing/2014/main" id="{753DA145-8F5E-4580-B017-989E69D9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22" y="78337"/>
            <a:ext cx="1548850" cy="1974759"/>
          </a:xfrm>
          <a:prstGeom prst="rect">
            <a:avLst/>
          </a:prstGeom>
        </p:spPr>
      </p:pic>
      <p:pic>
        <p:nvPicPr>
          <p:cNvPr id="7" name="Obrázek 15" descr="Obsah obrázku budova, osoba, stůl, vsedě&#10;&#10;Popis byl vytvořen automaticky">
            <a:extLst>
              <a:ext uri="{FF2B5EF4-FFF2-40B4-BE49-F238E27FC236}">
                <a16:creationId xmlns:a16="http://schemas.microsoft.com/office/drawing/2014/main" id="{F4239B75-298A-4CC5-A4CC-C8C477C1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0" y="78337"/>
            <a:ext cx="1369713" cy="1975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E05DAF-174B-4FB4-B93E-A51BC8C6953A}"/>
              </a:ext>
            </a:extLst>
          </p:cNvPr>
          <p:cNvSpPr/>
          <p:nvPr/>
        </p:nvSpPr>
        <p:spPr>
          <a:xfrm>
            <a:off x="-2476" y="2160883"/>
            <a:ext cx="22709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Sleeping Beauty </a:t>
            </a:r>
            <a:b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(Briar Rose)</a:t>
            </a:r>
          </a:p>
          <a:p>
            <a:endParaRPr lang="cs-CZ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i="1" dirty="0"/>
          </a:p>
          <a:p>
            <a:br>
              <a:rPr lang="cs-CZ" sz="2800" i="1" dirty="0"/>
            </a:br>
            <a:endParaRPr lang="cs-CZ" sz="2800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5260A2C-6FCC-4E33-ABDE-AC244901DCF3}"/>
              </a:ext>
            </a:extLst>
          </p:cNvPr>
          <p:cNvSpPr txBox="1">
            <a:spLocks/>
          </p:cNvSpPr>
          <p:nvPr/>
        </p:nvSpPr>
        <p:spPr>
          <a:xfrm>
            <a:off x="1929635" y="2942990"/>
            <a:ext cx="2270938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</p:txBody>
      </p:sp>
      <p:pic>
        <p:nvPicPr>
          <p:cNvPr id="12" name="Obrázek 11" descr="Obsah obrázku interiér, panenka, hračka, fotka&#10;&#10;Popis byl vytvořen automaticky">
            <a:extLst>
              <a:ext uri="{FF2B5EF4-FFF2-40B4-BE49-F238E27FC236}">
                <a16:creationId xmlns:a16="http://schemas.microsoft.com/office/drawing/2014/main" id="{9B730DC1-48D9-4BD7-AFCC-3BDB671B0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130" y="101007"/>
            <a:ext cx="2149449" cy="1634070"/>
          </a:xfrm>
          <a:prstGeom prst="rect">
            <a:avLst/>
          </a:prstGeom>
        </p:spPr>
      </p:pic>
      <p:pic>
        <p:nvPicPr>
          <p:cNvPr id="13" name="Obrázek 12" descr="Obsah obrázku osoba, interiér, vsedě, stůl&#10;&#10;Popis byl vytvořen automaticky">
            <a:extLst>
              <a:ext uri="{FF2B5EF4-FFF2-40B4-BE49-F238E27FC236}">
                <a16:creationId xmlns:a16="http://schemas.microsoft.com/office/drawing/2014/main" id="{66B9AE54-1ED4-4A51-B288-DC16AFF10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295" y="57150"/>
            <a:ext cx="1712234" cy="2067915"/>
          </a:xfrm>
          <a:prstGeom prst="rect">
            <a:avLst/>
          </a:prstGeom>
        </p:spPr>
      </p:pic>
      <p:sp>
        <p:nvSpPr>
          <p:cNvPr id="14" name="Zástupný obsah 18">
            <a:extLst>
              <a:ext uri="{FF2B5EF4-FFF2-40B4-BE49-F238E27FC236}">
                <a16:creationId xmlns:a16="http://schemas.microsoft.com/office/drawing/2014/main" id="{9F3DCA57-2031-473E-9E5C-F2F247F0BC54}"/>
              </a:ext>
            </a:extLst>
          </p:cNvPr>
          <p:cNvSpPr txBox="1">
            <a:spLocks/>
          </p:cNvSpPr>
          <p:nvPr/>
        </p:nvSpPr>
        <p:spPr>
          <a:xfrm>
            <a:off x="4099862" y="2230901"/>
            <a:ext cx="233738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endParaRPr lang="en-US" sz="1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DCC43E-998E-49BF-9328-A50023A3AA7B}"/>
              </a:ext>
            </a:extLst>
          </p:cNvPr>
          <p:cNvSpPr txBox="1"/>
          <p:nvPr/>
        </p:nvSpPr>
        <p:spPr>
          <a:xfrm>
            <a:off x="4898716" y="172576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 err="1">
                <a:latin typeface="+mj-lt"/>
              </a:rPr>
              <a:t>Cinderella</a:t>
            </a:r>
            <a:endParaRPr lang="cs-CZ" sz="1600" dirty="0">
              <a:latin typeface="+mj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9F36681-0A7B-40A9-845A-80B5ADEB147D}"/>
              </a:ext>
            </a:extLst>
          </p:cNvPr>
          <p:cNvSpPr txBox="1"/>
          <p:nvPr/>
        </p:nvSpPr>
        <p:spPr>
          <a:xfrm>
            <a:off x="7284218" y="213328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Beauty and the Beast</a:t>
            </a:r>
            <a:endParaRPr 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Zástupný obsah 3">
            <a:extLst>
              <a:ext uri="{FF2B5EF4-FFF2-40B4-BE49-F238E27FC236}">
                <a16:creationId xmlns:a16="http://schemas.microsoft.com/office/drawing/2014/main" id="{3EC62BA1-A92F-4588-B10D-108A34D4EF19}"/>
              </a:ext>
            </a:extLst>
          </p:cNvPr>
          <p:cNvSpPr txBox="1">
            <a:spLocks/>
          </p:cNvSpPr>
          <p:nvPr/>
        </p:nvSpPr>
        <p:spPr>
          <a:xfrm>
            <a:off x="6310302" y="2905951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9391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"/>
    </mc:Choice>
    <mc:Fallback>
      <p:transition spd="slow" advTm="5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92688-4E80-4FA0-8D2B-A6E6B84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194243">
            <a:off x="222740" y="260981"/>
            <a:ext cx="952426" cy="37418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cs-CZ" sz="3100" i="1" dirty="0"/>
            </a:br>
            <a:r>
              <a:rPr lang="cs-CZ" sz="1600" i="1" dirty="0" err="1"/>
              <a:t>Snowhite</a:t>
            </a:r>
            <a:br>
              <a:rPr lang="cs-CZ" sz="1800" i="1" dirty="0"/>
            </a:br>
            <a:endParaRPr lang="en-US" sz="1800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C88E40-7F91-4F53-B277-9510BC67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5094387"/>
            <a:ext cx="1324730" cy="421173"/>
          </a:xfrm>
        </p:spPr>
        <p:txBody>
          <a:bodyPr>
            <a:normAutofit/>
          </a:bodyPr>
          <a:lstStyle/>
          <a:p>
            <a:r>
              <a:rPr lang="cs-CZ" sz="1050" dirty="0"/>
              <a:t>a story about  girls´ maturation</a:t>
            </a:r>
          </a:p>
        </p:txBody>
      </p:sp>
      <p:pic>
        <p:nvPicPr>
          <p:cNvPr id="9" name="Obrázek 8" descr="Obsah obrázku interiér, hledání, kousek, fotka&#10;&#10;Popis byl vytvořen automaticky">
            <a:extLst>
              <a:ext uri="{FF2B5EF4-FFF2-40B4-BE49-F238E27FC236}">
                <a16:creationId xmlns:a16="http://schemas.microsoft.com/office/drawing/2014/main" id="{753DA145-8F5E-4580-B017-989E69D9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3124">
            <a:off x="5217956" y="1039784"/>
            <a:ext cx="980832" cy="1250546"/>
          </a:xfrm>
          <a:prstGeom prst="rect">
            <a:avLst/>
          </a:prstGeom>
        </p:spPr>
      </p:pic>
      <p:pic>
        <p:nvPicPr>
          <p:cNvPr id="7" name="Obrázek 15" descr="Obsah obrázku budova, osoba, stůl, vsedě&#10;&#10;Popis byl vytvořen automaticky">
            <a:extLst>
              <a:ext uri="{FF2B5EF4-FFF2-40B4-BE49-F238E27FC236}">
                <a16:creationId xmlns:a16="http://schemas.microsoft.com/office/drawing/2014/main" id="{F4239B75-298A-4CC5-A4CC-C8C477C1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62944">
            <a:off x="3057613" y="54088"/>
            <a:ext cx="952561" cy="13737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E05DAF-174B-4FB4-B93E-A51BC8C6953A}"/>
              </a:ext>
            </a:extLst>
          </p:cNvPr>
          <p:cNvSpPr/>
          <p:nvPr/>
        </p:nvSpPr>
        <p:spPr>
          <a:xfrm rot="1820648">
            <a:off x="5424908" y="542473"/>
            <a:ext cx="203818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Sleeping Beauty </a:t>
            </a:r>
            <a:b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(Briar Rose)</a:t>
            </a:r>
          </a:p>
          <a:p>
            <a:endParaRPr lang="cs-CZ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i="1" dirty="0"/>
          </a:p>
          <a:p>
            <a:br>
              <a:rPr lang="cs-CZ" sz="2800" i="1" dirty="0"/>
            </a:br>
            <a:endParaRPr lang="cs-CZ" sz="2800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5260A2C-6FCC-4E33-ABDE-AC244901DCF3}"/>
              </a:ext>
            </a:extLst>
          </p:cNvPr>
          <p:cNvSpPr txBox="1">
            <a:spLocks/>
          </p:cNvSpPr>
          <p:nvPr/>
        </p:nvSpPr>
        <p:spPr>
          <a:xfrm>
            <a:off x="1929635" y="2942990"/>
            <a:ext cx="2270938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</p:txBody>
      </p:sp>
      <p:pic>
        <p:nvPicPr>
          <p:cNvPr id="12" name="Obrázek 11" descr="Obsah obrázku interiér, panenka, hračka, fotka&#10;&#10;Popis byl vytvořen automaticky">
            <a:extLst>
              <a:ext uri="{FF2B5EF4-FFF2-40B4-BE49-F238E27FC236}">
                <a16:creationId xmlns:a16="http://schemas.microsoft.com/office/drawing/2014/main" id="{9B730DC1-48D9-4BD7-AFCC-3BDB671B0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62184">
            <a:off x="3519069" y="1081586"/>
            <a:ext cx="1231850" cy="936486"/>
          </a:xfrm>
          <a:prstGeom prst="rect">
            <a:avLst/>
          </a:prstGeom>
        </p:spPr>
      </p:pic>
      <p:pic>
        <p:nvPicPr>
          <p:cNvPr id="13" name="Obrázek 12" descr="Obsah obrázku osoba, interiér, vsedě, stůl&#10;&#10;Popis byl vytvořen automaticky">
            <a:extLst>
              <a:ext uri="{FF2B5EF4-FFF2-40B4-BE49-F238E27FC236}">
                <a16:creationId xmlns:a16="http://schemas.microsoft.com/office/drawing/2014/main" id="{66B9AE54-1ED4-4A51-B288-DC16AFF10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11477">
            <a:off x="4568042" y="211228"/>
            <a:ext cx="946349" cy="1142933"/>
          </a:xfrm>
          <a:prstGeom prst="rect">
            <a:avLst/>
          </a:prstGeom>
        </p:spPr>
      </p:pic>
      <p:sp>
        <p:nvSpPr>
          <p:cNvPr id="14" name="Zástupný obsah 18">
            <a:extLst>
              <a:ext uri="{FF2B5EF4-FFF2-40B4-BE49-F238E27FC236}">
                <a16:creationId xmlns:a16="http://schemas.microsoft.com/office/drawing/2014/main" id="{9F3DCA57-2031-473E-9E5C-F2F247F0BC54}"/>
              </a:ext>
            </a:extLst>
          </p:cNvPr>
          <p:cNvSpPr txBox="1">
            <a:spLocks/>
          </p:cNvSpPr>
          <p:nvPr/>
        </p:nvSpPr>
        <p:spPr>
          <a:xfrm>
            <a:off x="4099862" y="2230901"/>
            <a:ext cx="233738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endParaRPr lang="en-US" sz="1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DCC43E-998E-49BF-9328-A50023A3AA7B}"/>
              </a:ext>
            </a:extLst>
          </p:cNvPr>
          <p:cNvSpPr txBox="1"/>
          <p:nvPr/>
        </p:nvSpPr>
        <p:spPr>
          <a:xfrm rot="5400000">
            <a:off x="7542787" y="815981"/>
            <a:ext cx="1095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 err="1">
                <a:latin typeface="+mj-lt"/>
              </a:rPr>
              <a:t>Cinderella</a:t>
            </a:r>
            <a:endParaRPr lang="cs-CZ" sz="1600" dirty="0">
              <a:latin typeface="+mj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9F36681-0A7B-40A9-845A-80B5ADEB147D}"/>
              </a:ext>
            </a:extLst>
          </p:cNvPr>
          <p:cNvSpPr txBox="1"/>
          <p:nvPr/>
        </p:nvSpPr>
        <p:spPr>
          <a:xfrm rot="15329631" flipV="1">
            <a:off x="1104404" y="970760"/>
            <a:ext cx="20402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Beauty and the Beast</a:t>
            </a:r>
            <a:endParaRPr 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Zástupný obsah 3">
            <a:extLst>
              <a:ext uri="{FF2B5EF4-FFF2-40B4-BE49-F238E27FC236}">
                <a16:creationId xmlns:a16="http://schemas.microsoft.com/office/drawing/2014/main" id="{3EC62BA1-A92F-4588-B10D-108A34D4EF19}"/>
              </a:ext>
            </a:extLst>
          </p:cNvPr>
          <p:cNvSpPr txBox="1">
            <a:spLocks/>
          </p:cNvSpPr>
          <p:nvPr/>
        </p:nvSpPr>
        <p:spPr>
          <a:xfrm>
            <a:off x="6310302" y="2905951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</p:txBody>
      </p:sp>
      <p:sp>
        <p:nvSpPr>
          <p:cNvPr id="17" name="Content Placeholder 20">
            <a:extLst>
              <a:ext uri="{FF2B5EF4-FFF2-40B4-BE49-F238E27FC236}">
                <a16:creationId xmlns:a16="http://schemas.microsoft.com/office/drawing/2014/main" id="{836D8DDB-A07D-44CF-A0E6-76E6DF28F885}"/>
              </a:ext>
            </a:extLst>
          </p:cNvPr>
          <p:cNvSpPr txBox="1">
            <a:spLocks/>
          </p:cNvSpPr>
          <p:nvPr/>
        </p:nvSpPr>
        <p:spPr>
          <a:xfrm>
            <a:off x="2730315" y="2860312"/>
            <a:ext cx="1620573" cy="1962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err="1"/>
              <a:t>menstruation</a:t>
            </a:r>
            <a:r>
              <a:rPr lang="cs-CZ" sz="1800" dirty="0"/>
              <a:t> + </a:t>
            </a:r>
            <a:r>
              <a:rPr lang="cs-CZ" sz="1800" dirty="0" err="1"/>
              <a:t>defloration</a:t>
            </a:r>
            <a:r>
              <a:rPr lang="cs-CZ" sz="1800" dirty="0"/>
              <a:t> </a:t>
            </a:r>
            <a:r>
              <a:rPr lang="cs-CZ" sz="1800" dirty="0" err="1"/>
              <a:t>predicted</a:t>
            </a:r>
            <a:r>
              <a:rPr lang="cs-CZ" sz="1800" dirty="0"/>
              <a:t> ("</a:t>
            </a:r>
            <a:r>
              <a:rPr lang="cs-CZ" sz="1800" dirty="0" err="1"/>
              <a:t>women</a:t>
            </a:r>
            <a:r>
              <a:rPr lang="cs-CZ" sz="1800" dirty="0"/>
              <a:t> </a:t>
            </a:r>
            <a:r>
              <a:rPr lang="cs-CZ" sz="1800" dirty="0" err="1"/>
              <a:t>curse</a:t>
            </a:r>
            <a:r>
              <a:rPr lang="cs-CZ" sz="1800" dirty="0"/>
              <a:t>", "</a:t>
            </a:r>
            <a:r>
              <a:rPr lang="cs-CZ" sz="1800" dirty="0" err="1"/>
              <a:t>women</a:t>
            </a:r>
            <a:r>
              <a:rPr lang="cs-CZ" sz="1800" dirty="0"/>
              <a:t> </a:t>
            </a:r>
            <a:r>
              <a:rPr lang="cs-CZ" sz="1800" dirty="0" err="1"/>
              <a:t>mission</a:t>
            </a:r>
            <a:r>
              <a:rPr lang="cs-CZ" sz="1800" dirty="0"/>
              <a:t>")</a:t>
            </a:r>
          </a:p>
          <a:p>
            <a:r>
              <a:rPr lang="cs-CZ" sz="1800" dirty="0" err="1"/>
              <a:t>latency</a:t>
            </a:r>
            <a:r>
              <a:rPr lang="cs-CZ" sz="1800" dirty="0"/>
              <a:t> period</a:t>
            </a:r>
          </a:p>
          <a:p>
            <a:r>
              <a:rPr lang="cs-CZ" sz="1800" dirty="0" err="1"/>
              <a:t>awakening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sexuality/</a:t>
            </a:r>
            <a:r>
              <a:rPr lang="cs-CZ" sz="1800" dirty="0" err="1"/>
              <a:t>genital</a:t>
            </a:r>
            <a:r>
              <a:rPr lang="cs-CZ" sz="1800" dirty="0"/>
              <a:t> </a:t>
            </a:r>
            <a:r>
              <a:rPr lang="cs-CZ" sz="1800" dirty="0" err="1"/>
              <a:t>stage</a:t>
            </a:r>
            <a:r>
              <a:rPr lang="cs-CZ" sz="1800" dirty="0"/>
              <a:t> (</a:t>
            </a:r>
            <a:r>
              <a:rPr lang="cs-CZ" sz="1800" dirty="0" err="1"/>
              <a:t>defloration</a:t>
            </a:r>
            <a:r>
              <a:rPr lang="cs-CZ" sz="1800" dirty="0"/>
              <a:t>)</a:t>
            </a:r>
            <a:br>
              <a:rPr lang="cs-CZ" sz="1800" dirty="0"/>
            </a:br>
            <a:endParaRPr lang="cs-CZ" sz="1800" dirty="0"/>
          </a:p>
          <a:p>
            <a:r>
              <a:rPr lang="cs-CZ" sz="1800" dirty="0" err="1"/>
              <a:t>phallic</a:t>
            </a:r>
            <a:r>
              <a:rPr lang="cs-CZ" sz="1800" dirty="0"/>
              <a:t> </a:t>
            </a:r>
            <a:r>
              <a:rPr lang="cs-CZ" sz="1800" dirty="0" err="1"/>
              <a:t>symbollics</a:t>
            </a:r>
            <a:endParaRPr lang="cs-CZ" sz="1800" dirty="0"/>
          </a:p>
        </p:txBody>
      </p:sp>
      <p:sp>
        <p:nvSpPr>
          <p:cNvPr id="18" name="Zástupný obsah 3">
            <a:extLst>
              <a:ext uri="{FF2B5EF4-FFF2-40B4-BE49-F238E27FC236}">
                <a16:creationId xmlns:a16="http://schemas.microsoft.com/office/drawing/2014/main" id="{765E4119-4C41-4E75-94AF-6EABA1305E1F}"/>
              </a:ext>
            </a:extLst>
          </p:cNvPr>
          <p:cNvSpPr txBox="1">
            <a:spLocks/>
          </p:cNvSpPr>
          <p:nvPr/>
        </p:nvSpPr>
        <p:spPr>
          <a:xfrm>
            <a:off x="4446463" y="2428150"/>
            <a:ext cx="3095890" cy="2781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900" dirty="0" err="1"/>
              <a:t>initial</a:t>
            </a:r>
            <a:r>
              <a:rPr lang="cs-CZ" sz="2900" dirty="0"/>
              <a:t> </a:t>
            </a:r>
            <a:r>
              <a:rPr lang="cs-CZ" sz="2900" dirty="0" err="1"/>
              <a:t>colour</a:t>
            </a:r>
            <a:r>
              <a:rPr lang="cs-CZ" sz="2900" dirty="0"/>
              <a:t> </a:t>
            </a:r>
            <a:r>
              <a:rPr lang="cs-CZ" sz="2900" dirty="0" err="1"/>
              <a:t>symbolism</a:t>
            </a:r>
            <a:r>
              <a:rPr lang="cs-CZ" sz="2900" dirty="0"/>
              <a:t>: </a:t>
            </a:r>
            <a:r>
              <a:rPr lang="cs-CZ" sz="2900" dirty="0" err="1"/>
              <a:t>innocence</a:t>
            </a:r>
            <a:r>
              <a:rPr lang="cs-CZ" sz="2900" dirty="0"/>
              <a:t> vs. </a:t>
            </a:r>
            <a:r>
              <a:rPr lang="cs-CZ" sz="2900" dirty="0" err="1"/>
              <a:t>desire</a:t>
            </a:r>
            <a:endParaRPr lang="cs-CZ" sz="2900" dirty="0"/>
          </a:p>
          <a:p>
            <a:r>
              <a:rPr lang="cs-CZ" sz="2900" dirty="0" err="1"/>
              <a:t>Oedipal</a:t>
            </a:r>
            <a:r>
              <a:rPr lang="cs-CZ" sz="2900" dirty="0"/>
              <a:t> </a:t>
            </a:r>
            <a:r>
              <a:rPr lang="cs-CZ" sz="2900" dirty="0" err="1"/>
              <a:t>rivalry</a:t>
            </a:r>
            <a:r>
              <a:rPr lang="cs-CZ" sz="2900" dirty="0"/>
              <a:t> </a:t>
            </a:r>
            <a:r>
              <a:rPr lang="cs-CZ" sz="2900" dirty="0" err="1"/>
              <a:t>reversed</a:t>
            </a:r>
            <a:r>
              <a:rPr lang="cs-CZ" sz="2900" dirty="0"/>
              <a:t> (</a:t>
            </a:r>
            <a:r>
              <a:rPr lang="cs-CZ" sz="2900" dirty="0" err="1"/>
              <a:t>because</a:t>
            </a:r>
            <a:r>
              <a:rPr lang="cs-CZ" sz="2900" dirty="0"/>
              <a:t> </a:t>
            </a:r>
            <a:r>
              <a:rPr lang="cs-CZ" sz="2900" dirty="0" err="1"/>
              <a:t>of</a:t>
            </a:r>
            <a:r>
              <a:rPr lang="cs-CZ" sz="2900" dirty="0"/>
              <a:t> </a:t>
            </a:r>
            <a:r>
              <a:rPr lang="cs-CZ" sz="2900" dirty="0" err="1"/>
              <a:t>projection</a:t>
            </a:r>
            <a:r>
              <a:rPr lang="cs-CZ" sz="2900" dirty="0"/>
              <a:t>)</a:t>
            </a:r>
          </a:p>
          <a:p>
            <a:r>
              <a:rPr lang="cs-CZ" sz="2900" dirty="0" err="1"/>
              <a:t>parental</a:t>
            </a:r>
            <a:r>
              <a:rPr lang="cs-CZ" sz="2900" dirty="0"/>
              <a:t> </a:t>
            </a:r>
            <a:r>
              <a:rPr lang="cs-CZ" sz="2900" dirty="0" err="1"/>
              <a:t>narcissism</a:t>
            </a:r>
            <a:r>
              <a:rPr lang="cs-CZ" sz="2900" dirty="0"/>
              <a:t>, </a:t>
            </a:r>
            <a:r>
              <a:rPr lang="cs-CZ" sz="2900" dirty="0" err="1"/>
              <a:t>denial</a:t>
            </a:r>
            <a:r>
              <a:rPr lang="cs-CZ" sz="2900" dirty="0"/>
              <a:t> </a:t>
            </a:r>
          </a:p>
          <a:p>
            <a:r>
              <a:rPr lang="cs-CZ" sz="2900" dirty="0" err="1"/>
              <a:t>queen</a:t>
            </a:r>
            <a:r>
              <a:rPr lang="cs-CZ" sz="2900" dirty="0"/>
              <a:t>: </a:t>
            </a:r>
            <a:r>
              <a:rPr lang="cs-CZ" sz="2900" dirty="0" err="1"/>
              <a:t>late</a:t>
            </a:r>
            <a:r>
              <a:rPr lang="cs-CZ" sz="2900" dirty="0"/>
              <a:t> (</a:t>
            </a:r>
            <a:r>
              <a:rPr lang="cs-CZ" sz="2900" dirty="0" err="1"/>
              <a:t>incorporative</a:t>
            </a:r>
            <a:r>
              <a:rPr lang="cs-CZ" sz="2900" dirty="0"/>
              <a:t>) oral </a:t>
            </a:r>
            <a:r>
              <a:rPr lang="cs-CZ" sz="2900" dirty="0" err="1"/>
              <a:t>fixation</a:t>
            </a:r>
            <a:r>
              <a:rPr lang="cs-CZ" sz="2900" dirty="0"/>
              <a:t> 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900" dirty="0"/>
              <a:t>         (</a:t>
            </a:r>
            <a:r>
              <a:rPr lang="cs-CZ" sz="2900" dirty="0" err="1"/>
              <a:t>even</a:t>
            </a:r>
            <a:r>
              <a:rPr lang="cs-CZ" sz="2900" dirty="0"/>
              <a:t> </a:t>
            </a:r>
            <a:r>
              <a:rPr lang="cs-CZ" sz="2900" dirty="0" err="1"/>
              <a:t>regression</a:t>
            </a:r>
            <a:r>
              <a:rPr lang="cs-CZ" sz="2900" dirty="0"/>
              <a:t> to </a:t>
            </a:r>
            <a:r>
              <a:rPr lang="cs-CZ" sz="2900" dirty="0" err="1"/>
              <a:t>orality</a:t>
            </a:r>
            <a:r>
              <a:rPr lang="cs-CZ" sz="2900" dirty="0"/>
              <a:t>)</a:t>
            </a:r>
          </a:p>
          <a:p>
            <a:r>
              <a:rPr lang="cs-CZ" sz="2900" dirty="0" err="1"/>
              <a:t>latency</a:t>
            </a:r>
            <a:r>
              <a:rPr lang="cs-CZ" sz="2900" dirty="0"/>
              <a:t> period</a:t>
            </a:r>
          </a:p>
          <a:p>
            <a:r>
              <a:rPr lang="cs-CZ" sz="2900" dirty="0" err="1"/>
              <a:t>asexual</a:t>
            </a:r>
            <a:r>
              <a:rPr lang="cs-CZ" sz="2900" dirty="0"/>
              <a:t> (</a:t>
            </a:r>
            <a:r>
              <a:rPr lang="cs-CZ" sz="2900" dirty="0" err="1"/>
              <a:t>childlike</a:t>
            </a:r>
            <a:r>
              <a:rPr lang="cs-CZ" sz="2900" dirty="0"/>
              <a:t>) mode </a:t>
            </a:r>
            <a:r>
              <a:rPr lang="cs-CZ" sz="2900" dirty="0" err="1"/>
              <a:t>of</a:t>
            </a:r>
            <a:r>
              <a:rPr lang="cs-CZ" sz="2900" dirty="0"/>
              <a:t> existence</a:t>
            </a:r>
          </a:p>
          <a:p>
            <a:r>
              <a:rPr lang="cs-CZ" sz="2900" dirty="0" err="1"/>
              <a:t>mothers</a:t>
            </a:r>
            <a:r>
              <a:rPr lang="cs-CZ" sz="2900" dirty="0"/>
              <a:t>´ ambivalence </a:t>
            </a:r>
            <a:r>
              <a:rPr lang="cs-CZ" sz="2900" dirty="0" err="1"/>
              <a:t>towards</a:t>
            </a:r>
            <a:r>
              <a:rPr lang="cs-CZ" sz="2900" dirty="0"/>
              <a:t> </a:t>
            </a:r>
            <a:r>
              <a:rPr lang="cs-CZ" sz="2900" dirty="0" err="1"/>
              <a:t>daughters</a:t>
            </a:r>
            <a:r>
              <a:rPr lang="cs-CZ" sz="2900" dirty="0"/>
              <a:t> </a:t>
            </a:r>
          </a:p>
          <a:p>
            <a:r>
              <a:rPr lang="cs-CZ" sz="2900" dirty="0" err="1"/>
              <a:t>temptations</a:t>
            </a:r>
            <a:r>
              <a:rPr lang="cs-CZ" sz="2900" dirty="0"/>
              <a:t> and </a:t>
            </a:r>
            <a:r>
              <a:rPr lang="cs-CZ" sz="2900" dirty="0" err="1"/>
              <a:t>conflicts</a:t>
            </a:r>
            <a:r>
              <a:rPr lang="cs-CZ" sz="2900" dirty="0"/>
              <a:t> </a:t>
            </a:r>
            <a:r>
              <a:rPr lang="cs-CZ" sz="2900" dirty="0" err="1"/>
              <a:t>of</a:t>
            </a:r>
            <a:r>
              <a:rPr lang="cs-CZ" sz="2900" dirty="0"/>
              <a:t> puberty</a:t>
            </a:r>
          </a:p>
          <a:p>
            <a:r>
              <a:rPr lang="cs-CZ" sz="2900" dirty="0" err="1"/>
              <a:t>awakening</a:t>
            </a:r>
            <a:r>
              <a:rPr lang="cs-CZ" sz="2900" dirty="0"/>
              <a:t> </a:t>
            </a:r>
            <a:r>
              <a:rPr lang="cs-CZ" sz="2900" dirty="0" err="1"/>
              <a:t>of</a:t>
            </a:r>
            <a:r>
              <a:rPr lang="cs-CZ" sz="2900" dirty="0"/>
              <a:t> </a:t>
            </a:r>
            <a:r>
              <a:rPr lang="cs-CZ" sz="2900" dirty="0" err="1"/>
              <a:t>mature</a:t>
            </a:r>
            <a:r>
              <a:rPr lang="cs-CZ" sz="2900" dirty="0"/>
              <a:t> sexuality (</a:t>
            </a:r>
            <a:r>
              <a:rPr lang="cs-CZ" sz="2900" dirty="0" err="1"/>
              <a:t>genital</a:t>
            </a:r>
            <a:r>
              <a:rPr lang="cs-CZ" sz="2900" dirty="0"/>
              <a:t> </a:t>
            </a:r>
            <a:r>
              <a:rPr lang="cs-CZ" sz="2900" dirty="0" err="1"/>
              <a:t>stage</a:t>
            </a:r>
            <a:r>
              <a:rPr lang="cs-CZ" sz="2900" dirty="0"/>
              <a:t> </a:t>
            </a:r>
            <a:r>
              <a:rPr lang="cs-CZ" sz="2900" dirty="0" err="1"/>
              <a:t>arrival</a:t>
            </a:r>
            <a:r>
              <a:rPr lang="cs-CZ" sz="2900" dirty="0"/>
              <a:t>)</a:t>
            </a:r>
          </a:p>
          <a:p>
            <a:endParaRPr lang="cs-CZ" sz="1300" dirty="0"/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2449B46F-A8D6-47AE-BA3D-6F355D23BAA3}"/>
              </a:ext>
            </a:extLst>
          </p:cNvPr>
          <p:cNvSpPr txBox="1">
            <a:spLocks/>
          </p:cNvSpPr>
          <p:nvPr/>
        </p:nvSpPr>
        <p:spPr>
          <a:xfrm>
            <a:off x="105527" y="2343150"/>
            <a:ext cx="1981200" cy="2579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sibling rivalry + Oedipal rivalry (the both projected)</a:t>
            </a:r>
          </a:p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a girl´s ambivalent approach to sexuality</a:t>
            </a:r>
          </a:p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symbolic castration to reach missing </a:t>
            </a:r>
            <a:r>
              <a:rPr lang="en-US" sz="1800" dirty="0" err="1"/>
              <a:t>feminity</a:t>
            </a:r>
            <a:endParaRPr lang="en-US" sz="1800" dirty="0"/>
          </a:p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accepting of "dirtiness" </a:t>
            </a:r>
          </a:p>
          <a:p>
            <a:pPr indent="-228600" defTabSz="914400">
              <a:spcBef>
                <a:spcPts val="900"/>
              </a:spcBef>
            </a:pPr>
            <a:r>
              <a:rPr lang="en-US" sz="1800" dirty="0"/>
              <a:t>awakening of mature sexuality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0AF7A043-BD62-42B5-8762-8AC4316E02BA}"/>
              </a:ext>
            </a:extLst>
          </p:cNvPr>
          <p:cNvSpPr/>
          <p:nvPr/>
        </p:nvSpPr>
        <p:spPr>
          <a:xfrm>
            <a:off x="7481148" y="2585865"/>
            <a:ext cx="1557300" cy="150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animal aspect of sexuality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 girl´s change of approach to sexuality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200" dirty="0"/>
              <a:t>(from  immature to mature)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073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"/>
    </mc:Choice>
    <mc:Fallback>
      <p:transition spd="slow" advTm="5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92688-4E80-4FA0-8D2B-A6E6B84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5" y="1479651"/>
            <a:ext cx="1933575" cy="1371600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cs-CZ" sz="3100" i="1" dirty="0"/>
            </a:br>
            <a:r>
              <a:rPr lang="cs-CZ" sz="1600" i="1" dirty="0" err="1"/>
              <a:t>Snowhite</a:t>
            </a:r>
            <a:br>
              <a:rPr lang="cs-CZ" sz="1800" i="1" dirty="0"/>
            </a:br>
            <a:endParaRPr lang="en-US" sz="1800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C88E40-7F91-4F53-B277-9510BC67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5094387"/>
            <a:ext cx="1324730" cy="421173"/>
          </a:xfrm>
        </p:spPr>
        <p:txBody>
          <a:bodyPr>
            <a:normAutofit/>
          </a:bodyPr>
          <a:lstStyle/>
          <a:p>
            <a:r>
              <a:rPr lang="cs-CZ" sz="1050" dirty="0"/>
              <a:t>a story about  girls´ maturation</a:t>
            </a:r>
          </a:p>
        </p:txBody>
      </p:sp>
      <p:pic>
        <p:nvPicPr>
          <p:cNvPr id="9" name="Obrázek 8" descr="Obsah obrázku interiér, hledání, kousek, fotka&#10;&#10;Popis byl vytvořen automaticky">
            <a:extLst>
              <a:ext uri="{FF2B5EF4-FFF2-40B4-BE49-F238E27FC236}">
                <a16:creationId xmlns:a16="http://schemas.microsoft.com/office/drawing/2014/main" id="{753DA145-8F5E-4580-B017-989E69D9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22" y="78337"/>
            <a:ext cx="1548850" cy="1974759"/>
          </a:xfrm>
          <a:prstGeom prst="rect">
            <a:avLst/>
          </a:prstGeom>
        </p:spPr>
      </p:pic>
      <p:pic>
        <p:nvPicPr>
          <p:cNvPr id="7" name="Obrázek 15" descr="Obsah obrázku budova, osoba, stůl, vsedě&#10;&#10;Popis byl vytvořen automaticky">
            <a:extLst>
              <a:ext uri="{FF2B5EF4-FFF2-40B4-BE49-F238E27FC236}">
                <a16:creationId xmlns:a16="http://schemas.microsoft.com/office/drawing/2014/main" id="{F4239B75-298A-4CC5-A4CC-C8C477C1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0" y="78337"/>
            <a:ext cx="1369713" cy="1975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E05DAF-174B-4FB4-B93E-A51BC8C6953A}"/>
              </a:ext>
            </a:extLst>
          </p:cNvPr>
          <p:cNvSpPr/>
          <p:nvPr/>
        </p:nvSpPr>
        <p:spPr>
          <a:xfrm>
            <a:off x="-2476" y="2160883"/>
            <a:ext cx="22709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Sleeping Beauty </a:t>
            </a:r>
            <a:b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(Briar Rose)</a:t>
            </a:r>
          </a:p>
          <a:p>
            <a:endParaRPr lang="cs-CZ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i="1" dirty="0"/>
          </a:p>
          <a:p>
            <a:br>
              <a:rPr lang="cs-CZ" sz="2800" i="1" dirty="0"/>
            </a:br>
            <a:endParaRPr lang="cs-CZ" sz="2800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5260A2C-6FCC-4E33-ABDE-AC244901DCF3}"/>
              </a:ext>
            </a:extLst>
          </p:cNvPr>
          <p:cNvSpPr txBox="1">
            <a:spLocks/>
          </p:cNvSpPr>
          <p:nvPr/>
        </p:nvSpPr>
        <p:spPr>
          <a:xfrm>
            <a:off x="1929635" y="2942990"/>
            <a:ext cx="2270938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</p:txBody>
      </p:sp>
      <p:pic>
        <p:nvPicPr>
          <p:cNvPr id="12" name="Obrázek 11" descr="Obsah obrázku interiér, panenka, hračka, fotka&#10;&#10;Popis byl vytvořen automaticky">
            <a:extLst>
              <a:ext uri="{FF2B5EF4-FFF2-40B4-BE49-F238E27FC236}">
                <a16:creationId xmlns:a16="http://schemas.microsoft.com/office/drawing/2014/main" id="{9B730DC1-48D9-4BD7-AFCC-3BDB671B0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130" y="101007"/>
            <a:ext cx="2149449" cy="1634070"/>
          </a:xfrm>
          <a:prstGeom prst="rect">
            <a:avLst/>
          </a:prstGeom>
        </p:spPr>
      </p:pic>
      <p:pic>
        <p:nvPicPr>
          <p:cNvPr id="13" name="Obrázek 12" descr="Obsah obrázku osoba, interiér, vsedě, stůl&#10;&#10;Popis byl vytvořen automaticky">
            <a:extLst>
              <a:ext uri="{FF2B5EF4-FFF2-40B4-BE49-F238E27FC236}">
                <a16:creationId xmlns:a16="http://schemas.microsoft.com/office/drawing/2014/main" id="{66B9AE54-1ED4-4A51-B288-DC16AFF10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295" y="57150"/>
            <a:ext cx="1712234" cy="2067915"/>
          </a:xfrm>
          <a:prstGeom prst="rect">
            <a:avLst/>
          </a:prstGeom>
        </p:spPr>
      </p:pic>
      <p:sp>
        <p:nvSpPr>
          <p:cNvPr id="14" name="Zástupný obsah 18">
            <a:extLst>
              <a:ext uri="{FF2B5EF4-FFF2-40B4-BE49-F238E27FC236}">
                <a16:creationId xmlns:a16="http://schemas.microsoft.com/office/drawing/2014/main" id="{9F3DCA57-2031-473E-9E5C-F2F247F0BC54}"/>
              </a:ext>
            </a:extLst>
          </p:cNvPr>
          <p:cNvSpPr txBox="1">
            <a:spLocks/>
          </p:cNvSpPr>
          <p:nvPr/>
        </p:nvSpPr>
        <p:spPr>
          <a:xfrm>
            <a:off x="4099862" y="2230901"/>
            <a:ext cx="233738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endParaRPr lang="en-US" sz="1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DCC43E-998E-49BF-9328-A50023A3AA7B}"/>
              </a:ext>
            </a:extLst>
          </p:cNvPr>
          <p:cNvSpPr txBox="1"/>
          <p:nvPr/>
        </p:nvSpPr>
        <p:spPr>
          <a:xfrm>
            <a:off x="4898716" y="172576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 err="1">
                <a:latin typeface="+mj-lt"/>
              </a:rPr>
              <a:t>Cinderella</a:t>
            </a:r>
            <a:endParaRPr lang="cs-CZ" sz="1600" dirty="0">
              <a:latin typeface="+mj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9F36681-0A7B-40A9-845A-80B5ADEB147D}"/>
              </a:ext>
            </a:extLst>
          </p:cNvPr>
          <p:cNvSpPr txBox="1"/>
          <p:nvPr/>
        </p:nvSpPr>
        <p:spPr>
          <a:xfrm>
            <a:off x="7284218" y="213328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Beauty and the Beast</a:t>
            </a:r>
            <a:endParaRPr 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Zástupný obsah 3">
            <a:extLst>
              <a:ext uri="{FF2B5EF4-FFF2-40B4-BE49-F238E27FC236}">
                <a16:creationId xmlns:a16="http://schemas.microsoft.com/office/drawing/2014/main" id="{3EC62BA1-A92F-4588-B10D-108A34D4EF19}"/>
              </a:ext>
            </a:extLst>
          </p:cNvPr>
          <p:cNvSpPr txBox="1">
            <a:spLocks/>
          </p:cNvSpPr>
          <p:nvPr/>
        </p:nvSpPr>
        <p:spPr>
          <a:xfrm>
            <a:off x="6310302" y="2905951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</p:txBody>
      </p:sp>
      <p:sp>
        <p:nvSpPr>
          <p:cNvPr id="17" name="Content Placeholder 20">
            <a:extLst>
              <a:ext uri="{FF2B5EF4-FFF2-40B4-BE49-F238E27FC236}">
                <a16:creationId xmlns:a16="http://schemas.microsoft.com/office/drawing/2014/main" id="{836D8DDB-A07D-44CF-A0E6-76E6DF28F885}"/>
              </a:ext>
            </a:extLst>
          </p:cNvPr>
          <p:cNvSpPr txBox="1">
            <a:spLocks/>
          </p:cNvSpPr>
          <p:nvPr/>
        </p:nvSpPr>
        <p:spPr>
          <a:xfrm>
            <a:off x="36056" y="2800350"/>
            <a:ext cx="1620573" cy="1962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err="1"/>
              <a:t>menstruation</a:t>
            </a:r>
            <a:r>
              <a:rPr lang="cs-CZ" sz="1800" dirty="0"/>
              <a:t> + </a:t>
            </a:r>
            <a:r>
              <a:rPr lang="cs-CZ" sz="1800" dirty="0" err="1"/>
              <a:t>defloration</a:t>
            </a:r>
            <a:r>
              <a:rPr lang="cs-CZ" sz="1800" dirty="0"/>
              <a:t> </a:t>
            </a:r>
            <a:r>
              <a:rPr lang="cs-CZ" sz="1800" dirty="0" err="1"/>
              <a:t>predicted</a:t>
            </a:r>
            <a:r>
              <a:rPr lang="cs-CZ" sz="1800" dirty="0"/>
              <a:t> ("</a:t>
            </a:r>
            <a:r>
              <a:rPr lang="cs-CZ" sz="1800" dirty="0" err="1"/>
              <a:t>women</a:t>
            </a:r>
            <a:r>
              <a:rPr lang="cs-CZ" sz="1800" dirty="0"/>
              <a:t> </a:t>
            </a:r>
            <a:r>
              <a:rPr lang="cs-CZ" sz="1800" dirty="0" err="1"/>
              <a:t>curse</a:t>
            </a:r>
            <a:r>
              <a:rPr lang="cs-CZ" sz="1800" dirty="0"/>
              <a:t>", "</a:t>
            </a:r>
            <a:r>
              <a:rPr lang="cs-CZ" sz="1800" dirty="0" err="1"/>
              <a:t>women</a:t>
            </a:r>
            <a:r>
              <a:rPr lang="cs-CZ" sz="1800" dirty="0"/>
              <a:t> </a:t>
            </a:r>
            <a:r>
              <a:rPr lang="cs-CZ" sz="1800" dirty="0" err="1"/>
              <a:t>mission</a:t>
            </a:r>
            <a:r>
              <a:rPr lang="cs-CZ" sz="1800" dirty="0"/>
              <a:t>")</a:t>
            </a:r>
          </a:p>
          <a:p>
            <a:r>
              <a:rPr lang="cs-CZ" sz="1800" dirty="0" err="1"/>
              <a:t>phallic</a:t>
            </a:r>
            <a:r>
              <a:rPr lang="cs-CZ" sz="1800" dirty="0"/>
              <a:t> </a:t>
            </a:r>
            <a:r>
              <a:rPr lang="cs-CZ" sz="1800" dirty="0" err="1"/>
              <a:t>symbollics</a:t>
            </a:r>
            <a:endParaRPr lang="cs-CZ" sz="1800" dirty="0"/>
          </a:p>
          <a:p>
            <a:r>
              <a:rPr lang="cs-CZ" sz="1800" dirty="0" err="1"/>
              <a:t>latency</a:t>
            </a:r>
            <a:r>
              <a:rPr lang="cs-CZ" sz="1800" dirty="0"/>
              <a:t> period</a:t>
            </a:r>
          </a:p>
          <a:p>
            <a:r>
              <a:rPr lang="cs-CZ" sz="1800" dirty="0" err="1"/>
              <a:t>awakening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sexuality/</a:t>
            </a:r>
            <a:r>
              <a:rPr lang="cs-CZ" sz="1800" dirty="0" err="1"/>
              <a:t>genital</a:t>
            </a:r>
            <a:r>
              <a:rPr lang="cs-CZ" sz="1800" dirty="0"/>
              <a:t> </a:t>
            </a:r>
            <a:r>
              <a:rPr lang="cs-CZ" sz="1800" dirty="0" err="1"/>
              <a:t>stage</a:t>
            </a:r>
            <a:r>
              <a:rPr lang="cs-CZ" sz="1800" dirty="0"/>
              <a:t> (</a:t>
            </a:r>
            <a:r>
              <a:rPr lang="cs-CZ" sz="1800" dirty="0" err="1"/>
              <a:t>defloration</a:t>
            </a:r>
            <a:r>
              <a:rPr lang="cs-CZ" sz="1800" dirty="0"/>
              <a:t>)</a:t>
            </a:r>
            <a:br>
              <a:rPr lang="cs-CZ" sz="1800" dirty="0"/>
            </a:br>
            <a:endParaRPr lang="en-US" sz="1800" dirty="0"/>
          </a:p>
        </p:txBody>
      </p:sp>
      <p:sp>
        <p:nvSpPr>
          <p:cNvPr id="18" name="Zástupný obsah 3">
            <a:extLst>
              <a:ext uri="{FF2B5EF4-FFF2-40B4-BE49-F238E27FC236}">
                <a16:creationId xmlns:a16="http://schemas.microsoft.com/office/drawing/2014/main" id="{765E4119-4C41-4E75-94AF-6EABA1305E1F}"/>
              </a:ext>
            </a:extLst>
          </p:cNvPr>
          <p:cNvSpPr txBox="1">
            <a:spLocks/>
          </p:cNvSpPr>
          <p:nvPr/>
        </p:nvSpPr>
        <p:spPr>
          <a:xfrm>
            <a:off x="1823695" y="2445649"/>
            <a:ext cx="3095890" cy="2781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900" dirty="0" err="1"/>
              <a:t>initial</a:t>
            </a:r>
            <a:r>
              <a:rPr lang="cs-CZ" sz="2900" dirty="0"/>
              <a:t> </a:t>
            </a:r>
            <a:r>
              <a:rPr lang="cs-CZ" sz="2900" dirty="0" err="1"/>
              <a:t>colour</a:t>
            </a:r>
            <a:r>
              <a:rPr lang="cs-CZ" sz="2900" dirty="0"/>
              <a:t> </a:t>
            </a:r>
            <a:r>
              <a:rPr lang="cs-CZ" sz="2900" dirty="0" err="1"/>
              <a:t>symbolism</a:t>
            </a:r>
            <a:r>
              <a:rPr lang="cs-CZ" sz="2900" dirty="0"/>
              <a:t>: </a:t>
            </a:r>
            <a:r>
              <a:rPr lang="cs-CZ" sz="2900" dirty="0" err="1"/>
              <a:t>innocence</a:t>
            </a:r>
            <a:r>
              <a:rPr lang="cs-CZ" sz="2900" dirty="0"/>
              <a:t> vs. </a:t>
            </a:r>
            <a:r>
              <a:rPr lang="cs-CZ" sz="2900" dirty="0" err="1"/>
              <a:t>desire</a:t>
            </a:r>
            <a:endParaRPr lang="cs-CZ" sz="2900" dirty="0"/>
          </a:p>
          <a:p>
            <a:r>
              <a:rPr lang="cs-CZ" sz="2900" dirty="0" err="1"/>
              <a:t>Oedipal</a:t>
            </a:r>
            <a:r>
              <a:rPr lang="cs-CZ" sz="2900" dirty="0"/>
              <a:t> </a:t>
            </a:r>
            <a:r>
              <a:rPr lang="cs-CZ" sz="2900" dirty="0" err="1"/>
              <a:t>rivalry</a:t>
            </a:r>
            <a:r>
              <a:rPr lang="cs-CZ" sz="2900" dirty="0"/>
              <a:t> </a:t>
            </a:r>
            <a:r>
              <a:rPr lang="cs-CZ" sz="2900" dirty="0" err="1"/>
              <a:t>reversed</a:t>
            </a:r>
            <a:r>
              <a:rPr lang="cs-CZ" sz="2900" dirty="0"/>
              <a:t> (</a:t>
            </a:r>
            <a:r>
              <a:rPr lang="cs-CZ" sz="2900" dirty="0" err="1"/>
              <a:t>because</a:t>
            </a:r>
            <a:r>
              <a:rPr lang="cs-CZ" sz="2900" dirty="0"/>
              <a:t> </a:t>
            </a:r>
            <a:r>
              <a:rPr lang="cs-CZ" sz="2900" dirty="0" err="1"/>
              <a:t>of</a:t>
            </a:r>
            <a:r>
              <a:rPr lang="cs-CZ" sz="2900" dirty="0"/>
              <a:t> </a:t>
            </a:r>
            <a:r>
              <a:rPr lang="cs-CZ" sz="2900" dirty="0" err="1"/>
              <a:t>projection</a:t>
            </a:r>
            <a:r>
              <a:rPr lang="cs-CZ" sz="2900" dirty="0"/>
              <a:t>)</a:t>
            </a:r>
          </a:p>
          <a:p>
            <a:r>
              <a:rPr lang="cs-CZ" sz="2900" dirty="0" err="1"/>
              <a:t>parental</a:t>
            </a:r>
            <a:r>
              <a:rPr lang="cs-CZ" sz="2900" dirty="0"/>
              <a:t> </a:t>
            </a:r>
            <a:r>
              <a:rPr lang="cs-CZ" sz="2900" dirty="0" err="1"/>
              <a:t>narcissism</a:t>
            </a:r>
            <a:r>
              <a:rPr lang="cs-CZ" sz="2900" dirty="0"/>
              <a:t>, </a:t>
            </a:r>
            <a:r>
              <a:rPr lang="cs-CZ" sz="2900" dirty="0" err="1"/>
              <a:t>denial</a:t>
            </a:r>
            <a:r>
              <a:rPr lang="cs-CZ" sz="2900" dirty="0"/>
              <a:t> </a:t>
            </a:r>
          </a:p>
          <a:p>
            <a:r>
              <a:rPr lang="cs-CZ" sz="2900" dirty="0" err="1"/>
              <a:t>queen</a:t>
            </a:r>
            <a:r>
              <a:rPr lang="cs-CZ" sz="2900" dirty="0"/>
              <a:t>: </a:t>
            </a:r>
            <a:r>
              <a:rPr lang="cs-CZ" sz="2900" dirty="0" err="1"/>
              <a:t>late</a:t>
            </a:r>
            <a:r>
              <a:rPr lang="cs-CZ" sz="2900" dirty="0"/>
              <a:t> (</a:t>
            </a:r>
            <a:r>
              <a:rPr lang="cs-CZ" sz="2900" dirty="0" err="1"/>
              <a:t>incorporative</a:t>
            </a:r>
            <a:r>
              <a:rPr lang="cs-CZ" sz="2900" dirty="0"/>
              <a:t>) oral </a:t>
            </a:r>
            <a:r>
              <a:rPr lang="cs-CZ" sz="2900" dirty="0" err="1"/>
              <a:t>fixation</a:t>
            </a:r>
            <a:r>
              <a:rPr lang="cs-CZ" sz="2900" dirty="0"/>
              <a:t> 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900" dirty="0"/>
              <a:t>         (</a:t>
            </a:r>
            <a:r>
              <a:rPr lang="cs-CZ" sz="2900" dirty="0" err="1"/>
              <a:t>even</a:t>
            </a:r>
            <a:r>
              <a:rPr lang="cs-CZ" sz="2900" dirty="0"/>
              <a:t> </a:t>
            </a:r>
            <a:r>
              <a:rPr lang="cs-CZ" sz="2900" dirty="0" err="1"/>
              <a:t>regression</a:t>
            </a:r>
            <a:r>
              <a:rPr lang="cs-CZ" sz="2900" dirty="0"/>
              <a:t> to </a:t>
            </a:r>
            <a:r>
              <a:rPr lang="cs-CZ" sz="2900" dirty="0" err="1"/>
              <a:t>orality</a:t>
            </a:r>
            <a:r>
              <a:rPr lang="cs-CZ" sz="2900" dirty="0"/>
              <a:t>)</a:t>
            </a:r>
          </a:p>
          <a:p>
            <a:r>
              <a:rPr lang="cs-CZ" sz="2900" dirty="0" err="1"/>
              <a:t>latency</a:t>
            </a:r>
            <a:r>
              <a:rPr lang="cs-CZ" sz="2900" dirty="0"/>
              <a:t> period</a:t>
            </a:r>
          </a:p>
          <a:p>
            <a:r>
              <a:rPr lang="cs-CZ" sz="2900" dirty="0" err="1"/>
              <a:t>asexual</a:t>
            </a:r>
            <a:r>
              <a:rPr lang="cs-CZ" sz="2900" dirty="0"/>
              <a:t> (</a:t>
            </a:r>
            <a:r>
              <a:rPr lang="cs-CZ" sz="2900" dirty="0" err="1"/>
              <a:t>childlike</a:t>
            </a:r>
            <a:r>
              <a:rPr lang="cs-CZ" sz="2900" dirty="0"/>
              <a:t>) mode </a:t>
            </a:r>
            <a:r>
              <a:rPr lang="cs-CZ" sz="2900" dirty="0" err="1"/>
              <a:t>of</a:t>
            </a:r>
            <a:r>
              <a:rPr lang="cs-CZ" sz="2900" dirty="0"/>
              <a:t> existence</a:t>
            </a:r>
          </a:p>
          <a:p>
            <a:r>
              <a:rPr lang="cs-CZ" sz="2900" dirty="0" err="1"/>
              <a:t>mothers</a:t>
            </a:r>
            <a:r>
              <a:rPr lang="cs-CZ" sz="2900" dirty="0"/>
              <a:t>´ ambivalence </a:t>
            </a:r>
            <a:r>
              <a:rPr lang="cs-CZ" sz="2900" dirty="0" err="1"/>
              <a:t>towards</a:t>
            </a:r>
            <a:r>
              <a:rPr lang="cs-CZ" sz="2900" dirty="0"/>
              <a:t> </a:t>
            </a:r>
            <a:r>
              <a:rPr lang="cs-CZ" sz="2900" dirty="0" err="1"/>
              <a:t>daughters</a:t>
            </a:r>
            <a:r>
              <a:rPr lang="cs-CZ" sz="2900" dirty="0"/>
              <a:t> </a:t>
            </a:r>
          </a:p>
          <a:p>
            <a:r>
              <a:rPr lang="cs-CZ" sz="2900" dirty="0" err="1"/>
              <a:t>temptations</a:t>
            </a:r>
            <a:r>
              <a:rPr lang="cs-CZ" sz="2900" dirty="0"/>
              <a:t> and </a:t>
            </a:r>
            <a:r>
              <a:rPr lang="cs-CZ" sz="2900" dirty="0" err="1"/>
              <a:t>conflicts</a:t>
            </a:r>
            <a:r>
              <a:rPr lang="cs-CZ" sz="2900" dirty="0"/>
              <a:t> </a:t>
            </a:r>
            <a:r>
              <a:rPr lang="cs-CZ" sz="2900" dirty="0" err="1"/>
              <a:t>of</a:t>
            </a:r>
            <a:r>
              <a:rPr lang="cs-CZ" sz="2900" dirty="0"/>
              <a:t> puberty</a:t>
            </a:r>
          </a:p>
          <a:p>
            <a:r>
              <a:rPr lang="cs-CZ" sz="2900" dirty="0" err="1"/>
              <a:t>awakening</a:t>
            </a:r>
            <a:r>
              <a:rPr lang="cs-CZ" sz="2900" dirty="0"/>
              <a:t> </a:t>
            </a:r>
            <a:r>
              <a:rPr lang="cs-CZ" sz="2900" dirty="0" err="1"/>
              <a:t>of</a:t>
            </a:r>
            <a:r>
              <a:rPr lang="cs-CZ" sz="2900" dirty="0"/>
              <a:t> </a:t>
            </a:r>
            <a:r>
              <a:rPr lang="cs-CZ" sz="2900" dirty="0" err="1"/>
              <a:t>mature</a:t>
            </a:r>
            <a:r>
              <a:rPr lang="cs-CZ" sz="2900" dirty="0"/>
              <a:t> sexuality (</a:t>
            </a:r>
            <a:r>
              <a:rPr lang="cs-CZ" sz="2900" dirty="0" err="1"/>
              <a:t>genital</a:t>
            </a:r>
            <a:r>
              <a:rPr lang="cs-CZ" sz="2900" dirty="0"/>
              <a:t> </a:t>
            </a:r>
            <a:r>
              <a:rPr lang="cs-CZ" sz="2900" dirty="0" err="1"/>
              <a:t>stage</a:t>
            </a:r>
            <a:r>
              <a:rPr lang="cs-CZ" sz="2900" dirty="0"/>
              <a:t> </a:t>
            </a:r>
            <a:r>
              <a:rPr lang="cs-CZ" sz="2900" dirty="0" err="1"/>
              <a:t>arrival</a:t>
            </a:r>
            <a:r>
              <a:rPr lang="cs-CZ" sz="2900" dirty="0"/>
              <a:t>)</a:t>
            </a:r>
          </a:p>
          <a:p>
            <a:endParaRPr lang="cs-CZ" sz="1300" dirty="0"/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2449B46F-A8D6-47AE-BA3D-6F355D23BAA3}"/>
              </a:ext>
            </a:extLst>
          </p:cNvPr>
          <p:cNvSpPr txBox="1">
            <a:spLocks/>
          </p:cNvSpPr>
          <p:nvPr/>
        </p:nvSpPr>
        <p:spPr>
          <a:xfrm>
            <a:off x="4764556" y="2157565"/>
            <a:ext cx="1981200" cy="2579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sibling rivalry + Oedipal rivalry (the both projected)</a:t>
            </a:r>
          </a:p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a girl´s ambivalent approach to sexuality</a:t>
            </a:r>
          </a:p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symbolic castration to reach missing </a:t>
            </a:r>
            <a:r>
              <a:rPr lang="en-US" sz="1800" dirty="0" err="1"/>
              <a:t>feminity</a:t>
            </a:r>
            <a:endParaRPr lang="en-US" sz="1800" dirty="0"/>
          </a:p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accepting of "dirtiness" </a:t>
            </a:r>
          </a:p>
          <a:p>
            <a:pPr indent="-228600" defTabSz="914400">
              <a:spcBef>
                <a:spcPts val="900"/>
              </a:spcBef>
            </a:pPr>
            <a:r>
              <a:rPr lang="en-US" sz="1800" dirty="0"/>
              <a:t>awakening of mature sexuality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0AF7A043-BD62-42B5-8762-8AC4316E02BA}"/>
              </a:ext>
            </a:extLst>
          </p:cNvPr>
          <p:cNvSpPr/>
          <p:nvPr/>
        </p:nvSpPr>
        <p:spPr>
          <a:xfrm>
            <a:off x="7367972" y="2570109"/>
            <a:ext cx="1675154" cy="1502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animal aspect of sexuality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a girl´s change of approach to sexuality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(from  immature to mature)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20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"/>
    </mc:Choice>
    <mc:Fallback>
      <p:transition spd="slow" advTm="56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92688-4E80-4FA0-8D2B-A6E6B84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55" y="273843"/>
            <a:ext cx="4629150" cy="13716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cs-CZ" sz="2300" i="1" dirty="0"/>
            </a:br>
            <a:r>
              <a:rPr lang="cs-CZ" sz="2800" i="1" dirty="0" err="1"/>
              <a:t>Sleeping</a:t>
            </a:r>
            <a:r>
              <a:rPr lang="cs-CZ" sz="2800" i="1" dirty="0"/>
              <a:t> </a:t>
            </a:r>
            <a:r>
              <a:rPr lang="cs-CZ" sz="2800" i="1" dirty="0" err="1"/>
              <a:t>Beauty</a:t>
            </a:r>
            <a:r>
              <a:rPr lang="cs-CZ" sz="2800" i="1" dirty="0"/>
              <a:t> </a:t>
            </a:r>
            <a:br>
              <a:rPr lang="cs-CZ" sz="2800" i="1" dirty="0"/>
            </a:br>
            <a:r>
              <a:rPr lang="cs-CZ" sz="2800" i="1" dirty="0"/>
              <a:t>      (</a:t>
            </a:r>
            <a:r>
              <a:rPr lang="cs-CZ" sz="2800" i="1" dirty="0" err="1"/>
              <a:t>Briar</a:t>
            </a:r>
            <a:r>
              <a:rPr lang="cs-CZ" sz="2800" i="1" dirty="0"/>
              <a:t> Rose)</a:t>
            </a:r>
            <a:br>
              <a:rPr lang="cs-CZ" sz="2800" i="1" dirty="0"/>
            </a:br>
            <a:endParaRPr lang="en-US" sz="2800" i="1" dirty="0"/>
          </a:p>
        </p:txBody>
      </p:sp>
      <p:sp>
        <p:nvSpPr>
          <p:cNvPr id="23" name="Content Placeholder 20">
            <a:extLst>
              <a:ext uri="{FF2B5EF4-FFF2-40B4-BE49-F238E27FC236}">
                <a16:creationId xmlns:a16="http://schemas.microsoft.com/office/drawing/2014/main" id="{7986A8B5-9244-4812-B98A-32967333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455" y="1741932"/>
            <a:ext cx="4629150" cy="2894076"/>
          </a:xfrm>
        </p:spPr>
        <p:txBody>
          <a:bodyPr>
            <a:normAutofit/>
          </a:bodyPr>
          <a:lstStyle/>
          <a:p>
            <a:r>
              <a:rPr lang="cs-CZ" sz="1800" dirty="0" err="1"/>
              <a:t>menstruation</a:t>
            </a:r>
            <a:r>
              <a:rPr lang="cs-CZ" sz="1800" dirty="0"/>
              <a:t> + </a:t>
            </a:r>
            <a:r>
              <a:rPr lang="cs-CZ" sz="1800" dirty="0" err="1"/>
              <a:t>defloration</a:t>
            </a:r>
            <a:r>
              <a:rPr lang="cs-CZ" sz="1800" dirty="0"/>
              <a:t> </a:t>
            </a:r>
            <a:r>
              <a:rPr lang="cs-CZ" sz="1800" dirty="0" err="1"/>
              <a:t>predicted</a:t>
            </a:r>
            <a:r>
              <a:rPr lang="cs-CZ" sz="1800" dirty="0"/>
              <a:t> ("</a:t>
            </a:r>
            <a:r>
              <a:rPr lang="cs-CZ" sz="1800" dirty="0" err="1"/>
              <a:t>women</a:t>
            </a:r>
            <a:r>
              <a:rPr lang="cs-CZ" sz="1800" dirty="0"/>
              <a:t> </a:t>
            </a:r>
            <a:r>
              <a:rPr lang="cs-CZ" sz="1800" dirty="0" err="1"/>
              <a:t>curse</a:t>
            </a:r>
            <a:r>
              <a:rPr lang="cs-CZ" sz="1800" dirty="0"/>
              <a:t>", "</a:t>
            </a:r>
            <a:r>
              <a:rPr lang="cs-CZ" sz="1800" dirty="0" err="1"/>
              <a:t>women</a:t>
            </a:r>
            <a:r>
              <a:rPr lang="cs-CZ" sz="1800" dirty="0"/>
              <a:t> </a:t>
            </a:r>
            <a:r>
              <a:rPr lang="cs-CZ" sz="1800" dirty="0" err="1"/>
              <a:t>mission</a:t>
            </a:r>
            <a:r>
              <a:rPr lang="cs-CZ" sz="1800" dirty="0"/>
              <a:t>")</a:t>
            </a:r>
          </a:p>
          <a:p>
            <a:r>
              <a:rPr lang="cs-CZ" sz="1800" dirty="0" err="1"/>
              <a:t>phallic</a:t>
            </a:r>
            <a:r>
              <a:rPr lang="cs-CZ" sz="1800" dirty="0"/>
              <a:t> </a:t>
            </a:r>
            <a:r>
              <a:rPr lang="cs-CZ" sz="1800" dirty="0" err="1"/>
              <a:t>symbollics</a:t>
            </a:r>
            <a:endParaRPr lang="cs-CZ" sz="1800" dirty="0"/>
          </a:p>
          <a:p>
            <a:r>
              <a:rPr lang="cs-CZ" sz="1800" dirty="0" err="1"/>
              <a:t>latency</a:t>
            </a:r>
            <a:r>
              <a:rPr lang="cs-CZ" sz="1800" dirty="0"/>
              <a:t> period</a:t>
            </a:r>
          </a:p>
          <a:p>
            <a:r>
              <a:rPr lang="cs-CZ" sz="1800" dirty="0" err="1"/>
              <a:t>awakening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sexuality/</a:t>
            </a:r>
            <a:r>
              <a:rPr lang="cs-CZ" sz="1800" dirty="0" err="1"/>
              <a:t>genital</a:t>
            </a:r>
            <a:r>
              <a:rPr lang="cs-CZ" sz="1800" dirty="0"/>
              <a:t> </a:t>
            </a:r>
            <a:r>
              <a:rPr lang="cs-CZ" sz="1800" dirty="0" err="1"/>
              <a:t>stage</a:t>
            </a:r>
            <a:r>
              <a:rPr lang="cs-CZ" sz="1800" dirty="0"/>
              <a:t> (</a:t>
            </a:r>
            <a:r>
              <a:rPr lang="cs-CZ" sz="1800" dirty="0" err="1"/>
              <a:t>defloration</a:t>
            </a:r>
            <a:r>
              <a:rPr lang="cs-CZ" sz="1800" dirty="0"/>
              <a:t>)</a:t>
            </a:r>
            <a:br>
              <a:rPr lang="cs-CZ" sz="1800" dirty="0"/>
            </a:br>
            <a:endParaRPr lang="en-US" sz="1800" dirty="0"/>
          </a:p>
        </p:txBody>
      </p:sp>
      <p:pic>
        <p:nvPicPr>
          <p:cNvPr id="16" name="Obrázek 15" descr="Obsah obrázku budova, osoba, stůl, vsedě&#10;&#10;Popis byl vytvořen automaticky">
            <a:extLst>
              <a:ext uri="{FF2B5EF4-FFF2-40B4-BE49-F238E27FC236}">
                <a16:creationId xmlns:a16="http://schemas.microsoft.com/office/drawing/2014/main" id="{19F7A3BD-07C6-40F5-A6CE-1CB30D64C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382"/>
            <a:ext cx="3281616" cy="47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25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92688-4E80-4FA0-8D2B-A6E6B84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397" y="36355"/>
            <a:ext cx="4629150" cy="1371600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cs-CZ" sz="3100" i="1" dirty="0"/>
            </a:br>
            <a:r>
              <a:rPr lang="cs-CZ" sz="3100" i="1" dirty="0" err="1"/>
              <a:t>Snowhite</a:t>
            </a:r>
            <a:br>
              <a:rPr lang="cs-CZ" sz="3100" i="1" dirty="0"/>
            </a:br>
            <a:endParaRPr lang="en-US" sz="3100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C88E40-7F91-4F53-B277-9510BC67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504950"/>
            <a:ext cx="5093733" cy="3427476"/>
          </a:xfrm>
        </p:spPr>
        <p:txBody>
          <a:bodyPr>
            <a:normAutofit fontScale="47500" lnSpcReduction="20000"/>
          </a:bodyPr>
          <a:lstStyle/>
          <a:p>
            <a:r>
              <a:rPr lang="cs-CZ" sz="2900" dirty="0" err="1"/>
              <a:t>initial</a:t>
            </a:r>
            <a:r>
              <a:rPr lang="cs-CZ" sz="2900" dirty="0"/>
              <a:t> </a:t>
            </a:r>
            <a:r>
              <a:rPr lang="cs-CZ" sz="2900" dirty="0" err="1"/>
              <a:t>colour</a:t>
            </a:r>
            <a:r>
              <a:rPr lang="cs-CZ" sz="2900" dirty="0"/>
              <a:t> </a:t>
            </a:r>
            <a:r>
              <a:rPr lang="cs-CZ" sz="2900" dirty="0" err="1"/>
              <a:t>symbolism</a:t>
            </a:r>
            <a:r>
              <a:rPr lang="cs-CZ" sz="2900" dirty="0"/>
              <a:t>: </a:t>
            </a:r>
            <a:r>
              <a:rPr lang="cs-CZ" sz="2900" dirty="0" err="1"/>
              <a:t>innocence</a:t>
            </a:r>
            <a:r>
              <a:rPr lang="cs-CZ" sz="2900" dirty="0"/>
              <a:t> vs. </a:t>
            </a:r>
            <a:r>
              <a:rPr lang="cs-CZ" sz="2900" dirty="0" err="1"/>
              <a:t>desire</a:t>
            </a:r>
            <a:endParaRPr lang="cs-CZ" sz="2900" dirty="0"/>
          </a:p>
          <a:p>
            <a:r>
              <a:rPr lang="cs-CZ" sz="2900" dirty="0" err="1"/>
              <a:t>Oedipal</a:t>
            </a:r>
            <a:r>
              <a:rPr lang="cs-CZ" sz="2900" dirty="0"/>
              <a:t> </a:t>
            </a:r>
            <a:r>
              <a:rPr lang="cs-CZ" sz="2900" dirty="0" err="1"/>
              <a:t>rivalry</a:t>
            </a:r>
            <a:r>
              <a:rPr lang="cs-CZ" sz="2900" dirty="0"/>
              <a:t> </a:t>
            </a:r>
            <a:r>
              <a:rPr lang="cs-CZ" sz="2900" dirty="0" err="1"/>
              <a:t>reversed</a:t>
            </a:r>
            <a:r>
              <a:rPr lang="cs-CZ" sz="2900" dirty="0"/>
              <a:t> (</a:t>
            </a:r>
            <a:r>
              <a:rPr lang="cs-CZ" sz="2900" dirty="0" err="1"/>
              <a:t>because</a:t>
            </a:r>
            <a:r>
              <a:rPr lang="cs-CZ" sz="2900" dirty="0"/>
              <a:t> </a:t>
            </a:r>
            <a:r>
              <a:rPr lang="cs-CZ" sz="2900" dirty="0" err="1"/>
              <a:t>of</a:t>
            </a:r>
            <a:r>
              <a:rPr lang="cs-CZ" sz="2900" dirty="0"/>
              <a:t> </a:t>
            </a:r>
            <a:r>
              <a:rPr lang="cs-CZ" sz="2900" dirty="0" err="1"/>
              <a:t>projection</a:t>
            </a:r>
            <a:r>
              <a:rPr lang="cs-CZ" sz="2900" dirty="0"/>
              <a:t>)</a:t>
            </a:r>
          </a:p>
          <a:p>
            <a:r>
              <a:rPr lang="cs-CZ" sz="2900" dirty="0" err="1"/>
              <a:t>parental</a:t>
            </a:r>
            <a:r>
              <a:rPr lang="cs-CZ" sz="2900" dirty="0"/>
              <a:t> </a:t>
            </a:r>
            <a:r>
              <a:rPr lang="cs-CZ" sz="2900" dirty="0" err="1"/>
              <a:t>narcissism</a:t>
            </a:r>
            <a:r>
              <a:rPr lang="cs-CZ" sz="2900" dirty="0"/>
              <a:t>, </a:t>
            </a:r>
            <a:r>
              <a:rPr lang="cs-CZ" sz="2900" dirty="0" err="1"/>
              <a:t>denial</a:t>
            </a:r>
            <a:r>
              <a:rPr lang="cs-CZ" sz="2900" dirty="0"/>
              <a:t> </a:t>
            </a:r>
          </a:p>
          <a:p>
            <a:r>
              <a:rPr lang="cs-CZ" sz="2900" dirty="0" err="1"/>
              <a:t>queen</a:t>
            </a:r>
            <a:r>
              <a:rPr lang="cs-CZ" sz="2900" dirty="0"/>
              <a:t>: </a:t>
            </a:r>
            <a:r>
              <a:rPr lang="cs-CZ" sz="2900" dirty="0" err="1"/>
              <a:t>late</a:t>
            </a:r>
            <a:r>
              <a:rPr lang="cs-CZ" sz="2900" dirty="0"/>
              <a:t> (</a:t>
            </a:r>
            <a:r>
              <a:rPr lang="cs-CZ" sz="2900" dirty="0" err="1"/>
              <a:t>incorporative</a:t>
            </a:r>
            <a:r>
              <a:rPr lang="cs-CZ" sz="2900" dirty="0"/>
              <a:t>) oral </a:t>
            </a:r>
            <a:r>
              <a:rPr lang="cs-CZ" sz="2900" dirty="0" err="1"/>
              <a:t>fixation</a:t>
            </a:r>
            <a:r>
              <a:rPr lang="cs-CZ" sz="2900" dirty="0"/>
              <a:t>  </a:t>
            </a:r>
          </a:p>
          <a:p>
            <a:pPr marL="0" indent="0">
              <a:buNone/>
            </a:pPr>
            <a:r>
              <a:rPr lang="cs-CZ" sz="2900" dirty="0"/>
              <a:t>         (</a:t>
            </a:r>
            <a:r>
              <a:rPr lang="cs-CZ" sz="2900" dirty="0" err="1"/>
              <a:t>even</a:t>
            </a:r>
            <a:r>
              <a:rPr lang="cs-CZ" sz="2900" dirty="0"/>
              <a:t> </a:t>
            </a:r>
            <a:r>
              <a:rPr lang="cs-CZ" sz="2900" dirty="0" err="1"/>
              <a:t>regression</a:t>
            </a:r>
            <a:r>
              <a:rPr lang="cs-CZ" sz="2900" dirty="0"/>
              <a:t> to </a:t>
            </a:r>
            <a:r>
              <a:rPr lang="cs-CZ" sz="2900" dirty="0" err="1"/>
              <a:t>orality</a:t>
            </a:r>
            <a:r>
              <a:rPr lang="cs-CZ" sz="2900" dirty="0"/>
              <a:t>)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dirty="0" err="1"/>
              <a:t>latency</a:t>
            </a:r>
            <a:r>
              <a:rPr lang="cs-CZ" sz="2900" dirty="0"/>
              <a:t> period</a:t>
            </a:r>
          </a:p>
          <a:p>
            <a:r>
              <a:rPr lang="cs-CZ" sz="2900" dirty="0" err="1"/>
              <a:t>asexual</a:t>
            </a:r>
            <a:r>
              <a:rPr lang="cs-CZ" sz="2900" dirty="0"/>
              <a:t> (</a:t>
            </a:r>
            <a:r>
              <a:rPr lang="cs-CZ" sz="2900" dirty="0" err="1"/>
              <a:t>childlike</a:t>
            </a:r>
            <a:r>
              <a:rPr lang="cs-CZ" sz="2900" dirty="0"/>
              <a:t>) mode </a:t>
            </a:r>
            <a:r>
              <a:rPr lang="cs-CZ" sz="2900" dirty="0" err="1"/>
              <a:t>of</a:t>
            </a:r>
            <a:r>
              <a:rPr lang="cs-CZ" sz="2900" dirty="0"/>
              <a:t> existence</a:t>
            </a:r>
          </a:p>
          <a:p>
            <a:endParaRPr lang="cs-CZ" sz="2900" dirty="0"/>
          </a:p>
          <a:p>
            <a:r>
              <a:rPr lang="cs-CZ" sz="2900" dirty="0" err="1"/>
              <a:t>mothers</a:t>
            </a:r>
            <a:r>
              <a:rPr lang="cs-CZ" sz="2900" dirty="0"/>
              <a:t>´ ambivalence </a:t>
            </a:r>
            <a:r>
              <a:rPr lang="cs-CZ" sz="2900" dirty="0" err="1"/>
              <a:t>towards</a:t>
            </a:r>
            <a:r>
              <a:rPr lang="cs-CZ" sz="2900" dirty="0"/>
              <a:t> </a:t>
            </a:r>
            <a:r>
              <a:rPr lang="cs-CZ" sz="2900" dirty="0" err="1"/>
              <a:t>daughters</a:t>
            </a:r>
            <a:r>
              <a:rPr lang="cs-CZ" sz="2900" dirty="0"/>
              <a:t> </a:t>
            </a:r>
          </a:p>
          <a:p>
            <a:r>
              <a:rPr lang="cs-CZ" sz="2900" dirty="0" err="1"/>
              <a:t>temptations</a:t>
            </a:r>
            <a:r>
              <a:rPr lang="cs-CZ" sz="2900" dirty="0"/>
              <a:t> and </a:t>
            </a:r>
            <a:r>
              <a:rPr lang="cs-CZ" sz="2900" dirty="0" err="1"/>
              <a:t>conflicts</a:t>
            </a:r>
            <a:r>
              <a:rPr lang="cs-CZ" sz="2900" dirty="0"/>
              <a:t> </a:t>
            </a:r>
            <a:r>
              <a:rPr lang="cs-CZ" sz="2900" dirty="0" err="1"/>
              <a:t>of</a:t>
            </a:r>
            <a:r>
              <a:rPr lang="cs-CZ" sz="2900" dirty="0"/>
              <a:t> puberty</a:t>
            </a:r>
          </a:p>
          <a:p>
            <a:endParaRPr lang="cs-CZ" sz="2900" dirty="0"/>
          </a:p>
          <a:p>
            <a:r>
              <a:rPr lang="cs-CZ" sz="2900" dirty="0" err="1"/>
              <a:t>awakening</a:t>
            </a:r>
            <a:r>
              <a:rPr lang="cs-CZ" sz="2900" dirty="0"/>
              <a:t> </a:t>
            </a:r>
            <a:r>
              <a:rPr lang="cs-CZ" sz="2900" dirty="0" err="1"/>
              <a:t>of</a:t>
            </a:r>
            <a:r>
              <a:rPr lang="cs-CZ" sz="2900" dirty="0"/>
              <a:t> </a:t>
            </a:r>
            <a:r>
              <a:rPr lang="cs-CZ" sz="2900" dirty="0" err="1"/>
              <a:t>mature</a:t>
            </a:r>
            <a:r>
              <a:rPr lang="cs-CZ" sz="2900" dirty="0"/>
              <a:t> sexuality (</a:t>
            </a:r>
            <a:r>
              <a:rPr lang="cs-CZ" sz="2900" dirty="0" err="1"/>
              <a:t>genital</a:t>
            </a:r>
            <a:r>
              <a:rPr lang="cs-CZ" sz="2900" dirty="0"/>
              <a:t> </a:t>
            </a:r>
            <a:r>
              <a:rPr lang="cs-CZ" sz="2900" dirty="0" err="1"/>
              <a:t>stage</a:t>
            </a:r>
            <a:r>
              <a:rPr lang="cs-CZ" sz="2900" dirty="0"/>
              <a:t> </a:t>
            </a:r>
            <a:r>
              <a:rPr lang="cs-CZ" sz="2900" dirty="0" err="1"/>
              <a:t>arrival</a:t>
            </a:r>
            <a:r>
              <a:rPr lang="cs-CZ" sz="2900" dirty="0"/>
              <a:t>)</a:t>
            </a:r>
          </a:p>
          <a:p>
            <a:endParaRPr lang="cs-CZ" sz="1300" dirty="0"/>
          </a:p>
        </p:txBody>
      </p:sp>
      <p:pic>
        <p:nvPicPr>
          <p:cNvPr id="9" name="Obrázek 8" descr="Obsah obrázku interiér, hledání, kousek, fotka&#10;&#10;Popis byl vytvořen automaticky">
            <a:extLst>
              <a:ext uri="{FF2B5EF4-FFF2-40B4-BE49-F238E27FC236}">
                <a16:creationId xmlns:a16="http://schemas.microsoft.com/office/drawing/2014/main" id="{753DA145-8F5E-4580-B017-989E69D9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8112"/>
            <a:ext cx="3817517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40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92688-4E80-4FA0-8D2B-A6E6B84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133350"/>
            <a:ext cx="1905000" cy="28853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cs-CZ" sz="3100" i="1" dirty="0"/>
            </a:br>
            <a:r>
              <a:rPr lang="cs-CZ" sz="3100" i="1" dirty="0" err="1"/>
              <a:t>Cinderella</a:t>
            </a:r>
            <a:endParaRPr lang="en-US" sz="3100" i="1" dirty="0"/>
          </a:p>
        </p:txBody>
      </p:sp>
      <p:pic>
        <p:nvPicPr>
          <p:cNvPr id="17" name="Obrázek 16" descr="Obsah obrázku interiér, panenka, hračka, fotka&#10;&#10;Popis byl vytvořen automaticky">
            <a:extLst>
              <a:ext uri="{FF2B5EF4-FFF2-40B4-BE49-F238E27FC236}">
                <a16:creationId xmlns:a16="http://schemas.microsoft.com/office/drawing/2014/main" id="{3D8FEF8A-AB83-48BF-A477-80078B43F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5958"/>
            <a:ext cx="6197599" cy="4711583"/>
          </a:xfrm>
          <a:prstGeom prst="rect">
            <a:avLst/>
          </a:prstGeom>
        </p:spPr>
      </p:pic>
      <p:sp>
        <p:nvSpPr>
          <p:cNvPr id="6" name="Zástupný obsah 18">
            <a:extLst>
              <a:ext uri="{FF2B5EF4-FFF2-40B4-BE49-F238E27FC236}">
                <a16:creationId xmlns:a16="http://schemas.microsoft.com/office/drawing/2014/main" id="{7633310D-E30B-4AB0-A805-A4FCA4FC9BC3}"/>
              </a:ext>
            </a:extLst>
          </p:cNvPr>
          <p:cNvSpPr txBox="1">
            <a:spLocks/>
          </p:cNvSpPr>
          <p:nvPr/>
        </p:nvSpPr>
        <p:spPr>
          <a:xfrm>
            <a:off x="6654218" y="895350"/>
            <a:ext cx="2337382" cy="39572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sibling rivalry + Oedipal rivalry (the both projected)</a:t>
            </a:r>
          </a:p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a girl´s ambivalent approach to sexuality</a:t>
            </a:r>
          </a:p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symbolic castration to reach missing </a:t>
            </a:r>
            <a:r>
              <a:rPr lang="en-US" sz="1800" dirty="0" err="1"/>
              <a:t>feminity</a:t>
            </a:r>
            <a:endParaRPr lang="en-US" sz="1800" dirty="0"/>
          </a:p>
          <a:p>
            <a:pPr indent="-228600" defTabSz="914400"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accepting of "dirtiness" </a:t>
            </a:r>
          </a:p>
          <a:p>
            <a:pPr indent="-228600" defTabSz="914400">
              <a:spcBef>
                <a:spcPts val="900"/>
              </a:spcBef>
            </a:pPr>
            <a:r>
              <a:rPr lang="en-US" sz="1800" dirty="0"/>
              <a:t>awakening of mature sexuality</a:t>
            </a:r>
          </a:p>
        </p:txBody>
      </p:sp>
    </p:spTree>
    <p:extLst>
      <p:ext uri="{BB962C8B-B14F-4D97-AF65-F5344CB8AC3E}">
        <p14:creationId xmlns:p14="http://schemas.microsoft.com/office/powerpoint/2010/main" val="339500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92688-4E80-4FA0-8D2B-A6E6B84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0"/>
            <a:ext cx="462915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4100" i="1" dirty="0"/>
            </a:br>
            <a:r>
              <a:rPr lang="en-US" sz="4100" i="1" dirty="0"/>
              <a:t>Beauty and the Beast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FBACDD2-9E4D-4F6F-8073-2586AE14BD13}"/>
              </a:ext>
            </a:extLst>
          </p:cNvPr>
          <p:cNvSpPr/>
          <p:nvPr/>
        </p:nvSpPr>
        <p:spPr>
          <a:xfrm>
            <a:off x="4592359" y="1657350"/>
            <a:ext cx="4629150" cy="2894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animal aspect of sexuality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a girl´s change of approach to sexuality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/>
              <a:t>(from  immature to mature)</a:t>
            </a:r>
            <a:endParaRPr lang="en-US" dirty="0">
              <a:effectLst/>
            </a:endParaRPr>
          </a:p>
        </p:txBody>
      </p:sp>
      <p:pic>
        <p:nvPicPr>
          <p:cNvPr id="13" name="Obrázek 12" descr="Obsah obrázku osoba, interiér, vsedě, stůl&#10;&#10;Popis byl vytvořen automaticky">
            <a:extLst>
              <a:ext uri="{FF2B5EF4-FFF2-40B4-BE49-F238E27FC236}">
                <a16:creationId xmlns:a16="http://schemas.microsoft.com/office/drawing/2014/main" id="{46D1A45D-4489-4A0C-96F9-A1F40BB7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7018"/>
            <a:ext cx="3965677" cy="47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5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831</Words>
  <Application>Microsoft Office PowerPoint</Application>
  <PresentationFormat>Předvádění na obrazovce (16:9)</PresentationFormat>
  <Paragraphs>157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Theme: Dreams, Drives and Desires.      Freudian Look at Fairytales</vt:lpstr>
      <vt:lpstr>Prezentace aplikace PowerPoint</vt:lpstr>
      <vt:lpstr> Snowhite </vt:lpstr>
      <vt:lpstr> Snowhite </vt:lpstr>
      <vt:lpstr> Snowhite </vt:lpstr>
      <vt:lpstr> Sleeping Beauty        (Briar Rose) </vt:lpstr>
      <vt:lpstr> Snowhite </vt:lpstr>
      <vt:lpstr> Cinderella</vt:lpstr>
      <vt:lpstr> Beauty and the Beast</vt:lpstr>
      <vt:lpstr> motif of a hero fighting with masculine antagonist - Bayaya; Long, Wide and Sharp Eyes; Three Golden Hairs... </vt:lpstr>
      <vt:lpstr> motif of a hero fighting with masculine antagonist - Bayaya; Long, Wide and Sharp Eyes; Three Golden Hairs... </vt:lpstr>
      <vt:lpstr>Prezentace aplikace PowerPoint</vt:lpstr>
      <vt:lpstr> Snowhite </vt:lpstr>
      <vt:lpstr> Snowhite </vt:lpstr>
      <vt:lpstr> Snowhite </vt:lpstr>
      <vt:lpstr> Snowhite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 Dreams, Drives and Desires.      Freudian Look at Fairytales</dc:title>
  <dc:creator>Barbara Storchova</dc:creator>
  <cp:lastModifiedBy>Barbara Storchova</cp:lastModifiedBy>
  <cp:revision>24</cp:revision>
  <dcterms:created xsi:type="dcterms:W3CDTF">2020-03-25T15:49:27Z</dcterms:created>
  <dcterms:modified xsi:type="dcterms:W3CDTF">2021-04-21T22:10:52Z</dcterms:modified>
</cp:coreProperties>
</file>