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93" r:id="rId3"/>
    <p:sldId id="294" r:id="rId4"/>
    <p:sldId id="295" r:id="rId5"/>
    <p:sldId id="289" r:id="rId6"/>
    <p:sldId id="290" r:id="rId7"/>
    <p:sldId id="296" r:id="rId8"/>
    <p:sldId id="291" r:id="rId9"/>
    <p:sldId id="297" r:id="rId10"/>
    <p:sldId id="298" r:id="rId11"/>
    <p:sldId id="299" r:id="rId12"/>
    <p:sldId id="292" r:id="rId13"/>
    <p:sldId id="300" r:id="rId14"/>
    <p:sldId id="256" r:id="rId15"/>
    <p:sldId id="301" r:id="rId16"/>
    <p:sldId id="302" r:id="rId17"/>
    <p:sldId id="258" r:id="rId18"/>
    <p:sldId id="259" r:id="rId19"/>
    <p:sldId id="303" r:id="rId20"/>
    <p:sldId id="304" r:id="rId21"/>
    <p:sldId id="305" r:id="rId22"/>
    <p:sldId id="306" r:id="rId23"/>
    <p:sldId id="307" r:id="rId24"/>
    <p:sldId id="308" r:id="rId25"/>
    <p:sldId id="309" r:id="rId26"/>
    <p:sldId id="310" r:id="rId27"/>
    <p:sldId id="311" r:id="rId28"/>
    <p:sldId id="267" r:id="rId29"/>
    <p:sldId id="268" r:id="rId30"/>
    <p:sldId id="270" r:id="rId31"/>
    <p:sldId id="272" r:id="rId32"/>
    <p:sldId id="269" r:id="rId33"/>
    <p:sldId id="286" r:id="rId34"/>
    <p:sldId id="312" r:id="rId35"/>
    <p:sldId id="273" r:id="rId36"/>
    <p:sldId id="275" r:id="rId37"/>
    <p:sldId id="313" r:id="rId38"/>
    <p:sldId id="276" r:id="rId39"/>
    <p:sldId id="314" r:id="rId40"/>
    <p:sldId id="277" r:id="rId41"/>
    <p:sldId id="315" r:id="rId42"/>
    <p:sldId id="266" r:id="rId43"/>
    <p:sldId id="271"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2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C5F3752-9DCC-FB4A-B2D9-BB16BB8F9C01}" type="datetimeFigureOut">
              <a:rPr lang="it-IT" smtClean="0"/>
              <a:t>28/02/18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91436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5F3752-9DCC-FB4A-B2D9-BB16BB8F9C01}" type="datetimeFigureOut">
              <a:rPr lang="it-IT" smtClean="0"/>
              <a:t>28/02/18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189547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5F3752-9DCC-FB4A-B2D9-BB16BB8F9C01}" type="datetimeFigureOut">
              <a:rPr lang="it-IT" smtClean="0"/>
              <a:t>28/02/18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344786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5F3752-9DCC-FB4A-B2D9-BB16BB8F9C01}" type="datetimeFigureOut">
              <a:rPr lang="it-IT" smtClean="0"/>
              <a:t>28/02/18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129218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C5F3752-9DCC-FB4A-B2D9-BB16BB8F9C01}" type="datetimeFigureOut">
              <a:rPr lang="it-IT" smtClean="0"/>
              <a:t>28/02/18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352590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C5F3752-9DCC-FB4A-B2D9-BB16BB8F9C01}" type="datetimeFigureOut">
              <a:rPr lang="it-IT" smtClean="0"/>
              <a:t>28/02/18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44499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C5F3752-9DCC-FB4A-B2D9-BB16BB8F9C01}" type="datetimeFigureOut">
              <a:rPr lang="it-IT" smtClean="0"/>
              <a:t>28/02/18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26424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C5F3752-9DCC-FB4A-B2D9-BB16BB8F9C01}" type="datetimeFigureOut">
              <a:rPr lang="it-IT" smtClean="0"/>
              <a:t>28/02/18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40168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C5F3752-9DCC-FB4A-B2D9-BB16BB8F9C01}" type="datetimeFigureOut">
              <a:rPr lang="it-IT" smtClean="0"/>
              <a:t>28/02/18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2117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C5F3752-9DCC-FB4A-B2D9-BB16BB8F9C01}" type="datetimeFigureOut">
              <a:rPr lang="it-IT" smtClean="0"/>
              <a:t>28/02/18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326931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C5F3752-9DCC-FB4A-B2D9-BB16BB8F9C01}" type="datetimeFigureOut">
              <a:rPr lang="it-IT" smtClean="0"/>
              <a:t>28/02/18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101671-AD2B-9B4B-A146-15B5E769A9B1}" type="slidenum">
              <a:rPr lang="it-IT" smtClean="0"/>
              <a:t>‹n.›</a:t>
            </a:fld>
            <a:endParaRPr lang="it-IT"/>
          </a:p>
        </p:txBody>
      </p:sp>
    </p:spTree>
    <p:extLst>
      <p:ext uri="{BB962C8B-B14F-4D97-AF65-F5344CB8AC3E}">
        <p14:creationId xmlns:p14="http://schemas.microsoft.com/office/powerpoint/2010/main" val="3752645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F3752-9DCC-FB4A-B2D9-BB16BB8F9C01}" type="datetimeFigureOut">
              <a:rPr lang="it-IT" smtClean="0"/>
              <a:t>28/02/18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1671-AD2B-9B4B-A146-15B5E769A9B1}" type="slidenum">
              <a:rPr lang="it-IT" smtClean="0"/>
              <a:t>‹n.›</a:t>
            </a:fld>
            <a:endParaRPr lang="it-IT"/>
          </a:p>
        </p:txBody>
      </p:sp>
    </p:spTree>
    <p:extLst>
      <p:ext uri="{BB962C8B-B14F-4D97-AF65-F5344CB8AC3E}">
        <p14:creationId xmlns:p14="http://schemas.microsoft.com/office/powerpoint/2010/main" val="7912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498" y="38076"/>
            <a:ext cx="6733350" cy="871033"/>
          </a:xfrm>
        </p:spPr>
        <p:txBody>
          <a:bodyPr/>
          <a:lstStyle/>
          <a:p>
            <a:r>
              <a:rPr lang="it-IT" dirty="0" err="1" smtClean="0"/>
              <a:t>L’exposition</a:t>
            </a:r>
            <a:r>
              <a:rPr lang="it-IT" dirty="0" smtClean="0"/>
              <a:t> coloniale 1931</a:t>
            </a:r>
            <a:endParaRPr lang="it-IT" dirty="0"/>
          </a:p>
        </p:txBody>
      </p:sp>
      <p:pic>
        <p:nvPicPr>
          <p:cNvPr id="4" name="Immagine 3" descr="Schermata 2018-02-26 alle 10.19.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4" y="909109"/>
            <a:ext cx="3252969" cy="4810451"/>
          </a:xfrm>
          <a:prstGeom prst="rect">
            <a:avLst/>
          </a:prstGeom>
        </p:spPr>
      </p:pic>
      <p:pic>
        <p:nvPicPr>
          <p:cNvPr id="5" name="Immagine 4" descr="Schermata 2018-02-26 alle 10.2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97" y="909109"/>
            <a:ext cx="3102250" cy="4810451"/>
          </a:xfrm>
          <a:prstGeom prst="rect">
            <a:avLst/>
          </a:prstGeom>
        </p:spPr>
      </p:pic>
      <p:pic>
        <p:nvPicPr>
          <p:cNvPr id="6" name="Immagine 5" descr="Schermata 2018-02-26 alle 10.20.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402" y="4372381"/>
            <a:ext cx="3687597" cy="2520222"/>
          </a:xfrm>
          <a:prstGeom prst="rect">
            <a:avLst/>
          </a:prstGeom>
        </p:spPr>
      </p:pic>
    </p:spTree>
    <p:extLst>
      <p:ext uri="{BB962C8B-B14F-4D97-AF65-F5344CB8AC3E}">
        <p14:creationId xmlns:p14="http://schemas.microsoft.com/office/powerpoint/2010/main" val="2633740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b="1" dirty="0"/>
              <a:t>Paul </a:t>
            </a:r>
            <a:r>
              <a:rPr lang="fr-FR" b="1" dirty="0" smtClean="0"/>
              <a:t>Reynaud</a:t>
            </a:r>
            <a:r>
              <a:rPr lang="fr-FR" b="1" dirty="0"/>
              <a:t> (</a:t>
            </a:r>
            <a:r>
              <a:rPr lang="fr-FR" b="1" dirty="0" smtClean="0"/>
              <a:t>ministre </a:t>
            </a:r>
            <a:r>
              <a:rPr lang="fr-FR" b="1" dirty="0"/>
              <a:t>des </a:t>
            </a:r>
            <a:r>
              <a:rPr lang="fr-FR" b="1" dirty="0" smtClean="0"/>
              <a:t>colonies) </a:t>
            </a:r>
            <a:r>
              <a:rPr lang="fr-FR" b="1" dirty="0"/>
              <a:t>le 2 juillet </a:t>
            </a:r>
            <a:r>
              <a:rPr lang="fr-FR" b="1" dirty="0" smtClean="0"/>
              <a:t>1931</a:t>
            </a:r>
            <a:r>
              <a:rPr lang="fr-FR" b="1" dirty="0"/>
              <a:t> : </a:t>
            </a:r>
            <a:r>
              <a:rPr lang="fr-FR" dirty="0" smtClean="0"/>
              <a:t>« La </a:t>
            </a:r>
            <a:r>
              <a:rPr lang="fr-FR" dirty="0"/>
              <a:t>colonisation est un </a:t>
            </a:r>
            <a:r>
              <a:rPr lang="fr-FR" dirty="0" err="1"/>
              <a:t>phénomène</a:t>
            </a:r>
            <a:r>
              <a:rPr lang="fr-FR" dirty="0"/>
              <a:t> qui s’impose, car il est dans la nature des choses que les peuples </a:t>
            </a:r>
            <a:r>
              <a:rPr lang="fr-FR" dirty="0" err="1"/>
              <a:t>arrivés</a:t>
            </a:r>
            <a:r>
              <a:rPr lang="fr-FR" dirty="0"/>
              <a:t> à un niveau </a:t>
            </a:r>
            <a:r>
              <a:rPr lang="fr-FR" dirty="0" err="1"/>
              <a:t>supérieur</a:t>
            </a:r>
            <a:r>
              <a:rPr lang="fr-FR" dirty="0"/>
              <a:t> d’</a:t>
            </a:r>
            <a:r>
              <a:rPr lang="fr-FR" dirty="0" err="1"/>
              <a:t>évolution</a:t>
            </a:r>
            <a:r>
              <a:rPr lang="fr-FR" dirty="0"/>
              <a:t> se penchent vers ceux qui sont à un niveau </a:t>
            </a:r>
            <a:r>
              <a:rPr lang="fr-FR" dirty="0" err="1"/>
              <a:t>inférieur</a:t>
            </a:r>
            <a:r>
              <a:rPr lang="fr-FR" dirty="0"/>
              <a:t> pour les </a:t>
            </a:r>
            <a:r>
              <a:rPr lang="fr-FR" dirty="0" err="1"/>
              <a:t>élever</a:t>
            </a:r>
            <a:r>
              <a:rPr lang="fr-FR" dirty="0"/>
              <a:t> jusqu’à </a:t>
            </a:r>
            <a:r>
              <a:rPr lang="fr-FR" dirty="0" smtClean="0"/>
              <a:t>eux »</a:t>
            </a:r>
            <a:r>
              <a:rPr lang="it-IT" dirty="0" smtClean="0"/>
              <a:t> </a:t>
            </a:r>
            <a:endParaRPr lang="it-IT" dirty="0"/>
          </a:p>
        </p:txBody>
      </p:sp>
    </p:spTree>
    <p:extLst>
      <p:ext uri="{BB962C8B-B14F-4D97-AF65-F5344CB8AC3E}">
        <p14:creationId xmlns:p14="http://schemas.microsoft.com/office/powerpoint/2010/main" val="1363389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493" y="1024540"/>
            <a:ext cx="8229600" cy="4863012"/>
          </a:xfrm>
        </p:spPr>
        <p:txBody>
          <a:bodyPr>
            <a:normAutofit/>
          </a:bodyPr>
          <a:lstStyle/>
          <a:p>
            <a:r>
              <a:rPr lang="fr-FR" dirty="0"/>
              <a:t>Dans l’entre-deux guerres, l’idéologie coloniale finit pas s’imposer. </a:t>
            </a:r>
            <a:endParaRPr lang="fr-FR" dirty="0" smtClean="0"/>
          </a:p>
          <a:p>
            <a:r>
              <a:rPr lang="fr-FR" dirty="0" smtClean="0"/>
              <a:t>Il </a:t>
            </a:r>
            <a:r>
              <a:rPr lang="fr-FR" dirty="0"/>
              <a:t>y a eu toutefois des contestataires </a:t>
            </a:r>
            <a:endParaRPr lang="fr-FR" dirty="0" smtClean="0"/>
          </a:p>
          <a:p>
            <a:r>
              <a:rPr lang="fr-FR" dirty="0"/>
              <a:t>L</a:t>
            </a:r>
            <a:r>
              <a:rPr lang="fr-FR" dirty="0" smtClean="0"/>
              <a:t>es </a:t>
            </a:r>
            <a:r>
              <a:rPr lang="fr-FR" dirty="0"/>
              <a:t>communistes et surtout les </a:t>
            </a:r>
            <a:r>
              <a:rPr lang="fr-FR" dirty="0" smtClean="0"/>
              <a:t>surréalistes</a:t>
            </a:r>
          </a:p>
          <a:p>
            <a:r>
              <a:rPr lang="fr-FR" dirty="0" smtClean="0"/>
              <a:t>Ils déconstruisent le </a:t>
            </a:r>
            <a:r>
              <a:rPr lang="fr-FR" dirty="0"/>
              <a:t>mythe de la mission civilisatrice et </a:t>
            </a:r>
            <a:r>
              <a:rPr lang="fr-FR" dirty="0" smtClean="0"/>
              <a:t>soulignent </a:t>
            </a:r>
            <a:r>
              <a:rPr lang="fr-FR" dirty="0"/>
              <a:t>le vrai visage de la </a:t>
            </a:r>
            <a:r>
              <a:rPr lang="fr-FR" dirty="0" smtClean="0"/>
              <a:t>décolonisation</a:t>
            </a:r>
            <a:endParaRPr lang="it-IT" dirty="0"/>
          </a:p>
        </p:txBody>
      </p:sp>
    </p:spTree>
    <p:extLst>
      <p:ext uri="{BB962C8B-B14F-4D97-AF65-F5344CB8AC3E}">
        <p14:creationId xmlns:p14="http://schemas.microsoft.com/office/powerpoint/2010/main" val="3244042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95250" y="101478"/>
            <a:ext cx="3491550" cy="1143000"/>
          </a:xfrm>
        </p:spPr>
        <p:style>
          <a:lnRef idx="1">
            <a:schemeClr val="accent5"/>
          </a:lnRef>
          <a:fillRef idx="2">
            <a:schemeClr val="accent5"/>
          </a:fillRef>
          <a:effectRef idx="1">
            <a:schemeClr val="accent5"/>
          </a:effectRef>
          <a:fontRef idx="minor">
            <a:schemeClr val="dk1"/>
          </a:fontRef>
        </p:style>
        <p:txBody>
          <a:bodyPr>
            <a:normAutofit/>
          </a:bodyPr>
          <a:lstStyle/>
          <a:p>
            <a:r>
              <a:rPr lang="it-IT" sz="2900" dirty="0" smtClean="0"/>
              <a:t>Affiche de la </a:t>
            </a:r>
            <a:r>
              <a:rPr lang="it-IT" sz="2900" dirty="0" err="1" smtClean="0"/>
              <a:t>contre-exposition</a:t>
            </a:r>
            <a:endParaRPr lang="it-IT" sz="2900" dirty="0"/>
          </a:p>
        </p:txBody>
      </p:sp>
      <p:pic>
        <p:nvPicPr>
          <p:cNvPr id="4" name="Immagine 3" descr="Schermata 2018-02-26 alle 10.4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802" y="1329541"/>
            <a:ext cx="3948750" cy="5509446"/>
          </a:xfrm>
          <a:prstGeom prst="rect">
            <a:avLst/>
          </a:prstGeom>
        </p:spPr>
      </p:pic>
      <p:pic>
        <p:nvPicPr>
          <p:cNvPr id="5" name="Immagine 4" descr="Schermata 2018-02-26 alle 10.4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61" y="1387314"/>
            <a:ext cx="4243295" cy="5120398"/>
          </a:xfrm>
          <a:prstGeom prst="rect">
            <a:avLst/>
          </a:prstGeom>
        </p:spPr>
      </p:pic>
      <p:sp>
        <p:nvSpPr>
          <p:cNvPr id="6" name="CasellaDiTesto 5"/>
          <p:cNvSpPr txBox="1"/>
          <p:nvPr/>
        </p:nvSpPr>
        <p:spPr>
          <a:xfrm>
            <a:off x="317509" y="187609"/>
            <a:ext cx="4401509" cy="98488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sz="2900" dirty="0" smtClean="0"/>
              <a:t>Manifeste </a:t>
            </a:r>
            <a:r>
              <a:rPr lang="it-IT" sz="2900" dirty="0" err="1" smtClean="0"/>
              <a:t>des</a:t>
            </a:r>
            <a:r>
              <a:rPr lang="it-IT" sz="2900" dirty="0" smtClean="0"/>
              <a:t> </a:t>
            </a:r>
            <a:r>
              <a:rPr lang="it-IT" sz="2900" dirty="0" err="1" smtClean="0"/>
              <a:t>surréalistes</a:t>
            </a:r>
            <a:r>
              <a:rPr lang="it-IT" sz="2900" dirty="0" smtClean="0"/>
              <a:t> </a:t>
            </a:r>
            <a:r>
              <a:rPr lang="it-IT" sz="2900" dirty="0" err="1" smtClean="0"/>
              <a:t>contre</a:t>
            </a:r>
            <a:r>
              <a:rPr lang="it-IT" sz="2900" dirty="0" smtClean="0"/>
              <a:t> </a:t>
            </a:r>
            <a:r>
              <a:rPr lang="it-IT" sz="2900" dirty="0" err="1" smtClean="0"/>
              <a:t>l’exposition</a:t>
            </a:r>
            <a:r>
              <a:rPr lang="it-IT" sz="2900" dirty="0" smtClean="0"/>
              <a:t> </a:t>
            </a:r>
            <a:endParaRPr lang="it-IT" sz="2900" dirty="0"/>
          </a:p>
        </p:txBody>
      </p:sp>
    </p:spTree>
    <p:extLst>
      <p:ext uri="{BB962C8B-B14F-4D97-AF65-F5344CB8AC3E}">
        <p14:creationId xmlns:p14="http://schemas.microsoft.com/office/powerpoint/2010/main" val="38155303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24552"/>
            <a:ext cx="8229600" cy="5101612"/>
          </a:xfrm>
        </p:spPr>
        <p:txBody>
          <a:bodyPr>
            <a:normAutofit fontScale="92500"/>
          </a:bodyPr>
          <a:lstStyle/>
          <a:p>
            <a:r>
              <a:rPr lang="fr-FR" b="1" u="sng" dirty="0"/>
              <a:t>Bibliographie : </a:t>
            </a:r>
            <a:endParaRPr lang="it-IT" dirty="0"/>
          </a:p>
          <a:p>
            <a:r>
              <a:rPr lang="fr-FR" dirty="0"/>
              <a:t>Sur l’anticolonialisme surréaliste: Sophie Leclercq, </a:t>
            </a:r>
            <a:r>
              <a:rPr lang="fr-FR" i="1" dirty="0"/>
              <a:t>Les surréalistes face aux mythes de la France coloniale, 1919-1962 </a:t>
            </a:r>
            <a:r>
              <a:rPr lang="fr-FR" dirty="0"/>
              <a:t>[thèse de doctorat]. </a:t>
            </a:r>
            <a:endParaRPr lang="it-IT" dirty="0"/>
          </a:p>
          <a:p>
            <a:r>
              <a:rPr lang="fr-FR" dirty="0"/>
              <a:t>Claude </a:t>
            </a:r>
            <a:r>
              <a:rPr lang="fr-FR" dirty="0" err="1"/>
              <a:t>Liauzu</a:t>
            </a:r>
            <a:r>
              <a:rPr lang="fr-FR" dirty="0"/>
              <a:t>, </a:t>
            </a:r>
            <a:r>
              <a:rPr lang="fr-FR" i="1" dirty="0"/>
              <a:t>Aux origines des tiers-mondismes : colonisés et anticolonialistes en France (1919-1939),</a:t>
            </a:r>
            <a:r>
              <a:rPr lang="fr-FR" dirty="0"/>
              <a:t> Paris, L’Harmattan, 1982.</a:t>
            </a:r>
            <a:endParaRPr lang="it-IT" dirty="0"/>
          </a:p>
          <a:p>
            <a:r>
              <a:rPr lang="fr-FR" dirty="0"/>
              <a:t>Claude </a:t>
            </a:r>
            <a:r>
              <a:rPr lang="fr-FR" dirty="0" err="1"/>
              <a:t>Lianzu</a:t>
            </a:r>
            <a:r>
              <a:rPr lang="fr-FR" dirty="0"/>
              <a:t>, </a:t>
            </a:r>
            <a:r>
              <a:rPr lang="fr-FR" i="1" dirty="0"/>
              <a:t>Histoire de l’anticolonialisme en France du XVI</a:t>
            </a:r>
            <a:r>
              <a:rPr lang="fr-FR" i="1" baseline="30000" dirty="0"/>
              <a:t>e </a:t>
            </a:r>
            <a:r>
              <a:rPr lang="fr-FR" i="1" dirty="0"/>
              <a:t>siècle à nos jours,</a:t>
            </a:r>
            <a:r>
              <a:rPr lang="fr-FR" dirty="0"/>
              <a:t> Paris, Armand Colin, 2007.</a:t>
            </a:r>
            <a:endParaRPr lang="it-IT" dirty="0"/>
          </a:p>
          <a:p>
            <a:endParaRPr lang="it-IT" dirty="0"/>
          </a:p>
        </p:txBody>
      </p:sp>
    </p:spTree>
    <p:extLst>
      <p:ext uri="{BB962C8B-B14F-4D97-AF65-F5344CB8AC3E}">
        <p14:creationId xmlns:p14="http://schemas.microsoft.com/office/powerpoint/2010/main" val="17433009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25665"/>
            <a:ext cx="7772400" cy="1057173"/>
          </a:xfrm>
        </p:spPr>
        <p:txBody>
          <a:bodyPr/>
          <a:lstStyle/>
          <a:p>
            <a:r>
              <a:rPr lang="it-IT" dirty="0" smtClean="0"/>
              <a:t>La </a:t>
            </a:r>
            <a:r>
              <a:rPr lang="it-IT" dirty="0" err="1" smtClean="0"/>
              <a:t>Négritude</a:t>
            </a:r>
            <a:endParaRPr lang="it-IT" dirty="0"/>
          </a:p>
        </p:txBody>
      </p:sp>
      <p:pic>
        <p:nvPicPr>
          <p:cNvPr id="4" name="Immagine 3" descr="FLYERS-HORIZONTAL-Convert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88" y="1340392"/>
            <a:ext cx="7120719" cy="4928873"/>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36836491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1053"/>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smtClean="0"/>
              <a:t>La </a:t>
            </a:r>
            <a:r>
              <a:rPr lang="it-IT" dirty="0" err="1" smtClean="0"/>
              <a:t>Négritude</a:t>
            </a:r>
            <a:endParaRPr lang="it-IT" dirty="0"/>
          </a:p>
        </p:txBody>
      </p:sp>
      <p:sp>
        <p:nvSpPr>
          <p:cNvPr id="3" name="Segnaposto contenuto 2"/>
          <p:cNvSpPr>
            <a:spLocks noGrp="1"/>
          </p:cNvSpPr>
          <p:nvPr>
            <p:ph idx="1"/>
          </p:nvPr>
        </p:nvSpPr>
        <p:spPr>
          <a:xfrm>
            <a:off x="457200" y="1385310"/>
            <a:ext cx="8229600" cy="4740854"/>
          </a:xfrm>
        </p:spPr>
        <p:txBody>
          <a:bodyPr>
            <a:normAutofit fontScale="92500"/>
          </a:bodyPr>
          <a:lstStyle/>
          <a:p>
            <a:r>
              <a:rPr lang="fr-FR" dirty="0"/>
              <a:t>C’est un courant littéraire et politique né en France, à Paris, dans les années 1930 et issu de la première génération d’intellectuels </a:t>
            </a:r>
            <a:r>
              <a:rPr lang="fr-FR" dirty="0" smtClean="0"/>
              <a:t>noirs </a:t>
            </a:r>
            <a:r>
              <a:rPr lang="fr-FR" dirty="0"/>
              <a:t>ou métis, africains ou antillais, qui séjournaient et étudiaient en France dans l’entre-deux guerres</a:t>
            </a:r>
            <a:r>
              <a:rPr lang="fr-FR" dirty="0" smtClean="0"/>
              <a:t>.</a:t>
            </a:r>
          </a:p>
          <a:p>
            <a:r>
              <a:rPr lang="fr-FR" dirty="0" smtClean="0"/>
              <a:t>Inspirés par </a:t>
            </a:r>
            <a:r>
              <a:rPr lang="fr-FR" i="1" dirty="0" smtClean="0"/>
              <a:t>Black </a:t>
            </a:r>
            <a:r>
              <a:rPr lang="fr-FR" i="1" dirty="0"/>
              <a:t>American Harlem Renaissance </a:t>
            </a:r>
            <a:endParaRPr lang="fr-FR" i="1" dirty="0" smtClean="0"/>
          </a:p>
          <a:p>
            <a:r>
              <a:rPr lang="fr-FR" dirty="0" smtClean="0"/>
              <a:t>Proches des surréalistes </a:t>
            </a:r>
            <a:r>
              <a:rPr lang="fr-FR" dirty="0"/>
              <a:t>et supportés par les </a:t>
            </a:r>
            <a:r>
              <a:rPr lang="fr-FR" dirty="0" smtClean="0"/>
              <a:t>existentialistes</a:t>
            </a:r>
            <a:r>
              <a:rPr lang="fr-FR" dirty="0"/>
              <a:t> </a:t>
            </a:r>
            <a:r>
              <a:rPr lang="fr-FR" dirty="0" smtClean="0"/>
              <a:t>(Jean</a:t>
            </a:r>
            <a:r>
              <a:rPr lang="fr-FR" dirty="0"/>
              <a:t>-Paul </a:t>
            </a:r>
            <a:r>
              <a:rPr lang="fr-FR" dirty="0" smtClean="0"/>
              <a:t>Sartre)</a:t>
            </a:r>
          </a:p>
          <a:p>
            <a:r>
              <a:rPr lang="fr-FR" i="1" dirty="0" smtClean="0"/>
              <a:t>Orphée </a:t>
            </a:r>
            <a:r>
              <a:rPr lang="fr-FR" i="1" dirty="0"/>
              <a:t>noir</a:t>
            </a:r>
            <a:r>
              <a:rPr lang="fr-FR" dirty="0"/>
              <a:t> (1948)</a:t>
            </a:r>
            <a:r>
              <a:rPr lang="fr-FR" i="1" dirty="0"/>
              <a:t> </a:t>
            </a:r>
            <a:endParaRPr lang="it-IT" dirty="0"/>
          </a:p>
          <a:p>
            <a:endParaRPr lang="it-IT" dirty="0"/>
          </a:p>
        </p:txBody>
      </p:sp>
    </p:spTree>
    <p:extLst>
      <p:ext uri="{BB962C8B-B14F-4D97-AF65-F5344CB8AC3E}">
        <p14:creationId xmlns:p14="http://schemas.microsoft.com/office/powerpoint/2010/main" val="2997611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3233950"/>
          </a:xfrm>
        </p:spPr>
        <p:txBody>
          <a:bodyPr/>
          <a:lstStyle/>
          <a:p>
            <a:r>
              <a:rPr lang="fr-FR" dirty="0" smtClean="0"/>
              <a:t>Léon Damas: «</a:t>
            </a:r>
            <a:r>
              <a:rPr lang="fr-FR" dirty="0"/>
              <a:t> Pour asseoir une révolution efficace </a:t>
            </a:r>
            <a:r>
              <a:rPr lang="fr-FR" dirty="0" smtClean="0"/>
              <a:t>il </a:t>
            </a:r>
            <a:r>
              <a:rPr lang="fr-FR" dirty="0"/>
              <a:t>nous fallait d’abord nous débarrasser de nos vêtements d’emprunt, ceux de l’assimilation, et affirmer notre être, c’est-à-dire notre négritude ». </a:t>
            </a:r>
            <a:endParaRPr lang="it-IT" dirty="0"/>
          </a:p>
        </p:txBody>
      </p:sp>
    </p:spTree>
    <p:extLst>
      <p:ext uri="{BB962C8B-B14F-4D97-AF65-F5344CB8AC3E}">
        <p14:creationId xmlns:p14="http://schemas.microsoft.com/office/powerpoint/2010/main" val="23504370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b="1" dirty="0"/>
              <a:t>Les fondateurs : </a:t>
            </a:r>
            <a:r>
              <a:rPr lang="it-IT" dirty="0"/>
              <a:t/>
            </a:r>
            <a:br>
              <a:rPr lang="it-IT" dirty="0"/>
            </a:br>
            <a:endParaRPr lang="it-IT" dirty="0"/>
          </a:p>
        </p:txBody>
      </p:sp>
      <p:sp>
        <p:nvSpPr>
          <p:cNvPr id="3" name="Segnaposto contenuto 2"/>
          <p:cNvSpPr>
            <a:spLocks noGrp="1"/>
          </p:cNvSpPr>
          <p:nvPr>
            <p:ph idx="1"/>
          </p:nvPr>
        </p:nvSpPr>
        <p:spPr>
          <a:xfrm>
            <a:off x="457200" y="1282740"/>
            <a:ext cx="8229600" cy="1632187"/>
          </a:xfrm>
        </p:spPr>
        <p:txBody>
          <a:bodyPr>
            <a:normAutofit lnSpcReduction="10000"/>
          </a:bodyPr>
          <a:lstStyle/>
          <a:p>
            <a:r>
              <a:rPr lang="fr-FR" dirty="0"/>
              <a:t>Aimé Césaire (1913-2008) – Martinique</a:t>
            </a:r>
            <a:endParaRPr lang="it-IT" dirty="0"/>
          </a:p>
          <a:p>
            <a:r>
              <a:rPr lang="fr-FR" dirty="0"/>
              <a:t>Léon Damas (1912-1978) – Guyane</a:t>
            </a:r>
            <a:endParaRPr lang="it-IT" dirty="0"/>
          </a:p>
          <a:p>
            <a:r>
              <a:rPr lang="fr-FR" dirty="0"/>
              <a:t>Léopold </a:t>
            </a:r>
            <a:r>
              <a:rPr lang="fr-FR" smtClean="0"/>
              <a:t>Sedar</a:t>
            </a:r>
            <a:r>
              <a:rPr lang="fr-FR" dirty="0" smtClean="0"/>
              <a:t> </a:t>
            </a:r>
            <a:r>
              <a:rPr lang="fr-FR" dirty="0"/>
              <a:t>Senghor (1906-2001) – Sénégal</a:t>
            </a:r>
            <a:endParaRPr lang="it-IT" dirty="0"/>
          </a:p>
          <a:p>
            <a:endParaRPr lang="it-IT" dirty="0"/>
          </a:p>
        </p:txBody>
      </p:sp>
      <p:pic>
        <p:nvPicPr>
          <p:cNvPr id="4" name="Immagin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937" y="3239166"/>
            <a:ext cx="2197100" cy="2641600"/>
          </a:xfrm>
          <a:prstGeom prst="rect">
            <a:avLst/>
          </a:prstGeom>
        </p:spPr>
      </p:pic>
      <p:pic>
        <p:nvPicPr>
          <p:cNvPr id="5" name="Immagine 4"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274" y="3265126"/>
            <a:ext cx="1875207" cy="2550282"/>
          </a:xfrm>
          <a:prstGeom prst="rect">
            <a:avLst/>
          </a:prstGeom>
        </p:spPr>
      </p:pic>
      <p:pic>
        <p:nvPicPr>
          <p:cNvPr id="7" name="Immagine 6" descr="Unknown-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300808"/>
            <a:ext cx="2032000" cy="2514600"/>
          </a:xfrm>
          <a:prstGeom prst="rect">
            <a:avLst/>
          </a:prstGeom>
        </p:spPr>
      </p:pic>
    </p:spTree>
    <p:extLst>
      <p:ext uri="{BB962C8B-B14F-4D97-AF65-F5344CB8AC3E}">
        <p14:creationId xmlns:p14="http://schemas.microsoft.com/office/powerpoint/2010/main" val="21560352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b="1" dirty="0"/>
              <a:t>Revues : </a:t>
            </a:r>
            <a:endParaRPr lang="it-IT" dirty="0"/>
          </a:p>
          <a:p>
            <a:r>
              <a:rPr lang="fr-FR" i="1" dirty="0"/>
              <a:t>La revue du monde noir </a:t>
            </a:r>
            <a:r>
              <a:rPr lang="fr-FR" dirty="0"/>
              <a:t>(1931-1932)</a:t>
            </a:r>
            <a:endParaRPr lang="it-IT" dirty="0"/>
          </a:p>
          <a:p>
            <a:r>
              <a:rPr lang="fr-FR" i="1" dirty="0"/>
              <a:t>Légitime défense </a:t>
            </a:r>
            <a:r>
              <a:rPr lang="fr-FR" dirty="0"/>
              <a:t>(1932)</a:t>
            </a:r>
            <a:endParaRPr lang="it-IT" dirty="0"/>
          </a:p>
          <a:p>
            <a:r>
              <a:rPr lang="fr-FR" i="1" dirty="0"/>
              <a:t>L’étudiant noir</a:t>
            </a:r>
            <a:r>
              <a:rPr lang="fr-FR" dirty="0"/>
              <a:t> (1934-1940)</a:t>
            </a:r>
            <a:endParaRPr lang="it-IT" dirty="0"/>
          </a:p>
          <a:p>
            <a:r>
              <a:rPr lang="fr-FR" i="1" dirty="0"/>
              <a:t>Présence Africaine</a:t>
            </a:r>
            <a:r>
              <a:rPr lang="fr-FR" dirty="0"/>
              <a:t> (1947-…)</a:t>
            </a:r>
            <a:endParaRPr lang="it-IT" dirty="0"/>
          </a:p>
          <a:p>
            <a:endParaRPr lang="it-IT" dirty="0"/>
          </a:p>
        </p:txBody>
      </p:sp>
    </p:spTree>
    <p:extLst>
      <p:ext uri="{BB962C8B-B14F-4D97-AF65-F5344CB8AC3E}">
        <p14:creationId xmlns:p14="http://schemas.microsoft.com/office/powerpoint/2010/main" val="31803642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Léon </a:t>
            </a:r>
            <a:r>
              <a:rPr lang="it-IT" dirty="0" err="1" smtClean="0"/>
              <a:t>Damas</a:t>
            </a:r>
            <a:r>
              <a:rPr lang="it-IT" dirty="0" smtClean="0"/>
              <a:t> </a:t>
            </a:r>
            <a:endParaRPr lang="it-IT" dirty="0"/>
          </a:p>
        </p:txBody>
      </p:sp>
      <p:sp>
        <p:nvSpPr>
          <p:cNvPr id="3" name="Segnaposto contenuto 2"/>
          <p:cNvSpPr>
            <a:spLocks noGrp="1"/>
          </p:cNvSpPr>
          <p:nvPr>
            <p:ph idx="1"/>
          </p:nvPr>
        </p:nvSpPr>
        <p:spPr/>
        <p:txBody>
          <a:bodyPr>
            <a:normAutofit fontScale="85000" lnSpcReduction="10000"/>
          </a:bodyPr>
          <a:lstStyle/>
          <a:p>
            <a:r>
              <a:rPr lang="fr-FR" dirty="0"/>
              <a:t>Né à la </a:t>
            </a:r>
            <a:r>
              <a:rPr lang="fr-FR" dirty="0" smtClean="0"/>
              <a:t>Cayenne</a:t>
            </a:r>
          </a:p>
          <a:p>
            <a:r>
              <a:rPr lang="fr-FR" dirty="0" smtClean="0"/>
              <a:t>fils </a:t>
            </a:r>
            <a:r>
              <a:rPr lang="fr-FR" dirty="0"/>
              <a:t>d’un mulâtre européen-africain, et </a:t>
            </a:r>
            <a:r>
              <a:rPr lang="fr-FR" dirty="0" smtClean="0"/>
              <a:t>d’une métisse </a:t>
            </a:r>
            <a:r>
              <a:rPr lang="fr-FR" dirty="0"/>
              <a:t>amérindienne-africaine originaire de </a:t>
            </a:r>
            <a:r>
              <a:rPr lang="fr-FR" dirty="0" smtClean="0"/>
              <a:t>Martinique</a:t>
            </a:r>
          </a:p>
          <a:p>
            <a:r>
              <a:rPr lang="fr-FR" dirty="0" smtClean="0"/>
              <a:t>études </a:t>
            </a:r>
            <a:r>
              <a:rPr lang="fr-FR" dirty="0"/>
              <a:t>secondaire en Martinique au lycée Victor-Schœlcher où il rencontre Aimé Césaire </a:t>
            </a:r>
            <a:endParaRPr lang="fr-FR" dirty="0" smtClean="0"/>
          </a:p>
          <a:p>
            <a:r>
              <a:rPr lang="fr-FR" dirty="0" smtClean="0"/>
              <a:t>En </a:t>
            </a:r>
            <a:r>
              <a:rPr lang="fr-FR" dirty="0"/>
              <a:t>1929 il part à Paris pour ses études universitaires. </a:t>
            </a:r>
            <a:endParaRPr lang="fr-FR" dirty="0" smtClean="0"/>
          </a:p>
          <a:p>
            <a:r>
              <a:rPr lang="fr-FR" dirty="0" smtClean="0"/>
              <a:t>Salons littéraires et rencontre avec Senghor</a:t>
            </a:r>
          </a:p>
          <a:p>
            <a:r>
              <a:rPr lang="fr-FR" dirty="0" smtClean="0"/>
              <a:t>En 1935 il fonde avec Senghor et Césaire la revue littéraire </a:t>
            </a:r>
            <a:r>
              <a:rPr lang="fr-FR" i="1" dirty="0" smtClean="0"/>
              <a:t>L'Étudiant </a:t>
            </a:r>
            <a:r>
              <a:rPr lang="fr-FR" i="1" dirty="0"/>
              <a:t>noir</a:t>
            </a:r>
            <a:r>
              <a:rPr lang="fr-FR" dirty="0"/>
              <a:t>. </a:t>
            </a:r>
            <a:endParaRPr lang="fr-FR" dirty="0" smtClean="0"/>
          </a:p>
          <a:p>
            <a:r>
              <a:rPr lang="fr-FR" dirty="0" smtClean="0"/>
              <a:t>En 1937 premier recueil </a:t>
            </a:r>
            <a:r>
              <a:rPr lang="fr-FR" i="1" dirty="0" smtClean="0"/>
              <a:t>Pigments </a:t>
            </a:r>
            <a:endParaRPr lang="it-IT" dirty="0"/>
          </a:p>
          <a:p>
            <a:endParaRPr lang="it-IT" dirty="0"/>
          </a:p>
        </p:txBody>
      </p:sp>
    </p:spTree>
    <p:extLst>
      <p:ext uri="{BB962C8B-B14F-4D97-AF65-F5344CB8AC3E}">
        <p14:creationId xmlns:p14="http://schemas.microsoft.com/office/powerpoint/2010/main" val="1438833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3628"/>
            <a:ext cx="8229600" cy="778774"/>
          </a:xfrm>
        </p:spPr>
        <p:txBody>
          <a:bodyPr/>
          <a:lstStyle/>
          <a:p>
            <a:r>
              <a:rPr lang="it-IT" dirty="0" smtClean="0"/>
              <a:t>Exposition coloniale</a:t>
            </a:r>
            <a:endParaRPr lang="it-IT" dirty="0"/>
          </a:p>
        </p:txBody>
      </p:sp>
      <p:sp>
        <p:nvSpPr>
          <p:cNvPr id="3" name="Segnaposto contenuto 2"/>
          <p:cNvSpPr>
            <a:spLocks noGrp="1"/>
          </p:cNvSpPr>
          <p:nvPr>
            <p:ph idx="1"/>
          </p:nvPr>
        </p:nvSpPr>
        <p:spPr>
          <a:xfrm>
            <a:off x="457200" y="1139994"/>
            <a:ext cx="8229600" cy="5310350"/>
          </a:xfrm>
        </p:spPr>
        <p:txBody>
          <a:bodyPr>
            <a:normAutofit fontScale="77500" lnSpcReduction="20000"/>
          </a:bodyPr>
          <a:lstStyle/>
          <a:p>
            <a:r>
              <a:rPr lang="fr-FR" dirty="0" smtClean="0"/>
              <a:t>6 </a:t>
            </a:r>
            <a:r>
              <a:rPr lang="fr-FR" dirty="0"/>
              <a:t>mai -</a:t>
            </a:r>
            <a:r>
              <a:rPr lang="fr-FR" dirty="0" smtClean="0"/>
              <a:t> </a:t>
            </a:r>
            <a:r>
              <a:rPr lang="fr-FR" dirty="0"/>
              <a:t>15 novembre 1931 </a:t>
            </a:r>
            <a:r>
              <a:rPr lang="fr-FR" dirty="0" smtClean="0"/>
              <a:t>sur le site du bois de Vincennes </a:t>
            </a:r>
          </a:p>
          <a:p>
            <a:r>
              <a:rPr lang="fr-FR" dirty="0" smtClean="0"/>
              <a:t>exhiber la </a:t>
            </a:r>
            <a:r>
              <a:rPr lang="fr-FR" dirty="0"/>
              <a:t>puissance de la France et de l’Europe dans le monde </a:t>
            </a:r>
            <a:r>
              <a:rPr lang="fr-FR" dirty="0" smtClean="0"/>
              <a:t>entier</a:t>
            </a:r>
            <a:endParaRPr lang="fr-FR" dirty="0"/>
          </a:p>
          <a:p>
            <a:r>
              <a:rPr lang="fr-FR" dirty="0" smtClean="0"/>
              <a:t>renforcer </a:t>
            </a:r>
            <a:r>
              <a:rPr lang="fr-FR" dirty="0"/>
              <a:t>le sentiment national dans une période de crise </a:t>
            </a:r>
            <a:r>
              <a:rPr lang="fr-FR" dirty="0" smtClean="0"/>
              <a:t>économique</a:t>
            </a:r>
            <a:endParaRPr lang="fr-FR" dirty="0"/>
          </a:p>
          <a:p>
            <a:r>
              <a:rPr lang="fr-FR" dirty="0" smtClean="0"/>
              <a:t> </a:t>
            </a:r>
            <a:r>
              <a:rPr lang="fr-FR" dirty="0"/>
              <a:t>souligner les effets positifs de la mission civilisatrice de l’Europe </a:t>
            </a:r>
          </a:p>
          <a:p>
            <a:r>
              <a:rPr lang="fr-FR" dirty="0" smtClean="0"/>
              <a:t>montrer </a:t>
            </a:r>
            <a:r>
              <a:rPr lang="fr-FR" dirty="0"/>
              <a:t>les bénéfices que présente la colonisation pour l’économie française et </a:t>
            </a:r>
            <a:r>
              <a:rPr lang="fr-FR" dirty="0" smtClean="0"/>
              <a:t>européenne</a:t>
            </a:r>
          </a:p>
          <a:p>
            <a:r>
              <a:rPr lang="fr-FR" dirty="0" smtClean="0"/>
              <a:t>convaincre </a:t>
            </a:r>
            <a:r>
              <a:rPr lang="fr-FR" dirty="0"/>
              <a:t>l’opinion publique du </a:t>
            </a:r>
            <a:r>
              <a:rPr lang="fr-FR" dirty="0" smtClean="0"/>
              <a:t>bien-fondé́ </a:t>
            </a:r>
            <a:r>
              <a:rPr lang="fr-FR" dirty="0"/>
              <a:t>des </a:t>
            </a:r>
            <a:r>
              <a:rPr lang="fr-FR" dirty="0" smtClean="0"/>
              <a:t>conquêtes </a:t>
            </a:r>
            <a:r>
              <a:rPr lang="fr-FR" dirty="0"/>
              <a:t>coloniales. </a:t>
            </a:r>
            <a:endParaRPr lang="it-IT" dirty="0"/>
          </a:p>
          <a:p>
            <a:r>
              <a:rPr lang="fr-FR" i="1" dirty="0" smtClean="0"/>
              <a:t>British </a:t>
            </a:r>
            <a:r>
              <a:rPr lang="fr-FR" i="1" dirty="0"/>
              <a:t>Empire Exhibition</a:t>
            </a:r>
            <a:r>
              <a:rPr lang="fr-FR" dirty="0"/>
              <a:t> (</a:t>
            </a:r>
            <a:r>
              <a:rPr lang="fr-FR" dirty="0" smtClean="0"/>
              <a:t>1924)</a:t>
            </a:r>
          </a:p>
          <a:p>
            <a:r>
              <a:rPr lang="fr-FR" dirty="0" smtClean="0"/>
              <a:t>Les Britanniques refusent de participer à l’exposition de Paris à cause de la concurrence avec la France</a:t>
            </a:r>
            <a:endParaRPr lang="it-IT" dirty="0"/>
          </a:p>
        </p:txBody>
      </p:sp>
    </p:spTree>
    <p:extLst>
      <p:ext uri="{BB962C8B-B14F-4D97-AF65-F5344CB8AC3E}">
        <p14:creationId xmlns:p14="http://schemas.microsoft.com/office/powerpoint/2010/main" val="1180675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493" y="836955"/>
            <a:ext cx="8229600" cy="5382502"/>
          </a:xfrm>
        </p:spPr>
        <p:txBody>
          <a:bodyPr/>
          <a:lstStyle/>
          <a:p>
            <a:r>
              <a:rPr lang="it-IT" dirty="0" err="1" smtClean="0"/>
              <a:t>Senghor</a:t>
            </a:r>
            <a:r>
              <a:rPr lang="it-IT" dirty="0" smtClean="0"/>
              <a:t>: </a:t>
            </a:r>
          </a:p>
          <a:p>
            <a:r>
              <a:rPr lang="fr-FR" dirty="0"/>
              <a:t>« Des trois mousquetaires que nous étions, Léon Damas, Aimé Césaire et moi même, c’est Léon Damas qui, le premier, illustra la négritude par un recueil de poèmes, qui portait, significativement, le titre de </a:t>
            </a:r>
            <a:r>
              <a:rPr lang="fr-FR" i="1" dirty="0"/>
              <a:t>Pigments</a:t>
            </a:r>
            <a:r>
              <a:rPr lang="fr-FR" dirty="0"/>
              <a:t> » (Le Soleil, Dakar, supplément hebdomadaire « Arts et Lettres », 27 janvier 1978). </a:t>
            </a:r>
            <a:endParaRPr lang="it-IT" dirty="0"/>
          </a:p>
          <a:p>
            <a:endParaRPr lang="it-IT" dirty="0"/>
          </a:p>
        </p:txBody>
      </p:sp>
    </p:spTree>
    <p:extLst>
      <p:ext uri="{BB962C8B-B14F-4D97-AF65-F5344CB8AC3E}">
        <p14:creationId xmlns:p14="http://schemas.microsoft.com/office/powerpoint/2010/main" val="21836088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b="1" dirty="0" err="1" smtClean="0"/>
              <a:t>Solde</a:t>
            </a:r>
            <a:r>
              <a:rPr lang="it-IT" dirty="0" smtClean="0"/>
              <a:t> = </a:t>
            </a:r>
          </a:p>
          <a:p>
            <a:r>
              <a:rPr lang="it-IT" i="1" dirty="0" err="1" smtClean="0"/>
              <a:t>Vente</a:t>
            </a:r>
            <a:r>
              <a:rPr lang="it-IT" i="1" dirty="0" smtClean="0"/>
              <a:t> </a:t>
            </a:r>
            <a:r>
              <a:rPr lang="it-IT" i="1" dirty="0" err="1" smtClean="0"/>
              <a:t>au</a:t>
            </a:r>
            <a:r>
              <a:rPr lang="it-IT" i="1" dirty="0" smtClean="0"/>
              <a:t> </a:t>
            </a:r>
            <a:r>
              <a:rPr lang="it-IT" i="1" dirty="0" err="1" smtClean="0"/>
              <a:t>rabais</a:t>
            </a:r>
            <a:r>
              <a:rPr lang="it-IT" i="1" dirty="0"/>
              <a:t>.</a:t>
            </a:r>
            <a:r>
              <a:rPr lang="it-IT" dirty="0" smtClean="0"/>
              <a:t> </a:t>
            </a:r>
            <a:r>
              <a:rPr lang="it-IT" dirty="0" err="1" smtClean="0"/>
              <a:t>homme</a:t>
            </a:r>
            <a:r>
              <a:rPr lang="it-IT" dirty="0" smtClean="0"/>
              <a:t> noir = </a:t>
            </a:r>
            <a:r>
              <a:rPr lang="it-IT" dirty="0" err="1" smtClean="0"/>
              <a:t>homme</a:t>
            </a:r>
            <a:r>
              <a:rPr lang="it-IT" dirty="0" smtClean="0"/>
              <a:t> </a:t>
            </a:r>
            <a:r>
              <a:rPr lang="it-IT" dirty="0" err="1" smtClean="0"/>
              <a:t>au</a:t>
            </a:r>
            <a:r>
              <a:rPr lang="it-IT" dirty="0" smtClean="0"/>
              <a:t> </a:t>
            </a:r>
            <a:r>
              <a:rPr lang="it-IT" dirty="0" err="1" smtClean="0"/>
              <a:t>rabais</a:t>
            </a:r>
            <a:endParaRPr lang="it-IT" dirty="0" smtClean="0"/>
          </a:p>
          <a:p>
            <a:r>
              <a:rPr lang="fr-FR" i="1" dirty="0" smtClean="0"/>
              <a:t>Être </a:t>
            </a:r>
            <a:r>
              <a:rPr lang="fr-FR" i="1" dirty="0"/>
              <a:t>à la solde de </a:t>
            </a:r>
            <a:r>
              <a:rPr lang="fr-FR" dirty="0" smtClean="0"/>
              <a:t>=  être </a:t>
            </a:r>
            <a:r>
              <a:rPr lang="fr-FR" dirty="0"/>
              <a:t>payé </a:t>
            </a:r>
            <a:r>
              <a:rPr lang="fr-FR" dirty="0" smtClean="0"/>
              <a:t>par = «</a:t>
            </a:r>
            <a:r>
              <a:rPr lang="fr-FR" dirty="0"/>
              <a:t> obéir », « servir » avec valeur péjorative.</a:t>
            </a:r>
            <a:endParaRPr lang="it-IT" dirty="0"/>
          </a:p>
          <a:p>
            <a:endParaRPr lang="it-IT" dirty="0"/>
          </a:p>
        </p:txBody>
      </p:sp>
    </p:spTree>
    <p:extLst>
      <p:ext uri="{BB962C8B-B14F-4D97-AF65-F5344CB8AC3E}">
        <p14:creationId xmlns:p14="http://schemas.microsoft.com/office/powerpoint/2010/main" val="29396551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12146"/>
            <a:ext cx="8229600" cy="4914018"/>
          </a:xfrm>
        </p:spPr>
        <p:txBody>
          <a:bodyPr>
            <a:normAutofit/>
          </a:bodyPr>
          <a:lstStyle/>
          <a:p>
            <a:r>
              <a:rPr lang="fr-FR" dirty="0"/>
              <a:t>choix linguistique des poètes de la </a:t>
            </a:r>
            <a:r>
              <a:rPr lang="fr-FR" dirty="0" smtClean="0"/>
              <a:t>négritude</a:t>
            </a:r>
          </a:p>
          <a:p>
            <a:r>
              <a:rPr lang="fr-FR" dirty="0"/>
              <a:t>C</a:t>
            </a:r>
            <a:r>
              <a:rPr lang="fr-FR" dirty="0" smtClean="0"/>
              <a:t>ontradiction </a:t>
            </a:r>
            <a:r>
              <a:rPr lang="fr-FR" dirty="0"/>
              <a:t>entre le contenu contestataire de leur production poétique vis-à-vis du monde occidental et le choix du français ? </a:t>
            </a:r>
            <a:endParaRPr lang="fr-FR" dirty="0" smtClean="0"/>
          </a:p>
          <a:p>
            <a:r>
              <a:rPr lang="fr-FR" dirty="0" smtClean="0"/>
              <a:t>Senghor « </a:t>
            </a:r>
            <a:r>
              <a:rPr lang="fr-FR" dirty="0"/>
              <a:t>Parce que le français est une langue à vocation universelle, que notre message s’adresse aussi aux Français de France et aux autres hommes, parce que le français est une langue de « gentillesse et d’honnêteté ». </a:t>
            </a:r>
            <a:endParaRPr lang="it-IT" dirty="0"/>
          </a:p>
        </p:txBody>
      </p:sp>
    </p:spTree>
    <p:extLst>
      <p:ext uri="{BB962C8B-B14F-4D97-AF65-F5344CB8AC3E}">
        <p14:creationId xmlns:p14="http://schemas.microsoft.com/office/powerpoint/2010/main" val="1970598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94680"/>
            <a:ext cx="8229600" cy="5231484"/>
          </a:xfrm>
        </p:spPr>
        <p:txBody>
          <a:bodyPr/>
          <a:lstStyle/>
          <a:p>
            <a:r>
              <a:rPr lang="fr-FR" dirty="0" smtClean="0"/>
              <a:t>Importance de la dimension de groupe </a:t>
            </a:r>
          </a:p>
          <a:p>
            <a:r>
              <a:rPr lang="fr-FR" dirty="0" smtClean="0"/>
              <a:t>Mais la « Négritude » se décline au pluriel</a:t>
            </a:r>
          </a:p>
          <a:p>
            <a:r>
              <a:rPr lang="fr-FR" dirty="0" smtClean="0"/>
              <a:t>Senghor: « l’ensemble des valeurs de culture africaine » </a:t>
            </a:r>
          </a:p>
          <a:p>
            <a:r>
              <a:rPr lang="fr-FR" dirty="0" smtClean="0"/>
              <a:t>« l’émotion est nègre, comme la raison est </a:t>
            </a:r>
            <a:r>
              <a:rPr lang="fr-FR" dirty="0" err="1" smtClean="0"/>
              <a:t>héllène</a:t>
            </a:r>
            <a:r>
              <a:rPr lang="fr-FR" dirty="0" smtClean="0"/>
              <a:t>’ » </a:t>
            </a:r>
          </a:p>
          <a:p>
            <a:r>
              <a:rPr lang="fr-FR" dirty="0"/>
              <a:t>Alioune </a:t>
            </a:r>
            <a:r>
              <a:rPr lang="fr-FR" dirty="0" err="1"/>
              <a:t>Diop</a:t>
            </a:r>
            <a:r>
              <a:rPr lang="fr-FR" dirty="0"/>
              <a:t> : « la Négritude n’est autre que le génie nègre, et en même temps la volonté d’en révéler la dignité » </a:t>
            </a:r>
          </a:p>
        </p:txBody>
      </p:sp>
    </p:spTree>
    <p:extLst>
      <p:ext uri="{BB962C8B-B14F-4D97-AF65-F5344CB8AC3E}">
        <p14:creationId xmlns:p14="http://schemas.microsoft.com/office/powerpoint/2010/main" val="565719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11134"/>
            <a:ext cx="8229600" cy="5015030"/>
          </a:xfrm>
        </p:spPr>
        <p:txBody>
          <a:bodyPr/>
          <a:lstStyle/>
          <a:p>
            <a:r>
              <a:rPr lang="fr-FR" dirty="0"/>
              <a:t>Damas  : « tout d’abord, nous cherchions à réhabiliter la race noire et à la délivrer du terme péjoratif de « nègre » ; ensuite, nous voulions dénoncer le système colonial, en particulier le principe sur lequel il reposait, à savoir, l’assimilation par l’éducation, l’aliénation des individus et leur dépersonnalisation » </a:t>
            </a:r>
            <a:endParaRPr lang="it-IT" dirty="0"/>
          </a:p>
          <a:p>
            <a:endParaRPr lang="it-IT" dirty="0"/>
          </a:p>
        </p:txBody>
      </p:sp>
    </p:spTree>
    <p:extLst>
      <p:ext uri="{BB962C8B-B14F-4D97-AF65-F5344CB8AC3E}">
        <p14:creationId xmlns:p14="http://schemas.microsoft.com/office/powerpoint/2010/main" val="1171982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fr-FR" sz="2900" dirty="0" smtClean="0"/>
              <a:t>Césaire, «</a:t>
            </a:r>
            <a:r>
              <a:rPr lang="fr-FR" sz="2900" dirty="0"/>
              <a:t>Négritude, </a:t>
            </a:r>
            <a:r>
              <a:rPr lang="fr-FR" sz="2900" dirty="0" err="1"/>
              <a:t>Ethnicity</a:t>
            </a:r>
            <a:r>
              <a:rPr lang="fr-FR" sz="2900" dirty="0"/>
              <a:t> et Cultures Afro aux </a:t>
            </a:r>
            <a:r>
              <a:rPr lang="fr-FR" sz="2900" dirty="0" smtClean="0"/>
              <a:t>Amériques » </a:t>
            </a:r>
            <a:endParaRPr lang="fr-FR" sz="2900" dirty="0"/>
          </a:p>
        </p:txBody>
      </p:sp>
      <p:sp>
        <p:nvSpPr>
          <p:cNvPr id="3" name="Segnaposto contenuto 2"/>
          <p:cNvSpPr>
            <a:spLocks noGrp="1"/>
          </p:cNvSpPr>
          <p:nvPr>
            <p:ph idx="1"/>
          </p:nvPr>
        </p:nvSpPr>
        <p:spPr>
          <a:xfrm>
            <a:off x="457200" y="1518648"/>
            <a:ext cx="8229600" cy="5090427"/>
          </a:xfrm>
        </p:spPr>
        <p:txBody>
          <a:bodyPr>
            <a:normAutofit fontScale="70000" lnSpcReduction="20000"/>
          </a:bodyPr>
          <a:lstStyle/>
          <a:p>
            <a:r>
              <a:rPr lang="fr-FR" dirty="0"/>
              <a:t>« j’avoue ne pas aimer tous les jours le mot négritude même si c’est moi, avec la complicité de quelques autres, qui ai contribué à l’inventer et à le lancer. […] la Négritude n’est pas essentiellement de l’ordre du biologique. De toute évidence, par-delà le biologique immédiat, elle fait référence à quelque chose de plus profond, très exactement à une somme d’expérience vécues qui ont fini par définir et caractériser une des formes de l’humaine destinée telle que l’histoire l’a faite : c’est une des formes historiques de la condition faite à l’homme […] la négritude au premier degré peut se définir d’abord comme prise de conscience de la différence, comme mémoire, comme fidélité et comme solidarité. Mais la négritude n’est pas seulement passive. Elle n’est pas de l’ordre du </a:t>
            </a:r>
            <a:r>
              <a:rPr lang="fr-FR" dirty="0" smtClean="0"/>
              <a:t>pâtir </a:t>
            </a:r>
            <a:r>
              <a:rPr lang="fr-FR" dirty="0"/>
              <a:t>et du subir. Ce n’est ni du pathétisme ni du dolorisme. La négritude résulte d’une attitude active et offensive de l’esprit. Elle est sursaut, et sursaut de dignité. Elle est refus, je veux dire refus de l’oppression. Elle est combat, c’est-à-dire combat contre l’inégalité. </a:t>
            </a:r>
            <a:endParaRPr lang="it-IT" dirty="0"/>
          </a:p>
          <a:p>
            <a:endParaRPr lang="it-IT" dirty="0"/>
          </a:p>
        </p:txBody>
      </p:sp>
    </p:spTree>
    <p:extLst>
      <p:ext uri="{BB962C8B-B14F-4D97-AF65-F5344CB8AC3E}">
        <p14:creationId xmlns:p14="http://schemas.microsoft.com/office/powerpoint/2010/main" val="25734794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dirty="0" smtClean="0"/>
              <a:t>Césaire: « </a:t>
            </a:r>
            <a:r>
              <a:rPr lang="fr-FR" dirty="0"/>
              <a:t>Je crois qu’il y a  toujours un certain danger à fonder quelque chose sur le sang que l’on porte, les Trois gouttes de sang noir; c'est extrêmement délicat, extrêmement dangereux» (interview avec Depestre intitulée </a:t>
            </a:r>
            <a:r>
              <a:rPr lang="fr-FR" i="1" dirty="0"/>
              <a:t>Bonjour et adieu à la négritude</a:t>
            </a:r>
            <a:r>
              <a:rPr lang="fr-FR" dirty="0"/>
              <a:t>). </a:t>
            </a:r>
            <a:endParaRPr lang="it-IT" dirty="0"/>
          </a:p>
          <a:p>
            <a:endParaRPr lang="it-IT" dirty="0"/>
          </a:p>
        </p:txBody>
      </p:sp>
    </p:spTree>
    <p:extLst>
      <p:ext uri="{BB962C8B-B14F-4D97-AF65-F5344CB8AC3E}">
        <p14:creationId xmlns:p14="http://schemas.microsoft.com/office/powerpoint/2010/main" val="24139936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94680"/>
            <a:ext cx="8229600" cy="5231484"/>
          </a:xfrm>
        </p:spPr>
        <p:txBody>
          <a:bodyPr>
            <a:normAutofit/>
          </a:bodyPr>
          <a:lstStyle/>
          <a:p>
            <a:r>
              <a:rPr lang="fr-FR" b="1" dirty="0" smtClean="0"/>
              <a:t>Fanon, </a:t>
            </a:r>
            <a:r>
              <a:rPr lang="fr-FR" b="1" i="1" dirty="0" smtClean="0"/>
              <a:t>Peau noires, masques blancs</a:t>
            </a:r>
            <a:r>
              <a:rPr lang="fr-FR" b="1" dirty="0" smtClean="0"/>
              <a:t> </a:t>
            </a:r>
            <a:r>
              <a:rPr lang="fr-FR" dirty="0" smtClean="0"/>
              <a:t>: « Ma peau noire n’est pas dépositaire de valeurs spécifiques. […] Seront </a:t>
            </a:r>
            <a:r>
              <a:rPr lang="fr-FR" dirty="0" err="1" smtClean="0"/>
              <a:t>désaliénés</a:t>
            </a:r>
            <a:r>
              <a:rPr lang="fr-FR" dirty="0" smtClean="0"/>
              <a:t> </a:t>
            </a:r>
            <a:r>
              <a:rPr lang="fr-FR" dirty="0" err="1" smtClean="0"/>
              <a:t>Nègres</a:t>
            </a:r>
            <a:r>
              <a:rPr lang="fr-FR" dirty="0" smtClean="0"/>
              <a:t> et Blancs qui auront refusé de se laisser enfermer dans la tour substantialisée du passé. […] Pour nous, celui qui adore les </a:t>
            </a:r>
            <a:r>
              <a:rPr lang="fr-FR" dirty="0" err="1" smtClean="0"/>
              <a:t>nègres</a:t>
            </a:r>
            <a:r>
              <a:rPr lang="fr-FR" dirty="0" smtClean="0"/>
              <a:t> est aussi "malade" que celui qui les exècre. Inversement, le Noir qui veut blanchir sa race est aussi malheureux que celui qui prêche la haine du Blanc. »</a:t>
            </a:r>
          </a:p>
          <a:p>
            <a:endParaRPr lang="fr-FR" dirty="0"/>
          </a:p>
        </p:txBody>
      </p:sp>
    </p:spTree>
    <p:extLst>
      <p:ext uri="{BB962C8B-B14F-4D97-AF65-F5344CB8AC3E}">
        <p14:creationId xmlns:p14="http://schemas.microsoft.com/office/powerpoint/2010/main" val="21170199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900" y="198438"/>
            <a:ext cx="7594600" cy="525462"/>
          </a:xfrm>
        </p:spPr>
        <p:style>
          <a:lnRef idx="1">
            <a:schemeClr val="accent4"/>
          </a:lnRef>
          <a:fillRef idx="2">
            <a:schemeClr val="accent4"/>
          </a:fillRef>
          <a:effectRef idx="1">
            <a:schemeClr val="accent4"/>
          </a:effectRef>
          <a:fontRef idx="minor">
            <a:schemeClr val="dk1"/>
          </a:fontRef>
        </p:style>
        <p:txBody>
          <a:bodyPr>
            <a:normAutofit/>
          </a:bodyPr>
          <a:lstStyle/>
          <a:p>
            <a:r>
              <a:rPr lang="it-IT" sz="2500" dirty="0" smtClean="0"/>
              <a:t>D’</a:t>
            </a:r>
            <a:r>
              <a:rPr lang="it-IT" sz="2500" dirty="0" err="1" smtClean="0"/>
              <a:t>autres</a:t>
            </a:r>
            <a:r>
              <a:rPr lang="it-IT" sz="2500" dirty="0" smtClean="0"/>
              <a:t> </a:t>
            </a:r>
            <a:r>
              <a:rPr lang="it-IT" sz="2500" dirty="0" err="1" smtClean="0"/>
              <a:t>critiques</a:t>
            </a:r>
            <a:r>
              <a:rPr lang="it-IT" sz="2500" dirty="0" smtClean="0"/>
              <a:t> à la </a:t>
            </a:r>
            <a:r>
              <a:rPr lang="it-IT" sz="2500" dirty="0" err="1" smtClean="0"/>
              <a:t>négritude</a:t>
            </a:r>
            <a:endParaRPr lang="it-IT" sz="2500" dirty="0"/>
          </a:p>
        </p:txBody>
      </p:sp>
      <p:sp>
        <p:nvSpPr>
          <p:cNvPr id="3" name="Segnaposto contenuto 2"/>
          <p:cNvSpPr>
            <a:spLocks noGrp="1"/>
          </p:cNvSpPr>
          <p:nvPr>
            <p:ph idx="1"/>
          </p:nvPr>
        </p:nvSpPr>
        <p:spPr>
          <a:xfrm>
            <a:off x="457200" y="1041400"/>
            <a:ext cx="8229600" cy="5275263"/>
          </a:xfrm>
        </p:spPr>
        <p:txBody>
          <a:bodyPr>
            <a:normAutofit fontScale="77500" lnSpcReduction="20000"/>
          </a:bodyPr>
          <a:lstStyle/>
          <a:p>
            <a:r>
              <a:rPr lang="fr-FR" dirty="0" smtClean="0"/>
              <a:t>Ce sont en particulier les thèses de Senghor à avoir soulevé de polémiques, notamment parmi les intellectuels de la génération suivante</a:t>
            </a:r>
          </a:p>
          <a:p>
            <a:r>
              <a:rPr lang="fr-FR" b="1" dirty="0" smtClean="0"/>
              <a:t>Stanislav </a:t>
            </a:r>
            <a:r>
              <a:rPr lang="fr-FR" b="1" dirty="0" err="1" smtClean="0"/>
              <a:t>Adotevi</a:t>
            </a:r>
            <a:r>
              <a:rPr lang="fr-FR" b="1" dirty="0" smtClean="0"/>
              <a:t>, </a:t>
            </a:r>
            <a:r>
              <a:rPr lang="fr-FR" b="1" i="1" dirty="0" smtClean="0"/>
              <a:t>Négritude et </a:t>
            </a:r>
            <a:r>
              <a:rPr lang="fr-FR" b="1" i="1" dirty="0" err="1" smtClean="0"/>
              <a:t>négrologue</a:t>
            </a:r>
            <a:r>
              <a:rPr lang="fr-FR" b="1" i="1" dirty="0" smtClean="0"/>
              <a:t>: </a:t>
            </a:r>
          </a:p>
          <a:p>
            <a:r>
              <a:rPr lang="fr-FR" dirty="0" smtClean="0"/>
              <a:t>« La négritude repose sur des notions confuses et inexistantes dans la mesure où elle affirme de manière abstraite une </a:t>
            </a:r>
            <a:r>
              <a:rPr lang="fr-FR" u="sng" dirty="0" smtClean="0"/>
              <a:t>fraternité abstraite </a:t>
            </a:r>
            <a:r>
              <a:rPr lang="fr-FR" dirty="0" smtClean="0"/>
              <a:t>des nègres. Ensuite (…) elle suppose une </a:t>
            </a:r>
            <a:r>
              <a:rPr lang="fr-FR" u="sng" dirty="0" smtClean="0"/>
              <a:t>essence rigide du nègre que le temps n’atteint pas.</a:t>
            </a:r>
            <a:r>
              <a:rPr lang="fr-FR" dirty="0" smtClean="0"/>
              <a:t> A cette permanence s’ajoute une spécificité que ni les </a:t>
            </a:r>
            <a:r>
              <a:rPr lang="fr-FR" u="sng" dirty="0" smtClean="0"/>
              <a:t>déterminations sociologiques ni les variations historiques ni les réalités géographiques </a:t>
            </a:r>
            <a:r>
              <a:rPr lang="fr-FR" dirty="0" smtClean="0"/>
              <a:t>ne confirment. Elle fait des nègres des êtres partout semblables, partout et dans le temps ».</a:t>
            </a:r>
          </a:p>
          <a:p>
            <a:r>
              <a:rPr lang="fr-FR" dirty="0" smtClean="0"/>
              <a:t>Ces critiques sont fondées. </a:t>
            </a:r>
            <a:r>
              <a:rPr lang="fr-FR" b="1" dirty="0" smtClean="0"/>
              <a:t>Cela ne nie pas la valeur proprement littéraire </a:t>
            </a:r>
            <a:r>
              <a:rPr lang="fr-FR" dirty="0" smtClean="0"/>
              <a:t>des poèmes issus de ce mouvement.  </a:t>
            </a:r>
            <a:endParaRPr lang="fr-FR" dirty="0"/>
          </a:p>
        </p:txBody>
      </p:sp>
    </p:spTree>
    <p:extLst>
      <p:ext uri="{BB962C8B-B14F-4D97-AF65-F5344CB8AC3E}">
        <p14:creationId xmlns:p14="http://schemas.microsoft.com/office/powerpoint/2010/main" val="7378384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56354"/>
            <a:ext cx="5018472"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err="1" smtClean="0"/>
              <a:t>Aimé</a:t>
            </a:r>
            <a:r>
              <a:rPr lang="it-IT" dirty="0" smtClean="0"/>
              <a:t> </a:t>
            </a:r>
            <a:r>
              <a:rPr lang="it-IT" dirty="0" err="1" smtClean="0"/>
              <a:t>Césaire</a:t>
            </a:r>
            <a:r>
              <a:rPr lang="it-IT" dirty="0" smtClean="0"/>
              <a:t/>
            </a:r>
            <a:br>
              <a:rPr lang="it-IT" dirty="0" smtClean="0"/>
            </a:br>
            <a:r>
              <a:rPr lang="it-IT" dirty="0" smtClean="0"/>
              <a:t>(1913-2008)</a:t>
            </a:r>
            <a:endParaRPr lang="it-IT" dirty="0"/>
          </a:p>
        </p:txBody>
      </p:sp>
      <p:sp>
        <p:nvSpPr>
          <p:cNvPr id="3" name="Segnaposto contenuto 2"/>
          <p:cNvSpPr>
            <a:spLocks noGrp="1"/>
          </p:cNvSpPr>
          <p:nvPr>
            <p:ph idx="1"/>
          </p:nvPr>
        </p:nvSpPr>
        <p:spPr>
          <a:xfrm>
            <a:off x="122279" y="1535244"/>
            <a:ext cx="7678553" cy="4958554"/>
          </a:xfrm>
        </p:spPr>
        <p:txBody>
          <a:bodyPr>
            <a:noAutofit/>
          </a:bodyPr>
          <a:lstStyle/>
          <a:p>
            <a:r>
              <a:rPr lang="fr-FR" sz="1800" dirty="0" smtClean="0"/>
              <a:t>Né en Martinique en 1913</a:t>
            </a:r>
          </a:p>
          <a:p>
            <a:r>
              <a:rPr lang="fr-FR" sz="1800" dirty="0" smtClean="0"/>
              <a:t>En 1924 obtient une bourse d’étude </a:t>
            </a:r>
          </a:p>
          <a:p>
            <a:r>
              <a:rPr lang="fr-FR" sz="1800" dirty="0"/>
              <a:t>I</a:t>
            </a:r>
            <a:r>
              <a:rPr lang="fr-FR" sz="1800" dirty="0" smtClean="0"/>
              <a:t>l s’installe avec sa famille dans la capitale (Fort-de-France)</a:t>
            </a:r>
          </a:p>
          <a:p>
            <a:r>
              <a:rPr lang="fr-FR" sz="1800" dirty="0" smtClean="0"/>
              <a:t>Après le baccalauréat, il rentre à l’école normale de Paris</a:t>
            </a:r>
          </a:p>
          <a:p>
            <a:r>
              <a:rPr lang="fr-FR" sz="1800" dirty="0" smtClean="0"/>
              <a:t>A Paris il fait la connaissance de Senghor. Avec Damas et Senghor, il fonde en 1934 la revue </a:t>
            </a:r>
            <a:r>
              <a:rPr lang="fr-FR" sz="1800" i="1" dirty="0" smtClean="0"/>
              <a:t>L’étudiant noir</a:t>
            </a:r>
            <a:r>
              <a:rPr lang="fr-FR" sz="1800" dirty="0" smtClean="0"/>
              <a:t>, où s’échafaude la première Négritude</a:t>
            </a:r>
          </a:p>
          <a:p>
            <a:r>
              <a:rPr lang="fr-FR" sz="1800" dirty="0" smtClean="0"/>
              <a:t>A Paris dans les années 1930: grande effervescence culturelle, découverte du jazz, de l’art nègre. Beaucoup d’intellectuels noirs choisissent Paris (Cullen, </a:t>
            </a:r>
            <a:r>
              <a:rPr lang="fr-FR" sz="1800" dirty="0" err="1" smtClean="0"/>
              <a:t>Garvey</a:t>
            </a:r>
            <a:r>
              <a:rPr lang="fr-FR" sz="1800" dirty="0" smtClean="0"/>
              <a:t>, W.E. Dubois, qui a organisé à Paris en 1919 le premier congrès pan africain</a:t>
            </a:r>
            <a:r>
              <a:rPr lang="fr-FR" sz="1800" dirty="0"/>
              <a:t>)</a:t>
            </a:r>
            <a:endParaRPr lang="fr-FR" sz="1800" dirty="0" smtClean="0"/>
          </a:p>
          <a:p>
            <a:pPr marL="0" indent="0">
              <a:buNone/>
            </a:pPr>
            <a:endParaRPr lang="fr-FR" sz="1800" dirty="0"/>
          </a:p>
        </p:txBody>
      </p:sp>
      <p:pic>
        <p:nvPicPr>
          <p:cNvPr id="4" name="Immagin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0616"/>
            <a:ext cx="3505200" cy="2311400"/>
          </a:xfrm>
          <a:prstGeom prst="rect">
            <a:avLst/>
          </a:prstGeom>
        </p:spPr>
      </p:pic>
    </p:spTree>
    <p:extLst>
      <p:ext uri="{BB962C8B-B14F-4D97-AF65-F5344CB8AC3E}">
        <p14:creationId xmlns:p14="http://schemas.microsoft.com/office/powerpoint/2010/main" val="34183271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u="sng" dirty="0"/>
              <a:t>Le 6 mai 1931 l’exposition est inaugurée par : </a:t>
            </a:r>
            <a:endParaRPr lang="it-IT" u="sng" dirty="0"/>
          </a:p>
          <a:p>
            <a:r>
              <a:rPr lang="fr-FR" dirty="0"/>
              <a:t>Le président de la République : Gaston Doumergue</a:t>
            </a:r>
            <a:endParaRPr lang="it-IT" dirty="0"/>
          </a:p>
          <a:p>
            <a:r>
              <a:rPr lang="fr-FR" dirty="0"/>
              <a:t>Le ministre des Colonies : Paul Reynaud</a:t>
            </a:r>
            <a:endParaRPr lang="it-IT" dirty="0"/>
          </a:p>
          <a:p>
            <a:r>
              <a:rPr lang="fr-FR" dirty="0"/>
              <a:t>Le gouverneur des Colonies : Léon </a:t>
            </a:r>
            <a:r>
              <a:rPr lang="fr-FR" dirty="0" err="1"/>
              <a:t>Geismar</a:t>
            </a:r>
            <a:endParaRPr lang="it-IT" dirty="0"/>
          </a:p>
          <a:p>
            <a:r>
              <a:rPr lang="fr-FR" dirty="0"/>
              <a:t>Le commissaire général de l’Exposition : le maréchal Lyautey </a:t>
            </a:r>
            <a:endParaRPr lang="it-IT" dirty="0"/>
          </a:p>
          <a:p>
            <a:endParaRPr lang="it-IT" dirty="0"/>
          </a:p>
        </p:txBody>
      </p:sp>
    </p:spTree>
    <p:extLst>
      <p:ext uri="{BB962C8B-B14F-4D97-AF65-F5344CB8AC3E}">
        <p14:creationId xmlns:p14="http://schemas.microsoft.com/office/powerpoint/2010/main" val="15590229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17845" y="232767"/>
            <a:ext cx="5041062" cy="71629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err="1" smtClean="0"/>
              <a:t>Carrière</a:t>
            </a:r>
            <a:r>
              <a:rPr lang="it-IT" dirty="0" smtClean="0"/>
              <a:t> </a:t>
            </a:r>
            <a:r>
              <a:rPr lang="it-IT" dirty="0" err="1" smtClean="0"/>
              <a:t>politique</a:t>
            </a:r>
            <a:endParaRPr lang="it-IT" dirty="0"/>
          </a:p>
        </p:txBody>
      </p:sp>
      <p:sp>
        <p:nvSpPr>
          <p:cNvPr id="3" name="Segnaposto contenuto 2"/>
          <p:cNvSpPr>
            <a:spLocks noGrp="1"/>
          </p:cNvSpPr>
          <p:nvPr>
            <p:ph idx="1"/>
          </p:nvPr>
        </p:nvSpPr>
        <p:spPr>
          <a:xfrm>
            <a:off x="457200" y="1136649"/>
            <a:ext cx="8229600" cy="5169388"/>
          </a:xfrm>
        </p:spPr>
        <p:txBody>
          <a:bodyPr>
            <a:normAutofit fontScale="70000" lnSpcReduction="20000"/>
          </a:bodyPr>
          <a:lstStyle/>
          <a:p>
            <a:r>
              <a:rPr lang="fr-FR" dirty="0" smtClean="0"/>
              <a:t>1945: élection comme maire de Fort-de-France </a:t>
            </a:r>
          </a:p>
          <a:p>
            <a:r>
              <a:rPr lang="fr-FR" dirty="0" smtClean="0"/>
              <a:t>1946: élection comme député de la Martinique (jusqu’en 1993)</a:t>
            </a:r>
          </a:p>
          <a:p>
            <a:r>
              <a:rPr lang="fr-FR" dirty="0"/>
              <a:t>Son objectif politique </a:t>
            </a:r>
            <a:r>
              <a:rPr lang="fr-FR" dirty="0" smtClean="0"/>
              <a:t>= départementalisation </a:t>
            </a:r>
            <a:r>
              <a:rPr lang="fr-FR" dirty="0"/>
              <a:t>de la </a:t>
            </a:r>
            <a:r>
              <a:rPr lang="fr-FR" dirty="0" smtClean="0"/>
              <a:t>Martinique</a:t>
            </a:r>
            <a:endParaRPr lang="it-IT" dirty="0"/>
          </a:p>
          <a:p>
            <a:r>
              <a:rPr lang="fr-FR" dirty="0"/>
              <a:t>19 mars 1946 : loi de la départementalisation adoptée à l’unanimité </a:t>
            </a:r>
            <a:endParaRPr lang="fr-FR" dirty="0" smtClean="0"/>
          </a:p>
          <a:p>
            <a:r>
              <a:rPr lang="fr-FR" dirty="0" smtClean="0"/>
              <a:t>Les </a:t>
            </a:r>
            <a:r>
              <a:rPr lang="fr-FR" dirty="0"/>
              <a:t>« quatre vieilles colonies », issues du premier empire colonial français (la Guadeloupe, la Martinique, la Réunion et la Guyane) sont séparées de l’Empire colonial et administrées par des préfets dépendants du ministère de l’intérieur. Les lois et décrets en vigueur dans la France métropolitaine seront appliqués à ces nouveaux départements.  </a:t>
            </a:r>
            <a:endParaRPr lang="fr-FR" dirty="0" smtClean="0"/>
          </a:p>
          <a:p>
            <a:r>
              <a:rPr lang="fr-FR" dirty="0" smtClean="0"/>
              <a:t>Entre 1946 et 1956: il adhère au parti communiste</a:t>
            </a:r>
          </a:p>
          <a:p>
            <a:r>
              <a:rPr lang="fr-FR" dirty="0" smtClean="0"/>
              <a:t>Sa politique culturelle est caractérisée par sa volonté de mettre la culture à la portée et au service du peuple; valoriser les artistes des Antilles</a:t>
            </a:r>
          </a:p>
          <a:p>
            <a:r>
              <a:rPr lang="fr-FR" dirty="0"/>
              <a:t>En 2001, à ce moment il se retire de la vie </a:t>
            </a:r>
            <a:r>
              <a:rPr lang="fr-FR" dirty="0" smtClean="0"/>
              <a:t>politique</a:t>
            </a:r>
            <a:r>
              <a:rPr lang="it-IT" dirty="0" smtClean="0"/>
              <a:t>, </a:t>
            </a:r>
            <a:r>
              <a:rPr lang="fr-FR" dirty="0"/>
              <a:t>mais il restera actif et engagé jusqu’à la fin de ses jours. </a:t>
            </a:r>
            <a:endParaRPr lang="fr-FR" dirty="0" smtClean="0"/>
          </a:p>
        </p:txBody>
      </p:sp>
    </p:spTree>
    <p:extLst>
      <p:ext uri="{BB962C8B-B14F-4D97-AF65-F5344CB8AC3E}">
        <p14:creationId xmlns:p14="http://schemas.microsoft.com/office/powerpoint/2010/main" val="1522260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200"/>
            <a:ext cx="8229600" cy="6013691"/>
          </a:xfrm>
        </p:spPr>
        <p:txBody>
          <a:bodyPr>
            <a:normAutofit fontScale="92500" lnSpcReduction="20000"/>
          </a:bodyPr>
          <a:lstStyle/>
          <a:p>
            <a:r>
              <a:rPr lang="fr-FR" b="1" dirty="0" smtClean="0">
                <a:solidFill>
                  <a:srgbClr val="800000"/>
                </a:solidFill>
              </a:rPr>
              <a:t>Théâtre</a:t>
            </a:r>
            <a:r>
              <a:rPr lang="fr-FR" b="1" dirty="0">
                <a:solidFill>
                  <a:srgbClr val="800000"/>
                </a:solidFill>
              </a:rPr>
              <a:t>: </a:t>
            </a:r>
          </a:p>
          <a:p>
            <a:r>
              <a:rPr lang="fr-FR" b="1" i="1" dirty="0"/>
              <a:t>Et les chiens se taisaient</a:t>
            </a:r>
            <a:r>
              <a:rPr lang="fr-FR" i="1" dirty="0"/>
              <a:t> </a:t>
            </a:r>
            <a:r>
              <a:rPr lang="fr-FR" dirty="0"/>
              <a:t>(écrit en 1946, publié en 1958) </a:t>
            </a:r>
            <a:endParaRPr lang="fr-FR" b="1" i="1" dirty="0" smtClean="0"/>
          </a:p>
          <a:p>
            <a:r>
              <a:rPr lang="fr-FR" b="1" i="1" dirty="0" smtClean="0"/>
              <a:t>La </a:t>
            </a:r>
            <a:r>
              <a:rPr lang="fr-FR" b="1" i="1" dirty="0"/>
              <a:t>tragédie du roi Christophe</a:t>
            </a:r>
            <a:r>
              <a:rPr lang="fr-FR" b="1" dirty="0"/>
              <a:t> (1963</a:t>
            </a:r>
            <a:r>
              <a:rPr lang="fr-FR" b="1" dirty="0" smtClean="0"/>
              <a:t>) – </a:t>
            </a:r>
            <a:r>
              <a:rPr lang="fr-FR" dirty="0" smtClean="0"/>
              <a:t>sur la révolution haïtienne</a:t>
            </a:r>
            <a:endParaRPr lang="fr-FR" dirty="0"/>
          </a:p>
          <a:p>
            <a:r>
              <a:rPr lang="fr-FR" b="1" i="1" dirty="0"/>
              <a:t>Une saison au Congo</a:t>
            </a:r>
            <a:r>
              <a:rPr lang="fr-FR" b="1" dirty="0"/>
              <a:t> (1966</a:t>
            </a:r>
            <a:r>
              <a:rPr lang="fr-FR" b="1" dirty="0" smtClean="0"/>
              <a:t>) </a:t>
            </a:r>
            <a:r>
              <a:rPr lang="fr-FR" dirty="0" smtClean="0"/>
              <a:t>– derniers mois de patrice Lumumba, premier président du Congo belge</a:t>
            </a:r>
            <a:endParaRPr lang="fr-FR" dirty="0"/>
          </a:p>
          <a:p>
            <a:r>
              <a:rPr lang="fr-FR" b="1" i="1" dirty="0"/>
              <a:t>Une tempête</a:t>
            </a:r>
            <a:r>
              <a:rPr lang="fr-FR" b="1" dirty="0"/>
              <a:t> (1969)</a:t>
            </a:r>
            <a:r>
              <a:rPr lang="fr-FR" dirty="0"/>
              <a:t>- réécriture de </a:t>
            </a:r>
            <a:r>
              <a:rPr lang="fr-FR" dirty="0" smtClean="0"/>
              <a:t>Shakespeare. </a:t>
            </a:r>
          </a:p>
          <a:p>
            <a:r>
              <a:rPr lang="it-IT" b="1" dirty="0" err="1" smtClean="0">
                <a:solidFill>
                  <a:srgbClr val="800000"/>
                </a:solidFill>
              </a:rPr>
              <a:t>Essais</a:t>
            </a:r>
            <a:r>
              <a:rPr lang="it-IT" b="1" dirty="0" smtClean="0">
                <a:solidFill>
                  <a:srgbClr val="800000"/>
                </a:solidFill>
              </a:rPr>
              <a:t> / </a:t>
            </a:r>
            <a:r>
              <a:rPr lang="it-IT" b="1" dirty="0" err="1" smtClean="0">
                <a:solidFill>
                  <a:srgbClr val="800000"/>
                </a:solidFill>
              </a:rPr>
              <a:t>biographies</a:t>
            </a:r>
            <a:r>
              <a:rPr lang="it-IT" b="1" dirty="0" smtClean="0">
                <a:solidFill>
                  <a:srgbClr val="800000"/>
                </a:solidFill>
              </a:rPr>
              <a:t>: </a:t>
            </a:r>
          </a:p>
          <a:p>
            <a:r>
              <a:rPr lang="it-IT" b="1" i="1" dirty="0" err="1" smtClean="0"/>
              <a:t>Discours</a:t>
            </a:r>
            <a:r>
              <a:rPr lang="it-IT" b="1" i="1" dirty="0" smtClean="0"/>
              <a:t> </a:t>
            </a:r>
            <a:r>
              <a:rPr lang="it-IT" b="1" i="1" dirty="0" err="1"/>
              <a:t>sur</a:t>
            </a:r>
            <a:r>
              <a:rPr lang="it-IT" b="1" i="1" dirty="0"/>
              <a:t> le </a:t>
            </a:r>
            <a:r>
              <a:rPr lang="it-IT" b="1" i="1" dirty="0" err="1"/>
              <a:t>colonialisme</a:t>
            </a:r>
            <a:r>
              <a:rPr lang="it-IT" b="1" dirty="0"/>
              <a:t> (1951</a:t>
            </a:r>
            <a:r>
              <a:rPr lang="it-IT" b="1" dirty="0" smtClean="0"/>
              <a:t>)</a:t>
            </a:r>
          </a:p>
          <a:p>
            <a:r>
              <a:rPr lang="it-IT" b="1" i="1" dirty="0" err="1" smtClean="0"/>
              <a:t>Toussaint</a:t>
            </a:r>
            <a:r>
              <a:rPr lang="it-IT" b="1" i="1" dirty="0" smtClean="0"/>
              <a:t> </a:t>
            </a:r>
            <a:r>
              <a:rPr lang="it-IT" b="1" i="1" dirty="0" err="1"/>
              <a:t>Louverture</a:t>
            </a:r>
            <a:r>
              <a:rPr lang="it-IT" b="1" i="1" dirty="0"/>
              <a:t>: la </a:t>
            </a:r>
            <a:r>
              <a:rPr lang="it-IT" b="1" i="1" dirty="0" err="1"/>
              <a:t>révolution</a:t>
            </a:r>
            <a:r>
              <a:rPr lang="it-IT" b="1" i="1" dirty="0"/>
              <a:t> </a:t>
            </a:r>
            <a:r>
              <a:rPr lang="it-IT" b="1" i="1" dirty="0" err="1"/>
              <a:t>française</a:t>
            </a:r>
            <a:r>
              <a:rPr lang="it-IT" b="1" i="1" dirty="0"/>
              <a:t> et le </a:t>
            </a:r>
            <a:r>
              <a:rPr lang="it-IT" b="1" i="1" dirty="0" err="1"/>
              <a:t>problème</a:t>
            </a:r>
            <a:r>
              <a:rPr lang="it-IT" b="1" i="1" dirty="0"/>
              <a:t> </a:t>
            </a:r>
            <a:r>
              <a:rPr lang="it-IT" b="1" i="1" dirty="0" err="1"/>
              <a:t>colonial</a:t>
            </a:r>
            <a:r>
              <a:rPr lang="it-IT" b="1" i="1" dirty="0"/>
              <a:t> </a:t>
            </a:r>
            <a:r>
              <a:rPr lang="it-IT" b="1" dirty="0"/>
              <a:t>(1962)</a:t>
            </a:r>
          </a:p>
          <a:p>
            <a:endParaRPr lang="it-IT" dirty="0"/>
          </a:p>
        </p:txBody>
      </p:sp>
    </p:spTree>
    <p:extLst>
      <p:ext uri="{BB962C8B-B14F-4D97-AF65-F5344CB8AC3E}">
        <p14:creationId xmlns:p14="http://schemas.microsoft.com/office/powerpoint/2010/main" val="338826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7846"/>
            <a:ext cx="8229600" cy="6104326"/>
          </a:xfrm>
        </p:spPr>
        <p:txBody>
          <a:bodyPr>
            <a:normAutofit lnSpcReduction="10000"/>
          </a:bodyPr>
          <a:lstStyle/>
          <a:p>
            <a:pPr lvl="0"/>
            <a:r>
              <a:rPr lang="fr-FR" i="1" dirty="0"/>
              <a:t>Le Cahier d’un retour au pays </a:t>
            </a:r>
            <a:r>
              <a:rPr lang="fr-FR" i="1" dirty="0" smtClean="0"/>
              <a:t>natal</a:t>
            </a:r>
            <a:endParaRPr lang="fr-FR" dirty="0"/>
          </a:p>
          <a:p>
            <a:pPr lvl="0"/>
            <a:r>
              <a:rPr lang="fr-FR" dirty="0" smtClean="0"/>
              <a:t>Il </a:t>
            </a:r>
            <a:r>
              <a:rPr lang="fr-FR" dirty="0"/>
              <a:t>commence la rédaction en 1935 </a:t>
            </a:r>
            <a:endParaRPr lang="it-IT" dirty="0"/>
          </a:p>
          <a:p>
            <a:pPr lvl="0"/>
            <a:r>
              <a:rPr lang="fr-FR" dirty="0"/>
              <a:t>Après un refus de la part d’un éditeur français, le long poème est publié dans la revue </a:t>
            </a:r>
            <a:r>
              <a:rPr lang="fr-FR" i="1" dirty="0"/>
              <a:t>Volonté</a:t>
            </a:r>
            <a:r>
              <a:rPr lang="fr-FR" dirty="0"/>
              <a:t> en 1939</a:t>
            </a:r>
            <a:endParaRPr lang="it-IT" dirty="0"/>
          </a:p>
          <a:p>
            <a:r>
              <a:rPr lang="fr-FR" dirty="0"/>
              <a:t>Première publication en volume, à New York en 1944 et ensuite en 1947 avec la </a:t>
            </a:r>
            <a:r>
              <a:rPr lang="fr-FR" b="1" dirty="0"/>
              <a:t>préface d’André Breton </a:t>
            </a:r>
            <a:r>
              <a:rPr lang="fr-FR" dirty="0"/>
              <a:t>qui en a découvert le texte au cours d’une escale en Martinique. Breton cherche un ruban pour sa fille et dans une revue (</a:t>
            </a:r>
            <a:r>
              <a:rPr lang="fr-FR" i="1" dirty="0"/>
              <a:t>Tropiques</a:t>
            </a:r>
            <a:r>
              <a:rPr lang="fr-FR" dirty="0"/>
              <a:t>) trouve l’édition de la poésie de Césaire </a:t>
            </a:r>
            <a:endParaRPr lang="fr-FR" dirty="0" smtClean="0"/>
          </a:p>
        </p:txBody>
      </p:sp>
      <p:sp>
        <p:nvSpPr>
          <p:cNvPr id="5" name="CasellaDiTesto 4"/>
          <p:cNvSpPr txBox="1"/>
          <p:nvPr/>
        </p:nvSpPr>
        <p:spPr>
          <a:xfrm>
            <a:off x="3125917" y="83735"/>
            <a:ext cx="1207895" cy="55399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sz="3000" dirty="0" err="1" smtClean="0"/>
              <a:t>Poésie</a:t>
            </a:r>
            <a:endParaRPr lang="it-IT" sz="3000" dirty="0"/>
          </a:p>
        </p:txBody>
      </p:sp>
    </p:spTree>
    <p:extLst>
      <p:ext uri="{BB962C8B-B14F-4D97-AF65-F5344CB8AC3E}">
        <p14:creationId xmlns:p14="http://schemas.microsoft.com/office/powerpoint/2010/main" val="2129580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36083"/>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dirty="0" smtClean="0"/>
              <a:t>De la préface d’André Breton: </a:t>
            </a:r>
            <a:endParaRPr lang="fr-FR" dirty="0"/>
          </a:p>
        </p:txBody>
      </p:sp>
      <p:sp>
        <p:nvSpPr>
          <p:cNvPr id="3" name="Segnaposto contenuto 2"/>
          <p:cNvSpPr>
            <a:spLocks noGrp="1"/>
          </p:cNvSpPr>
          <p:nvPr>
            <p:ph idx="1"/>
          </p:nvPr>
        </p:nvSpPr>
        <p:spPr>
          <a:xfrm>
            <a:off x="457200" y="1075511"/>
            <a:ext cx="8229600" cy="5390511"/>
          </a:xfrm>
        </p:spPr>
        <p:txBody>
          <a:bodyPr>
            <a:normAutofit fontScale="92500" lnSpcReduction="20000"/>
          </a:bodyPr>
          <a:lstStyle/>
          <a:p>
            <a:r>
              <a:rPr lang="fr-FR" dirty="0" smtClean="0"/>
              <a:t>(…) Le premier </a:t>
            </a:r>
            <a:r>
              <a:rPr lang="fr-FR" u="sng" dirty="0" smtClean="0"/>
              <a:t>souffle nouveau</a:t>
            </a:r>
            <a:r>
              <a:rPr lang="fr-FR" dirty="0" smtClean="0"/>
              <a:t>, revivifiant, apte à redonner toute confiance est l’apport d’un Noir. Et c’est un Noir qui </a:t>
            </a:r>
            <a:r>
              <a:rPr lang="fr-FR" u="sng" dirty="0" smtClean="0"/>
              <a:t>manie la langue française comme il n’est pas aujourd’hui un Blanc pour la manier</a:t>
            </a:r>
            <a:r>
              <a:rPr lang="fr-FR" dirty="0" smtClean="0"/>
              <a:t>. Et c’est un Noir celui qui nous guide aujourd’hui dans l’inexploré, </a:t>
            </a:r>
            <a:r>
              <a:rPr lang="fr-FR" dirty="0"/>
              <a:t>é</a:t>
            </a:r>
            <a:r>
              <a:rPr lang="fr-FR" dirty="0" smtClean="0"/>
              <a:t>tablissant au fur et à mesure, comme en se jouant, les contacts qui nous font avancer sur des étincelles. Et c’est un Noir qui est </a:t>
            </a:r>
            <a:r>
              <a:rPr lang="fr-FR" u="sng" dirty="0" smtClean="0"/>
              <a:t>non seulement un Noir mais tout l’homme</a:t>
            </a:r>
            <a:r>
              <a:rPr lang="fr-FR" dirty="0" smtClean="0"/>
              <a:t>, qui en exprime toutes les interrogations, toutes les angoisses, tous les espoirs et toutes les extases et qui s’imposera de plus en plus à moi comme le prototype de la dignité. </a:t>
            </a:r>
            <a:endParaRPr lang="fr-FR" dirty="0"/>
          </a:p>
        </p:txBody>
      </p:sp>
    </p:spTree>
    <p:extLst>
      <p:ext uri="{BB962C8B-B14F-4D97-AF65-F5344CB8AC3E}">
        <p14:creationId xmlns:p14="http://schemas.microsoft.com/office/powerpoint/2010/main" val="32283707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21516"/>
            <a:ext cx="8229600" cy="5404648"/>
          </a:xfrm>
        </p:spPr>
        <p:txBody>
          <a:bodyPr>
            <a:normAutofit fontScale="92500"/>
          </a:bodyPr>
          <a:lstStyle/>
          <a:p>
            <a:r>
              <a:rPr lang="fr-FR" dirty="0" smtClean="0"/>
              <a:t>Martinique à la fin des années 1930: aliénation culturelle</a:t>
            </a:r>
          </a:p>
          <a:p>
            <a:r>
              <a:rPr lang="fr-FR" dirty="0" smtClean="0"/>
              <a:t>Les élites culturelles privilégient avant tout les références arrivant de la France, métropole coloniale. </a:t>
            </a:r>
          </a:p>
          <a:p>
            <a:r>
              <a:rPr lang="fr-FR" dirty="0" smtClean="0"/>
              <a:t>Les rares œuvres littéraires martiniquaises soit reproduisent l’exotisme qui caractérisent les œuvres françaises (Mayotte </a:t>
            </a:r>
            <a:r>
              <a:rPr lang="fr-FR" dirty="0" err="1" smtClean="0"/>
              <a:t>Capécia</a:t>
            </a:r>
            <a:r>
              <a:rPr lang="fr-FR" dirty="0" smtClean="0"/>
              <a:t>), soit recopient fidèlement les modèles poétiques de la métropole (épigones des symbolistes, des Parnassiens, de Victor Hugo, de Lamartine, etc.). </a:t>
            </a:r>
            <a:endParaRPr lang="fr-FR" dirty="0"/>
          </a:p>
        </p:txBody>
      </p:sp>
    </p:spTree>
    <p:extLst>
      <p:ext uri="{BB962C8B-B14F-4D97-AF65-F5344CB8AC3E}">
        <p14:creationId xmlns:p14="http://schemas.microsoft.com/office/powerpoint/2010/main" val="1165778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777"/>
            <a:ext cx="8229600" cy="516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smtClean="0"/>
              <a:t>Cahier d’un </a:t>
            </a:r>
            <a:r>
              <a:rPr lang="it-IT" dirty="0" err="1" smtClean="0"/>
              <a:t>retour</a:t>
            </a:r>
            <a:r>
              <a:rPr lang="it-IT" dirty="0" smtClean="0"/>
              <a:t> </a:t>
            </a:r>
            <a:r>
              <a:rPr lang="it-IT" dirty="0" err="1" smtClean="0"/>
              <a:t>au</a:t>
            </a:r>
            <a:r>
              <a:rPr lang="it-IT" dirty="0" smtClean="0"/>
              <a:t> </a:t>
            </a:r>
            <a:r>
              <a:rPr lang="it-IT" dirty="0" err="1" smtClean="0"/>
              <a:t>pays</a:t>
            </a:r>
            <a:r>
              <a:rPr lang="it-IT" dirty="0" smtClean="0"/>
              <a:t> </a:t>
            </a:r>
            <a:r>
              <a:rPr lang="it-IT" dirty="0" err="1" smtClean="0"/>
              <a:t>natal</a:t>
            </a:r>
            <a:endParaRPr lang="it-IT" dirty="0"/>
          </a:p>
        </p:txBody>
      </p:sp>
      <p:sp>
        <p:nvSpPr>
          <p:cNvPr id="3" name="Segnaposto contenuto 2"/>
          <p:cNvSpPr>
            <a:spLocks noGrp="1"/>
          </p:cNvSpPr>
          <p:nvPr>
            <p:ph idx="1"/>
          </p:nvPr>
        </p:nvSpPr>
        <p:spPr>
          <a:xfrm>
            <a:off x="457200" y="711795"/>
            <a:ext cx="8229600" cy="5973508"/>
          </a:xfrm>
        </p:spPr>
        <p:txBody>
          <a:bodyPr>
            <a:normAutofit fontScale="70000" lnSpcReduction="20000"/>
          </a:bodyPr>
          <a:lstStyle/>
          <a:p>
            <a:r>
              <a:rPr lang="fr-FR" b="1" dirty="0" smtClean="0"/>
              <a:t>Poésie? </a:t>
            </a:r>
          </a:p>
          <a:p>
            <a:r>
              <a:rPr lang="fr-FR" dirty="0" smtClean="0"/>
              <a:t>L’utilisation du mot “cahier”, l’absence des strophes et rimes régulières, et d’une structure bien identifiable, l’insertion des parties en prose -&gt; tous ces éléments suggèrent le refus de la poésie au sens conventionnel du terme</a:t>
            </a:r>
          </a:p>
          <a:p>
            <a:r>
              <a:rPr lang="fr-FR" b="1" dirty="0" smtClean="0"/>
              <a:t>Lexique</a:t>
            </a:r>
            <a:r>
              <a:rPr lang="fr-FR" dirty="0" smtClean="0"/>
              <a:t> compliqué, rare, varié (technicismes, néologismes,  vulgarismes, faune et flore de Martinique, expressions recherchées), quelques termes créoles (ex: morne=petite colline arrondie)</a:t>
            </a:r>
          </a:p>
          <a:p>
            <a:r>
              <a:rPr lang="fr-FR" dirty="0" smtClean="0"/>
              <a:t>Ex: </a:t>
            </a:r>
            <a:r>
              <a:rPr lang="fr-FR" b="1" dirty="0" err="1" smtClean="0"/>
              <a:t>inattendument</a:t>
            </a:r>
            <a:r>
              <a:rPr lang="fr-FR" b="1" dirty="0" smtClean="0"/>
              <a:t> </a:t>
            </a:r>
            <a:r>
              <a:rPr lang="fr-FR" dirty="0" smtClean="0"/>
              <a:t>(néologisme)</a:t>
            </a:r>
          </a:p>
          <a:p>
            <a:r>
              <a:rPr lang="fr-FR" dirty="0" smtClean="0"/>
              <a:t>Ex: </a:t>
            </a:r>
            <a:r>
              <a:rPr lang="fr-FR" b="1" dirty="0" err="1" smtClean="0"/>
              <a:t>verrition</a:t>
            </a:r>
            <a:r>
              <a:rPr lang="fr-FR" dirty="0" smtClean="0"/>
              <a:t> (néologisme, mot rare, du verbe latin « </a:t>
            </a:r>
            <a:r>
              <a:rPr lang="fr-FR" dirty="0" err="1" smtClean="0"/>
              <a:t>verri</a:t>
            </a:r>
            <a:r>
              <a:rPr lang="fr-FR" dirty="0" smtClean="0"/>
              <a:t> » = frotter, gratter </a:t>
            </a:r>
          </a:p>
          <a:p>
            <a:r>
              <a:rPr lang="fr-FR" dirty="0" smtClean="0"/>
              <a:t>Ex. </a:t>
            </a:r>
            <a:r>
              <a:rPr lang="fr-FR" b="1" dirty="0" err="1" smtClean="0"/>
              <a:t>cuisinage</a:t>
            </a:r>
            <a:r>
              <a:rPr lang="fr-FR" dirty="0" smtClean="0"/>
              <a:t> (néologisme, mais appartenant au registre bas de la langue. « Il avait l’agoraphobie Noël. Ce qu’il lui fallait c’était toute une journée d’affairement, d’apprêts, de </a:t>
            </a:r>
            <a:r>
              <a:rPr lang="fr-FR" dirty="0" err="1" smtClean="0"/>
              <a:t>cuisinages</a:t>
            </a:r>
            <a:r>
              <a:rPr lang="fr-FR" dirty="0" smtClean="0"/>
              <a:t>, de nettoyages, d’inquiétudes…</a:t>
            </a:r>
          </a:p>
          <a:p>
            <a:r>
              <a:rPr lang="fr-FR" dirty="0" smtClean="0"/>
              <a:t>Ex: </a:t>
            </a:r>
            <a:r>
              <a:rPr lang="fr-FR" b="1" dirty="0" smtClean="0"/>
              <a:t>ma laideur </a:t>
            </a:r>
            <a:r>
              <a:rPr lang="fr-FR" b="1" dirty="0" err="1" smtClean="0"/>
              <a:t>pahouine</a:t>
            </a:r>
            <a:r>
              <a:rPr lang="fr-FR" b="1" dirty="0" smtClean="0"/>
              <a:t> </a:t>
            </a:r>
            <a:r>
              <a:rPr lang="fr-FR" dirty="0" smtClean="0"/>
              <a:t>= adjectif neuf créé à partir de </a:t>
            </a:r>
            <a:r>
              <a:rPr lang="fr-FR" dirty="0" err="1" smtClean="0"/>
              <a:t>Pahouin</a:t>
            </a:r>
            <a:r>
              <a:rPr lang="fr-FR" dirty="0" smtClean="0"/>
              <a:t>=tribu d’Afrique</a:t>
            </a:r>
          </a:p>
          <a:p>
            <a:r>
              <a:rPr lang="fr-FR" dirty="0" smtClean="0"/>
              <a:t>Ex. </a:t>
            </a:r>
            <a:r>
              <a:rPr lang="fr-FR" b="1" dirty="0" smtClean="0"/>
              <a:t>Syzygie </a:t>
            </a:r>
            <a:r>
              <a:rPr lang="fr-FR" dirty="0" smtClean="0"/>
              <a:t>= terme technique de l’astronomie = soleil, lune et terre en ligne </a:t>
            </a:r>
          </a:p>
          <a:p>
            <a:endParaRPr lang="fr-FR" dirty="0" smtClean="0"/>
          </a:p>
          <a:p>
            <a:endParaRPr lang="fr-FR" dirty="0" smtClean="0"/>
          </a:p>
        </p:txBody>
      </p:sp>
    </p:spTree>
    <p:extLst>
      <p:ext uri="{BB962C8B-B14F-4D97-AF65-F5344CB8AC3E}">
        <p14:creationId xmlns:p14="http://schemas.microsoft.com/office/powerpoint/2010/main" val="768223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7940" y="87048"/>
            <a:ext cx="7162219" cy="61859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dirty="0" smtClean="0"/>
              <a:t>D’autres caractères du poème</a:t>
            </a:r>
            <a:endParaRPr lang="fr-FR" dirty="0"/>
          </a:p>
        </p:txBody>
      </p:sp>
      <p:sp>
        <p:nvSpPr>
          <p:cNvPr id="3" name="Segnaposto contenuto 2"/>
          <p:cNvSpPr>
            <a:spLocks noGrp="1"/>
          </p:cNvSpPr>
          <p:nvPr>
            <p:ph idx="1"/>
          </p:nvPr>
        </p:nvSpPr>
        <p:spPr>
          <a:xfrm>
            <a:off x="457200" y="894679"/>
            <a:ext cx="8229600" cy="5802513"/>
          </a:xfrm>
        </p:spPr>
        <p:txBody>
          <a:bodyPr>
            <a:normAutofit lnSpcReduction="10000"/>
          </a:bodyPr>
          <a:lstStyle/>
          <a:p>
            <a:r>
              <a:rPr lang="fr-FR" b="1" dirty="0" smtClean="0"/>
              <a:t>Syntaxe désarticulée</a:t>
            </a:r>
            <a:endParaRPr lang="fr-FR" dirty="0" smtClean="0"/>
          </a:p>
          <a:p>
            <a:r>
              <a:rPr lang="fr-FR" b="1" dirty="0" smtClean="0"/>
              <a:t>Recherche </a:t>
            </a:r>
            <a:r>
              <a:rPr lang="fr-FR" b="1" dirty="0"/>
              <a:t>d’un rythme incantatoire</a:t>
            </a:r>
            <a:r>
              <a:rPr lang="fr-FR" dirty="0"/>
              <a:t>: </a:t>
            </a:r>
            <a:r>
              <a:rPr lang="fr-FR" dirty="0" smtClean="0"/>
              <a:t>(</a:t>
            </a:r>
            <a:r>
              <a:rPr lang="fr-FR" dirty="0"/>
              <a:t>« Au bout du petit matin » est répété plus que 10 fois dans la première section du </a:t>
            </a:r>
            <a:r>
              <a:rPr lang="fr-FR" dirty="0" smtClean="0"/>
              <a:t>poème)</a:t>
            </a:r>
            <a:endParaRPr lang="fr-FR" b="1" dirty="0" smtClean="0"/>
          </a:p>
          <a:p>
            <a:r>
              <a:rPr lang="fr-FR" b="1" dirty="0" smtClean="0"/>
              <a:t>Présence d’un interlocuteur</a:t>
            </a:r>
            <a:endParaRPr lang="fr-FR" dirty="0"/>
          </a:p>
          <a:p>
            <a:r>
              <a:rPr lang="fr-FR" b="1" dirty="0" smtClean="0"/>
              <a:t>Poème engagé</a:t>
            </a:r>
          </a:p>
          <a:p>
            <a:r>
              <a:rPr lang="fr-FR" b="1" dirty="0" smtClean="0"/>
              <a:t>Poème de combat</a:t>
            </a:r>
          </a:p>
          <a:p>
            <a:r>
              <a:rPr lang="fr-FR" b="1" dirty="0" smtClean="0"/>
              <a:t>Poème qui s’adresse à la fois aux noirs et aux européens</a:t>
            </a:r>
            <a:endParaRPr lang="fr-FR" dirty="0"/>
          </a:p>
          <a:p>
            <a:r>
              <a:rPr lang="fr-FR" b="1" dirty="0" smtClean="0"/>
              <a:t>Lien </a:t>
            </a:r>
            <a:r>
              <a:rPr lang="fr-FR" b="1" dirty="0"/>
              <a:t>avec le surréalisme :</a:t>
            </a:r>
            <a:r>
              <a:rPr lang="fr-FR" dirty="0"/>
              <a:t> la révolution passe par le </a:t>
            </a:r>
            <a:r>
              <a:rPr lang="fr-FR" dirty="0" smtClean="0"/>
              <a:t>langage! </a:t>
            </a:r>
          </a:p>
          <a:p>
            <a:endParaRPr lang="fr-FR" dirty="0"/>
          </a:p>
        </p:txBody>
      </p:sp>
    </p:spTree>
    <p:extLst>
      <p:ext uri="{BB962C8B-B14F-4D97-AF65-F5344CB8AC3E}">
        <p14:creationId xmlns:p14="http://schemas.microsoft.com/office/powerpoint/2010/main" val="442117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89618"/>
            <a:ext cx="8229600" cy="6190599"/>
          </a:xfrm>
        </p:spPr>
        <p:txBody>
          <a:bodyPr>
            <a:normAutofit fontScale="77500" lnSpcReduction="20000"/>
          </a:bodyPr>
          <a:lstStyle/>
          <a:p>
            <a:pPr marL="0" indent="0">
              <a:buNone/>
            </a:pPr>
            <a:r>
              <a:rPr lang="fr-FR" dirty="0"/>
              <a:t>Des mots?</a:t>
            </a:r>
          </a:p>
          <a:p>
            <a:pPr marL="0" indent="0">
              <a:buNone/>
            </a:pPr>
            <a:r>
              <a:rPr lang="fr-FR" dirty="0"/>
              <a:t>Ah oui, des mots! (…)</a:t>
            </a:r>
          </a:p>
          <a:p>
            <a:pPr marL="0" indent="0">
              <a:buNone/>
            </a:pPr>
            <a:r>
              <a:rPr lang="fr-FR" dirty="0"/>
              <a:t>Parce que nous haïssons vous et votre raison, nous nous réclamons de la démence précoce de la folie flambante du cannibalisme tenace</a:t>
            </a:r>
          </a:p>
          <a:p>
            <a:pPr marL="0" indent="0">
              <a:buNone/>
            </a:pPr>
            <a:r>
              <a:rPr lang="fr-FR" dirty="0"/>
              <a:t>Trésor, comptons: </a:t>
            </a:r>
          </a:p>
          <a:p>
            <a:pPr marL="0" indent="0">
              <a:buNone/>
            </a:pPr>
            <a:r>
              <a:rPr lang="fr-FR" dirty="0"/>
              <a:t>La folie qui se souvient</a:t>
            </a:r>
          </a:p>
          <a:p>
            <a:pPr marL="0" indent="0">
              <a:buNone/>
            </a:pPr>
            <a:r>
              <a:rPr lang="fr-FR" dirty="0"/>
              <a:t>La folie qui hurle</a:t>
            </a:r>
          </a:p>
          <a:p>
            <a:pPr marL="0" indent="0">
              <a:buNone/>
            </a:pPr>
            <a:r>
              <a:rPr lang="fr-FR" dirty="0"/>
              <a:t>La folie qui voit</a:t>
            </a:r>
          </a:p>
          <a:p>
            <a:pPr marL="0" indent="0">
              <a:buNone/>
            </a:pPr>
            <a:r>
              <a:rPr lang="fr-FR" dirty="0"/>
              <a:t>La folie qui se déchaine</a:t>
            </a:r>
          </a:p>
          <a:p>
            <a:pPr marL="0" indent="0">
              <a:buNone/>
            </a:pPr>
            <a:r>
              <a:rPr lang="fr-FR" dirty="0"/>
              <a:t>Et vous savez le reste</a:t>
            </a:r>
          </a:p>
          <a:p>
            <a:pPr marL="0" indent="0">
              <a:buNone/>
            </a:pPr>
            <a:r>
              <a:rPr lang="fr-FR" dirty="0"/>
              <a:t>Que 2 et 2 font 5</a:t>
            </a:r>
          </a:p>
          <a:p>
            <a:pPr marL="0" indent="0">
              <a:buNone/>
            </a:pPr>
            <a:r>
              <a:rPr lang="fr-FR" dirty="0"/>
              <a:t>Que la foret miaule  </a:t>
            </a:r>
          </a:p>
          <a:p>
            <a:pPr marL="0" indent="0">
              <a:buNone/>
            </a:pPr>
            <a:r>
              <a:rPr lang="fr-FR" dirty="0"/>
              <a:t>Que l’arbre tire les marrons du feu</a:t>
            </a:r>
          </a:p>
          <a:p>
            <a:pPr marL="0" indent="0">
              <a:buNone/>
            </a:pPr>
            <a:r>
              <a:rPr lang="fr-FR" dirty="0"/>
              <a:t>Que le ciel se lisse la barbe</a:t>
            </a:r>
          </a:p>
          <a:p>
            <a:pPr marL="0" indent="0">
              <a:buNone/>
            </a:pPr>
            <a:r>
              <a:rPr lang="fr-FR" dirty="0"/>
              <a:t>Et </a:t>
            </a:r>
            <a:r>
              <a:rPr lang="fr-FR" dirty="0" err="1"/>
              <a:t>caetera</a:t>
            </a:r>
            <a:r>
              <a:rPr lang="fr-FR" dirty="0"/>
              <a:t> et </a:t>
            </a:r>
            <a:r>
              <a:rPr lang="fr-FR" dirty="0" err="1"/>
              <a:t>caetera</a:t>
            </a:r>
            <a:r>
              <a:rPr lang="fr-FR" dirty="0"/>
              <a:t> …</a:t>
            </a:r>
          </a:p>
          <a:p>
            <a:endParaRPr lang="it-IT" dirty="0"/>
          </a:p>
        </p:txBody>
      </p:sp>
    </p:spTree>
    <p:extLst>
      <p:ext uri="{BB962C8B-B14F-4D97-AF65-F5344CB8AC3E}">
        <p14:creationId xmlns:p14="http://schemas.microsoft.com/office/powerpoint/2010/main" val="26169644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9240"/>
            <a:ext cx="8229600" cy="562767"/>
          </a:xfrm>
        </p:spPr>
        <p:style>
          <a:lnRef idx="1">
            <a:schemeClr val="accent5"/>
          </a:lnRef>
          <a:fillRef idx="2">
            <a:schemeClr val="accent5"/>
          </a:fillRef>
          <a:effectRef idx="1">
            <a:schemeClr val="accent5"/>
          </a:effectRef>
          <a:fontRef idx="minor">
            <a:schemeClr val="dk1"/>
          </a:fontRef>
        </p:style>
        <p:txBody>
          <a:bodyPr>
            <a:noAutofit/>
          </a:bodyPr>
          <a:lstStyle/>
          <a:p>
            <a:r>
              <a:rPr lang="it-IT" sz="3500" dirty="0" err="1" smtClean="0"/>
              <a:t>Structure</a:t>
            </a:r>
            <a:r>
              <a:rPr lang="it-IT" sz="3500" dirty="0" smtClean="0"/>
              <a:t> et </a:t>
            </a:r>
            <a:r>
              <a:rPr lang="it-IT" sz="3500" dirty="0" err="1" smtClean="0"/>
              <a:t>séquences</a:t>
            </a:r>
            <a:r>
              <a:rPr lang="it-IT" sz="3500" dirty="0" smtClean="0"/>
              <a:t> </a:t>
            </a:r>
            <a:r>
              <a:rPr lang="it-IT" sz="3500" dirty="0" err="1" smtClean="0"/>
              <a:t>du</a:t>
            </a:r>
            <a:r>
              <a:rPr lang="it-IT" sz="3500" dirty="0" smtClean="0"/>
              <a:t> </a:t>
            </a:r>
            <a:r>
              <a:rPr lang="it-IT" sz="3500" dirty="0" err="1" smtClean="0"/>
              <a:t>poème</a:t>
            </a:r>
            <a:endParaRPr lang="it-IT" sz="3500" dirty="0"/>
          </a:p>
        </p:txBody>
      </p:sp>
      <p:sp>
        <p:nvSpPr>
          <p:cNvPr id="3" name="Segnaposto contenuto 2"/>
          <p:cNvSpPr>
            <a:spLocks noGrp="1"/>
          </p:cNvSpPr>
          <p:nvPr>
            <p:ph idx="1"/>
          </p:nvPr>
        </p:nvSpPr>
        <p:spPr>
          <a:xfrm>
            <a:off x="457200" y="642007"/>
            <a:ext cx="8229600" cy="6029339"/>
          </a:xfrm>
        </p:spPr>
        <p:txBody>
          <a:bodyPr>
            <a:normAutofit/>
          </a:bodyPr>
          <a:lstStyle/>
          <a:p>
            <a:r>
              <a:rPr lang="fr-FR" dirty="0" smtClean="0"/>
              <a:t>C’est un long poème en prose rythmé qui ne présente pas des parties nettement délimitées</a:t>
            </a:r>
          </a:p>
          <a:p>
            <a:r>
              <a:rPr lang="fr-FR" dirty="0" smtClean="0"/>
              <a:t>Des séquences thématiques sont toutefois identifiables: </a:t>
            </a:r>
          </a:p>
          <a:p>
            <a:r>
              <a:rPr lang="fr-FR" b="1" dirty="0" smtClean="0"/>
              <a:t>1) Présentation de la Martinique</a:t>
            </a:r>
            <a:r>
              <a:rPr lang="fr-FR" dirty="0" smtClean="0"/>
              <a:t>. </a:t>
            </a:r>
            <a:r>
              <a:rPr lang="fr-FR" dirty="0"/>
              <a:t>Dans cette première partie </a:t>
            </a:r>
            <a:r>
              <a:rPr lang="fr-FR" dirty="0" smtClean="0"/>
              <a:t>la </a:t>
            </a:r>
            <a:r>
              <a:rPr lang="fr-FR" dirty="0"/>
              <a:t>misère, la faim, la soumission, l’absence de parole et de révolte sont mise en premier plan</a:t>
            </a:r>
            <a:r>
              <a:rPr lang="fr-FR" dirty="0" smtClean="0"/>
              <a:t>.</a:t>
            </a:r>
          </a:p>
        </p:txBody>
      </p:sp>
    </p:spTree>
    <p:extLst>
      <p:ext uri="{BB962C8B-B14F-4D97-AF65-F5344CB8AC3E}">
        <p14:creationId xmlns:p14="http://schemas.microsoft.com/office/powerpoint/2010/main" val="784193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38982"/>
            <a:ext cx="8229600" cy="4285799"/>
          </a:xfrm>
        </p:spPr>
        <p:txBody>
          <a:bodyPr/>
          <a:lstStyle/>
          <a:p>
            <a:pPr lvl="0"/>
            <a:r>
              <a:rPr lang="fr-FR" b="1" dirty="0"/>
              <a:t>2) Réminiscences de son enfance</a:t>
            </a:r>
            <a:r>
              <a:rPr lang="fr-FR" dirty="0"/>
              <a:t>. Son village natal (Basse-Pointe) et la capitale (Fort-de-France) de son premier exil. Régime d’apartheid entre les noirs et les blancs en ville. Première expérience directe de la discrimination. Moment positif, le Noël en famille</a:t>
            </a:r>
            <a:endParaRPr lang="it-IT" dirty="0"/>
          </a:p>
          <a:p>
            <a:endParaRPr lang="it-IT" dirty="0"/>
          </a:p>
        </p:txBody>
      </p:sp>
    </p:spTree>
    <p:extLst>
      <p:ext uri="{BB962C8B-B14F-4D97-AF65-F5344CB8AC3E}">
        <p14:creationId xmlns:p14="http://schemas.microsoft.com/office/powerpoint/2010/main" val="1328280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18480"/>
            <a:ext cx="8229600" cy="5707684"/>
          </a:xfrm>
        </p:spPr>
        <p:txBody>
          <a:bodyPr>
            <a:normAutofit/>
          </a:bodyPr>
          <a:lstStyle/>
          <a:p>
            <a:r>
              <a:rPr lang="fr-FR" b="1" dirty="0"/>
              <a:t>L’exposition prévoit </a:t>
            </a:r>
            <a:endParaRPr lang="fr-FR" b="1" dirty="0" smtClean="0"/>
          </a:p>
          <a:p>
            <a:r>
              <a:rPr lang="fr-FR" dirty="0" smtClean="0"/>
              <a:t>De nombreux pavillons </a:t>
            </a:r>
            <a:r>
              <a:rPr lang="fr-FR" dirty="0"/>
              <a:t>répartis selon les territoires de différentes </a:t>
            </a:r>
            <a:r>
              <a:rPr lang="fr-FR" dirty="0" smtClean="0"/>
              <a:t>colonies</a:t>
            </a:r>
          </a:p>
          <a:p>
            <a:r>
              <a:rPr lang="fr-FR" dirty="0" smtClean="0"/>
              <a:t>un </a:t>
            </a:r>
            <a:r>
              <a:rPr lang="fr-FR" dirty="0"/>
              <a:t>musée des </a:t>
            </a:r>
            <a:r>
              <a:rPr lang="fr-FR" dirty="0" smtClean="0"/>
              <a:t>colonies</a:t>
            </a:r>
          </a:p>
          <a:p>
            <a:r>
              <a:rPr lang="fr-FR" dirty="0" smtClean="0"/>
              <a:t>l’aquarium </a:t>
            </a:r>
            <a:r>
              <a:rPr lang="fr-FR" dirty="0"/>
              <a:t>et le jardin </a:t>
            </a:r>
            <a:r>
              <a:rPr lang="fr-FR" dirty="0" smtClean="0"/>
              <a:t>zoologique</a:t>
            </a:r>
          </a:p>
          <a:p>
            <a:r>
              <a:rPr lang="fr-FR" dirty="0" smtClean="0"/>
              <a:t>De nombreuses attractions pour les visiteurs (mini trains, fontaines lumineuses, restaurants avec des plats typiques, magasins pour acheter des bijoux et de l’artisanat traditionnel). </a:t>
            </a:r>
            <a:endParaRPr lang="it-IT" dirty="0"/>
          </a:p>
        </p:txBody>
      </p:sp>
    </p:spTree>
    <p:extLst>
      <p:ext uri="{BB962C8B-B14F-4D97-AF65-F5344CB8AC3E}">
        <p14:creationId xmlns:p14="http://schemas.microsoft.com/office/powerpoint/2010/main" val="14240932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96066"/>
            <a:ext cx="8229600" cy="5361643"/>
          </a:xfrm>
        </p:spPr>
        <p:txBody>
          <a:bodyPr>
            <a:normAutofit/>
          </a:bodyPr>
          <a:lstStyle/>
          <a:p>
            <a:pPr lvl="0"/>
            <a:r>
              <a:rPr lang="fr-FR" b="1" dirty="0"/>
              <a:t>3) La « trahison » = l’exil vers Paris. </a:t>
            </a:r>
            <a:r>
              <a:rPr lang="fr-FR" dirty="0"/>
              <a:t>L’exil est aussi l’occasion pour une triple une prise de conscience : du devoir de retourner vers son pays, de sa propre lâcheté et compromission avec le pouvoir des Blancs, du devoir de parler au nom des « malheurs qui n’ont pas de bouche </a:t>
            </a:r>
            <a:r>
              <a:rPr lang="fr-FR" dirty="0" smtClean="0"/>
              <a:t>»</a:t>
            </a:r>
            <a:endParaRPr lang="it-IT" dirty="0"/>
          </a:p>
        </p:txBody>
      </p:sp>
    </p:spTree>
    <p:extLst>
      <p:ext uri="{BB962C8B-B14F-4D97-AF65-F5344CB8AC3E}">
        <p14:creationId xmlns:p14="http://schemas.microsoft.com/office/powerpoint/2010/main" val="20421651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fr-FR" b="1" dirty="0"/>
              <a:t>4) </a:t>
            </a:r>
            <a:r>
              <a:rPr lang="fr-FR" dirty="0"/>
              <a:t>Revendication orgueilleuse de son identité noire, hymne à la vie nouvelle, retour accompli </a:t>
            </a:r>
            <a:endParaRPr lang="it-IT" dirty="0"/>
          </a:p>
          <a:p>
            <a:endParaRPr lang="it-IT" dirty="0"/>
          </a:p>
        </p:txBody>
      </p:sp>
    </p:spTree>
    <p:extLst>
      <p:ext uri="{BB962C8B-B14F-4D97-AF65-F5344CB8AC3E}">
        <p14:creationId xmlns:p14="http://schemas.microsoft.com/office/powerpoint/2010/main" val="9713137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59563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err="1" smtClean="0"/>
              <a:t>Léopold</a:t>
            </a:r>
            <a:r>
              <a:rPr lang="it-IT" dirty="0" smtClean="0"/>
              <a:t> </a:t>
            </a:r>
            <a:r>
              <a:rPr lang="it-IT" dirty="0" err="1" smtClean="0"/>
              <a:t>Sédar</a:t>
            </a:r>
            <a:r>
              <a:rPr lang="it-IT" dirty="0" smtClean="0"/>
              <a:t> </a:t>
            </a:r>
            <a:r>
              <a:rPr lang="it-IT" dirty="0" err="1" smtClean="0"/>
              <a:t>Senghor</a:t>
            </a:r>
            <a:r>
              <a:rPr lang="it-IT" dirty="0" smtClean="0"/>
              <a:t/>
            </a:r>
            <a:br>
              <a:rPr lang="it-IT" dirty="0" smtClean="0"/>
            </a:br>
            <a:r>
              <a:rPr lang="it-IT" dirty="0" smtClean="0"/>
              <a:t>(1906-2001)</a:t>
            </a:r>
            <a:endParaRPr lang="it-IT" dirty="0"/>
          </a:p>
        </p:txBody>
      </p:sp>
      <p:sp>
        <p:nvSpPr>
          <p:cNvPr id="3" name="Segnaposto contenuto 2"/>
          <p:cNvSpPr>
            <a:spLocks noGrp="1"/>
          </p:cNvSpPr>
          <p:nvPr>
            <p:ph idx="1"/>
          </p:nvPr>
        </p:nvSpPr>
        <p:spPr>
          <a:xfrm>
            <a:off x="457200" y="1587500"/>
            <a:ext cx="6769100" cy="5156200"/>
          </a:xfrm>
        </p:spPr>
        <p:txBody>
          <a:bodyPr>
            <a:normAutofit fontScale="70000" lnSpcReduction="20000"/>
          </a:bodyPr>
          <a:lstStyle/>
          <a:p>
            <a:r>
              <a:rPr lang="fr-FR" dirty="0"/>
              <a:t>il est née au Sénégal, au sein d’une </a:t>
            </a:r>
            <a:r>
              <a:rPr lang="fr-FR" b="1" dirty="0"/>
              <a:t>famille très aisée</a:t>
            </a:r>
            <a:r>
              <a:rPr lang="fr-FR" dirty="0"/>
              <a:t>. </a:t>
            </a:r>
            <a:endParaRPr lang="fr-FR" dirty="0" smtClean="0"/>
          </a:p>
          <a:p>
            <a:r>
              <a:rPr lang="fr-FR" dirty="0" smtClean="0"/>
              <a:t>Il </a:t>
            </a:r>
            <a:r>
              <a:rPr lang="fr-FR" dirty="0"/>
              <a:t>a fréquenté </a:t>
            </a:r>
            <a:r>
              <a:rPr lang="fr-FR" b="1" dirty="0"/>
              <a:t>l’Ecole Normale </a:t>
            </a:r>
            <a:r>
              <a:rPr lang="fr-FR" b="1" dirty="0" smtClean="0"/>
              <a:t>Supérieure</a:t>
            </a:r>
            <a:r>
              <a:rPr lang="fr-FR" dirty="0" smtClean="0"/>
              <a:t>.</a:t>
            </a:r>
          </a:p>
          <a:p>
            <a:r>
              <a:rPr lang="fr-FR" dirty="0" smtClean="0"/>
              <a:t>Premier </a:t>
            </a:r>
            <a:r>
              <a:rPr lang="fr-FR" dirty="0"/>
              <a:t>africain à obtenir l’agrégation de grammaire (1933), il deviendra professeur de lettres. </a:t>
            </a:r>
            <a:endParaRPr lang="fr-FR" dirty="0" smtClean="0"/>
          </a:p>
          <a:p>
            <a:r>
              <a:rPr lang="fr-FR" dirty="0" smtClean="0"/>
              <a:t>Pendant </a:t>
            </a:r>
            <a:r>
              <a:rPr lang="fr-FR" dirty="0"/>
              <a:t>ses études à Paris, avec d’autres étudiants africains et antillais, </a:t>
            </a:r>
            <a:r>
              <a:rPr lang="fr-FR" b="1" dirty="0"/>
              <a:t>il fondera </a:t>
            </a:r>
            <a:r>
              <a:rPr lang="fr-FR" b="1" dirty="0" smtClean="0"/>
              <a:t>dans les années 1930 le </a:t>
            </a:r>
            <a:r>
              <a:rPr lang="fr-FR" b="1" dirty="0"/>
              <a:t>concept de négritude</a:t>
            </a:r>
            <a:r>
              <a:rPr lang="fr-FR" dirty="0"/>
              <a:t>, qu’il définie lui-même à travers ces mots : « La Négritude est la simple reconnaissance du fait d'être Noir, et l’acceptation de ce fait, de notre destin de Noir, de notre histoire et de </a:t>
            </a:r>
            <a:r>
              <a:rPr lang="fr-FR" u="sng" dirty="0"/>
              <a:t>notre</a:t>
            </a:r>
            <a:r>
              <a:rPr lang="fr-FR" dirty="0"/>
              <a:t> culture »</a:t>
            </a:r>
            <a:r>
              <a:rPr lang="fr-FR" dirty="0" smtClean="0"/>
              <a:t>.</a:t>
            </a:r>
          </a:p>
          <a:p>
            <a:r>
              <a:rPr lang="fr-FR" dirty="0"/>
              <a:t>Pendant la seconde guerre mondiale, </a:t>
            </a:r>
            <a:r>
              <a:rPr lang="fr-FR" b="1" dirty="0"/>
              <a:t>il est enrôlé comme fantassin dans un régiment d’infanterie coloniale</a:t>
            </a:r>
            <a:r>
              <a:rPr lang="fr-FR" dirty="0"/>
              <a:t>. En 1939 il est fait prisonnier en Allemagne. Il sera libéré en 1942.</a:t>
            </a:r>
            <a:r>
              <a:rPr lang="it-IT" dirty="0"/>
              <a:t> </a:t>
            </a:r>
            <a:r>
              <a:rPr lang="fr-FR" dirty="0" smtClean="0"/>
              <a:t>  </a:t>
            </a:r>
          </a:p>
          <a:p>
            <a:r>
              <a:rPr lang="fr-FR" dirty="0" smtClean="0"/>
              <a:t>Son </a:t>
            </a:r>
            <a:r>
              <a:rPr lang="fr-FR" dirty="0"/>
              <a:t>premier recueil de </a:t>
            </a:r>
            <a:r>
              <a:rPr lang="fr-FR" dirty="0" smtClean="0"/>
              <a:t>poèmes, </a:t>
            </a:r>
            <a:r>
              <a:rPr lang="fr-FR" b="1" i="1" dirty="0"/>
              <a:t>Chants d’ombres</a:t>
            </a:r>
            <a:r>
              <a:rPr lang="fr-FR" dirty="0"/>
              <a:t>, est publié en 1945</a:t>
            </a:r>
            <a:r>
              <a:rPr lang="fr-FR"/>
              <a:t>. </a:t>
            </a:r>
            <a:endParaRPr lang="fr-FR" dirty="0" smtClean="0"/>
          </a:p>
        </p:txBody>
      </p:sp>
      <p:pic>
        <p:nvPicPr>
          <p:cNvPr id="4" name="Immagine 3" descr="Leopold-Sedar-Senghor-800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300" y="25400"/>
            <a:ext cx="1882648" cy="2662515"/>
          </a:xfrm>
          <a:prstGeom prst="rect">
            <a:avLst/>
          </a:prstGeom>
        </p:spPr>
      </p:pic>
    </p:spTree>
    <p:extLst>
      <p:ext uri="{BB962C8B-B14F-4D97-AF65-F5344CB8AC3E}">
        <p14:creationId xmlns:p14="http://schemas.microsoft.com/office/powerpoint/2010/main" val="1828748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18704"/>
            <a:ext cx="8229600" cy="5707460"/>
          </a:xfrm>
        </p:spPr>
        <p:txBody>
          <a:bodyPr>
            <a:normAutofit/>
          </a:bodyPr>
          <a:lstStyle/>
          <a:p>
            <a:r>
              <a:rPr lang="fr-FR" i="1" dirty="0" smtClean="0"/>
              <a:t>Chant d’ombres</a:t>
            </a:r>
            <a:r>
              <a:rPr lang="fr-FR" dirty="0" smtClean="0"/>
              <a:t>: poèmes de la nostalgie d’Afrique, ils célèbrent le pays natal, sa nature, ses villes, ses traditions, ses femmes</a:t>
            </a:r>
            <a:endParaRPr lang="fr-FR" i="1" dirty="0" smtClean="0"/>
          </a:p>
          <a:p>
            <a:r>
              <a:rPr lang="fr-FR" dirty="0" smtClean="0"/>
              <a:t>Premier </a:t>
            </a:r>
            <a:r>
              <a:rPr lang="fr-FR" dirty="0"/>
              <a:t>président de la </a:t>
            </a:r>
            <a:r>
              <a:rPr lang="fr-FR" b="1" dirty="0"/>
              <a:t>République du Sénégal, </a:t>
            </a:r>
            <a:r>
              <a:rPr lang="fr-FR" dirty="0"/>
              <a:t>élu à l’unanimité</a:t>
            </a:r>
            <a:r>
              <a:rPr lang="fr-FR" b="1" dirty="0"/>
              <a:t> </a:t>
            </a:r>
            <a:r>
              <a:rPr lang="fr-FR" dirty="0"/>
              <a:t>(1960-1980)</a:t>
            </a:r>
          </a:p>
          <a:p>
            <a:r>
              <a:rPr lang="fr-FR" dirty="0"/>
              <a:t>En 1983, il sera élu aussi à </a:t>
            </a:r>
            <a:r>
              <a:rPr lang="fr-FR" b="1" dirty="0"/>
              <a:t>l’Académie française</a:t>
            </a:r>
            <a:r>
              <a:rPr lang="fr-FR" dirty="0"/>
              <a:t>. Senghor est le premier académicien africain (Marguerite Yourcenar, en 1980, la première femme élue à l’Académie</a:t>
            </a:r>
            <a:r>
              <a:rPr lang="it-IT" dirty="0"/>
              <a:t>)</a:t>
            </a:r>
          </a:p>
          <a:p>
            <a:endParaRPr lang="it-IT" dirty="0"/>
          </a:p>
        </p:txBody>
      </p:sp>
    </p:spTree>
    <p:extLst>
      <p:ext uri="{BB962C8B-B14F-4D97-AF65-F5344CB8AC3E}">
        <p14:creationId xmlns:p14="http://schemas.microsoft.com/office/powerpoint/2010/main" val="240995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2-26 alle 10.1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020"/>
            <a:ext cx="9144000" cy="6161363"/>
          </a:xfrm>
          <a:prstGeom prst="rect">
            <a:avLst/>
          </a:prstGeom>
        </p:spPr>
      </p:pic>
    </p:spTree>
    <p:extLst>
      <p:ext uri="{BB962C8B-B14F-4D97-AF65-F5344CB8AC3E}">
        <p14:creationId xmlns:p14="http://schemas.microsoft.com/office/powerpoint/2010/main" val="1229817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2-26 alle 10.18.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160"/>
            <a:ext cx="9144000" cy="6268398"/>
          </a:xfrm>
          <a:prstGeom prst="rect">
            <a:avLst/>
          </a:prstGeom>
        </p:spPr>
      </p:pic>
    </p:spTree>
    <p:extLst>
      <p:ext uri="{BB962C8B-B14F-4D97-AF65-F5344CB8AC3E}">
        <p14:creationId xmlns:p14="http://schemas.microsoft.com/office/powerpoint/2010/main" val="26951184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86062" y="1154417"/>
            <a:ext cx="8229600" cy="4603266"/>
          </a:xfrm>
        </p:spPr>
        <p:txBody>
          <a:bodyPr>
            <a:normAutofit/>
          </a:bodyPr>
          <a:lstStyle/>
          <a:p>
            <a:r>
              <a:rPr lang="fr-FR" dirty="0" smtClean="0"/>
              <a:t>Dans les pavillons: </a:t>
            </a:r>
          </a:p>
          <a:p>
            <a:r>
              <a:rPr lang="fr-FR" dirty="0" smtClean="0"/>
              <a:t>L’architecture </a:t>
            </a:r>
            <a:r>
              <a:rPr lang="fr-FR" dirty="0"/>
              <a:t>des Colonies, les principaux bâtiments, les infrastructures et les monuments construits par la France. </a:t>
            </a:r>
            <a:endParaRPr lang="fr-FR" dirty="0" smtClean="0"/>
          </a:p>
          <a:p>
            <a:r>
              <a:rPr lang="fr-FR" dirty="0" smtClean="0"/>
              <a:t>les </a:t>
            </a:r>
            <a:r>
              <a:rPr lang="fr-FR" dirty="0"/>
              <a:t>villages </a:t>
            </a:r>
            <a:r>
              <a:rPr lang="fr-FR" dirty="0" smtClean="0"/>
              <a:t>indigènes, les natifs exposés =  </a:t>
            </a:r>
            <a:r>
              <a:rPr lang="fr-FR" u="sng" dirty="0" smtClean="0"/>
              <a:t>jardin </a:t>
            </a:r>
            <a:r>
              <a:rPr lang="fr-FR" u="sng" dirty="0"/>
              <a:t>zoologique humain</a:t>
            </a:r>
            <a:r>
              <a:rPr lang="fr-FR" dirty="0"/>
              <a:t>. </a:t>
            </a:r>
            <a:endParaRPr lang="it-IT" dirty="0"/>
          </a:p>
          <a:p>
            <a:endParaRPr lang="it-IT" dirty="0"/>
          </a:p>
        </p:txBody>
      </p:sp>
    </p:spTree>
    <p:extLst>
      <p:ext uri="{BB962C8B-B14F-4D97-AF65-F5344CB8AC3E}">
        <p14:creationId xmlns:p14="http://schemas.microsoft.com/office/powerpoint/2010/main" val="1499240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2-26 alle 10.2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1" y="0"/>
            <a:ext cx="4980582" cy="6695659"/>
          </a:xfrm>
          <a:prstGeom prst="rect">
            <a:avLst/>
          </a:prstGeom>
        </p:spPr>
      </p:pic>
      <p:pic>
        <p:nvPicPr>
          <p:cNvPr id="5" name="Immagine 4" descr="Schermata 2018-02-26 alle 10.2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649" y="1"/>
            <a:ext cx="3997449" cy="2584270"/>
          </a:xfrm>
          <a:prstGeom prst="rect">
            <a:avLst/>
          </a:prstGeom>
        </p:spPr>
      </p:pic>
      <p:pic>
        <p:nvPicPr>
          <p:cNvPr id="6" name="Immagine 5" descr="Schermata 2018-02-26 alle 10.23.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649" y="2395096"/>
            <a:ext cx="3852830" cy="2388362"/>
          </a:xfrm>
          <a:prstGeom prst="rect">
            <a:avLst/>
          </a:prstGeom>
        </p:spPr>
      </p:pic>
      <p:pic>
        <p:nvPicPr>
          <p:cNvPr id="7" name="Immagine 6" descr="Schermata 2018-02-26 alle 10.24.4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0952" y="4783458"/>
            <a:ext cx="3477915" cy="2074542"/>
          </a:xfrm>
          <a:prstGeom prst="rect">
            <a:avLst/>
          </a:prstGeom>
        </p:spPr>
      </p:pic>
    </p:spTree>
    <p:extLst>
      <p:ext uri="{BB962C8B-B14F-4D97-AF65-F5344CB8AC3E}">
        <p14:creationId xmlns:p14="http://schemas.microsoft.com/office/powerpoint/2010/main" val="2095848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3031926"/>
          </a:xfrm>
        </p:spPr>
        <p:txBody>
          <a:bodyPr/>
          <a:lstStyle/>
          <a:p>
            <a:r>
              <a:rPr lang="fr-FR" dirty="0"/>
              <a:t>L’exposition est titanesque (110 hectares). </a:t>
            </a:r>
            <a:endParaRPr lang="fr-FR" dirty="0" smtClean="0"/>
          </a:p>
          <a:p>
            <a:r>
              <a:rPr lang="fr-FR" dirty="0"/>
              <a:t>S</a:t>
            </a:r>
            <a:r>
              <a:rPr lang="fr-FR" dirty="0" smtClean="0"/>
              <a:t>uccès </a:t>
            </a:r>
            <a:r>
              <a:rPr lang="fr-FR" dirty="0"/>
              <a:t>immense : 8 millions de visiteurs </a:t>
            </a:r>
            <a:endParaRPr lang="fr-FR" dirty="0" smtClean="0"/>
          </a:p>
          <a:p>
            <a:r>
              <a:rPr lang="fr-FR" dirty="0" smtClean="0"/>
              <a:t>Slogan de l’exposition: « </a:t>
            </a:r>
            <a:r>
              <a:rPr lang="fr-FR" dirty="0"/>
              <a:t>le tour du monde en un jour </a:t>
            </a:r>
            <a:r>
              <a:rPr lang="fr-FR" dirty="0" smtClean="0"/>
              <a:t>».</a:t>
            </a:r>
            <a:endParaRPr lang="it-IT" dirty="0"/>
          </a:p>
          <a:p>
            <a:endParaRPr lang="it-IT" dirty="0"/>
          </a:p>
        </p:txBody>
      </p:sp>
    </p:spTree>
    <p:extLst>
      <p:ext uri="{BB962C8B-B14F-4D97-AF65-F5344CB8AC3E}">
        <p14:creationId xmlns:p14="http://schemas.microsoft.com/office/powerpoint/2010/main" val="2362168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3499</TotalTime>
  <Words>1613</Words>
  <Application>Microsoft Macintosh PowerPoint</Application>
  <PresentationFormat>Presentazione su schermo (4:3)</PresentationFormat>
  <Paragraphs>166</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L’exposition coloniale 1931</vt:lpstr>
      <vt:lpstr>Exposition coloniale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Affiche de la contre-exposition</vt:lpstr>
      <vt:lpstr>Presentazione di PowerPoint</vt:lpstr>
      <vt:lpstr>La Négritude</vt:lpstr>
      <vt:lpstr>La Négritude</vt:lpstr>
      <vt:lpstr>Presentazione di PowerPoint</vt:lpstr>
      <vt:lpstr>Les fondateurs :  </vt:lpstr>
      <vt:lpstr>Presentazione di PowerPoint</vt:lpstr>
      <vt:lpstr>Léon Damas </vt:lpstr>
      <vt:lpstr>Presentazione di PowerPoint</vt:lpstr>
      <vt:lpstr>Presentazione di PowerPoint</vt:lpstr>
      <vt:lpstr>Presentazione di PowerPoint</vt:lpstr>
      <vt:lpstr>Presentazione di PowerPoint</vt:lpstr>
      <vt:lpstr>Presentazione di PowerPoint</vt:lpstr>
      <vt:lpstr>Césaire, «Négritude, Ethnicity et Cultures Afro aux Amériques » </vt:lpstr>
      <vt:lpstr>Presentazione di PowerPoint</vt:lpstr>
      <vt:lpstr>Presentazione di PowerPoint</vt:lpstr>
      <vt:lpstr>D’autres critiques à la négritude</vt:lpstr>
      <vt:lpstr>Aimé Césaire (1913-2008)</vt:lpstr>
      <vt:lpstr>Carrière politique</vt:lpstr>
      <vt:lpstr>Presentazione di PowerPoint</vt:lpstr>
      <vt:lpstr>Presentazione di PowerPoint</vt:lpstr>
      <vt:lpstr>De la préface d’André Breton: </vt:lpstr>
      <vt:lpstr>Presentazione di PowerPoint</vt:lpstr>
      <vt:lpstr>Cahier d’un retour au pays natal</vt:lpstr>
      <vt:lpstr>D’autres caractères du poème</vt:lpstr>
      <vt:lpstr>Presentazione di PowerPoint</vt:lpstr>
      <vt:lpstr>Structure et séquences du poème</vt:lpstr>
      <vt:lpstr>Presentazione di PowerPoint</vt:lpstr>
      <vt:lpstr>Presentazione di PowerPoint</vt:lpstr>
      <vt:lpstr>Presentazione di PowerPoint</vt:lpstr>
      <vt:lpstr>Léopold Sédar Senghor (1906-2001)</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Négritude</dc:title>
  <dc:creator>Chiara Mengozzi</dc:creator>
  <cp:lastModifiedBy>Chiara Mengozzi</cp:lastModifiedBy>
  <cp:revision>163</cp:revision>
  <dcterms:created xsi:type="dcterms:W3CDTF">2015-09-24T07:55:17Z</dcterms:created>
  <dcterms:modified xsi:type="dcterms:W3CDTF">2018-02-28T11:29:40Z</dcterms:modified>
</cp:coreProperties>
</file>