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76" r:id="rId7"/>
    <p:sldId id="266" r:id="rId8"/>
    <p:sldId id="274" r:id="rId9"/>
    <p:sldId id="267" r:id="rId10"/>
    <p:sldId id="270" r:id="rId11"/>
    <p:sldId id="271" r:id="rId12"/>
    <p:sldId id="272" r:id="rId13"/>
    <p:sldId id="275" r:id="rId14"/>
    <p:sldId id="273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9A0BB7-15B6-ED3E-1DFF-8C54110A3D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CA03A1D-2574-BB96-8567-C6E876E6EC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6FE6F2-7379-BA50-7E7C-EA54DF96C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93254-A4F5-426D-A923-2807C2FE8BC4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EDD6C6-A3A6-EBC5-7D75-A3E04146E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09E08D-967D-93EA-5183-6D673394F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A7EA-B5B9-4072-949D-A2B16F4F48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990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2FFBCB-8441-25B3-55B0-C818B52D8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B9B365E-7D41-39FF-F995-35D8E3107F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4D3F86-40B1-9B05-6004-8C16976D7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93254-A4F5-426D-A923-2807C2FE8BC4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D65E62-AC82-0381-F958-7D36A528F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7C8FFA-26BF-2A59-42A0-044141A6E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A7EA-B5B9-4072-949D-A2B16F4F48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41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25851C7-F572-2A4B-D1A8-AE14D98D73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483B171-3E64-699F-6CF0-BE822A3CE4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2C4F5A-CEB4-C85D-9197-F97947FDF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93254-A4F5-426D-A923-2807C2FE8BC4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6CDD9A-2C6A-51BF-EBA1-C8A9D4AA7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1AC2C3-7A95-030F-E5D2-C9C09E663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A7EA-B5B9-4072-949D-A2B16F4F48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4779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A79D41-2F5C-B786-6C72-ABA6BF7C7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7A4768-2DB0-D7B9-76FE-A205594A7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407769-C272-A42D-F815-EF5490537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93254-A4F5-426D-A923-2807C2FE8BC4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D2D1DC-6B40-5ED9-DC9B-0B2404E43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662FBB-1B56-150D-E4AA-0E0B8F6B8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A7EA-B5B9-4072-949D-A2B16F4F48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54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F1658A-D05A-1B89-A027-04EB975FB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956C032-AC14-B361-9669-B8D54EC15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36C36A-3BC8-869F-3EBE-1D908DB5D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93254-A4F5-426D-A923-2807C2FE8BC4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FA2F59-B046-CA2D-FFE6-2975817C8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EE8286-C8F3-6818-0501-31976A50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A7EA-B5B9-4072-949D-A2B16F4F48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115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7257B0-6B9E-C814-F3EF-26493084C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1AC8C-2356-8A17-C8CD-97D745BEF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1FF8362-BD6D-6874-26ED-C84349AE8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2CB25AC-3336-6552-C65C-8290A7E9B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93254-A4F5-426D-A923-2807C2FE8BC4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77540A4-CA06-E3FC-66E3-AEA80A478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E5D8F06-C101-FE94-F41D-5B8C7B1BD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A7EA-B5B9-4072-949D-A2B16F4F48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3575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CB507C-5082-B8D2-2504-7CF63C076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FD29D31-41AF-4B6E-7958-4F292B3E3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942083B-60A5-4CF2-F8CD-F840C1AFB2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CF02F22-D8A6-65F0-1473-2B9927F838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890CD75-E3A2-F386-0689-B89982CB31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30B66E7-1D57-9920-A8CD-F39DB9CB7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93254-A4F5-426D-A923-2807C2FE8BC4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7E58EFA-E3BB-5580-5AD4-FF471865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7F6AA83-29F3-C3AC-8391-9A9EAB1D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A7EA-B5B9-4072-949D-A2B16F4F48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7386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C4C0A5-246F-7891-266D-66571B9F9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E101DA1-6C7C-E46E-86A8-968E14469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93254-A4F5-426D-A923-2807C2FE8BC4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47F09D7-BDAE-7577-AFC3-2C97C483F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DE677EE-6932-80EF-EB1C-939FFD726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A7EA-B5B9-4072-949D-A2B16F4F48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1345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758F069-7098-AD74-579A-F9F41B307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93254-A4F5-426D-A923-2807C2FE8BC4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70B31AE-58DE-1C47-00B9-32211197B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2FE1C49-5023-2A3E-CD33-B0089DBA1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A7EA-B5B9-4072-949D-A2B16F4F48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028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ECA4F2-A97D-2806-102E-2CA19EF42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306E63-0C0B-AC28-6B0D-247D5585E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03DD1F8-42BC-2EBC-4D91-BBEE04195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47471E-8943-CCF4-7C2A-85D388C8D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93254-A4F5-426D-A923-2807C2FE8BC4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A97EC31-4B63-5957-1888-DFFE2AD80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6A35848-FEBB-2182-1640-2EBC5568E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A7EA-B5B9-4072-949D-A2B16F4F48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2819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B7362-4EFC-2D60-98B9-8DEDD9D10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0675400-CDC7-7B7B-50E3-6186EECC92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52023F5-33FC-2D5F-BE6F-E7884C1D78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9C3F456-FE3A-2CC9-4461-095C1DB2E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93254-A4F5-426D-A923-2807C2FE8BC4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6648C2-9AA3-15A3-7EB7-1B67C2C35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364834B-0D3F-BC58-0EBC-9BCE31D6C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A7EA-B5B9-4072-949D-A2B16F4F48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075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87FD98-C1C1-71DD-2D0B-C9679757D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628D70D-17FF-EA99-06A4-AD80E69E7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A1AA8B-FF7B-9B88-6C18-43B7E911D8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093254-A4F5-426D-A923-2807C2FE8BC4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1436FE-4198-142F-C4C7-1FA915A84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7CEE12-871C-D5CA-B7F3-DF0F8B279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47A7EA-B5B9-4072-949D-A2B16F4F48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321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saní člověkem na poznámkovém bloku">
            <a:extLst>
              <a:ext uri="{FF2B5EF4-FFF2-40B4-BE49-F238E27FC236}">
                <a16:creationId xmlns:a16="http://schemas.microsoft.com/office/drawing/2014/main" id="{4E08D846-4F29-F3B2-F352-26FBF01B55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36" r="9089" b="2810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63C1671-C8AC-439D-D8D7-D56835C62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800"/>
              <a:t>Teorie poskytování první pomoci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017E4CE-AD97-F229-B73D-C25BE4422C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cs-CZ" sz="2000"/>
              <a:t>Úrazy elektrickým proudem, bodnutí hmyzem, hadí uštknutí, kousnutí, úpal, úžeh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71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Úpal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Celkové přehřátí organismu</a:t>
            </a:r>
          </a:p>
          <a:p>
            <a:r>
              <a:rPr lang="cs-CZ" dirty="0"/>
              <a:t>Selhání termoregulace – pobyt v teplém prostředí, ztráta vody a minerálů</a:t>
            </a:r>
          </a:p>
          <a:p>
            <a:r>
              <a:rPr lang="cs-CZ" u="sng" dirty="0"/>
              <a:t>Příznaky: </a:t>
            </a:r>
            <a:r>
              <a:rPr lang="cs-CZ" dirty="0"/>
              <a:t>vysoká teplota, rychlý slabý pulz, malátnost, nevolnost a zvracení, křeče</a:t>
            </a:r>
          </a:p>
          <a:p>
            <a:endParaRPr lang="cs-CZ" dirty="0"/>
          </a:p>
          <a:p>
            <a:r>
              <a:rPr lang="cs-CZ" u="sng" dirty="0"/>
              <a:t>PP: </a:t>
            </a:r>
            <a:r>
              <a:rPr lang="cs-CZ" dirty="0"/>
              <a:t>přesun do chladnější místnosti, omývání studenou vodou, podávání chladných minerálek</a:t>
            </a:r>
          </a:p>
        </p:txBody>
      </p:sp>
    </p:spTree>
    <p:extLst>
      <p:ext uri="{BB962C8B-B14F-4D97-AF65-F5344CB8AC3E}">
        <p14:creationId xmlns:p14="http://schemas.microsoft.com/office/powerpoint/2010/main" val="2427998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Úžeh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Postižení CNS dlouhodobým pobytem na slunci – otok mozkových obalů</a:t>
            </a:r>
          </a:p>
          <a:p>
            <a:endParaRPr lang="cs-CZ" dirty="0"/>
          </a:p>
          <a:p>
            <a:r>
              <a:rPr lang="cs-CZ" u="sng" dirty="0"/>
              <a:t>Prevence: </a:t>
            </a:r>
            <a:r>
              <a:rPr lang="cs-CZ" dirty="0"/>
              <a:t>nošení čepice</a:t>
            </a:r>
          </a:p>
          <a:p>
            <a:r>
              <a:rPr lang="cs-CZ" u="sng" dirty="0"/>
              <a:t>Příznaky: </a:t>
            </a:r>
            <a:r>
              <a:rPr lang="cs-CZ" dirty="0"/>
              <a:t>bolest hlavy, nevolnost, zvracení – i s odstupem několika hodin</a:t>
            </a:r>
          </a:p>
          <a:p>
            <a:r>
              <a:rPr lang="cs-CZ" u="sng" dirty="0"/>
              <a:t>PP: </a:t>
            </a:r>
            <a:r>
              <a:rPr lang="cs-CZ" dirty="0"/>
              <a:t>chladné obklady hlavy, dostatek tekutin, léky proti bolesti</a:t>
            </a:r>
          </a:p>
        </p:txBody>
      </p:sp>
    </p:spTree>
    <p:extLst>
      <p:ext uri="{BB962C8B-B14F-4D97-AF65-F5344CB8AC3E}">
        <p14:creationId xmlns:p14="http://schemas.microsoft.com/office/powerpoint/2010/main" val="864889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Omrzliny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Lokální poškození tkáně způsobené působením chladu</a:t>
            </a:r>
          </a:p>
          <a:p>
            <a:endParaRPr lang="cs-CZ" dirty="0"/>
          </a:p>
          <a:p>
            <a:r>
              <a:rPr lang="cs-CZ" u="sng" dirty="0"/>
              <a:t>PP: </a:t>
            </a:r>
            <a:r>
              <a:rPr lang="cs-CZ" dirty="0"/>
              <a:t>prokrvení pohybem</a:t>
            </a:r>
          </a:p>
        </p:txBody>
      </p:sp>
    </p:spTree>
    <p:extLst>
      <p:ext uri="{BB962C8B-B14F-4D97-AF65-F5344CB8AC3E}">
        <p14:creationId xmlns:p14="http://schemas.microsoft.com/office/powerpoint/2010/main" val="3824115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0D3D69-3207-F713-03FD-803879A9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Omrzliny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70099A4C-CD76-B773-A9F0-0B321FB4FD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0228" y="1510470"/>
            <a:ext cx="10515600" cy="304398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8F2AFC9-A2E2-3561-EEF3-3C77F6AAD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095" y="4473930"/>
            <a:ext cx="10400677" cy="228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09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Podchlazení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Celkové poškození organismu způsobené dlouhodobým pobytem v chladu</a:t>
            </a:r>
          </a:p>
          <a:p>
            <a:r>
              <a:rPr lang="cs-CZ" u="sng" dirty="0"/>
              <a:t>Příznaky: </a:t>
            </a:r>
            <a:r>
              <a:rPr lang="cs-CZ" dirty="0"/>
              <a:t>celková útlum až bezvědomí, pomalý a slabě hmatný pulz</a:t>
            </a:r>
          </a:p>
          <a:p>
            <a:endParaRPr lang="cs-CZ" dirty="0"/>
          </a:p>
          <a:p>
            <a:r>
              <a:rPr lang="cs-CZ" u="sng" dirty="0"/>
              <a:t>PP</a:t>
            </a:r>
            <a:r>
              <a:rPr lang="cs-CZ" dirty="0"/>
              <a:t>: zamezení ztrát tepla, podávání teplých sladkých nápojů, dodání zdroje energie</a:t>
            </a:r>
          </a:p>
          <a:p>
            <a:r>
              <a:rPr lang="cs-CZ" dirty="0">
                <a:solidFill>
                  <a:srgbClr val="FF0000"/>
                </a:solidFill>
              </a:rPr>
              <a:t>! Žádný alkohol</a:t>
            </a:r>
          </a:p>
        </p:txBody>
      </p:sp>
    </p:spTree>
    <p:extLst>
      <p:ext uri="{BB962C8B-B14F-4D97-AF65-F5344CB8AC3E}">
        <p14:creationId xmlns:p14="http://schemas.microsoft.com/office/powerpoint/2010/main" val="1615058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Úrazy elektrickým proudem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Často poškození vnitřních orgánů, hloubkové popáleniny</a:t>
            </a:r>
          </a:p>
          <a:p>
            <a:endParaRPr lang="cs-CZ" dirty="0"/>
          </a:p>
          <a:p>
            <a:r>
              <a:rPr lang="cs-CZ" dirty="0"/>
              <a:t>Lehký zásah – prudký otřes a mravenčení</a:t>
            </a:r>
          </a:p>
          <a:p>
            <a:r>
              <a:rPr lang="cs-CZ" dirty="0"/>
              <a:t>Silný zásah – může vyvolat srdeční zástavu a zástavu dechu, poruchy vědomí</a:t>
            </a:r>
          </a:p>
          <a:p>
            <a:endParaRPr lang="cs-CZ" dirty="0"/>
          </a:p>
          <a:p>
            <a:r>
              <a:rPr lang="cs-CZ" dirty="0"/>
              <a:t>Elektrický proud vyvolává v těle intenzivní teplo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dirty="0">
                <a:cs typeface="Arial" panose="020B0604020202020204" pitchFamily="34" charset="0"/>
              </a:rPr>
              <a:t>popáleniny</a:t>
            </a:r>
          </a:p>
          <a:p>
            <a:r>
              <a:rPr lang="cs-CZ" dirty="0">
                <a:cs typeface="Arial" panose="020B0604020202020204" pitchFamily="34" charset="0"/>
              </a:rPr>
              <a:t>Příčiny – asi 80% je úraz nízkým napětím (3% smrtelné), 20% vysokým napětím (30% smrtelné)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5778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První pomoc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sz="2600"/>
              <a:t>Vypnout elektrický proud, vytáhnout vodič ze zásuvky</a:t>
            </a:r>
          </a:p>
          <a:p>
            <a:r>
              <a:rPr lang="cs-CZ" sz="2600"/>
              <a:t>Pokud byla příčinou zásuvka – vypneme hlavní jistič</a:t>
            </a:r>
          </a:p>
          <a:p>
            <a:r>
              <a:rPr lang="cs-CZ" sz="2600"/>
              <a:t>Vysoké napětí – vypnutí v elektrárně, bezpečná vzdálenost 10m</a:t>
            </a:r>
          </a:p>
          <a:p>
            <a:r>
              <a:rPr lang="cs-CZ" sz="2600"/>
              <a:t>Pokud není možné proud vypnout – použijeme nevodivý materiál, obutí, které izoluje nebo si stoupnout na židli nebo telefonní seznam</a:t>
            </a:r>
          </a:p>
          <a:p>
            <a:r>
              <a:rPr lang="cs-CZ" sz="2600"/>
              <a:t>Zkontrolujeme srdeční činnost a dech</a:t>
            </a:r>
          </a:p>
          <a:p>
            <a:r>
              <a:rPr lang="cs-CZ" sz="2600"/>
              <a:t>Resuscitace</a:t>
            </a:r>
          </a:p>
          <a:p>
            <a:r>
              <a:rPr lang="cs-CZ" sz="2600"/>
              <a:t>Co nejdříve lékařské ošetření</a:t>
            </a:r>
          </a:p>
        </p:txBody>
      </p:sp>
    </p:spTree>
    <p:extLst>
      <p:ext uri="{BB962C8B-B14F-4D97-AF65-F5344CB8AC3E}">
        <p14:creationId xmlns:p14="http://schemas.microsoft.com/office/powerpoint/2010/main" val="1336177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Bodnutí hmyzem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Zjistit, co nás bodlo</a:t>
            </a:r>
          </a:p>
          <a:p>
            <a:r>
              <a:rPr lang="cs-CZ" dirty="0"/>
              <a:t>Odstranění žihadla</a:t>
            </a:r>
          </a:p>
          <a:p>
            <a:r>
              <a:rPr lang="cs-CZ" dirty="0"/>
              <a:t>Bolest, otok,, svědění</a:t>
            </a:r>
          </a:p>
          <a:p>
            <a:r>
              <a:rPr lang="cs-CZ" dirty="0"/>
              <a:t>POZOR – anafylaktický šok – asi 1% osob</a:t>
            </a:r>
          </a:p>
          <a:p>
            <a:r>
              <a:rPr lang="cs-CZ" dirty="0"/>
              <a:t>Nebezpeční – žihadlo v oblasti krku, jazyka, ..</a:t>
            </a:r>
          </a:p>
        </p:txBody>
      </p:sp>
    </p:spTree>
    <p:extLst>
      <p:ext uri="{BB962C8B-B14F-4D97-AF65-F5344CB8AC3E}">
        <p14:creationId xmlns:p14="http://schemas.microsoft.com/office/powerpoint/2010/main" val="2178718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První pomoc při bodnutí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Umyjeme, vydesinfikujeme</a:t>
            </a:r>
          </a:p>
          <a:p>
            <a:r>
              <a:rPr lang="cs-CZ" dirty="0"/>
              <a:t>Vyjmeme žihadlo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470D910-DBC5-412C-6E45-3F0F0717A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5932" y="3673134"/>
            <a:ext cx="3630386" cy="302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58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BDB2875-44D9-0A1E-BF10-15A3AFC6B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První pomoc při bodnutí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3C0F8F-6CE4-35F4-B74B-62577D3AA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Led zabalený v textilii</a:t>
            </a:r>
          </a:p>
          <a:p>
            <a:r>
              <a:rPr lang="cs-CZ" dirty="0"/>
              <a:t>Lokální antihistaminika</a:t>
            </a:r>
          </a:p>
          <a:p>
            <a:r>
              <a:rPr lang="cs-CZ" dirty="0"/>
              <a:t>Pokud je dítě alergické – kortikoidy</a:t>
            </a:r>
          </a:p>
          <a:p>
            <a:r>
              <a:rPr lang="cs-CZ" dirty="0"/>
              <a:t>Pokud otok a svědění neustupuje do 3 dnů nebo pokud se objevuje zánět – k lékaři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7627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Uštknutí hadem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sz="2600"/>
              <a:t>Zmije – dva vpichy vzdálenými asi 1 cm, prudká bolest, otok, puchýřky a modřinky</a:t>
            </a:r>
          </a:p>
          <a:p>
            <a:r>
              <a:rPr lang="cs-CZ" sz="2600"/>
              <a:t>Někdy suchá kousnutí</a:t>
            </a:r>
          </a:p>
          <a:p>
            <a:r>
              <a:rPr lang="cs-CZ" sz="2600"/>
              <a:t>Protijed – podává lékař, může mít vedlejší účinky</a:t>
            </a:r>
          </a:p>
          <a:p>
            <a:r>
              <a:rPr lang="cs-CZ" sz="2600"/>
              <a:t>První pomoc - zabránění vstřebání jedu, dítě znehybníme a udržujeme v klidu, uložíme tak, aby místo uštknutí bylo níže než srdce, stáhneme končetinu několik centimetrů nad kousnutím, každou hodinu povolujeme</a:t>
            </a:r>
          </a:p>
          <a:p>
            <a:r>
              <a:rPr lang="cs-CZ" sz="2600"/>
              <a:t>Umyjeme ránu vodou a mýdlem, zakryjeme sterilním obvazem, studený obklad</a:t>
            </a:r>
          </a:p>
          <a:p>
            <a:r>
              <a:rPr lang="cs-CZ" sz="2600"/>
              <a:t>Dopravit k lékaři</a:t>
            </a:r>
          </a:p>
          <a:p>
            <a:endParaRPr lang="cs-CZ" sz="2600"/>
          </a:p>
          <a:p>
            <a:endParaRPr lang="cs-CZ" sz="2600"/>
          </a:p>
        </p:txBody>
      </p:sp>
    </p:spTree>
    <p:extLst>
      <p:ext uri="{BB962C8B-B14F-4D97-AF65-F5344CB8AC3E}">
        <p14:creationId xmlns:p14="http://schemas.microsoft.com/office/powerpoint/2010/main" val="16379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695F69-7001-421E-98A8-E74156934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7BE123A-3194-7758-588A-E19E7078E5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1111"/>
          <a:stretch>
            <a:fillRect/>
          </a:stretch>
        </p:blipFill>
        <p:spPr>
          <a:xfrm>
            <a:off x="6096010" y="1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EB606B3-543B-4FCE-6930-C1053FB03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Uštknutí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A94435F-8722-27A4-70E9-D250EC0539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09" r="10153" b="1"/>
          <a:stretch>
            <a:fillRect/>
          </a:stretch>
        </p:blipFill>
        <p:spPr>
          <a:xfrm>
            <a:off x="-5388" y="1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63915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Kousnutí zvířetem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sz="2400"/>
              <a:t>Pes, kočka, liška, potkan,…</a:t>
            </a:r>
          </a:p>
          <a:p>
            <a:r>
              <a:rPr lang="cs-CZ" sz="2400"/>
              <a:t>Zajistit zvíře, majitele zvířete – vyžádat si potvrzení o očkování</a:t>
            </a:r>
          </a:p>
          <a:p>
            <a:r>
              <a:rPr lang="cs-CZ" sz="2400"/>
              <a:t>Vzteklina je akutní virové onemocnění centrálního nervového systému všech teplokrevných živočichů přenosné i na člověka, projevuje se změnami chování, zvýšenou dráždivostí, agresivitou, parézami, paralýzami a končí smrtelně</a:t>
            </a:r>
          </a:p>
          <a:p>
            <a:r>
              <a:rPr lang="cs-CZ" sz="2400"/>
              <a:t>Zároveň také platí povinné očkování psů starších 3 měsíců proti vzteklině a povinnost nechat klinicky vyšetřit psa, který poranil člověka (1. a 5. den po poranění)</a:t>
            </a:r>
          </a:p>
          <a:p>
            <a:r>
              <a:rPr lang="cs-CZ" sz="2400"/>
              <a:t>Od roku 2002 se onemocnění nevyskytlo</a:t>
            </a:r>
          </a:p>
        </p:txBody>
      </p:sp>
    </p:spTree>
    <p:extLst>
      <p:ext uri="{BB962C8B-B14F-4D97-AF65-F5344CB8AC3E}">
        <p14:creationId xmlns:p14="http://schemas.microsoft.com/office/powerpoint/2010/main" val="114456234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524</Words>
  <Application>Microsoft Office PowerPoint</Application>
  <PresentationFormat>Širokoúhlá obrazovka</PresentationFormat>
  <Paragraphs>69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Motiv Office</vt:lpstr>
      <vt:lpstr>Teorie poskytování první pomoci</vt:lpstr>
      <vt:lpstr>Úrazy elektrickým proudem</vt:lpstr>
      <vt:lpstr>První pomoc</vt:lpstr>
      <vt:lpstr>Bodnutí hmyzem</vt:lpstr>
      <vt:lpstr>První pomoc při bodnutí</vt:lpstr>
      <vt:lpstr>První pomoc při bodnutí</vt:lpstr>
      <vt:lpstr>Uštknutí hadem</vt:lpstr>
      <vt:lpstr>Uštknutí</vt:lpstr>
      <vt:lpstr>Kousnutí zvířetem</vt:lpstr>
      <vt:lpstr>Úpal</vt:lpstr>
      <vt:lpstr>Úžeh</vt:lpstr>
      <vt:lpstr>Omrzliny</vt:lpstr>
      <vt:lpstr>Omrzliny</vt:lpstr>
      <vt:lpstr>Podchlazení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Alena Thorovská</dc:creator>
  <cp:lastModifiedBy>Alena Thorovská</cp:lastModifiedBy>
  <cp:revision>1</cp:revision>
  <dcterms:created xsi:type="dcterms:W3CDTF">2026-03-30T13:09:52Z</dcterms:created>
  <dcterms:modified xsi:type="dcterms:W3CDTF">2026-03-30T13:38:35Z</dcterms:modified>
</cp:coreProperties>
</file>